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5028" r:id="rId1"/>
  </p:sldMasterIdLst>
  <p:notesMasterIdLst>
    <p:notesMasterId r:id="rId10"/>
  </p:notesMasterIdLst>
  <p:sldIdLst>
    <p:sldId id="257" r:id="rId2"/>
    <p:sldId id="317" r:id="rId3"/>
    <p:sldId id="315" r:id="rId4"/>
    <p:sldId id="316" r:id="rId5"/>
    <p:sldId id="318" r:id="rId6"/>
    <p:sldId id="319" r:id="rId7"/>
    <p:sldId id="320" r:id="rId8"/>
    <p:sldId id="321" r:id="rId9"/>
  </p:sldIdLst>
  <p:sldSz cx="9144000" cy="6858000" type="screen4x3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79" autoAdjust="0"/>
    <p:restoredTop sz="94676" autoAdjust="0"/>
  </p:normalViewPr>
  <p:slideViewPr>
    <p:cSldViewPr>
      <p:cViewPr varScale="1">
        <p:scale>
          <a:sx n="69" d="100"/>
          <a:sy n="69" d="100"/>
        </p:scale>
        <p:origin x="141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9FD7860-D27C-472E-A837-A2846C0B3806}" type="datetimeFigureOut">
              <a:rPr lang="ar-SA" smtClean="0"/>
              <a:t>11/05/1447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1BD1FF0-7240-4B41-99AF-54BB30E128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2133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41D1-B1A3-4674-9077-AEE7E8C32119}" type="datetimeFigureOut">
              <a:rPr lang="ar-SA" smtClean="0"/>
              <a:t>11/05/1447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294-DE5D-4E88-A5F1-EEFB475B65D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41D1-B1A3-4674-9077-AEE7E8C32119}" type="datetimeFigureOut">
              <a:rPr lang="ar-SA" smtClean="0"/>
              <a:t>11/05/1447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294-DE5D-4E88-A5F1-EEFB475B65D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41D1-B1A3-4674-9077-AEE7E8C32119}" type="datetimeFigureOut">
              <a:rPr lang="ar-SA" smtClean="0"/>
              <a:t>11/05/1447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294-DE5D-4E88-A5F1-EEFB475B65D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41D1-B1A3-4674-9077-AEE7E8C32119}" type="datetimeFigureOut">
              <a:rPr lang="ar-SA" smtClean="0"/>
              <a:t>11/05/1447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294-DE5D-4E88-A5F1-EEFB475B65D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41D1-B1A3-4674-9077-AEE7E8C32119}" type="datetimeFigureOut">
              <a:rPr lang="ar-SA" smtClean="0"/>
              <a:t>11/05/1447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294-DE5D-4E88-A5F1-EEFB475B65D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41D1-B1A3-4674-9077-AEE7E8C32119}" type="datetimeFigureOut">
              <a:rPr lang="ar-SA" smtClean="0"/>
              <a:t>11/05/1447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294-DE5D-4E88-A5F1-EEFB475B65DD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41D1-B1A3-4674-9077-AEE7E8C32119}" type="datetimeFigureOut">
              <a:rPr lang="ar-SA" smtClean="0"/>
              <a:t>11/05/1447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294-DE5D-4E88-A5F1-EEFB475B65D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41D1-B1A3-4674-9077-AEE7E8C32119}" type="datetimeFigureOut">
              <a:rPr lang="ar-SA" smtClean="0"/>
              <a:t>11/05/1447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294-DE5D-4E88-A5F1-EEFB475B65D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41D1-B1A3-4674-9077-AEE7E8C32119}" type="datetimeFigureOut">
              <a:rPr lang="ar-SA" smtClean="0"/>
              <a:t>11/05/1447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294-DE5D-4E88-A5F1-EEFB475B65D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41D1-B1A3-4674-9077-AEE7E8C32119}" type="datetimeFigureOut">
              <a:rPr lang="ar-SA" smtClean="0"/>
              <a:t>11/05/1447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F0D294-DE5D-4E88-A5F1-EEFB475B65D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41D1-B1A3-4674-9077-AEE7E8C32119}" type="datetimeFigureOut">
              <a:rPr lang="ar-SA" smtClean="0"/>
              <a:t>11/05/1447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294-DE5D-4E88-A5F1-EEFB475B65D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53541D1-B1A3-4674-9077-AEE7E8C32119}" type="datetimeFigureOut">
              <a:rPr lang="ar-SA" smtClean="0"/>
              <a:t>11/05/1447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CF0D294-DE5D-4E88-A5F1-EEFB475B65DD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29" r:id="rId1"/>
    <p:sldLayoutId id="2147485030" r:id="rId2"/>
    <p:sldLayoutId id="2147485031" r:id="rId3"/>
    <p:sldLayoutId id="2147485032" r:id="rId4"/>
    <p:sldLayoutId id="2147485033" r:id="rId5"/>
    <p:sldLayoutId id="2147485034" r:id="rId6"/>
    <p:sldLayoutId id="2147485035" r:id="rId7"/>
    <p:sldLayoutId id="2147485036" r:id="rId8"/>
    <p:sldLayoutId id="2147485037" r:id="rId9"/>
    <p:sldLayoutId id="2147485038" r:id="rId10"/>
    <p:sldLayoutId id="214748503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1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0"/>
            <a:ext cx="9180512" cy="4152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Flowchart: Card 2"/>
          <p:cNvSpPr/>
          <p:nvPr/>
        </p:nvSpPr>
        <p:spPr>
          <a:xfrm>
            <a:off x="5292080" y="4725144"/>
            <a:ext cx="3546648" cy="1728192"/>
          </a:xfrm>
          <a:prstGeom prst="flowChartPunchedCard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1"/>
                </a:solidFill>
                <a:cs typeface="Bader" pitchFamily="2" charset="-78"/>
              </a:rPr>
              <a:t>الاستاذ الدكتور </a:t>
            </a:r>
          </a:p>
          <a:p>
            <a:pPr algn="ctr"/>
            <a:r>
              <a:rPr lang="ar-SA" sz="3200" b="1" dirty="0" smtClean="0">
                <a:solidFill>
                  <a:schemeClr val="bg1"/>
                </a:solidFill>
                <a:cs typeface="Bader" pitchFamily="2" charset="-78"/>
              </a:rPr>
              <a:t>ثائر داود سلمان</a:t>
            </a:r>
          </a:p>
          <a:p>
            <a:pPr algn="ctr"/>
            <a:r>
              <a:rPr lang="ar-IQ" sz="2000" b="1" dirty="0" smtClean="0">
                <a:solidFill>
                  <a:schemeClr val="bg1"/>
                </a:solidFill>
                <a:latin typeface="Arial Narrow" pitchFamily="34" charset="0"/>
                <a:cs typeface="Bader" pitchFamily="2" charset="-78"/>
              </a:rPr>
              <a:t>2025 -2026 م</a:t>
            </a:r>
            <a:endParaRPr lang="ar-SA" sz="2000" b="1" dirty="0" smtClean="0">
              <a:solidFill>
                <a:schemeClr val="bg1"/>
              </a:solidFill>
              <a:cs typeface="Bader" pitchFamily="2" charset="-78"/>
            </a:endParaRPr>
          </a:p>
          <a:p>
            <a:pPr algn="ctr"/>
            <a:endParaRPr lang="ar-SA" sz="3200" b="1" dirty="0">
              <a:solidFill>
                <a:schemeClr val="bg1"/>
              </a:solidFill>
              <a:cs typeface="Bader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4"/>
            <a:ext cx="1368152" cy="1296144"/>
          </a:xfrm>
          <a:prstGeom prst="rect">
            <a:avLst/>
          </a:prstGeom>
        </p:spPr>
      </p:pic>
      <p:sp>
        <p:nvSpPr>
          <p:cNvPr id="8" name="Flowchart: Multidocument 7"/>
          <p:cNvSpPr/>
          <p:nvPr/>
        </p:nvSpPr>
        <p:spPr>
          <a:xfrm>
            <a:off x="2483768" y="2708920"/>
            <a:ext cx="4536504" cy="2160240"/>
          </a:xfrm>
          <a:prstGeom prst="flowChartMultidocument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FF00"/>
                </a:solidFill>
                <a:cs typeface="Al-Kharashi 3" pitchFamily="2" charset="-78"/>
              </a:rPr>
              <a:t>المنــوال</a:t>
            </a:r>
            <a:endParaRPr lang="ar-SA" sz="4400" b="1" dirty="0">
              <a:solidFill>
                <a:srgbClr val="FFFF00"/>
              </a:solidFill>
              <a:cs typeface="Al-Kharashi 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5090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16755">
        <p14:vortex/>
      </p:transition>
    </mc:Choice>
    <mc:Fallback xmlns="">
      <p:transition spd="slow" advTm="1675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55576" y="2073000"/>
            <a:ext cx="7848872" cy="2868168"/>
          </a:xfrm>
          <a:prstGeom prst="ellipse">
            <a:avLst/>
          </a:prstGeom>
          <a:solidFill>
            <a:srgbClr val="00206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 smtClean="0">
                <a:solidFill>
                  <a:srgbClr val="FFFF00"/>
                </a:solidFill>
                <a:cs typeface="Al-Kharashi 3" pitchFamily="2" charset="-78"/>
              </a:rPr>
              <a:t>المنــوال </a:t>
            </a:r>
            <a:br>
              <a:rPr lang="ar-SA" sz="5400" dirty="0" smtClean="0">
                <a:solidFill>
                  <a:srgbClr val="FFFF00"/>
                </a:solidFill>
                <a:cs typeface="Al-Kharashi 3" pitchFamily="2" charset="-78"/>
              </a:rPr>
            </a:br>
            <a:r>
              <a:rPr lang="ar-SA" sz="4000" dirty="0" smtClean="0">
                <a:solidFill>
                  <a:srgbClr val="FFFF00"/>
                </a:solidFill>
                <a:cs typeface="Al-Kharashi 3" pitchFamily="2" charset="-78"/>
              </a:rPr>
              <a:t>للبيانات المبوبة و غير المبوبة  </a:t>
            </a:r>
            <a:endParaRPr lang="ar-SA" sz="4000" dirty="0">
              <a:solidFill>
                <a:srgbClr val="FFFF00"/>
              </a:solidFill>
              <a:cs typeface="Al-Kharashi 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9116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29215">
        <p14:vortex/>
      </p:transition>
    </mc:Choice>
    <mc:Fallback xmlns="">
      <p:transition spd="slow" advTm="2921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830992"/>
          </a:xfrm>
          <a:solidFill>
            <a:srgbClr val="00B0F0"/>
          </a:solidFill>
        </p:spPr>
        <p:txBody>
          <a:bodyPr>
            <a:noAutofit/>
          </a:bodyPr>
          <a:lstStyle/>
          <a:p>
            <a:pPr algn="r"/>
            <a:r>
              <a:rPr lang="ar-SA" sz="3200" u="sng" dirty="0" smtClean="0">
                <a:solidFill>
                  <a:srgbClr val="002060"/>
                </a:solidFill>
                <a:cs typeface="Al-Kharashi 3" pitchFamily="2" charset="-78"/>
              </a:rPr>
              <a:t> </a:t>
            </a:r>
            <a:r>
              <a:rPr lang="ar-IQ" sz="3200" u="sng" dirty="0" smtClean="0">
                <a:solidFill>
                  <a:srgbClr val="002060"/>
                </a:solidFill>
                <a:cs typeface="Al-Kharashi 3" pitchFamily="2" charset="-78"/>
              </a:rPr>
              <a:t>ال</a:t>
            </a:r>
            <a:r>
              <a:rPr lang="ar-SA" sz="3200" u="sng" dirty="0" smtClean="0">
                <a:solidFill>
                  <a:srgbClr val="002060"/>
                </a:solidFill>
                <a:cs typeface="Al-Kharashi 3" pitchFamily="2" charset="-78"/>
              </a:rPr>
              <a:t>منــوال </a:t>
            </a:r>
            <a:r>
              <a:rPr lang="ar-SA" sz="3200" dirty="0" smtClean="0">
                <a:solidFill>
                  <a:srgbClr val="002060"/>
                </a:solidFill>
                <a:cs typeface="Al-Kharashi 3" pitchFamily="2" charset="-78"/>
              </a:rPr>
              <a:t>/ </a:t>
            </a:r>
            <a:r>
              <a:rPr lang="ar-SA" sz="2400" dirty="0">
                <a:solidFill>
                  <a:srgbClr val="002060"/>
                </a:solidFill>
                <a:cs typeface="Al-Kharashi 3" pitchFamily="2" charset="-78"/>
              </a:rPr>
              <a:t>للبيانات غير المبوبة</a:t>
            </a:r>
            <a:r>
              <a:rPr lang="ar-SA" sz="3600" dirty="0">
                <a:solidFill>
                  <a:srgbClr val="002060"/>
                </a:solidFill>
                <a:cs typeface="Al-Kharashi 3" pitchFamily="2" charset="-78"/>
              </a:rPr>
              <a:t>  </a:t>
            </a:r>
            <a:r>
              <a:rPr lang="en-US" sz="3600" dirty="0">
                <a:solidFill>
                  <a:srgbClr val="002060"/>
                </a:solidFill>
                <a:cs typeface="Al-Kharashi 3" pitchFamily="2" charset="-78"/>
              </a:rPr>
              <a:t/>
            </a:r>
            <a:br>
              <a:rPr lang="en-US" sz="3600" dirty="0">
                <a:solidFill>
                  <a:srgbClr val="002060"/>
                </a:solidFill>
                <a:cs typeface="Al-Kharashi 3" pitchFamily="2" charset="-78"/>
              </a:rPr>
            </a:br>
            <a:endParaRPr lang="ar-SA" sz="32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408" y="1196752"/>
            <a:ext cx="7239000" cy="4846320"/>
          </a:xfrm>
        </p:spPr>
        <p:txBody>
          <a:bodyPr/>
          <a:lstStyle/>
          <a:p>
            <a:pPr marL="0" indent="0">
              <a:buNone/>
            </a:pPr>
            <a:r>
              <a:rPr lang="ar-SA" sz="2000" b="1" dirty="0" smtClean="0">
                <a:latin typeface="Times New Roman" pitchFamily="18" charset="0"/>
                <a:cs typeface="Times New Roman" pitchFamily="18" charset="0"/>
              </a:rPr>
              <a:t>يعرف المنوال بكونه القيمة التي الأكثر شيوعا ً أو القيمة التي تتكرر أكثر من غيرها .</a:t>
            </a:r>
          </a:p>
          <a:p>
            <a:pPr marL="0" indent="0">
              <a:buNone/>
            </a:pPr>
            <a:r>
              <a:rPr lang="ar-S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مثال /</a:t>
            </a:r>
          </a:p>
          <a:p>
            <a:pPr marL="0" indent="0">
              <a:buNone/>
            </a:pPr>
            <a:r>
              <a:rPr lang="ar-SA" sz="2400" b="1" dirty="0" smtClean="0">
                <a:latin typeface="Arial Narrow" pitchFamily="34" charset="0"/>
                <a:cs typeface="Times New Roman" pitchFamily="18" charset="0"/>
              </a:rPr>
              <a:t>أوجد قيمة المنوال للبيانات الآتية ( </a:t>
            </a:r>
            <a:r>
              <a:rPr lang="en-US" sz="2400" b="1" dirty="0" smtClean="0">
                <a:latin typeface="Arial Narrow" pitchFamily="34" charset="0"/>
                <a:cs typeface="Times New Roman" pitchFamily="18" charset="0"/>
              </a:rPr>
              <a:t>14</a:t>
            </a:r>
            <a:r>
              <a:rPr lang="ar-SA" sz="2400" b="1" dirty="0" smtClean="0">
                <a:latin typeface="Arial Narrow" pitchFamily="34" charset="0"/>
                <a:cs typeface="Times New Roman" pitchFamily="18" charset="0"/>
              </a:rPr>
              <a:t> ، </a:t>
            </a:r>
            <a:r>
              <a:rPr lang="en-US" sz="2400" b="1" dirty="0" smtClean="0">
                <a:latin typeface="Arial Narrow" pitchFamily="34" charset="0"/>
                <a:cs typeface="Times New Roman" pitchFamily="18" charset="0"/>
              </a:rPr>
              <a:t> 12</a:t>
            </a:r>
            <a:r>
              <a:rPr lang="ar-SA" sz="2400" b="1" dirty="0" smtClean="0">
                <a:latin typeface="Arial Narrow" pitchFamily="34" charset="0"/>
                <a:cs typeface="Times New Roman" pitchFamily="18" charset="0"/>
              </a:rPr>
              <a:t> ، </a:t>
            </a:r>
            <a:r>
              <a:rPr lang="en-US" sz="2400" b="1" dirty="0" smtClean="0">
                <a:latin typeface="Arial Narrow" pitchFamily="34" charset="0"/>
                <a:cs typeface="Times New Roman" pitchFamily="18" charset="0"/>
              </a:rPr>
              <a:t> 10</a:t>
            </a:r>
            <a:r>
              <a:rPr lang="ar-SA" sz="2400" b="1" dirty="0" smtClean="0">
                <a:latin typeface="Arial Narrow" pitchFamily="34" charset="0"/>
                <a:cs typeface="Times New Roman" pitchFamily="18" charset="0"/>
              </a:rPr>
              <a:t> ، </a:t>
            </a:r>
            <a:r>
              <a:rPr lang="en-US" sz="2400" b="1" dirty="0" smtClean="0">
                <a:latin typeface="Arial Narrow" pitchFamily="34" charset="0"/>
                <a:cs typeface="Times New Roman" pitchFamily="18" charset="0"/>
              </a:rPr>
              <a:t>12</a:t>
            </a:r>
            <a:r>
              <a:rPr lang="ar-SA" sz="2400" b="1" dirty="0" smtClean="0">
                <a:latin typeface="Arial Narrow" pitchFamily="34" charset="0"/>
                <a:cs typeface="Times New Roman" pitchFamily="18" charset="0"/>
              </a:rPr>
              <a:t> ، </a:t>
            </a:r>
            <a:r>
              <a:rPr lang="en-US" sz="2400" b="1" dirty="0" smtClean="0">
                <a:latin typeface="Arial Narrow" pitchFamily="34" charset="0"/>
                <a:cs typeface="Times New Roman" pitchFamily="18" charset="0"/>
              </a:rPr>
              <a:t>7</a:t>
            </a:r>
            <a:r>
              <a:rPr lang="ar-SA" sz="2400" b="1" dirty="0" smtClean="0">
                <a:latin typeface="Arial Narrow" pitchFamily="34" charset="0"/>
                <a:cs typeface="Times New Roman" pitchFamily="18" charset="0"/>
              </a:rPr>
              <a:t> ، </a:t>
            </a:r>
            <a:r>
              <a:rPr lang="en-US" sz="2400" b="1" dirty="0" smtClean="0">
                <a:latin typeface="Arial Narrow" pitchFamily="34" charset="0"/>
                <a:cs typeface="Times New Roman" pitchFamily="18" charset="0"/>
              </a:rPr>
              <a:t>8</a:t>
            </a:r>
            <a:r>
              <a:rPr lang="ar-SA" sz="2400" b="1" dirty="0" smtClean="0">
                <a:latin typeface="Arial Narrow" pitchFamily="34" charset="0"/>
                <a:cs typeface="Times New Roman" pitchFamily="18" charset="0"/>
              </a:rPr>
              <a:t> ، </a:t>
            </a:r>
            <a:r>
              <a:rPr lang="en-US" sz="2400" b="1" dirty="0" smtClean="0">
                <a:latin typeface="Arial Narrow" pitchFamily="34" charset="0"/>
                <a:cs typeface="Times New Roman" pitchFamily="18" charset="0"/>
              </a:rPr>
              <a:t>12</a:t>
            </a:r>
            <a:r>
              <a:rPr lang="ar-SA" sz="2400" b="1" dirty="0" smtClean="0">
                <a:latin typeface="Arial Narrow" pitchFamily="34" charset="0"/>
                <a:cs typeface="Times New Roman" pitchFamily="18" charset="0"/>
              </a:rPr>
              <a:t>) ؟</a:t>
            </a:r>
          </a:p>
          <a:p>
            <a:pPr marL="0" indent="0">
              <a:buNone/>
            </a:pPr>
            <a:r>
              <a:rPr lang="ar-SA" sz="2400" b="1" u="sng" dirty="0" smtClean="0">
                <a:solidFill>
                  <a:srgbClr val="FF0000"/>
                </a:solidFill>
                <a:latin typeface="Arial Narrow" pitchFamily="34" charset="0"/>
                <a:cs typeface="Times New Roman" pitchFamily="18" charset="0"/>
              </a:rPr>
              <a:t>الحل </a:t>
            </a:r>
            <a:r>
              <a:rPr lang="ar-SA" sz="2400" b="1" dirty="0" smtClean="0">
                <a:solidFill>
                  <a:srgbClr val="FF0000"/>
                </a:solidFill>
                <a:latin typeface="Arial Narrow" pitchFamily="34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ar-SA" sz="2000" b="1" dirty="0" smtClean="0">
                <a:latin typeface="Arial Narrow" pitchFamily="34" charset="0"/>
                <a:cs typeface="Times New Roman" pitchFamily="18" charset="0"/>
              </a:rPr>
              <a:t>    </a:t>
            </a:r>
          </a:p>
          <a:p>
            <a:pPr marL="0" indent="0" algn="just">
              <a:buNone/>
            </a:pPr>
            <a:r>
              <a:rPr lang="ar-SA" sz="2000" b="1" dirty="0">
                <a:latin typeface="Arial Narrow" pitchFamily="34" charset="0"/>
                <a:cs typeface="Times New Roman" pitchFamily="18" charset="0"/>
              </a:rPr>
              <a:t> </a:t>
            </a:r>
            <a:r>
              <a:rPr lang="ar-SA" sz="2000" b="1" dirty="0" smtClean="0">
                <a:latin typeface="Arial Narrow" pitchFamily="34" charset="0"/>
                <a:cs typeface="Times New Roman" pitchFamily="18" charset="0"/>
              </a:rPr>
              <a:t>           رقم (</a:t>
            </a:r>
            <a:r>
              <a:rPr lang="en-US" sz="2000" b="1" dirty="0" smtClean="0">
                <a:latin typeface="Arial Narrow" pitchFamily="34" charset="0"/>
                <a:cs typeface="Times New Roman" pitchFamily="18" charset="0"/>
              </a:rPr>
              <a:t>12</a:t>
            </a:r>
            <a:r>
              <a:rPr lang="ar-SA" sz="2000" b="1" dirty="0" smtClean="0">
                <a:latin typeface="Arial Narrow" pitchFamily="34" charset="0"/>
                <a:cs typeface="Times New Roman" pitchFamily="18" charset="0"/>
              </a:rPr>
              <a:t>) هو المنوال .</a:t>
            </a:r>
            <a:endParaRPr lang="ar-SA" sz="2000" b="1" dirty="0"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9" name="Minus 8"/>
          <p:cNvSpPr/>
          <p:nvPr/>
        </p:nvSpPr>
        <p:spPr>
          <a:xfrm>
            <a:off x="1403648" y="2348880"/>
            <a:ext cx="457200" cy="43204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Minus 9"/>
          <p:cNvSpPr/>
          <p:nvPr/>
        </p:nvSpPr>
        <p:spPr>
          <a:xfrm>
            <a:off x="2699792" y="2348880"/>
            <a:ext cx="457200" cy="43204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Minus 10"/>
          <p:cNvSpPr/>
          <p:nvPr/>
        </p:nvSpPr>
        <p:spPr>
          <a:xfrm>
            <a:off x="3923928" y="2348880"/>
            <a:ext cx="457200" cy="43204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355976" y="2636912"/>
            <a:ext cx="1584176" cy="6480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131840" y="2636912"/>
            <a:ext cx="2448272" cy="7200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835696" y="2636912"/>
            <a:ext cx="3269637" cy="7920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14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88100">
        <p14:vortex/>
      </p:transition>
    </mc:Choice>
    <mc:Fallback xmlns="">
      <p:transition spd="slow" advTm="881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just"/>
            <a:r>
              <a:rPr lang="ar-SA" u="sng" dirty="0" smtClean="0">
                <a:solidFill>
                  <a:srgbClr val="002060"/>
                </a:solidFill>
                <a:cs typeface="Al-Kharashi 3" pitchFamily="2" charset="-78"/>
              </a:rPr>
              <a:t>المنــوال</a:t>
            </a:r>
            <a:r>
              <a:rPr lang="ar-SA" dirty="0" smtClean="0">
                <a:solidFill>
                  <a:srgbClr val="002060"/>
                </a:solidFill>
                <a:cs typeface="Al-Kharashi 3" pitchFamily="2" charset="-78"/>
              </a:rPr>
              <a:t> / </a:t>
            </a:r>
            <a:r>
              <a:rPr lang="ar-SA" sz="2400" dirty="0" smtClean="0">
                <a:solidFill>
                  <a:srgbClr val="002060"/>
                </a:solidFill>
                <a:cs typeface="Al-Kharashi 3" pitchFamily="2" charset="-78"/>
              </a:rPr>
              <a:t>للبيانات المبوبة </a:t>
            </a:r>
            <a:endParaRPr lang="ar-SA" u="sng" dirty="0">
              <a:solidFill>
                <a:srgbClr val="002060"/>
              </a:solidFill>
              <a:cs typeface="Al-Kharashi 3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980728"/>
            <a:ext cx="7664956" cy="5202358"/>
          </a:xfrm>
        </p:spPr>
        <p:txBody>
          <a:bodyPr>
            <a:normAutofit/>
          </a:bodyPr>
          <a:lstStyle/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ar-SA" sz="1800" dirty="0"/>
          </a:p>
          <a:p>
            <a:endParaRPr lang="ar-SA" sz="1800" dirty="0" smtClean="0"/>
          </a:p>
          <a:p>
            <a:endParaRPr lang="ar-SA" sz="1800" dirty="0" smtClean="0"/>
          </a:p>
          <a:p>
            <a:r>
              <a:rPr lang="ar-SA" dirty="0" smtClean="0"/>
              <a:t>    </a:t>
            </a:r>
          </a:p>
          <a:p>
            <a:endParaRPr lang="ar-SA" dirty="0"/>
          </a:p>
          <a:p>
            <a:endParaRPr lang="ar-SA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755576" y="1722512"/>
            <a:ext cx="7632848" cy="105841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1600" dirty="0" smtClean="0">
                <a:solidFill>
                  <a:srgbClr val="FF0000"/>
                </a:solidFill>
              </a:rPr>
              <a:t>                       </a:t>
            </a:r>
            <a:r>
              <a:rPr lang="ar-SA" sz="1600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</a:t>
            </a:r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SA" b="1" dirty="0">
                <a:solidFill>
                  <a:schemeClr val="accent6">
                    <a:lumMod val="50000"/>
                  </a:schemeClr>
                </a:solidFill>
              </a:rPr>
              <a:t>تكرار الفئة بعد المنوالية </a:t>
            </a:r>
          </a:p>
          <a:p>
            <a:r>
              <a:rPr lang="ar-SA" b="1" dirty="0">
                <a:solidFill>
                  <a:schemeClr val="accent6">
                    <a:lumMod val="50000"/>
                  </a:schemeClr>
                </a:solidFill>
              </a:rPr>
              <a:t>المنوال = الحد الأدنى للفئة المنوالية + طول الفئة ×  ــــــــــــــــــــــــــــــــــــــــــــــــــــــــــــــــــــ</a:t>
            </a:r>
          </a:p>
          <a:p>
            <a:r>
              <a:rPr lang="ar-SA" b="1" dirty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مجموع تكراري الفئة قبل وبعد المنوالية </a:t>
            </a:r>
          </a:p>
        </p:txBody>
      </p:sp>
    </p:spTree>
    <p:extLst>
      <p:ext uri="{BB962C8B-B14F-4D97-AF65-F5344CB8AC3E}">
        <p14:creationId xmlns:p14="http://schemas.microsoft.com/office/powerpoint/2010/main" val="317424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104732">
        <p14:vortex/>
      </p:transition>
    </mc:Choice>
    <mc:Fallback xmlns="">
      <p:transition spd="slow" advTm="10473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just"/>
            <a:r>
              <a:rPr lang="ar-SA" dirty="0" smtClean="0">
                <a:solidFill>
                  <a:srgbClr val="FFFF00"/>
                </a:solidFill>
                <a:cs typeface="AF_Aseer" pitchFamily="2" charset="-78"/>
              </a:rPr>
              <a:t>  </a:t>
            </a:r>
            <a:endParaRPr lang="ar-SA" dirty="0">
              <a:solidFill>
                <a:srgbClr val="FFFF00"/>
              </a:solidFill>
              <a:cs typeface="AF_Asee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مثال</a:t>
            </a:r>
            <a:r>
              <a:rPr lang="ar-IQ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(1)</a:t>
            </a:r>
            <a:r>
              <a:rPr lang="ar-SA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أوجد قيمة المنوال للبيانات الواردة في الجدول التالي :</a:t>
            </a:r>
          </a:p>
          <a:p>
            <a:r>
              <a:rPr lang="ar-SA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ar-SA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055082"/>
              </p:ext>
            </p:extLst>
          </p:nvPr>
        </p:nvGraphicFramePr>
        <p:xfrm>
          <a:off x="3419872" y="1700808"/>
          <a:ext cx="2808312" cy="2225040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1451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latin typeface="Arial Narrow" pitchFamily="34" charset="0"/>
                        </a:rPr>
                        <a:t>ف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>
                          <a:latin typeface="Arial Narrow" pitchFamily="34" charset="0"/>
                        </a:rPr>
                        <a:t>ك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latin typeface="Arial Narrow" pitchFamily="34" charset="0"/>
                        </a:rPr>
                        <a:t>5</a:t>
                      </a:r>
                      <a:r>
                        <a:rPr lang="en-US" b="1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ar-SA" b="1" baseline="0" dirty="0" smtClean="0">
                          <a:latin typeface="Arial Narrow" pitchFamily="34" charset="0"/>
                        </a:rPr>
                        <a:t>– </a:t>
                      </a:r>
                      <a:r>
                        <a:rPr lang="en-US" b="1" baseline="0" dirty="0" smtClean="0">
                          <a:latin typeface="Arial Narrow" pitchFamily="34" charset="0"/>
                        </a:rPr>
                        <a:t>9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latin typeface="Arial Narrow" pitchFamily="34" charset="0"/>
                        </a:rPr>
                        <a:t>3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latin typeface="Arial Narrow" pitchFamily="34" charset="0"/>
                        </a:rPr>
                        <a:t>10</a:t>
                      </a:r>
                      <a:r>
                        <a:rPr lang="ar-SA" b="1" dirty="0" smtClean="0">
                          <a:latin typeface="Arial Narrow" pitchFamily="34" charset="0"/>
                        </a:rPr>
                        <a:t> – </a:t>
                      </a:r>
                      <a:r>
                        <a:rPr lang="en-US" b="1" dirty="0" smtClean="0">
                          <a:latin typeface="Arial Narrow" pitchFamily="34" charset="0"/>
                        </a:rPr>
                        <a:t>14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latin typeface="Arial Narrow" pitchFamily="34" charset="0"/>
                        </a:rPr>
                        <a:t>7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latin typeface="Arial Narrow" pitchFamily="34" charset="0"/>
                        </a:rPr>
                        <a:t>15</a:t>
                      </a:r>
                      <a:r>
                        <a:rPr lang="ar-SA" b="1" baseline="0" dirty="0" smtClean="0">
                          <a:latin typeface="Arial Narrow" pitchFamily="34" charset="0"/>
                        </a:rPr>
                        <a:t> – </a:t>
                      </a:r>
                      <a:r>
                        <a:rPr lang="en-US" b="1" baseline="0" dirty="0" smtClean="0">
                          <a:latin typeface="Arial Narrow" pitchFamily="34" charset="0"/>
                        </a:rPr>
                        <a:t>19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latin typeface="Arial Narrow" pitchFamily="34" charset="0"/>
                        </a:rPr>
                        <a:t>12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latin typeface="Arial Narrow" pitchFamily="34" charset="0"/>
                        </a:rPr>
                        <a:t>20</a:t>
                      </a:r>
                      <a:r>
                        <a:rPr lang="ar-SA" b="1" dirty="0" smtClean="0">
                          <a:latin typeface="Arial Narrow" pitchFamily="34" charset="0"/>
                        </a:rPr>
                        <a:t> – </a:t>
                      </a:r>
                      <a:r>
                        <a:rPr lang="en-US" b="1" dirty="0" smtClean="0">
                          <a:latin typeface="Arial Narrow" pitchFamily="34" charset="0"/>
                        </a:rPr>
                        <a:t>24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latin typeface="Arial Narrow" pitchFamily="34" charset="0"/>
                        </a:rPr>
                        <a:t>8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latin typeface="Arial Narrow" pitchFamily="34" charset="0"/>
                        </a:rPr>
                        <a:t>25</a:t>
                      </a:r>
                      <a:r>
                        <a:rPr lang="ar-SA" b="1" dirty="0" smtClean="0">
                          <a:latin typeface="Arial Narrow" pitchFamily="34" charset="0"/>
                        </a:rPr>
                        <a:t> – </a:t>
                      </a:r>
                      <a:r>
                        <a:rPr lang="en-US" b="1" dirty="0" smtClean="0">
                          <a:latin typeface="Arial Narrow" pitchFamily="34" charset="0"/>
                        </a:rPr>
                        <a:t>29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latin typeface="Arial Narrow" pitchFamily="34" charset="0"/>
                        </a:rPr>
                        <a:t>5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24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71865">
        <p14:vortex/>
      </p:transition>
    </mc:Choice>
    <mc:Fallback xmlns="">
      <p:transition spd="slow" advTm="7186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619672" y="2636912"/>
            <a:ext cx="6768752" cy="3312368"/>
          </a:xfrm>
        </p:spPr>
        <p:txBody>
          <a:bodyPr>
            <a:normAutofit fontScale="92500" lnSpcReduction="20000"/>
          </a:bodyPr>
          <a:lstStyle/>
          <a:p>
            <a:r>
              <a:rPr lang="ar-SA" sz="1200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</a:t>
            </a:r>
            <a:r>
              <a:rPr lang="en-US" sz="1200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</a:t>
            </a:r>
            <a:r>
              <a:rPr lang="ar-SA" sz="1200" dirty="0" smtClean="0">
                <a:solidFill>
                  <a:schemeClr val="accent6">
                    <a:lumMod val="50000"/>
                  </a:schemeClr>
                </a:solidFill>
              </a:rPr>
              <a:t>                        </a:t>
            </a:r>
            <a:r>
              <a:rPr lang="ar-SA" sz="1500" dirty="0" smtClean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ar-SA" sz="1700" dirty="0" smtClean="0">
                <a:solidFill>
                  <a:schemeClr val="accent6">
                    <a:lumMod val="50000"/>
                  </a:schemeClr>
                </a:solidFill>
              </a:rPr>
              <a:t>تكرار </a:t>
            </a:r>
            <a:r>
              <a:rPr lang="ar-SA" sz="1700" dirty="0">
                <a:solidFill>
                  <a:schemeClr val="accent6">
                    <a:lumMod val="50000"/>
                  </a:schemeClr>
                </a:solidFill>
              </a:rPr>
              <a:t>الفئة بعد المنوالية </a:t>
            </a:r>
          </a:p>
          <a:p>
            <a:r>
              <a:rPr lang="ar-SA" sz="1700" dirty="0">
                <a:solidFill>
                  <a:schemeClr val="accent6">
                    <a:lumMod val="50000"/>
                  </a:schemeClr>
                </a:solidFill>
              </a:rPr>
              <a:t>المنوال = الحد الأدنى للفئة المنوالية + طول الفئة ×  ــــــــــــــــــــــــــــــــــــــــــــــــــــــــــــــــــــ</a:t>
            </a:r>
          </a:p>
          <a:p>
            <a:r>
              <a:rPr lang="ar-SA" sz="1700" dirty="0">
                <a:solidFill>
                  <a:schemeClr val="accent6">
                    <a:lumMod val="50000"/>
                  </a:schemeClr>
                </a:solidFill>
              </a:rPr>
              <a:t>                                                               مجموع تكراري الفئة قبل وبعد المنوالية </a:t>
            </a:r>
            <a:endParaRPr lang="ar-SA" sz="17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ar-SA" sz="1400" dirty="0" smtClean="0">
                <a:solidFill>
                  <a:schemeClr val="accent6">
                    <a:lumMod val="50000"/>
                  </a:schemeClr>
                </a:solidFill>
              </a:rPr>
              <a:t>                       </a:t>
            </a:r>
            <a:r>
              <a:rPr lang="ar-SA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             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8</a:t>
            </a:r>
            <a:endParaRPr lang="ar-SA" sz="1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ar-SA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المنوال =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15 </a:t>
            </a:r>
            <a:r>
              <a:rPr lang="ar-SA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+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5</a:t>
            </a:r>
            <a:r>
              <a:rPr lang="ar-SA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× ــــــــــــــــــــــــــ</a:t>
            </a:r>
          </a:p>
          <a:p>
            <a:r>
              <a:rPr lang="ar-SA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                              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7</a:t>
            </a:r>
            <a:r>
              <a:rPr lang="ar-SA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+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8</a:t>
            </a:r>
            <a:endParaRPr lang="ar-SA" sz="1600" dirty="0" smtClean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ar-SA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                       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40</a:t>
            </a:r>
            <a:endParaRPr lang="ar-SA" sz="1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ar-SA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المنوال =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15</a:t>
            </a:r>
            <a:r>
              <a:rPr lang="ar-SA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+ ــــــــــــــــــــ  </a:t>
            </a:r>
          </a:p>
          <a:p>
            <a:r>
              <a:rPr lang="ar-SA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                       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15</a:t>
            </a:r>
            <a:endParaRPr lang="ar-SA" sz="1600" dirty="0" smtClean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endParaRPr lang="ar-SA" sz="1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ar-SA" sz="18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المنوال = 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15</a:t>
            </a:r>
            <a:r>
              <a:rPr lang="ar-SA" sz="18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+ 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2.66</a:t>
            </a:r>
            <a:r>
              <a:rPr lang="ar-SA" sz="18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= 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17.66</a:t>
            </a:r>
            <a:endParaRPr lang="ar-SA" sz="1800" dirty="0">
              <a:latin typeface="Arial Narrow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72704028"/>
              </p:ext>
            </p:extLst>
          </p:nvPr>
        </p:nvGraphicFramePr>
        <p:xfrm>
          <a:off x="6444208" y="333375"/>
          <a:ext cx="2160042" cy="2225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80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>
                          <a:latin typeface="Arial Narrow" pitchFamily="34" charset="0"/>
                        </a:rPr>
                        <a:t>ف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>
                          <a:latin typeface="Arial Narrow" pitchFamily="34" charset="0"/>
                        </a:rPr>
                        <a:t>ك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dirty="0" smtClean="0">
                          <a:latin typeface="Arial Narrow" pitchFamily="34" charset="0"/>
                        </a:rPr>
                        <a:t>5</a:t>
                      </a:r>
                      <a:r>
                        <a:rPr lang="en-US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ar-SA" baseline="0" dirty="0" smtClean="0">
                          <a:latin typeface="Arial Narrow" pitchFamily="34" charset="0"/>
                        </a:rPr>
                        <a:t> – </a:t>
                      </a:r>
                      <a:r>
                        <a:rPr lang="en-US" baseline="0" dirty="0" smtClean="0">
                          <a:latin typeface="Arial Narrow" pitchFamily="34" charset="0"/>
                        </a:rPr>
                        <a:t>9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Arial Narrow" pitchFamily="34" charset="0"/>
                        </a:rPr>
                        <a:t>3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Arial Narrow" pitchFamily="34" charset="0"/>
                        </a:rPr>
                        <a:t>10</a:t>
                      </a:r>
                      <a:r>
                        <a:rPr lang="ar-SA" dirty="0" smtClean="0">
                          <a:latin typeface="Arial Narrow" pitchFamily="34" charset="0"/>
                        </a:rPr>
                        <a:t> – </a:t>
                      </a:r>
                      <a:r>
                        <a:rPr lang="en-US" dirty="0" smtClean="0">
                          <a:latin typeface="Arial Narrow" pitchFamily="34" charset="0"/>
                        </a:rPr>
                        <a:t>14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Arial Narrow" pitchFamily="34" charset="0"/>
                        </a:rPr>
                        <a:t>7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Arial Narrow" pitchFamily="34" charset="0"/>
                        </a:rPr>
                        <a:t>15</a:t>
                      </a:r>
                      <a:r>
                        <a:rPr lang="ar-SA" baseline="0" dirty="0" smtClean="0">
                          <a:latin typeface="Arial Narrow" pitchFamily="34" charset="0"/>
                        </a:rPr>
                        <a:t> – </a:t>
                      </a:r>
                      <a:r>
                        <a:rPr lang="en-US" baseline="0" dirty="0" smtClean="0">
                          <a:latin typeface="Arial Narrow" pitchFamily="34" charset="0"/>
                        </a:rPr>
                        <a:t>19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Arial Narrow" pitchFamily="34" charset="0"/>
                        </a:rPr>
                        <a:t>12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Arial Narrow" pitchFamily="34" charset="0"/>
                        </a:rPr>
                        <a:t>20</a:t>
                      </a:r>
                      <a:r>
                        <a:rPr lang="ar-SA" dirty="0" smtClean="0">
                          <a:latin typeface="Arial Narrow" pitchFamily="34" charset="0"/>
                        </a:rPr>
                        <a:t> – </a:t>
                      </a:r>
                      <a:r>
                        <a:rPr lang="en-US" dirty="0" smtClean="0">
                          <a:latin typeface="Arial Narrow" pitchFamily="34" charset="0"/>
                        </a:rPr>
                        <a:t>24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Arial Narrow" pitchFamily="34" charset="0"/>
                        </a:rPr>
                        <a:t>8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Arial Narrow" pitchFamily="34" charset="0"/>
                        </a:rPr>
                        <a:t>25</a:t>
                      </a:r>
                      <a:r>
                        <a:rPr lang="ar-SA" dirty="0" smtClean="0">
                          <a:latin typeface="Arial Narrow" pitchFamily="34" charset="0"/>
                        </a:rPr>
                        <a:t> – </a:t>
                      </a:r>
                      <a:r>
                        <a:rPr lang="en-US" dirty="0" smtClean="0">
                          <a:latin typeface="Arial Narrow" pitchFamily="34" charset="0"/>
                        </a:rPr>
                        <a:t>29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latin typeface="Arial Narrow" pitchFamily="34" charset="0"/>
                        </a:rPr>
                        <a:t>5</a:t>
                      </a:r>
                      <a:endParaRPr lang="ar-SA" b="1" dirty="0">
                        <a:latin typeface="Arial Narrow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Frame 5"/>
          <p:cNvSpPr/>
          <p:nvPr/>
        </p:nvSpPr>
        <p:spPr>
          <a:xfrm>
            <a:off x="6228184" y="1484784"/>
            <a:ext cx="2520280" cy="360040"/>
          </a:xfrm>
          <a:prstGeom prst="fram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873624" y="1484784"/>
            <a:ext cx="2138536" cy="360040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b="1" dirty="0" smtClean="0">
                <a:solidFill>
                  <a:srgbClr val="FF0000"/>
                </a:solidFill>
              </a:rPr>
              <a:t>الفئة المنوالية / الأكثر تكرارا ً</a:t>
            </a:r>
            <a:endParaRPr lang="ar-SA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654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191476">
        <p14:vortex/>
      </p:transition>
    </mc:Choice>
    <mc:Fallback xmlns="">
      <p:transition spd="slow" advTm="19147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rmAutofit/>
          </a:bodyPr>
          <a:lstStyle/>
          <a:p>
            <a:r>
              <a:rPr lang="ar-IQ" sz="2000" dirty="0" smtClean="0">
                <a:solidFill>
                  <a:srgbClr val="FF0000"/>
                </a:solidFill>
              </a:rPr>
              <a:t>مثال (2) /</a:t>
            </a:r>
          </a:p>
          <a:p>
            <a:r>
              <a:rPr lang="ar-IQ" sz="2000" b="0" dirty="0" smtClean="0"/>
              <a:t>إيجاد قيمة المنوال للبيانات الواردة في الجدول </a:t>
            </a:r>
            <a:r>
              <a:rPr lang="ar-IQ" sz="2000" b="0" dirty="0" err="1" smtClean="0"/>
              <a:t>الأتي</a:t>
            </a:r>
            <a:r>
              <a:rPr lang="ar-IQ" sz="2000" b="0" dirty="0" smtClean="0"/>
              <a:t> :</a:t>
            </a:r>
          </a:p>
          <a:p>
            <a:endParaRPr lang="en-US" sz="2000" b="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393647"/>
              </p:ext>
            </p:extLst>
          </p:nvPr>
        </p:nvGraphicFramePr>
        <p:xfrm>
          <a:off x="2915816" y="1397000"/>
          <a:ext cx="381642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212">
                  <a:extLst>
                    <a:ext uri="{9D8B030D-6E8A-4147-A177-3AD203B41FA5}">
                      <a16:colId xmlns:a16="http://schemas.microsoft.com/office/drawing/2014/main" val="2106288376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val="3825663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ف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1875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5 – 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531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7 – 8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238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9 – 10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0324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11 – 12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796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13 – 14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068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15 – 16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5311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1645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22960" y="476672"/>
            <a:ext cx="7520940" cy="5040560"/>
          </a:xfrm>
        </p:spPr>
        <p:txBody>
          <a:bodyPr>
            <a:normAutofit lnSpcReduction="10000"/>
          </a:bodyPr>
          <a:lstStyle/>
          <a:p>
            <a:r>
              <a:rPr lang="ar-IQ" sz="2000" u="sng" dirty="0" smtClean="0">
                <a:solidFill>
                  <a:srgbClr val="FF0000"/>
                </a:solidFill>
              </a:rPr>
              <a:t>الحل </a:t>
            </a:r>
            <a:r>
              <a:rPr lang="ar-IQ" sz="20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ar-IQ" sz="1400" b="0" dirty="0" smtClean="0"/>
              <a:t>                                        2</a:t>
            </a:r>
          </a:p>
          <a:p>
            <a:r>
              <a:rPr lang="ar-IQ" sz="1400" b="0" dirty="0" smtClean="0"/>
              <a:t>قيمة المنوال الأول = 7 + 2 × ـــــــــــــ</a:t>
            </a:r>
          </a:p>
          <a:p>
            <a:r>
              <a:rPr lang="ar-IQ" sz="1400" b="0" dirty="0" smtClean="0"/>
              <a:t>                                     1 + 2 </a:t>
            </a:r>
          </a:p>
          <a:p>
            <a:r>
              <a:rPr lang="ar-IQ" sz="1400" b="0" dirty="0" smtClean="0"/>
              <a:t>                            4 </a:t>
            </a:r>
          </a:p>
          <a:p>
            <a:r>
              <a:rPr lang="ar-IQ" sz="1400" b="0" dirty="0" smtClean="0"/>
              <a:t>                = 7 + ـــــــــ = </a:t>
            </a:r>
            <a:r>
              <a:rPr lang="ar-IQ" sz="1400" b="0" dirty="0"/>
              <a:t>7 + 1.33 = 8.33 </a:t>
            </a:r>
          </a:p>
          <a:p>
            <a:r>
              <a:rPr lang="ar-IQ" sz="1400" b="0" dirty="0" smtClean="0"/>
              <a:t>                           3</a:t>
            </a:r>
          </a:p>
          <a:p>
            <a:r>
              <a:rPr lang="ar-IQ" sz="1400" b="0" dirty="0" smtClean="0"/>
              <a:t>                                           4</a:t>
            </a:r>
            <a:endParaRPr lang="ar-IQ" sz="1400" b="0" dirty="0"/>
          </a:p>
          <a:p>
            <a:r>
              <a:rPr lang="ar-IQ" sz="1400" b="0" dirty="0"/>
              <a:t>قيمة المنوال </a:t>
            </a:r>
            <a:r>
              <a:rPr lang="ar-IQ" sz="1400" b="0" dirty="0" smtClean="0"/>
              <a:t>الثاني = 11 </a:t>
            </a:r>
            <a:r>
              <a:rPr lang="ar-IQ" sz="1400" b="0" dirty="0"/>
              <a:t>+ 2 × ـــــــــــــ</a:t>
            </a:r>
          </a:p>
          <a:p>
            <a:r>
              <a:rPr lang="ar-IQ" sz="1400" b="0" dirty="0"/>
              <a:t>                                 </a:t>
            </a:r>
            <a:r>
              <a:rPr lang="ar-IQ" sz="1400" b="0" dirty="0" smtClean="0"/>
              <a:t>     2 </a:t>
            </a:r>
            <a:r>
              <a:rPr lang="ar-IQ" sz="1400" b="0" dirty="0"/>
              <a:t>+ </a:t>
            </a:r>
            <a:r>
              <a:rPr lang="ar-IQ" sz="1400" b="0" dirty="0" smtClean="0"/>
              <a:t>4 </a:t>
            </a:r>
            <a:endParaRPr lang="ar-IQ" sz="1400" b="0" dirty="0"/>
          </a:p>
          <a:p>
            <a:r>
              <a:rPr lang="ar-IQ" sz="1400" b="0" dirty="0"/>
              <a:t>            </a:t>
            </a:r>
            <a:r>
              <a:rPr lang="ar-IQ" sz="1400" b="0" dirty="0" smtClean="0"/>
              <a:t>               8 </a:t>
            </a:r>
            <a:endParaRPr lang="ar-IQ" sz="1400" b="0" dirty="0"/>
          </a:p>
          <a:p>
            <a:r>
              <a:rPr lang="ar-IQ" sz="1400" b="0" dirty="0"/>
              <a:t>            </a:t>
            </a:r>
            <a:r>
              <a:rPr lang="ar-IQ" sz="1400" b="0" dirty="0" smtClean="0"/>
              <a:t>  </a:t>
            </a:r>
            <a:r>
              <a:rPr lang="ar-IQ" sz="1400" b="0" dirty="0"/>
              <a:t>= </a:t>
            </a:r>
            <a:r>
              <a:rPr lang="ar-IQ" sz="1400" b="0" dirty="0" smtClean="0"/>
              <a:t>11 </a:t>
            </a:r>
            <a:r>
              <a:rPr lang="ar-IQ" sz="1400" b="0" dirty="0"/>
              <a:t>+ </a:t>
            </a:r>
            <a:r>
              <a:rPr lang="ar-IQ" sz="1400" b="0" dirty="0" smtClean="0"/>
              <a:t>ـــــــــ  =  </a:t>
            </a:r>
            <a:r>
              <a:rPr lang="ar-IQ" sz="1400" b="0" dirty="0"/>
              <a:t>11 + 1.33 = 12.33 </a:t>
            </a:r>
            <a:endParaRPr lang="en-US" sz="1400" b="0" dirty="0"/>
          </a:p>
          <a:p>
            <a:r>
              <a:rPr lang="ar-IQ" sz="1400" b="0" dirty="0" smtClean="0"/>
              <a:t>                           6</a:t>
            </a:r>
          </a:p>
          <a:p>
            <a:r>
              <a:rPr lang="ar-IQ" sz="1400" b="0" dirty="0" smtClean="0"/>
              <a:t>             قيمة المنوال الأول + قيمة المنوال الثاني        8.33 + 12.33         20.66</a:t>
            </a:r>
          </a:p>
          <a:p>
            <a:r>
              <a:rPr lang="ar-IQ" sz="1400" b="0" dirty="0" smtClean="0"/>
              <a:t>المنوال = ـــــــــــــــــــــــــــــــــــــــــــــــــــــــــــــــ = ـــــــــــــــــــــــــــــــــــ = ــــــــــــــــــــ = 10.33</a:t>
            </a:r>
          </a:p>
          <a:p>
            <a:r>
              <a:rPr lang="ar-IQ" sz="1400" b="0" dirty="0" smtClean="0"/>
              <a:t>                                   2                                     2                      2</a:t>
            </a:r>
            <a:endParaRPr lang="ar-IQ" sz="1400" b="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593700"/>
              </p:ext>
            </p:extLst>
          </p:nvPr>
        </p:nvGraphicFramePr>
        <p:xfrm>
          <a:off x="1835696" y="980728"/>
          <a:ext cx="309634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8172">
                  <a:extLst>
                    <a:ext uri="{9D8B030D-6E8A-4147-A177-3AD203B41FA5}">
                      <a16:colId xmlns:a16="http://schemas.microsoft.com/office/drawing/2014/main" val="868959040"/>
                    </a:ext>
                  </a:extLst>
                </a:gridCol>
                <a:gridCol w="1548172">
                  <a:extLst>
                    <a:ext uri="{9D8B030D-6E8A-4147-A177-3AD203B41FA5}">
                      <a16:colId xmlns:a16="http://schemas.microsoft.com/office/drawing/2014/main" val="38380274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ف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195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5 – 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19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7 – 8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914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9 – 10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054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11 – 12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915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13 – 14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593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dirty="0" smtClean="0"/>
                        <a:t>15 – 16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125864"/>
                  </a:ext>
                </a:extLst>
              </a:tr>
            </a:tbl>
          </a:graphicData>
        </a:graphic>
      </p:graphicFrame>
      <p:cxnSp>
        <p:nvCxnSpPr>
          <p:cNvPr id="6" name="رابط مستقيم 5"/>
          <p:cNvCxnSpPr/>
          <p:nvPr/>
        </p:nvCxnSpPr>
        <p:spPr>
          <a:xfrm flipH="1">
            <a:off x="1259632" y="1700808"/>
            <a:ext cx="367240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 flipH="1">
            <a:off x="1259632" y="2060848"/>
            <a:ext cx="367240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رابط مستقيم 7"/>
          <p:cNvCxnSpPr/>
          <p:nvPr/>
        </p:nvCxnSpPr>
        <p:spPr>
          <a:xfrm flipH="1">
            <a:off x="1259632" y="2420888"/>
            <a:ext cx="367240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flipH="1">
            <a:off x="1259632" y="2852936"/>
            <a:ext cx="367240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رابط مستقيم 10"/>
          <p:cNvCxnSpPr/>
          <p:nvPr/>
        </p:nvCxnSpPr>
        <p:spPr>
          <a:xfrm>
            <a:off x="4932040" y="1700808"/>
            <a:ext cx="0" cy="36004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>
            <a:off x="1259632" y="1700808"/>
            <a:ext cx="0" cy="36004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رابط مستقيم 13"/>
          <p:cNvCxnSpPr/>
          <p:nvPr/>
        </p:nvCxnSpPr>
        <p:spPr>
          <a:xfrm>
            <a:off x="4932040" y="2420888"/>
            <a:ext cx="0" cy="43204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رابط مستقيم 14"/>
          <p:cNvCxnSpPr/>
          <p:nvPr/>
        </p:nvCxnSpPr>
        <p:spPr>
          <a:xfrm>
            <a:off x="1259632" y="2420888"/>
            <a:ext cx="0" cy="43204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7271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1733</TotalTime>
  <Words>368</Words>
  <Application>Microsoft Office PowerPoint</Application>
  <PresentationFormat>عرض على الشاشة (4:3)</PresentationFormat>
  <Paragraphs>108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21" baseType="lpstr">
      <vt:lpstr>AF_Aseer</vt:lpstr>
      <vt:lpstr>Al-Kharashi 3</vt:lpstr>
      <vt:lpstr>Arial</vt:lpstr>
      <vt:lpstr>Arial Narrow</vt:lpstr>
      <vt:lpstr>Bader</vt:lpstr>
      <vt:lpstr>Calibri</vt:lpstr>
      <vt:lpstr>Franklin Gothic Book</vt:lpstr>
      <vt:lpstr>Franklin Gothic Medium</vt:lpstr>
      <vt:lpstr>Tahoma</vt:lpstr>
      <vt:lpstr>Times New Roman</vt:lpstr>
      <vt:lpstr>Tunga</vt:lpstr>
      <vt:lpstr>Wingdings</vt:lpstr>
      <vt:lpstr>Angles</vt:lpstr>
      <vt:lpstr>عرض تقديمي في PowerPoint</vt:lpstr>
      <vt:lpstr>المنــوال  للبيانات المبوبة و غير المبوبة  </vt:lpstr>
      <vt:lpstr> المنــوال / للبيانات غير المبوبة   </vt:lpstr>
      <vt:lpstr>المنــوال / للبيانات المبوبة </vt:lpstr>
      <vt:lpstr>  </vt:lpstr>
      <vt:lpstr>عرض تقديمي في PowerPoint</vt:lpstr>
      <vt:lpstr>عرض تقديمي في PowerPoint</vt:lpstr>
      <vt:lpstr>عرض تقديمي في PowerPoint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user</cp:lastModifiedBy>
  <cp:revision>331</cp:revision>
  <dcterms:created xsi:type="dcterms:W3CDTF">2020-03-18T07:08:50Z</dcterms:created>
  <dcterms:modified xsi:type="dcterms:W3CDTF">2025-11-01T14:00:20Z</dcterms:modified>
</cp:coreProperties>
</file>