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0" r:id="rId6"/>
    <p:sldId id="261" r:id="rId7"/>
    <p:sldId id="262" r:id="rId8"/>
    <p:sldId id="275" r:id="rId9"/>
    <p:sldId id="263" r:id="rId10"/>
    <p:sldId id="264" r:id="rId11"/>
    <p:sldId id="265" r:id="rId12"/>
    <p:sldId id="266" r:id="rId13"/>
    <p:sldId id="267" r:id="rId14"/>
    <p:sldId id="268" r:id="rId15"/>
    <p:sldId id="269" r:id="rId16"/>
    <p:sldId id="270" r:id="rId17"/>
    <p:sldId id="276" r:id="rId18"/>
    <p:sldId id="274" r:id="rId19"/>
    <p:sldId id="271" r:id="rId20"/>
    <p:sldId id="272" r:id="rId21"/>
    <p:sldId id="273"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1"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275E7A-4193-4735-A314-0456E3A98715}"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06C0A-566A-443B-9CC3-5B2DA3FEAB19}" type="slidenum">
              <a:rPr lang="en-US" smtClean="0"/>
              <a:t>‹#›</a:t>
            </a:fld>
            <a:endParaRPr lang="en-US"/>
          </a:p>
        </p:txBody>
      </p:sp>
    </p:spTree>
    <p:extLst>
      <p:ext uri="{BB962C8B-B14F-4D97-AF65-F5344CB8AC3E}">
        <p14:creationId xmlns:p14="http://schemas.microsoft.com/office/powerpoint/2010/main" val="192715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275E7A-4193-4735-A314-0456E3A98715}"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06C0A-566A-443B-9CC3-5B2DA3FEAB19}" type="slidenum">
              <a:rPr lang="en-US" smtClean="0"/>
              <a:t>‹#›</a:t>
            </a:fld>
            <a:endParaRPr lang="en-US"/>
          </a:p>
        </p:txBody>
      </p:sp>
    </p:spTree>
    <p:extLst>
      <p:ext uri="{BB962C8B-B14F-4D97-AF65-F5344CB8AC3E}">
        <p14:creationId xmlns:p14="http://schemas.microsoft.com/office/powerpoint/2010/main" val="309610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6275E7A-4193-4735-A314-0456E3A98715}"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06C0A-566A-443B-9CC3-5B2DA3FEAB19}" type="slidenum">
              <a:rPr lang="en-US" smtClean="0"/>
              <a:t>‹#›</a:t>
            </a:fld>
            <a:endParaRPr lang="en-US"/>
          </a:p>
        </p:txBody>
      </p:sp>
    </p:spTree>
    <p:extLst>
      <p:ext uri="{BB962C8B-B14F-4D97-AF65-F5344CB8AC3E}">
        <p14:creationId xmlns:p14="http://schemas.microsoft.com/office/powerpoint/2010/main" val="725561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6275E7A-4193-4735-A314-0456E3A98715}"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06C0A-566A-443B-9CC3-5B2DA3FEAB1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84468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275E7A-4193-4735-A314-0456E3A98715}"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06C0A-566A-443B-9CC3-5B2DA3FEAB19}" type="slidenum">
              <a:rPr lang="en-US" smtClean="0"/>
              <a:t>‹#›</a:t>
            </a:fld>
            <a:endParaRPr lang="en-US"/>
          </a:p>
        </p:txBody>
      </p:sp>
    </p:spTree>
    <p:extLst>
      <p:ext uri="{BB962C8B-B14F-4D97-AF65-F5344CB8AC3E}">
        <p14:creationId xmlns:p14="http://schemas.microsoft.com/office/powerpoint/2010/main" val="2340716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6275E7A-4193-4735-A314-0456E3A98715}" type="datetimeFigureOut">
              <a:rPr lang="en-US" smtClean="0"/>
              <a:t>9/26/2024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06C0A-566A-443B-9CC3-5B2DA3FEAB19}" type="slidenum">
              <a:rPr lang="en-US" smtClean="0"/>
              <a:t>‹#›</a:t>
            </a:fld>
            <a:endParaRPr lang="en-US"/>
          </a:p>
        </p:txBody>
      </p:sp>
    </p:spTree>
    <p:extLst>
      <p:ext uri="{BB962C8B-B14F-4D97-AF65-F5344CB8AC3E}">
        <p14:creationId xmlns:p14="http://schemas.microsoft.com/office/powerpoint/2010/main" val="2479027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6275E7A-4193-4735-A314-0456E3A98715}" type="datetimeFigureOut">
              <a:rPr lang="en-US" smtClean="0"/>
              <a:t>9/26/2024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06C0A-566A-443B-9CC3-5B2DA3FEAB19}" type="slidenum">
              <a:rPr lang="en-US" smtClean="0"/>
              <a:t>‹#›</a:t>
            </a:fld>
            <a:endParaRPr lang="en-US"/>
          </a:p>
        </p:txBody>
      </p:sp>
    </p:spTree>
    <p:extLst>
      <p:ext uri="{BB962C8B-B14F-4D97-AF65-F5344CB8AC3E}">
        <p14:creationId xmlns:p14="http://schemas.microsoft.com/office/powerpoint/2010/main" val="236079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275E7A-4193-4735-A314-0456E3A98715}"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06C0A-566A-443B-9CC3-5B2DA3FEAB19}" type="slidenum">
              <a:rPr lang="en-US" smtClean="0"/>
              <a:t>‹#›</a:t>
            </a:fld>
            <a:endParaRPr lang="en-US"/>
          </a:p>
        </p:txBody>
      </p:sp>
    </p:spTree>
    <p:extLst>
      <p:ext uri="{BB962C8B-B14F-4D97-AF65-F5344CB8AC3E}">
        <p14:creationId xmlns:p14="http://schemas.microsoft.com/office/powerpoint/2010/main" val="1824087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275E7A-4193-4735-A314-0456E3A98715}"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06C0A-566A-443B-9CC3-5B2DA3FEAB19}" type="slidenum">
              <a:rPr lang="en-US" smtClean="0"/>
              <a:t>‹#›</a:t>
            </a:fld>
            <a:endParaRPr lang="en-US"/>
          </a:p>
        </p:txBody>
      </p:sp>
    </p:spTree>
    <p:extLst>
      <p:ext uri="{BB962C8B-B14F-4D97-AF65-F5344CB8AC3E}">
        <p14:creationId xmlns:p14="http://schemas.microsoft.com/office/powerpoint/2010/main" val="387257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6275E7A-4193-4735-A314-0456E3A98715}"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06C0A-566A-443B-9CC3-5B2DA3FEAB19}" type="slidenum">
              <a:rPr lang="en-US" smtClean="0"/>
              <a:t>‹#›</a:t>
            </a:fld>
            <a:endParaRPr lang="en-US"/>
          </a:p>
        </p:txBody>
      </p:sp>
    </p:spTree>
    <p:extLst>
      <p:ext uri="{BB962C8B-B14F-4D97-AF65-F5344CB8AC3E}">
        <p14:creationId xmlns:p14="http://schemas.microsoft.com/office/powerpoint/2010/main" val="63824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275E7A-4193-4735-A314-0456E3A98715}"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06C0A-566A-443B-9CC3-5B2DA3FEAB19}" type="slidenum">
              <a:rPr lang="en-US" smtClean="0"/>
              <a:t>‹#›</a:t>
            </a:fld>
            <a:endParaRPr lang="en-US"/>
          </a:p>
        </p:txBody>
      </p:sp>
    </p:spTree>
    <p:extLst>
      <p:ext uri="{BB962C8B-B14F-4D97-AF65-F5344CB8AC3E}">
        <p14:creationId xmlns:p14="http://schemas.microsoft.com/office/powerpoint/2010/main" val="182774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275E7A-4193-4735-A314-0456E3A98715}"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06C0A-566A-443B-9CC3-5B2DA3FEAB19}" type="slidenum">
              <a:rPr lang="en-US" smtClean="0"/>
              <a:t>‹#›</a:t>
            </a:fld>
            <a:endParaRPr lang="en-US"/>
          </a:p>
        </p:txBody>
      </p:sp>
    </p:spTree>
    <p:extLst>
      <p:ext uri="{BB962C8B-B14F-4D97-AF65-F5344CB8AC3E}">
        <p14:creationId xmlns:p14="http://schemas.microsoft.com/office/powerpoint/2010/main" val="198533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275E7A-4193-4735-A314-0456E3A98715}" type="datetimeFigureOut">
              <a:rPr lang="en-US" smtClean="0"/>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306C0A-566A-443B-9CC3-5B2DA3FEAB19}" type="slidenum">
              <a:rPr lang="en-US" smtClean="0"/>
              <a:t>‹#›</a:t>
            </a:fld>
            <a:endParaRPr lang="en-US"/>
          </a:p>
        </p:txBody>
      </p:sp>
    </p:spTree>
    <p:extLst>
      <p:ext uri="{BB962C8B-B14F-4D97-AF65-F5344CB8AC3E}">
        <p14:creationId xmlns:p14="http://schemas.microsoft.com/office/powerpoint/2010/main" val="92019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6275E7A-4193-4735-A314-0456E3A98715}" type="datetimeFigureOut">
              <a:rPr lang="en-US" smtClean="0"/>
              <a:t>9/26/2024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3306C0A-566A-443B-9CC3-5B2DA3FEAB19}" type="slidenum">
              <a:rPr lang="en-US" smtClean="0"/>
              <a:t>‹#›</a:t>
            </a:fld>
            <a:endParaRPr lang="en-US"/>
          </a:p>
        </p:txBody>
      </p:sp>
    </p:spTree>
    <p:extLst>
      <p:ext uri="{BB962C8B-B14F-4D97-AF65-F5344CB8AC3E}">
        <p14:creationId xmlns:p14="http://schemas.microsoft.com/office/powerpoint/2010/main" val="385221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6275E7A-4193-4735-A314-0456E3A98715}" type="datetimeFigureOut">
              <a:rPr lang="en-US" smtClean="0"/>
              <a:t>9/26/2024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3306C0A-566A-443B-9CC3-5B2DA3FEAB19}" type="slidenum">
              <a:rPr lang="en-US" smtClean="0"/>
              <a:t>‹#›</a:t>
            </a:fld>
            <a:endParaRPr lang="en-US"/>
          </a:p>
        </p:txBody>
      </p:sp>
    </p:spTree>
    <p:extLst>
      <p:ext uri="{BB962C8B-B14F-4D97-AF65-F5344CB8AC3E}">
        <p14:creationId xmlns:p14="http://schemas.microsoft.com/office/powerpoint/2010/main" val="400936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6275E7A-4193-4735-A314-0456E3A98715}" type="datetimeFigureOut">
              <a:rPr lang="en-US" smtClean="0"/>
              <a:t>9/26/2024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3306C0A-566A-443B-9CC3-5B2DA3FEAB19}" type="slidenum">
              <a:rPr lang="en-US" smtClean="0"/>
              <a:t>‹#›</a:t>
            </a:fld>
            <a:endParaRPr lang="en-US"/>
          </a:p>
        </p:txBody>
      </p:sp>
    </p:spTree>
    <p:extLst>
      <p:ext uri="{BB962C8B-B14F-4D97-AF65-F5344CB8AC3E}">
        <p14:creationId xmlns:p14="http://schemas.microsoft.com/office/powerpoint/2010/main" val="259792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275E7A-4193-4735-A314-0456E3A98715}"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06C0A-566A-443B-9CC3-5B2DA3FEAB19}" type="slidenum">
              <a:rPr lang="en-US" smtClean="0"/>
              <a:t>‹#›</a:t>
            </a:fld>
            <a:endParaRPr lang="en-US"/>
          </a:p>
        </p:txBody>
      </p:sp>
    </p:spTree>
    <p:extLst>
      <p:ext uri="{BB962C8B-B14F-4D97-AF65-F5344CB8AC3E}">
        <p14:creationId xmlns:p14="http://schemas.microsoft.com/office/powerpoint/2010/main" val="3035231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6275E7A-4193-4735-A314-0456E3A98715}" type="datetimeFigureOut">
              <a:rPr lang="en-US" smtClean="0"/>
              <a:t>9/26/2024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3306C0A-566A-443B-9CC3-5B2DA3FEAB19}" type="slidenum">
              <a:rPr lang="en-US" smtClean="0"/>
              <a:t>‹#›</a:t>
            </a:fld>
            <a:endParaRPr lang="en-US"/>
          </a:p>
        </p:txBody>
      </p:sp>
    </p:spTree>
    <p:extLst>
      <p:ext uri="{BB962C8B-B14F-4D97-AF65-F5344CB8AC3E}">
        <p14:creationId xmlns:p14="http://schemas.microsoft.com/office/powerpoint/2010/main" val="1169969857"/>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1709" y="938348"/>
            <a:ext cx="8825658" cy="3329581"/>
          </a:xfrm>
        </p:spPr>
        <p:txBody>
          <a:bodyPr/>
          <a:lstStyle/>
          <a:p>
            <a:r>
              <a:rPr lang="en-US" dirty="0"/>
              <a:t/>
            </a:r>
            <a:br>
              <a:rPr lang="en-US" dirty="0"/>
            </a:br>
            <a:r>
              <a:rPr lang="en-US" dirty="0"/>
              <a:t> </a:t>
            </a:r>
            <a:r>
              <a:rPr lang="en-US" b="1" dirty="0"/>
              <a:t>Polar coordinates </a:t>
            </a:r>
            <a:endParaRPr lang="en-US" dirty="0"/>
          </a:p>
        </p:txBody>
      </p:sp>
      <p:sp>
        <p:nvSpPr>
          <p:cNvPr id="3" name="Subtitle 2"/>
          <p:cNvSpPr>
            <a:spLocks noGrp="1"/>
          </p:cNvSpPr>
          <p:nvPr>
            <p:ph type="subTitle" idx="1"/>
          </p:nvPr>
        </p:nvSpPr>
        <p:spPr/>
        <p:txBody>
          <a:bodyPr>
            <a:normAutofit/>
          </a:bodyPr>
          <a:lstStyle/>
          <a:p>
            <a:r>
              <a:rPr lang="en-US" sz="2800" b="1" dirty="0" smtClean="0">
                <a:solidFill>
                  <a:schemeClr val="bg1"/>
                </a:solidFill>
              </a:rPr>
              <a:t>Lecture by Rabab </a:t>
            </a:r>
            <a:r>
              <a:rPr lang="en-US" sz="2800" b="1" dirty="0" err="1" smtClean="0">
                <a:solidFill>
                  <a:schemeClr val="bg1"/>
                </a:solidFill>
              </a:rPr>
              <a:t>A.Hameed</a:t>
            </a:r>
            <a:endParaRPr lang="en-US" sz="2800" b="1" dirty="0">
              <a:solidFill>
                <a:schemeClr val="bg1"/>
              </a:solidFill>
            </a:endParaRPr>
          </a:p>
        </p:txBody>
      </p:sp>
      <p:sp>
        <p:nvSpPr>
          <p:cNvPr id="4" name="TextBox 3"/>
          <p:cNvSpPr txBox="1"/>
          <p:nvPr/>
        </p:nvSpPr>
        <p:spPr>
          <a:xfrm>
            <a:off x="8151222" y="1188720"/>
            <a:ext cx="2220686" cy="461665"/>
          </a:xfrm>
          <a:prstGeom prst="rect">
            <a:avLst/>
          </a:prstGeom>
          <a:noFill/>
        </p:spPr>
        <p:txBody>
          <a:bodyPr wrap="square" rtlCol="0">
            <a:spAutoFit/>
          </a:bodyPr>
          <a:lstStyle/>
          <a:p>
            <a:r>
              <a:rPr lang="en-US" sz="2400" b="1" dirty="0" smtClean="0"/>
              <a:t>Lecture (1)</a:t>
            </a:r>
            <a:endParaRPr lang="en-US" sz="2400" b="1" dirty="0"/>
          </a:p>
        </p:txBody>
      </p:sp>
    </p:spTree>
    <p:extLst>
      <p:ext uri="{BB962C8B-B14F-4D97-AF65-F5344CB8AC3E}">
        <p14:creationId xmlns:p14="http://schemas.microsoft.com/office/powerpoint/2010/main" val="1054803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96835" y="587829"/>
            <a:ext cx="10228217" cy="5643154"/>
          </a:xfrm>
          <a:prstGeom prst="rect">
            <a:avLst/>
          </a:prstGeom>
        </p:spPr>
      </p:pic>
    </p:spTree>
    <p:extLst>
      <p:ext uri="{BB962C8B-B14F-4D97-AF65-F5344CB8AC3E}">
        <p14:creationId xmlns:p14="http://schemas.microsoft.com/office/powerpoint/2010/main" val="405659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177" y="-182880"/>
            <a:ext cx="9109845" cy="1750423"/>
          </a:xfrm>
        </p:spPr>
        <p:txBody>
          <a:bodyPr>
            <a:normAutofit fontScale="90000"/>
          </a:bodyPr>
          <a:lstStyle/>
          <a:p>
            <a:r>
              <a:rPr lang="en-US" dirty="0"/>
              <a:t/>
            </a:r>
            <a:br>
              <a:rPr lang="en-US" dirty="0"/>
            </a:br>
            <a:r>
              <a:rPr lang="en-US" dirty="0" smtClean="0"/>
              <a:t>2- </a:t>
            </a:r>
            <a:r>
              <a:rPr lang="en-US" b="1" dirty="0" smtClean="0"/>
              <a:t>Relating </a:t>
            </a:r>
            <a:r>
              <a:rPr lang="en-US" b="1" dirty="0"/>
              <a:t>Polar and Cartesian Coordinates </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549102" y="1904001"/>
            <a:ext cx="5838634" cy="4522923"/>
          </a:xfrm>
          <a:prstGeom prst="rect">
            <a:avLst/>
          </a:prstGeom>
        </p:spPr>
      </p:pic>
      <p:pic>
        <p:nvPicPr>
          <p:cNvPr id="5" name="Picture 4"/>
          <p:cNvPicPr>
            <a:picLocks noChangeAspect="1"/>
          </p:cNvPicPr>
          <p:nvPr/>
        </p:nvPicPr>
        <p:blipFill>
          <a:blip r:embed="rId3"/>
          <a:stretch>
            <a:fillRect/>
          </a:stretch>
        </p:blipFill>
        <p:spPr>
          <a:xfrm>
            <a:off x="6818811" y="2672058"/>
            <a:ext cx="5051434" cy="2422456"/>
          </a:xfrm>
          <a:prstGeom prst="rect">
            <a:avLst/>
          </a:prstGeom>
        </p:spPr>
      </p:pic>
    </p:spTree>
    <p:extLst>
      <p:ext uri="{BB962C8B-B14F-4D97-AF65-F5344CB8AC3E}">
        <p14:creationId xmlns:p14="http://schemas.microsoft.com/office/powerpoint/2010/main" val="1823681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248312" cy="1400530"/>
          </a:xfrm>
        </p:spPr>
        <p:txBody>
          <a:bodyPr>
            <a:normAutofit/>
          </a:bodyPr>
          <a:lstStyle/>
          <a:p>
            <a:r>
              <a:rPr lang="en-US" sz="3600" b="1" dirty="0"/>
              <a:t>Example3: </a:t>
            </a:r>
            <a:r>
              <a:rPr lang="en-US" sz="3600" dirty="0"/>
              <a:t>Convert the point (2; π/3) from polar to Cartesian coordinates. </a:t>
            </a:r>
          </a:p>
        </p:txBody>
      </p:sp>
      <p:pic>
        <p:nvPicPr>
          <p:cNvPr id="4" name="Content Placeholder 3"/>
          <p:cNvPicPr>
            <a:picLocks noGrp="1" noChangeAspect="1"/>
          </p:cNvPicPr>
          <p:nvPr>
            <p:ph idx="1"/>
          </p:nvPr>
        </p:nvPicPr>
        <p:blipFill>
          <a:blip r:embed="rId2"/>
          <a:stretch>
            <a:fillRect/>
          </a:stretch>
        </p:blipFill>
        <p:spPr>
          <a:xfrm>
            <a:off x="817571" y="2505844"/>
            <a:ext cx="10076852" cy="1765710"/>
          </a:xfrm>
          <a:prstGeom prst="rect">
            <a:avLst/>
          </a:prstGeom>
        </p:spPr>
      </p:pic>
      <p:sp>
        <p:nvSpPr>
          <p:cNvPr id="5" name="Rectangle 4"/>
          <p:cNvSpPr/>
          <p:nvPr/>
        </p:nvSpPr>
        <p:spPr>
          <a:xfrm>
            <a:off x="2390502" y="4739484"/>
            <a:ext cx="8242663" cy="523220"/>
          </a:xfrm>
          <a:prstGeom prst="rect">
            <a:avLst/>
          </a:prstGeom>
        </p:spPr>
        <p:txBody>
          <a:bodyPr wrap="square">
            <a:spAutoFit/>
          </a:bodyPr>
          <a:lstStyle/>
          <a:p>
            <a:r>
              <a:rPr lang="en-US" sz="2800" dirty="0">
                <a:solidFill>
                  <a:srgbClr val="000000"/>
                </a:solidFill>
                <a:latin typeface="Times New Roman" panose="02020603050405020304" pitchFamily="18" charset="0"/>
              </a:rPr>
              <a:t>Therefore, the point is (1,</a:t>
            </a:r>
            <a:r>
              <a:rPr lang="en-US" sz="2800" dirty="0">
                <a:solidFill>
                  <a:srgbClr val="000000"/>
                </a:solidFill>
                <a:latin typeface="Cambria Math" panose="02040503050406030204" pitchFamily="18" charset="0"/>
              </a:rPr>
              <a:t>√3</a:t>
            </a:r>
            <a:r>
              <a:rPr lang="en-US" sz="2800" dirty="0">
                <a:solidFill>
                  <a:srgbClr val="000000"/>
                </a:solidFill>
                <a:latin typeface="Times New Roman" panose="02020603050405020304" pitchFamily="18" charset="0"/>
              </a:rPr>
              <a:t>) in Cartesian coordinates. </a:t>
            </a:r>
            <a:endParaRPr lang="en-US" sz="2800" dirty="0"/>
          </a:p>
        </p:txBody>
      </p:sp>
    </p:spTree>
    <p:extLst>
      <p:ext uri="{BB962C8B-B14F-4D97-AF65-F5344CB8AC3E}">
        <p14:creationId xmlns:p14="http://schemas.microsoft.com/office/powerpoint/2010/main" val="3105287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10862266" cy="1541061"/>
          </a:xfrm>
        </p:spPr>
        <p:txBody>
          <a:bodyPr>
            <a:normAutofit fontScale="90000"/>
          </a:bodyPr>
          <a:lstStyle/>
          <a:p>
            <a:r>
              <a:rPr lang="en-US" b="1" dirty="0"/>
              <a:t>Example 4: </a:t>
            </a:r>
            <a:r>
              <a:rPr lang="en-US" dirty="0"/>
              <a:t>Represent the point with Cartesian </a:t>
            </a:r>
            <a:r>
              <a:rPr lang="en-US" sz="4000" dirty="0"/>
              <a:t>coordinates</a:t>
            </a:r>
            <a:r>
              <a:rPr lang="en-US" dirty="0"/>
              <a:t> (1, - 1) in terms of polar coordinates. </a:t>
            </a:r>
          </a:p>
        </p:txBody>
      </p:sp>
      <p:pic>
        <p:nvPicPr>
          <p:cNvPr id="4" name="Content Placeholder 3"/>
          <p:cNvPicPr>
            <a:picLocks noGrp="1" noChangeAspect="1"/>
          </p:cNvPicPr>
          <p:nvPr>
            <p:ph idx="1"/>
          </p:nvPr>
        </p:nvPicPr>
        <p:blipFill>
          <a:blip r:embed="rId2"/>
          <a:stretch>
            <a:fillRect/>
          </a:stretch>
        </p:blipFill>
        <p:spPr>
          <a:xfrm>
            <a:off x="6727371" y="2164413"/>
            <a:ext cx="4981231" cy="4040444"/>
          </a:xfrm>
          <a:prstGeom prst="rect">
            <a:avLst/>
          </a:prstGeom>
        </p:spPr>
      </p:pic>
      <p:pic>
        <p:nvPicPr>
          <p:cNvPr id="5" name="Picture 4"/>
          <p:cNvPicPr>
            <a:picLocks noChangeAspect="1"/>
          </p:cNvPicPr>
          <p:nvPr/>
        </p:nvPicPr>
        <p:blipFill>
          <a:blip r:embed="rId3"/>
          <a:stretch>
            <a:fillRect/>
          </a:stretch>
        </p:blipFill>
        <p:spPr>
          <a:xfrm>
            <a:off x="640079" y="2282325"/>
            <a:ext cx="5865224" cy="542925"/>
          </a:xfrm>
          <a:prstGeom prst="rect">
            <a:avLst/>
          </a:prstGeom>
        </p:spPr>
      </p:pic>
      <p:pic>
        <p:nvPicPr>
          <p:cNvPr id="6" name="Picture 5"/>
          <p:cNvPicPr>
            <a:picLocks noChangeAspect="1"/>
          </p:cNvPicPr>
          <p:nvPr/>
        </p:nvPicPr>
        <p:blipFill>
          <a:blip r:embed="rId4"/>
          <a:stretch>
            <a:fillRect/>
          </a:stretch>
        </p:blipFill>
        <p:spPr>
          <a:xfrm>
            <a:off x="718456" y="2982821"/>
            <a:ext cx="5786847" cy="3400425"/>
          </a:xfrm>
          <a:prstGeom prst="rect">
            <a:avLst/>
          </a:prstGeom>
        </p:spPr>
      </p:pic>
    </p:spTree>
    <p:extLst>
      <p:ext uri="{BB962C8B-B14F-4D97-AF65-F5344CB8AC3E}">
        <p14:creationId xmlns:p14="http://schemas.microsoft.com/office/powerpoint/2010/main" val="3237222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12" y="243712"/>
            <a:ext cx="11303725" cy="1140951"/>
          </a:xfrm>
        </p:spPr>
        <p:txBody>
          <a:bodyPr>
            <a:noAutofit/>
          </a:bodyPr>
          <a:lstStyle/>
          <a:p>
            <a:r>
              <a:rPr lang="en-US" sz="3600" b="1" dirty="0"/>
              <a:t>Example 5: </a:t>
            </a:r>
            <a:r>
              <a:rPr lang="en-US" sz="3600" dirty="0"/>
              <a:t>Replace the following Cartesian equations by equivalent polar equations. </a:t>
            </a:r>
          </a:p>
        </p:txBody>
      </p:sp>
      <p:pic>
        <p:nvPicPr>
          <p:cNvPr id="4" name="Content Placeholder 3"/>
          <p:cNvPicPr>
            <a:picLocks noGrp="1" noChangeAspect="1"/>
          </p:cNvPicPr>
          <p:nvPr>
            <p:ph idx="1"/>
          </p:nvPr>
        </p:nvPicPr>
        <p:blipFill>
          <a:blip r:embed="rId2"/>
          <a:stretch>
            <a:fillRect/>
          </a:stretch>
        </p:blipFill>
        <p:spPr>
          <a:xfrm>
            <a:off x="376644" y="1793353"/>
            <a:ext cx="7613470" cy="1972491"/>
          </a:xfrm>
          <a:prstGeom prst="rect">
            <a:avLst/>
          </a:prstGeom>
        </p:spPr>
      </p:pic>
      <p:pic>
        <p:nvPicPr>
          <p:cNvPr id="5" name="Picture 4"/>
          <p:cNvPicPr>
            <a:picLocks noChangeAspect="1"/>
          </p:cNvPicPr>
          <p:nvPr/>
        </p:nvPicPr>
        <p:blipFill>
          <a:blip r:embed="rId3"/>
          <a:stretch>
            <a:fillRect/>
          </a:stretch>
        </p:blipFill>
        <p:spPr>
          <a:xfrm>
            <a:off x="370114" y="3765844"/>
            <a:ext cx="7620000" cy="2422208"/>
          </a:xfrm>
          <a:prstGeom prst="rect">
            <a:avLst/>
          </a:prstGeom>
        </p:spPr>
      </p:pic>
      <p:pic>
        <p:nvPicPr>
          <p:cNvPr id="6" name="Picture 5"/>
          <p:cNvPicPr>
            <a:picLocks noChangeAspect="1"/>
          </p:cNvPicPr>
          <p:nvPr/>
        </p:nvPicPr>
        <p:blipFill>
          <a:blip r:embed="rId4"/>
          <a:stretch>
            <a:fillRect/>
          </a:stretch>
        </p:blipFill>
        <p:spPr>
          <a:xfrm>
            <a:off x="7990114" y="1793353"/>
            <a:ext cx="3884023" cy="4394699"/>
          </a:xfrm>
          <a:prstGeom prst="rect">
            <a:avLst/>
          </a:prstGeom>
        </p:spPr>
      </p:pic>
    </p:spTree>
    <p:extLst>
      <p:ext uri="{BB962C8B-B14F-4D97-AF65-F5344CB8AC3E}">
        <p14:creationId xmlns:p14="http://schemas.microsoft.com/office/powerpoint/2010/main" val="3487100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16935" y="1005840"/>
            <a:ext cx="9542358" cy="5408023"/>
          </a:xfrm>
          <a:prstGeom prst="rect">
            <a:avLst/>
          </a:prstGeom>
        </p:spPr>
      </p:pic>
    </p:spTree>
    <p:extLst>
      <p:ext uri="{BB962C8B-B14F-4D97-AF65-F5344CB8AC3E}">
        <p14:creationId xmlns:p14="http://schemas.microsoft.com/office/powerpoint/2010/main" val="1368361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7383" y="640080"/>
            <a:ext cx="11088794" cy="5943600"/>
          </a:xfrm>
          <a:prstGeom prst="rect">
            <a:avLst/>
          </a:prstGeom>
        </p:spPr>
      </p:pic>
    </p:spTree>
    <p:extLst>
      <p:ext uri="{BB962C8B-B14F-4D97-AF65-F5344CB8AC3E}">
        <p14:creationId xmlns:p14="http://schemas.microsoft.com/office/powerpoint/2010/main" val="903905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59478" y="731520"/>
            <a:ext cx="9664681" cy="5495449"/>
          </a:xfrm>
          <a:prstGeom prst="rect">
            <a:avLst/>
          </a:prstGeom>
        </p:spPr>
      </p:pic>
    </p:spTree>
    <p:extLst>
      <p:ext uri="{BB962C8B-B14F-4D97-AF65-F5344CB8AC3E}">
        <p14:creationId xmlns:p14="http://schemas.microsoft.com/office/powerpoint/2010/main" val="684051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201900" cy="1400530"/>
          </a:xfrm>
        </p:spPr>
        <p:txBody>
          <a:bodyPr>
            <a:normAutofit/>
          </a:bodyPr>
          <a:lstStyle/>
          <a:p>
            <a:r>
              <a:rPr lang="en-US" sz="3600" dirty="0" smtClean="0"/>
              <a:t>Example :- Converting an equation from Cartesian form to polar form</a:t>
            </a:r>
            <a:endParaRPr lang="en-US" sz="3600" dirty="0"/>
          </a:p>
        </p:txBody>
      </p:sp>
      <p:pic>
        <p:nvPicPr>
          <p:cNvPr id="4" name="Content Placeholder 3"/>
          <p:cNvPicPr>
            <a:picLocks noGrp="1" noChangeAspect="1"/>
          </p:cNvPicPr>
          <p:nvPr>
            <p:ph idx="1"/>
          </p:nvPr>
        </p:nvPicPr>
        <p:blipFill>
          <a:blip r:embed="rId2"/>
          <a:stretch>
            <a:fillRect/>
          </a:stretch>
        </p:blipFill>
        <p:spPr>
          <a:xfrm>
            <a:off x="783771" y="2022118"/>
            <a:ext cx="10319658" cy="4404807"/>
          </a:xfrm>
          <a:prstGeom prst="rect">
            <a:avLst/>
          </a:prstGeom>
        </p:spPr>
      </p:pic>
    </p:spTree>
    <p:extLst>
      <p:ext uri="{BB962C8B-B14F-4D97-AF65-F5344CB8AC3E}">
        <p14:creationId xmlns:p14="http://schemas.microsoft.com/office/powerpoint/2010/main" val="2719856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48640" y="927463"/>
            <a:ext cx="11038114" cy="4807131"/>
          </a:xfrm>
          <a:prstGeom prst="rect">
            <a:avLst/>
          </a:prstGeom>
        </p:spPr>
      </p:pic>
    </p:spTree>
    <p:extLst>
      <p:ext uri="{BB962C8B-B14F-4D97-AF65-F5344CB8AC3E}">
        <p14:creationId xmlns:p14="http://schemas.microsoft.com/office/powerpoint/2010/main" val="306444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0"/>
            <a:ext cx="9404723" cy="1400530"/>
          </a:xfrm>
        </p:spPr>
        <p:txBody>
          <a:bodyPr>
            <a:normAutofit fontScale="90000"/>
          </a:bodyPr>
          <a:lstStyle/>
          <a:p>
            <a:r>
              <a:rPr lang="en-US" dirty="0"/>
              <a:t/>
            </a:r>
            <a:br>
              <a:rPr lang="en-US" dirty="0"/>
            </a:br>
            <a:r>
              <a:rPr lang="en-US" dirty="0"/>
              <a:t> </a:t>
            </a:r>
            <a:br>
              <a:rPr lang="en-US" dirty="0"/>
            </a:br>
            <a:r>
              <a:rPr lang="en-US" dirty="0" smtClean="0"/>
              <a:t>1- Definition </a:t>
            </a:r>
            <a:r>
              <a:rPr lang="en-US" dirty="0"/>
              <a:t>of Polar Coordinates </a:t>
            </a:r>
            <a:br>
              <a:rPr lang="en-US" dirty="0"/>
            </a:br>
            <a:endParaRPr lang="en-US" dirty="0"/>
          </a:p>
        </p:txBody>
      </p:sp>
      <p:sp>
        <p:nvSpPr>
          <p:cNvPr id="3" name="Content Placeholder 2"/>
          <p:cNvSpPr>
            <a:spLocks noGrp="1"/>
          </p:cNvSpPr>
          <p:nvPr>
            <p:ph idx="1"/>
          </p:nvPr>
        </p:nvSpPr>
        <p:spPr>
          <a:xfrm>
            <a:off x="744583" y="2052918"/>
            <a:ext cx="10345783" cy="4195481"/>
          </a:xfrm>
        </p:spPr>
        <p:txBody>
          <a:bodyPr>
            <a:normAutofit/>
          </a:bodyPr>
          <a:lstStyle/>
          <a:p>
            <a:endParaRPr lang="en-US" sz="2800" dirty="0"/>
          </a:p>
          <a:p>
            <a:r>
              <a:rPr lang="en-US" sz="2800" dirty="0"/>
              <a:t> </a:t>
            </a:r>
            <a:r>
              <a:rPr lang="en-US" sz="2800" dirty="0">
                <a:latin typeface="Times New Roman" panose="02020603050405020304" pitchFamily="18" charset="0"/>
                <a:cs typeface="Times New Roman" panose="02020603050405020304" pitchFamily="18" charset="0"/>
              </a:rPr>
              <a:t>The coordinate of any point can be representing by polar form or in terms of pair (r, </a:t>
            </a:r>
            <a:r>
              <a:rPr lang="en-US" sz="2800" b="1" dirty="0">
                <a:latin typeface="Times New Roman" panose="02020603050405020304" pitchFamily="18" charset="0"/>
                <a:cs typeface="Times New Roman" panose="02020603050405020304" pitchFamily="18" charset="0"/>
              </a:rPr>
              <a:t>θ)</a:t>
            </a:r>
            <a:r>
              <a:rPr lang="en-US" sz="2800" dirty="0">
                <a:latin typeface="Times New Roman" panose="02020603050405020304" pitchFamily="18" charset="0"/>
                <a:cs typeface="Times New Roman" panose="02020603050405020304" pitchFamily="18" charset="0"/>
              </a:rPr>
              <a:t>. Fix an origin </a:t>
            </a:r>
            <a:r>
              <a:rPr lang="en-US" sz="2800" b="1" dirty="0">
                <a:latin typeface="Times New Roman" panose="02020603050405020304" pitchFamily="18" charset="0"/>
                <a:cs typeface="Times New Roman" panose="02020603050405020304" pitchFamily="18" charset="0"/>
              </a:rPr>
              <a:t>O </a:t>
            </a:r>
            <a:r>
              <a:rPr lang="en-US" sz="2800" dirty="0">
                <a:latin typeface="Times New Roman" panose="02020603050405020304" pitchFamily="18" charset="0"/>
                <a:cs typeface="Times New Roman" panose="02020603050405020304" pitchFamily="18" charset="0"/>
              </a:rPr>
              <a:t>(called the pole) and an initial ray (x-axis) from </a:t>
            </a:r>
            <a:r>
              <a:rPr lang="en-US" sz="2800" b="1" dirty="0">
                <a:latin typeface="Times New Roman" panose="02020603050405020304" pitchFamily="18" charset="0"/>
                <a:cs typeface="Times New Roman" panose="02020603050405020304" pitchFamily="18" charset="0"/>
              </a:rPr>
              <a:t>O</a:t>
            </a:r>
            <a:r>
              <a:rPr lang="en-US" sz="2800" dirty="0">
                <a:latin typeface="Times New Roman" panose="02020603050405020304" pitchFamily="18" charset="0"/>
                <a:cs typeface="Times New Roman" panose="02020603050405020304" pitchFamily="18" charset="0"/>
              </a:rPr>
              <a:t>. Then each point P can be located by assigning to it a polar coordinate pair (</a:t>
            </a:r>
            <a:r>
              <a:rPr lang="en-US" sz="2800" b="1" dirty="0">
                <a:latin typeface="Times New Roman" panose="02020603050405020304" pitchFamily="18" charset="0"/>
                <a:cs typeface="Times New Roman" panose="02020603050405020304" pitchFamily="18" charset="0"/>
              </a:rPr>
              <a:t>r, θ</a:t>
            </a:r>
            <a:r>
              <a:rPr lang="en-US" sz="2800" dirty="0">
                <a:latin typeface="Times New Roman" panose="02020603050405020304" pitchFamily="18" charset="0"/>
                <a:cs typeface="Times New Roman" panose="02020603050405020304" pitchFamily="18" charset="0"/>
              </a:rPr>
              <a:t>) as shown in </a:t>
            </a:r>
            <a:r>
              <a:rPr lang="en-US" sz="2800" b="1" u="sng" dirty="0">
                <a:latin typeface="Times New Roman" panose="02020603050405020304" pitchFamily="18" charset="0"/>
                <a:cs typeface="Times New Roman" panose="02020603050405020304" pitchFamily="18" charset="0"/>
              </a:rPr>
              <a:t>figure1</a:t>
            </a:r>
            <a:r>
              <a:rPr lang="en-US" sz="2800" dirty="0">
                <a:latin typeface="Times New Roman" panose="02020603050405020304" pitchFamily="18" charset="0"/>
                <a:cs typeface="Times New Roman" panose="02020603050405020304" pitchFamily="18" charset="0"/>
              </a:rPr>
              <a:t> below in which </a:t>
            </a:r>
            <a:r>
              <a:rPr lang="en-US" sz="2800" b="1" dirty="0">
                <a:latin typeface="Times New Roman" panose="02020603050405020304" pitchFamily="18" charset="0"/>
                <a:cs typeface="Times New Roman" panose="02020603050405020304" pitchFamily="18" charset="0"/>
              </a:rPr>
              <a:t>r </a:t>
            </a:r>
            <a:r>
              <a:rPr lang="en-US" sz="2800" dirty="0">
                <a:latin typeface="Times New Roman" panose="02020603050405020304" pitchFamily="18" charset="0"/>
                <a:cs typeface="Times New Roman" panose="02020603050405020304" pitchFamily="18" charset="0"/>
              </a:rPr>
              <a:t>gives the directed distance from origin </a:t>
            </a:r>
            <a:r>
              <a:rPr lang="en-US" sz="2800" b="1" dirty="0">
                <a:latin typeface="Times New Roman" panose="02020603050405020304" pitchFamily="18" charset="0"/>
                <a:cs typeface="Times New Roman" panose="02020603050405020304" pitchFamily="18" charset="0"/>
              </a:rPr>
              <a:t>O </a:t>
            </a:r>
            <a:r>
              <a:rPr lang="en-US" sz="2800" dirty="0">
                <a:latin typeface="Times New Roman" panose="02020603050405020304" pitchFamily="18" charset="0"/>
                <a:cs typeface="Times New Roman" panose="02020603050405020304" pitchFamily="18" charset="0"/>
              </a:rPr>
              <a:t>to </a:t>
            </a:r>
            <a:r>
              <a:rPr lang="en-US" sz="2800" b="1" dirty="0">
                <a:latin typeface="Times New Roman" panose="02020603050405020304" pitchFamily="18" charset="0"/>
                <a:cs typeface="Times New Roman" panose="02020603050405020304" pitchFamily="18" charset="0"/>
              </a:rPr>
              <a:t>P </a:t>
            </a:r>
            <a:r>
              <a:rPr lang="en-US" sz="2800" dirty="0">
                <a:latin typeface="Times New Roman" panose="02020603050405020304" pitchFamily="18" charset="0"/>
                <a:cs typeface="Times New Roman" panose="02020603050405020304" pitchFamily="18" charset="0"/>
              </a:rPr>
              <a:t>and θ gives the directed angle from the initial ray (x-axis) to ray OP. </a:t>
            </a:r>
          </a:p>
        </p:txBody>
      </p:sp>
    </p:spTree>
    <p:extLst>
      <p:ext uri="{BB962C8B-B14F-4D97-AF65-F5344CB8AC3E}">
        <p14:creationId xmlns:p14="http://schemas.microsoft.com/office/powerpoint/2010/main" val="2456040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66206" y="783770"/>
            <a:ext cx="10946674" cy="5734595"/>
          </a:xfrm>
          <a:prstGeom prst="rect">
            <a:avLst/>
          </a:prstGeom>
        </p:spPr>
      </p:pic>
    </p:spTree>
    <p:extLst>
      <p:ext uri="{BB962C8B-B14F-4D97-AF65-F5344CB8AC3E}">
        <p14:creationId xmlns:p14="http://schemas.microsoft.com/office/powerpoint/2010/main" val="3191362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49085" y="705394"/>
            <a:ext cx="10685418" cy="5760720"/>
          </a:xfrm>
          <a:prstGeom prst="rect">
            <a:avLst/>
          </a:prstGeom>
        </p:spPr>
      </p:pic>
    </p:spTree>
    <p:extLst>
      <p:ext uri="{BB962C8B-B14F-4D97-AF65-F5344CB8AC3E}">
        <p14:creationId xmlns:p14="http://schemas.microsoft.com/office/powerpoint/2010/main" val="2244630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72170" y="371270"/>
            <a:ext cx="6882664" cy="1157084"/>
          </a:xfrm>
          <a:prstGeom prst="rect">
            <a:avLst/>
          </a:prstGeom>
        </p:spPr>
      </p:pic>
      <p:pic>
        <p:nvPicPr>
          <p:cNvPr id="5" name="Picture 4"/>
          <p:cNvPicPr>
            <a:picLocks noChangeAspect="1"/>
          </p:cNvPicPr>
          <p:nvPr/>
        </p:nvPicPr>
        <p:blipFill>
          <a:blip r:embed="rId3"/>
          <a:stretch>
            <a:fillRect/>
          </a:stretch>
        </p:blipFill>
        <p:spPr>
          <a:xfrm>
            <a:off x="772170" y="1807573"/>
            <a:ext cx="7026356" cy="1135876"/>
          </a:xfrm>
          <a:prstGeom prst="rect">
            <a:avLst/>
          </a:prstGeom>
        </p:spPr>
      </p:pic>
      <p:pic>
        <p:nvPicPr>
          <p:cNvPr id="6" name="Picture 5"/>
          <p:cNvPicPr>
            <a:picLocks noChangeAspect="1"/>
          </p:cNvPicPr>
          <p:nvPr/>
        </p:nvPicPr>
        <p:blipFill>
          <a:blip r:embed="rId4"/>
          <a:stretch>
            <a:fillRect/>
          </a:stretch>
        </p:blipFill>
        <p:spPr>
          <a:xfrm>
            <a:off x="944192" y="3121117"/>
            <a:ext cx="6854334" cy="1013076"/>
          </a:xfrm>
          <a:prstGeom prst="rect">
            <a:avLst/>
          </a:prstGeom>
        </p:spPr>
      </p:pic>
      <p:pic>
        <p:nvPicPr>
          <p:cNvPr id="7" name="Picture 6"/>
          <p:cNvPicPr>
            <a:picLocks noChangeAspect="1"/>
          </p:cNvPicPr>
          <p:nvPr/>
        </p:nvPicPr>
        <p:blipFill>
          <a:blip r:embed="rId5"/>
          <a:stretch>
            <a:fillRect/>
          </a:stretch>
        </p:blipFill>
        <p:spPr>
          <a:xfrm>
            <a:off x="944192" y="4692967"/>
            <a:ext cx="6854334" cy="1315947"/>
          </a:xfrm>
          <a:prstGeom prst="rect">
            <a:avLst/>
          </a:prstGeom>
        </p:spPr>
      </p:pic>
    </p:spTree>
    <p:extLst>
      <p:ext uri="{BB962C8B-B14F-4D97-AF65-F5344CB8AC3E}">
        <p14:creationId xmlns:p14="http://schemas.microsoft.com/office/powerpoint/2010/main" val="1735854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22811" y="1423852"/>
            <a:ext cx="9946155" cy="2847702"/>
          </a:xfrm>
          <a:prstGeom prst="rect">
            <a:avLst/>
          </a:prstGeom>
        </p:spPr>
      </p:pic>
    </p:spTree>
    <p:extLst>
      <p:ext uri="{BB962C8B-B14F-4D97-AF65-F5344CB8AC3E}">
        <p14:creationId xmlns:p14="http://schemas.microsoft.com/office/powerpoint/2010/main" val="297382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71155" y="1436239"/>
            <a:ext cx="9823268" cy="4538318"/>
          </a:xfrm>
          <a:prstGeom prst="rect">
            <a:avLst/>
          </a:prstGeom>
        </p:spPr>
      </p:pic>
    </p:spTree>
    <p:extLst>
      <p:ext uri="{BB962C8B-B14F-4D97-AF65-F5344CB8AC3E}">
        <p14:creationId xmlns:p14="http://schemas.microsoft.com/office/powerpoint/2010/main" val="266469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6238" y="1319349"/>
            <a:ext cx="11073506" cy="2808513"/>
          </a:xfrm>
          <a:prstGeom prst="rect">
            <a:avLst/>
          </a:prstGeom>
        </p:spPr>
      </p:pic>
    </p:spTree>
    <p:extLst>
      <p:ext uri="{BB962C8B-B14F-4D97-AF65-F5344CB8AC3E}">
        <p14:creationId xmlns:p14="http://schemas.microsoft.com/office/powerpoint/2010/main" val="1021229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41417" y="1345474"/>
            <a:ext cx="8673737" cy="5352157"/>
          </a:xfrm>
          <a:prstGeom prst="rect">
            <a:avLst/>
          </a:prstGeom>
        </p:spPr>
      </p:pic>
    </p:spTree>
    <p:extLst>
      <p:ext uri="{BB962C8B-B14F-4D97-AF65-F5344CB8AC3E}">
        <p14:creationId xmlns:p14="http://schemas.microsoft.com/office/powerpoint/2010/main" val="2251903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67097" y="770709"/>
            <a:ext cx="9810206" cy="4746376"/>
          </a:xfrm>
          <a:prstGeom prst="rect">
            <a:avLst/>
          </a:prstGeom>
        </p:spPr>
      </p:pic>
    </p:spTree>
    <p:extLst>
      <p:ext uri="{BB962C8B-B14F-4D97-AF65-F5344CB8AC3E}">
        <p14:creationId xmlns:p14="http://schemas.microsoft.com/office/powerpoint/2010/main" val="270176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40972" y="966651"/>
            <a:ext cx="9940834" cy="5031718"/>
          </a:xfrm>
          <a:prstGeom prst="rect">
            <a:avLst/>
          </a:prstGeom>
        </p:spPr>
      </p:pic>
    </p:spTree>
    <p:extLst>
      <p:ext uri="{BB962C8B-B14F-4D97-AF65-F5344CB8AC3E}">
        <p14:creationId xmlns:p14="http://schemas.microsoft.com/office/powerpoint/2010/main" val="3131039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61703" y="561703"/>
            <a:ext cx="11090366" cy="5878286"/>
          </a:xfrm>
          <a:prstGeom prst="rect">
            <a:avLst/>
          </a:prstGeom>
        </p:spPr>
      </p:pic>
    </p:spTree>
    <p:extLst>
      <p:ext uri="{BB962C8B-B14F-4D97-AF65-F5344CB8AC3E}">
        <p14:creationId xmlns:p14="http://schemas.microsoft.com/office/powerpoint/2010/main" val="375441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81280" y="528094"/>
            <a:ext cx="5254206" cy="3364638"/>
          </a:xfrm>
          <a:prstGeom prst="rect">
            <a:avLst/>
          </a:prstGeom>
        </p:spPr>
      </p:pic>
      <p:pic>
        <p:nvPicPr>
          <p:cNvPr id="5" name="Picture 4"/>
          <p:cNvPicPr>
            <a:picLocks noChangeAspect="1"/>
          </p:cNvPicPr>
          <p:nvPr/>
        </p:nvPicPr>
        <p:blipFill>
          <a:blip r:embed="rId3"/>
          <a:stretch>
            <a:fillRect/>
          </a:stretch>
        </p:blipFill>
        <p:spPr>
          <a:xfrm>
            <a:off x="7602583" y="3017520"/>
            <a:ext cx="3751217" cy="3156235"/>
          </a:xfrm>
          <a:prstGeom prst="rect">
            <a:avLst/>
          </a:prstGeom>
        </p:spPr>
      </p:pic>
      <p:sp>
        <p:nvSpPr>
          <p:cNvPr id="6" name="Rectangle 5"/>
          <p:cNvSpPr/>
          <p:nvPr/>
        </p:nvSpPr>
        <p:spPr>
          <a:xfrm>
            <a:off x="892629" y="4121331"/>
            <a:ext cx="6497908" cy="1446550"/>
          </a:xfrm>
          <a:prstGeom prst="rect">
            <a:avLst/>
          </a:prstGeom>
        </p:spPr>
        <p:txBody>
          <a:bodyPr wrap="square">
            <a:spAutoFit/>
          </a:bodyPr>
          <a:lstStyle/>
          <a:p>
            <a:endParaRPr lang="en-US" sz="2000" b="0" i="0" u="none" strike="noStrike" baseline="0" dirty="0" smtClean="0">
              <a:solidFill>
                <a:srgbClr val="000000"/>
              </a:solidFill>
              <a:latin typeface="Times New Roman" panose="02020603050405020304" pitchFamily="18" charset="0"/>
            </a:endParaRPr>
          </a:p>
          <a:p>
            <a:r>
              <a:rPr lang="en-US" sz="2000" b="0" i="0" u="none" strike="noStrike" baseline="0" dirty="0" smtClean="0">
                <a:solidFill>
                  <a:srgbClr val="000000"/>
                </a:solidFill>
                <a:latin typeface="Times New Roman" panose="02020603050405020304" pitchFamily="18" charset="0"/>
              </a:rPr>
              <a:t> </a:t>
            </a:r>
          </a:p>
          <a:p>
            <a:r>
              <a:rPr lang="en-US" sz="2400" b="1" dirty="0">
                <a:solidFill>
                  <a:srgbClr val="000000"/>
                </a:solidFill>
                <a:latin typeface="Times New Roman" panose="02020603050405020304" pitchFamily="18" charset="0"/>
              </a:rPr>
              <a:t>- θ </a:t>
            </a:r>
            <a:r>
              <a:rPr lang="en-US" sz="2400" dirty="0">
                <a:solidFill>
                  <a:srgbClr val="000000"/>
                </a:solidFill>
                <a:latin typeface="Times New Roman" panose="02020603050405020304" pitchFamily="18" charset="0"/>
              </a:rPr>
              <a:t>is (+</a:t>
            </a:r>
            <a:r>
              <a:rPr lang="en-US" sz="2400" dirty="0" err="1">
                <a:solidFill>
                  <a:srgbClr val="000000"/>
                </a:solidFill>
                <a:latin typeface="Times New Roman" panose="02020603050405020304" pitchFamily="18" charset="0"/>
              </a:rPr>
              <a:t>ve</a:t>
            </a:r>
            <a:r>
              <a:rPr lang="en-US" sz="2400" dirty="0">
                <a:solidFill>
                  <a:srgbClr val="000000"/>
                </a:solidFill>
                <a:latin typeface="Times New Roman" panose="02020603050405020304" pitchFamily="18" charset="0"/>
              </a:rPr>
              <a:t> ) if it is measured counter clock wise. </a:t>
            </a:r>
          </a:p>
          <a:p>
            <a:r>
              <a:rPr lang="en-US" sz="2400" b="1" dirty="0">
                <a:solidFill>
                  <a:srgbClr val="000000"/>
                </a:solidFill>
                <a:latin typeface="Times New Roman" panose="02020603050405020304" pitchFamily="18" charset="0"/>
              </a:rPr>
              <a:t>- θ </a:t>
            </a:r>
            <a:r>
              <a:rPr lang="en-US" sz="2400" dirty="0">
                <a:solidFill>
                  <a:srgbClr val="000000"/>
                </a:solidFill>
                <a:latin typeface="Times New Roman" panose="02020603050405020304" pitchFamily="18" charset="0"/>
              </a:rPr>
              <a:t>is (-</a:t>
            </a:r>
            <a:r>
              <a:rPr lang="en-US" sz="2400" dirty="0" err="1">
                <a:solidFill>
                  <a:srgbClr val="000000"/>
                </a:solidFill>
                <a:latin typeface="Times New Roman" panose="02020603050405020304" pitchFamily="18" charset="0"/>
              </a:rPr>
              <a:t>ve</a:t>
            </a:r>
            <a:r>
              <a:rPr lang="en-US" sz="2400" dirty="0">
                <a:solidFill>
                  <a:srgbClr val="000000"/>
                </a:solidFill>
                <a:latin typeface="Times New Roman" panose="02020603050405020304" pitchFamily="18" charset="0"/>
              </a:rPr>
              <a:t> ) if it is measured clock wise </a:t>
            </a:r>
          </a:p>
        </p:txBody>
      </p:sp>
    </p:spTree>
    <p:extLst>
      <p:ext uri="{BB962C8B-B14F-4D97-AF65-F5344CB8AC3E}">
        <p14:creationId xmlns:p14="http://schemas.microsoft.com/office/powerpoint/2010/main" val="3327379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96389" y="600891"/>
            <a:ext cx="10646228" cy="4728754"/>
          </a:xfrm>
          <a:prstGeom prst="rect">
            <a:avLst/>
          </a:prstGeom>
        </p:spPr>
      </p:pic>
      <p:pic>
        <p:nvPicPr>
          <p:cNvPr id="5" name="Picture 4"/>
          <p:cNvPicPr>
            <a:picLocks noChangeAspect="1"/>
          </p:cNvPicPr>
          <p:nvPr/>
        </p:nvPicPr>
        <p:blipFill>
          <a:blip r:embed="rId3"/>
          <a:stretch>
            <a:fillRect/>
          </a:stretch>
        </p:blipFill>
        <p:spPr>
          <a:xfrm>
            <a:off x="496389" y="5329644"/>
            <a:ext cx="10646227" cy="613955"/>
          </a:xfrm>
          <a:prstGeom prst="rect">
            <a:avLst/>
          </a:prstGeom>
        </p:spPr>
      </p:pic>
    </p:spTree>
    <p:extLst>
      <p:ext uri="{BB962C8B-B14F-4D97-AF65-F5344CB8AC3E}">
        <p14:creationId xmlns:p14="http://schemas.microsoft.com/office/powerpoint/2010/main" val="1176799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46111" y="483326"/>
            <a:ext cx="4095750" cy="5708468"/>
          </a:xfrm>
          <a:prstGeom prst="rect">
            <a:avLst/>
          </a:prstGeom>
        </p:spPr>
      </p:pic>
      <p:pic>
        <p:nvPicPr>
          <p:cNvPr id="5" name="Picture 4"/>
          <p:cNvPicPr>
            <a:picLocks noChangeAspect="1"/>
          </p:cNvPicPr>
          <p:nvPr/>
        </p:nvPicPr>
        <p:blipFill>
          <a:blip r:embed="rId3"/>
          <a:stretch>
            <a:fillRect/>
          </a:stretch>
        </p:blipFill>
        <p:spPr>
          <a:xfrm>
            <a:off x="5090073" y="587829"/>
            <a:ext cx="5425527" cy="2577420"/>
          </a:xfrm>
          <a:prstGeom prst="rect">
            <a:avLst/>
          </a:prstGeom>
        </p:spPr>
      </p:pic>
      <p:pic>
        <p:nvPicPr>
          <p:cNvPr id="6" name="Picture 5"/>
          <p:cNvPicPr>
            <a:picLocks noChangeAspect="1"/>
          </p:cNvPicPr>
          <p:nvPr/>
        </p:nvPicPr>
        <p:blipFill>
          <a:blip r:embed="rId4"/>
          <a:stretch>
            <a:fillRect/>
          </a:stretch>
        </p:blipFill>
        <p:spPr>
          <a:xfrm>
            <a:off x="5090073" y="3505608"/>
            <a:ext cx="5611265" cy="2163672"/>
          </a:xfrm>
          <a:prstGeom prst="rect">
            <a:avLst/>
          </a:prstGeom>
        </p:spPr>
      </p:pic>
    </p:spTree>
    <p:extLst>
      <p:ext uri="{BB962C8B-B14F-4D97-AF65-F5344CB8AC3E}">
        <p14:creationId xmlns:p14="http://schemas.microsoft.com/office/powerpoint/2010/main" val="687057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6755" y="490762"/>
            <a:ext cx="5982788" cy="3153774"/>
          </a:xfrm>
          <a:prstGeom prst="rect">
            <a:avLst/>
          </a:prstGeom>
        </p:spPr>
      </p:pic>
      <p:pic>
        <p:nvPicPr>
          <p:cNvPr id="7" name="Picture 6"/>
          <p:cNvPicPr>
            <a:picLocks noChangeAspect="1"/>
          </p:cNvPicPr>
          <p:nvPr/>
        </p:nvPicPr>
        <p:blipFill>
          <a:blip r:embed="rId3"/>
          <a:stretch>
            <a:fillRect/>
          </a:stretch>
        </p:blipFill>
        <p:spPr>
          <a:xfrm>
            <a:off x="6139543" y="490762"/>
            <a:ext cx="5891348" cy="6367237"/>
          </a:xfrm>
          <a:prstGeom prst="rect">
            <a:avLst/>
          </a:prstGeom>
        </p:spPr>
      </p:pic>
    </p:spTree>
    <p:extLst>
      <p:ext uri="{BB962C8B-B14F-4D97-AF65-F5344CB8AC3E}">
        <p14:creationId xmlns:p14="http://schemas.microsoft.com/office/powerpoint/2010/main" val="4098690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87828" y="3908721"/>
            <a:ext cx="9366067" cy="2324848"/>
          </a:xfrm>
          <a:prstGeom prst="rect">
            <a:avLst/>
          </a:prstGeom>
        </p:spPr>
      </p:pic>
      <p:pic>
        <p:nvPicPr>
          <p:cNvPr id="6" name="Picture 5"/>
          <p:cNvPicPr>
            <a:picLocks noChangeAspect="1"/>
          </p:cNvPicPr>
          <p:nvPr/>
        </p:nvPicPr>
        <p:blipFill>
          <a:blip r:embed="rId3"/>
          <a:stretch>
            <a:fillRect/>
          </a:stretch>
        </p:blipFill>
        <p:spPr>
          <a:xfrm>
            <a:off x="587829" y="653143"/>
            <a:ext cx="9366067" cy="3255578"/>
          </a:xfrm>
          <a:prstGeom prst="rect">
            <a:avLst/>
          </a:prstGeom>
        </p:spPr>
      </p:pic>
    </p:spTree>
    <p:extLst>
      <p:ext uri="{BB962C8B-B14F-4D97-AF65-F5344CB8AC3E}">
        <p14:creationId xmlns:p14="http://schemas.microsoft.com/office/powerpoint/2010/main" val="2572760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4925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365125"/>
            <a:ext cx="11377749" cy="2169069"/>
          </a:xfrm>
        </p:spPr>
        <p:txBody>
          <a:bodyPr>
            <a:noAutofit/>
          </a:bodyPr>
          <a:lstStyle/>
          <a:p>
            <a:r>
              <a:rPr lang="en-US" sz="2400" dirty="0"/>
              <a:t/>
            </a:r>
            <a:br>
              <a:rPr lang="en-US" sz="2400" dirty="0"/>
            </a:br>
            <a:r>
              <a:rPr lang="en-US" sz="2400" dirty="0"/>
              <a:t> Representation of any point by polar coordinates starts by drawing ray of the angle (</a:t>
            </a:r>
            <a:r>
              <a:rPr lang="en-US" sz="2400" b="1" dirty="0"/>
              <a:t>θ), </a:t>
            </a:r>
            <a:r>
              <a:rPr lang="en-US" sz="2400" dirty="0"/>
              <a:t>then specify the point on the ray according to value of </a:t>
            </a:r>
            <a:r>
              <a:rPr lang="en-US" sz="2400" b="1" dirty="0"/>
              <a:t>r. </a:t>
            </a:r>
            <a:r>
              <a:rPr lang="en-US" sz="2400" dirty="0"/>
              <a:t/>
            </a:r>
            <a:br>
              <a:rPr lang="en-US" sz="2400" dirty="0"/>
            </a:br>
            <a:r>
              <a:rPr lang="en-US" sz="2400" dirty="0"/>
              <a:t>The negative value of r means that the distance (OP) is in opposite direction of angle ray. Fig.2 </a:t>
            </a:r>
          </a:p>
        </p:txBody>
      </p:sp>
      <p:pic>
        <p:nvPicPr>
          <p:cNvPr id="4" name="Picture 3"/>
          <p:cNvPicPr>
            <a:picLocks noChangeAspect="1"/>
          </p:cNvPicPr>
          <p:nvPr/>
        </p:nvPicPr>
        <p:blipFill>
          <a:blip r:embed="rId2"/>
          <a:stretch>
            <a:fillRect/>
          </a:stretch>
        </p:blipFill>
        <p:spPr>
          <a:xfrm>
            <a:off x="796834" y="3047940"/>
            <a:ext cx="4480560" cy="3078540"/>
          </a:xfrm>
          <a:prstGeom prst="rect">
            <a:avLst/>
          </a:prstGeom>
        </p:spPr>
      </p:pic>
      <p:pic>
        <p:nvPicPr>
          <p:cNvPr id="5" name="Picture 4"/>
          <p:cNvPicPr>
            <a:picLocks noChangeAspect="1"/>
          </p:cNvPicPr>
          <p:nvPr/>
        </p:nvPicPr>
        <p:blipFill>
          <a:blip r:embed="rId3"/>
          <a:stretch>
            <a:fillRect/>
          </a:stretch>
        </p:blipFill>
        <p:spPr>
          <a:xfrm>
            <a:off x="6453051" y="3047940"/>
            <a:ext cx="4715692" cy="2855139"/>
          </a:xfrm>
          <a:prstGeom prst="rect">
            <a:avLst/>
          </a:prstGeom>
        </p:spPr>
      </p:pic>
    </p:spTree>
    <p:extLst>
      <p:ext uri="{BB962C8B-B14F-4D97-AF65-F5344CB8AC3E}">
        <p14:creationId xmlns:p14="http://schemas.microsoft.com/office/powerpoint/2010/main" val="113325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705393"/>
            <a:ext cx="10776857" cy="5434149"/>
          </a:xfrm>
        </p:spPr>
        <p:txBody>
          <a:bodyPr>
            <a:normAutofit/>
          </a:bodyPr>
          <a:lstStyle/>
          <a:p>
            <a:r>
              <a:rPr lang="en-US" sz="2800" dirty="0"/>
              <a:t>In the Cartesian coordinate system (</a:t>
            </a:r>
            <a:r>
              <a:rPr lang="en-US" sz="2800" dirty="0" err="1"/>
              <a:t>x,y</a:t>
            </a:r>
            <a:r>
              <a:rPr lang="en-US" sz="2800" dirty="0"/>
              <a:t>) every point has only one representation, but in the polar coordinate system each point has infinitely many pairs of polar coordinates due to multi cycles of this </a:t>
            </a:r>
            <a:r>
              <a:rPr lang="en-US" sz="2800" dirty="0" smtClean="0"/>
              <a:t>angle</a:t>
            </a:r>
            <a:r>
              <a:rPr lang="en-US" sz="2800" dirty="0"/>
              <a:t>, therefore</a:t>
            </a:r>
            <a:r>
              <a:rPr lang="en-US" sz="2800" dirty="0" smtClean="0"/>
              <a:t>:-</a:t>
            </a:r>
          </a:p>
          <a:p>
            <a:pPr marL="0" indent="0">
              <a:buNone/>
            </a:pPr>
            <a:r>
              <a:rPr lang="en-US" sz="2800" dirty="0" smtClean="0"/>
              <a:t> </a:t>
            </a:r>
          </a:p>
          <a:p>
            <a:r>
              <a:rPr lang="el-GR" sz="2800" dirty="0"/>
              <a:t>θ= θ ± 2</a:t>
            </a:r>
            <a:r>
              <a:rPr lang="en-US" sz="2800" dirty="0"/>
              <a:t>n</a:t>
            </a:r>
            <a:r>
              <a:rPr lang="el-GR" sz="2800" dirty="0"/>
              <a:t>π </a:t>
            </a:r>
            <a:endParaRPr lang="en-US" sz="2800" dirty="0" smtClean="0"/>
          </a:p>
          <a:p>
            <a:pPr marL="0" indent="0">
              <a:buNone/>
            </a:pPr>
            <a:endParaRPr lang="el-GR" sz="2800" dirty="0"/>
          </a:p>
          <a:p>
            <a:r>
              <a:rPr lang="pt-BR" sz="2800" dirty="0"/>
              <a:t>Also </a:t>
            </a:r>
            <a:r>
              <a:rPr lang="pt-BR" sz="2800" b="1" dirty="0"/>
              <a:t>(r, θ) </a:t>
            </a:r>
            <a:r>
              <a:rPr lang="pt-BR" sz="2800" dirty="0"/>
              <a:t>= (-r, θ ± π) </a:t>
            </a:r>
            <a:endParaRPr lang="en-US" sz="2800" dirty="0"/>
          </a:p>
        </p:txBody>
      </p:sp>
    </p:spTree>
    <p:extLst>
      <p:ext uri="{BB962C8B-B14F-4D97-AF65-F5344CB8AC3E}">
        <p14:creationId xmlns:p14="http://schemas.microsoft.com/office/powerpoint/2010/main" val="3115844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96389" y="156754"/>
            <a:ext cx="10802982" cy="6583680"/>
          </a:xfrm>
          <a:prstGeom prst="rect">
            <a:avLst/>
          </a:prstGeom>
        </p:spPr>
      </p:pic>
    </p:spTree>
    <p:extLst>
      <p:ext uri="{BB962C8B-B14F-4D97-AF65-F5344CB8AC3E}">
        <p14:creationId xmlns:p14="http://schemas.microsoft.com/office/powerpoint/2010/main" val="337111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23" y="222927"/>
            <a:ext cx="10515600" cy="1122548"/>
          </a:xfrm>
        </p:spPr>
        <p:txBody>
          <a:bodyPr>
            <a:normAutofit fontScale="90000"/>
          </a:bodyPr>
          <a:lstStyle/>
          <a:p>
            <a:r>
              <a:rPr lang="en-US" sz="4000" b="1" dirty="0" smtClean="0"/>
              <a:t>Example: </a:t>
            </a:r>
            <a:r>
              <a:rPr lang="en-US" sz="4000" dirty="0"/>
              <a:t>Find all the polar coordinates of the point P (2,</a:t>
            </a:r>
            <a:r>
              <a:rPr lang="en-US" sz="4000" dirty="0" smtClean="0"/>
              <a:t>𝜋/6</a:t>
            </a:r>
            <a:r>
              <a:rPr lang="en-US" sz="4000" dirty="0"/>
              <a:t>) </a:t>
            </a:r>
          </a:p>
        </p:txBody>
      </p:sp>
      <p:pic>
        <p:nvPicPr>
          <p:cNvPr id="4" name="Content Placeholder 3"/>
          <p:cNvPicPr>
            <a:picLocks noGrp="1" noChangeAspect="1"/>
          </p:cNvPicPr>
          <p:nvPr>
            <p:ph idx="1"/>
          </p:nvPr>
        </p:nvPicPr>
        <p:blipFill>
          <a:blip r:embed="rId2"/>
          <a:stretch>
            <a:fillRect/>
          </a:stretch>
        </p:blipFill>
        <p:spPr>
          <a:xfrm>
            <a:off x="542109" y="1457049"/>
            <a:ext cx="10489474" cy="2487934"/>
          </a:xfrm>
          <a:prstGeom prst="rect">
            <a:avLst/>
          </a:prstGeom>
        </p:spPr>
      </p:pic>
      <p:pic>
        <p:nvPicPr>
          <p:cNvPr id="5" name="Picture 4"/>
          <p:cNvPicPr>
            <a:picLocks noChangeAspect="1"/>
          </p:cNvPicPr>
          <p:nvPr/>
        </p:nvPicPr>
        <p:blipFill>
          <a:blip r:embed="rId3"/>
          <a:stretch>
            <a:fillRect/>
          </a:stretch>
        </p:blipFill>
        <p:spPr>
          <a:xfrm>
            <a:off x="2847704" y="4056557"/>
            <a:ext cx="5878284" cy="2592437"/>
          </a:xfrm>
          <a:prstGeom prst="rect">
            <a:avLst/>
          </a:prstGeom>
        </p:spPr>
      </p:pic>
    </p:spTree>
    <p:extLst>
      <p:ext uri="{BB962C8B-B14F-4D97-AF65-F5344CB8AC3E}">
        <p14:creationId xmlns:p14="http://schemas.microsoft.com/office/powerpoint/2010/main" val="4069574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5810" y="117567"/>
            <a:ext cx="10590848" cy="4702628"/>
          </a:xfrm>
          <a:prstGeom prst="rect">
            <a:avLst/>
          </a:prstGeom>
        </p:spPr>
      </p:pic>
      <p:pic>
        <p:nvPicPr>
          <p:cNvPr id="5" name="Picture 4"/>
          <p:cNvPicPr>
            <a:picLocks noChangeAspect="1"/>
          </p:cNvPicPr>
          <p:nvPr/>
        </p:nvPicPr>
        <p:blipFill>
          <a:blip r:embed="rId3"/>
          <a:stretch>
            <a:fillRect/>
          </a:stretch>
        </p:blipFill>
        <p:spPr>
          <a:xfrm>
            <a:off x="378823" y="4937761"/>
            <a:ext cx="10590847" cy="1517877"/>
          </a:xfrm>
          <a:prstGeom prst="rect">
            <a:avLst/>
          </a:prstGeom>
        </p:spPr>
      </p:pic>
    </p:spTree>
    <p:extLst>
      <p:ext uri="{BB962C8B-B14F-4D97-AF65-F5344CB8AC3E}">
        <p14:creationId xmlns:p14="http://schemas.microsoft.com/office/powerpoint/2010/main" val="110369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94749"/>
          </a:xfrm>
        </p:spPr>
        <p:txBody>
          <a:bodyPr/>
          <a:lstStyle/>
          <a:p>
            <a:r>
              <a:rPr lang="en-US" sz="3200" dirty="0"/>
              <a:t>Example </a:t>
            </a:r>
            <a:r>
              <a:rPr lang="en-US" sz="3200" dirty="0" smtClean="0"/>
              <a:t>6: </a:t>
            </a:r>
            <a:r>
              <a:rPr lang="en-US" sz="3200" dirty="0"/>
              <a:t>Plot the points for the following polar coordinates</a:t>
            </a:r>
            <a:r>
              <a:rPr lang="en-US" sz="3200" dirty="0" smtClean="0"/>
              <a:t>:</a:t>
            </a:r>
            <a:br>
              <a:rPr lang="en-US" sz="3200" dirty="0" smtClean="0"/>
            </a:br>
            <a:r>
              <a:rPr lang="en-US" sz="3200" dirty="0" smtClean="0"/>
              <a:t>   </a:t>
            </a:r>
            <a:r>
              <a:rPr lang="pt-BR" sz="3200" dirty="0" smtClean="0"/>
              <a:t>(</a:t>
            </a:r>
            <a:r>
              <a:rPr lang="pt-BR" sz="3200" dirty="0"/>
              <a:t>a) (1, 5π/4</a:t>
            </a:r>
            <a:r>
              <a:rPr lang="pt-BR" sz="3200" dirty="0" smtClean="0"/>
              <a:t>)                          </a:t>
            </a:r>
            <a:r>
              <a:rPr lang="pt-BR" sz="3200" dirty="0"/>
              <a:t>(b) (2, 3 π) </a:t>
            </a:r>
            <a:endParaRPr lang="en-US" sz="3200" dirty="0"/>
          </a:p>
        </p:txBody>
      </p:sp>
      <p:pic>
        <p:nvPicPr>
          <p:cNvPr id="4" name="Picture 3"/>
          <p:cNvPicPr>
            <a:picLocks noChangeAspect="1"/>
          </p:cNvPicPr>
          <p:nvPr/>
        </p:nvPicPr>
        <p:blipFill>
          <a:blip r:embed="rId2"/>
          <a:stretch>
            <a:fillRect/>
          </a:stretch>
        </p:blipFill>
        <p:spPr>
          <a:xfrm>
            <a:off x="1658983" y="4336868"/>
            <a:ext cx="9065623" cy="2220685"/>
          </a:xfrm>
          <a:prstGeom prst="rect">
            <a:avLst/>
          </a:prstGeom>
        </p:spPr>
      </p:pic>
      <p:pic>
        <p:nvPicPr>
          <p:cNvPr id="5" name="Picture 4"/>
          <p:cNvPicPr>
            <a:picLocks noChangeAspect="1"/>
          </p:cNvPicPr>
          <p:nvPr/>
        </p:nvPicPr>
        <p:blipFill>
          <a:blip r:embed="rId3"/>
          <a:stretch>
            <a:fillRect/>
          </a:stretch>
        </p:blipFill>
        <p:spPr>
          <a:xfrm>
            <a:off x="1554480" y="2259874"/>
            <a:ext cx="9170126" cy="1854925"/>
          </a:xfrm>
          <a:prstGeom prst="rect">
            <a:avLst/>
          </a:prstGeom>
        </p:spPr>
      </p:pic>
    </p:spTree>
    <p:extLst>
      <p:ext uri="{BB962C8B-B14F-4D97-AF65-F5344CB8AC3E}">
        <p14:creationId xmlns:p14="http://schemas.microsoft.com/office/powerpoint/2010/main" val="28651099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124</TotalTime>
  <Words>298</Words>
  <Application>Microsoft Office PowerPoint</Application>
  <PresentationFormat>Widescreen</PresentationFormat>
  <Paragraphs>24</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Cambria Math</vt:lpstr>
      <vt:lpstr>Century Gothic</vt:lpstr>
      <vt:lpstr>Times New Roman</vt:lpstr>
      <vt:lpstr>Wingdings 3</vt:lpstr>
      <vt:lpstr>Ion</vt:lpstr>
      <vt:lpstr>  Polar coordinates </vt:lpstr>
      <vt:lpstr>   1- Definition of Polar Coordinates  </vt:lpstr>
      <vt:lpstr>PowerPoint Presentation</vt:lpstr>
      <vt:lpstr>  Representation of any point by polar coordinates starts by drawing ray of the angle (θ), then specify the point on the ray according to value of r.  The negative value of r means that the distance (OP) is in opposite direction of angle ray. Fig.2 </vt:lpstr>
      <vt:lpstr>PowerPoint Presentation</vt:lpstr>
      <vt:lpstr>PowerPoint Presentation</vt:lpstr>
      <vt:lpstr>Example: Find all the polar coordinates of the point P (2,𝜋/6) </vt:lpstr>
      <vt:lpstr>PowerPoint Presentation</vt:lpstr>
      <vt:lpstr>Example 6: Plot the points for the following polar coordinates:    (a) (1, 5π/4)                          (b) (2, 3 π) </vt:lpstr>
      <vt:lpstr>PowerPoint Presentation</vt:lpstr>
      <vt:lpstr> 2- Relating Polar and Cartesian Coordinates  </vt:lpstr>
      <vt:lpstr>Example3: Convert the point (2; π/3) from polar to Cartesian coordinates. </vt:lpstr>
      <vt:lpstr>Example 4: Represent the point with Cartesian coordinates (1, - 1) in terms of polar coordinates. </vt:lpstr>
      <vt:lpstr>Example 5: Replace the following Cartesian equations by equivalent polar equations. </vt:lpstr>
      <vt:lpstr>PowerPoint Presentation</vt:lpstr>
      <vt:lpstr>PowerPoint Presentation</vt:lpstr>
      <vt:lpstr>PowerPoint Presentation</vt:lpstr>
      <vt:lpstr>Example :- Converting an equation from Cartesian form to polar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Polar coordinates </dc:title>
  <dc:creator>Maher</dc:creator>
  <cp:lastModifiedBy>Maher</cp:lastModifiedBy>
  <cp:revision>21</cp:revision>
  <dcterms:created xsi:type="dcterms:W3CDTF">2024-09-19T18:16:16Z</dcterms:created>
  <dcterms:modified xsi:type="dcterms:W3CDTF">2024-09-26T19:20:53Z</dcterms:modified>
</cp:coreProperties>
</file>