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2" r:id="rId3"/>
    <p:sldId id="263" r:id="rId4"/>
    <p:sldId id="265" r:id="rId5"/>
    <p:sldId id="257" r:id="rId6"/>
    <p:sldId id="258" r:id="rId7"/>
    <p:sldId id="266" r:id="rId8"/>
    <p:sldId id="269" r:id="rId9"/>
    <p:sldId id="267" r:id="rId10"/>
    <p:sldId id="268" r:id="rId11"/>
    <p:sldId id="270" r:id="rId12"/>
    <p:sldId id="259" r:id="rId13"/>
    <p:sldId id="260" r:id="rId14"/>
    <p:sldId id="261"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7323917D-9C84-4896-B4D3-289DF74FA9AF}" type="datetimeFigureOut">
              <a:rPr lang="ar-SA" smtClean="0"/>
              <a:t>11/04/1446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1784766-0469-48B4-99E0-85E822FB888E}" type="slidenum">
              <a:rPr lang="ar-SA" smtClean="0"/>
              <a:t>‹#›</a:t>
            </a:fld>
            <a:endParaRPr lang="ar-SA"/>
          </a:p>
        </p:txBody>
      </p:sp>
    </p:spTree>
    <p:extLst>
      <p:ext uri="{BB962C8B-B14F-4D97-AF65-F5344CB8AC3E}">
        <p14:creationId xmlns:p14="http://schemas.microsoft.com/office/powerpoint/2010/main" val="2705247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7323917D-9C84-4896-B4D3-289DF74FA9AF}" type="datetimeFigureOut">
              <a:rPr lang="ar-SA" smtClean="0"/>
              <a:t>11/04/1446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1784766-0469-48B4-99E0-85E822FB888E}" type="slidenum">
              <a:rPr lang="ar-SA" smtClean="0"/>
              <a:t>‹#›</a:t>
            </a:fld>
            <a:endParaRPr lang="ar-SA"/>
          </a:p>
        </p:txBody>
      </p:sp>
    </p:spTree>
    <p:extLst>
      <p:ext uri="{BB962C8B-B14F-4D97-AF65-F5344CB8AC3E}">
        <p14:creationId xmlns:p14="http://schemas.microsoft.com/office/powerpoint/2010/main" val="951422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7323917D-9C84-4896-B4D3-289DF74FA9AF}" type="datetimeFigureOut">
              <a:rPr lang="ar-SA" smtClean="0"/>
              <a:t>11/04/1446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1784766-0469-48B4-99E0-85E822FB888E}" type="slidenum">
              <a:rPr lang="ar-SA" smtClean="0"/>
              <a:t>‹#›</a:t>
            </a:fld>
            <a:endParaRPr lang="ar-SA"/>
          </a:p>
        </p:txBody>
      </p:sp>
    </p:spTree>
    <p:extLst>
      <p:ext uri="{BB962C8B-B14F-4D97-AF65-F5344CB8AC3E}">
        <p14:creationId xmlns:p14="http://schemas.microsoft.com/office/powerpoint/2010/main" val="1361298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7323917D-9C84-4896-B4D3-289DF74FA9AF}" type="datetimeFigureOut">
              <a:rPr lang="ar-SA" smtClean="0"/>
              <a:t>11/04/1446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1784766-0469-48B4-99E0-85E822FB888E}" type="slidenum">
              <a:rPr lang="ar-SA" smtClean="0"/>
              <a:t>‹#›</a:t>
            </a:fld>
            <a:endParaRPr lang="ar-SA"/>
          </a:p>
        </p:txBody>
      </p:sp>
    </p:spTree>
    <p:extLst>
      <p:ext uri="{BB962C8B-B14F-4D97-AF65-F5344CB8AC3E}">
        <p14:creationId xmlns:p14="http://schemas.microsoft.com/office/powerpoint/2010/main" val="3252230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7323917D-9C84-4896-B4D3-289DF74FA9AF}" type="datetimeFigureOut">
              <a:rPr lang="ar-SA" smtClean="0"/>
              <a:t>11/04/1446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1784766-0469-48B4-99E0-85E822FB888E}" type="slidenum">
              <a:rPr lang="ar-SA" smtClean="0"/>
              <a:t>‹#›</a:t>
            </a:fld>
            <a:endParaRPr lang="ar-SA"/>
          </a:p>
        </p:txBody>
      </p:sp>
    </p:spTree>
    <p:extLst>
      <p:ext uri="{BB962C8B-B14F-4D97-AF65-F5344CB8AC3E}">
        <p14:creationId xmlns:p14="http://schemas.microsoft.com/office/powerpoint/2010/main" val="2315093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7323917D-9C84-4896-B4D3-289DF74FA9AF}" type="datetimeFigureOut">
              <a:rPr lang="ar-SA" smtClean="0"/>
              <a:t>11/04/1446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1784766-0469-48B4-99E0-85E822FB888E}" type="slidenum">
              <a:rPr lang="ar-SA" smtClean="0"/>
              <a:t>‹#›</a:t>
            </a:fld>
            <a:endParaRPr lang="ar-SA"/>
          </a:p>
        </p:txBody>
      </p:sp>
    </p:spTree>
    <p:extLst>
      <p:ext uri="{BB962C8B-B14F-4D97-AF65-F5344CB8AC3E}">
        <p14:creationId xmlns:p14="http://schemas.microsoft.com/office/powerpoint/2010/main" val="1011192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7323917D-9C84-4896-B4D3-289DF74FA9AF}" type="datetimeFigureOut">
              <a:rPr lang="ar-SA" smtClean="0"/>
              <a:t>11/04/1446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D1784766-0469-48B4-99E0-85E822FB888E}" type="slidenum">
              <a:rPr lang="ar-SA" smtClean="0"/>
              <a:t>‹#›</a:t>
            </a:fld>
            <a:endParaRPr lang="ar-SA"/>
          </a:p>
        </p:txBody>
      </p:sp>
    </p:spTree>
    <p:extLst>
      <p:ext uri="{BB962C8B-B14F-4D97-AF65-F5344CB8AC3E}">
        <p14:creationId xmlns:p14="http://schemas.microsoft.com/office/powerpoint/2010/main" val="2924203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7323917D-9C84-4896-B4D3-289DF74FA9AF}" type="datetimeFigureOut">
              <a:rPr lang="ar-SA" smtClean="0"/>
              <a:t>11/04/1446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D1784766-0469-48B4-99E0-85E822FB888E}" type="slidenum">
              <a:rPr lang="ar-SA" smtClean="0"/>
              <a:t>‹#›</a:t>
            </a:fld>
            <a:endParaRPr lang="ar-SA"/>
          </a:p>
        </p:txBody>
      </p:sp>
    </p:spTree>
    <p:extLst>
      <p:ext uri="{BB962C8B-B14F-4D97-AF65-F5344CB8AC3E}">
        <p14:creationId xmlns:p14="http://schemas.microsoft.com/office/powerpoint/2010/main" val="1379876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323917D-9C84-4896-B4D3-289DF74FA9AF}" type="datetimeFigureOut">
              <a:rPr lang="ar-SA" smtClean="0"/>
              <a:t>11/04/1446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D1784766-0469-48B4-99E0-85E822FB888E}" type="slidenum">
              <a:rPr lang="ar-SA" smtClean="0"/>
              <a:t>‹#›</a:t>
            </a:fld>
            <a:endParaRPr lang="ar-SA"/>
          </a:p>
        </p:txBody>
      </p:sp>
    </p:spTree>
    <p:extLst>
      <p:ext uri="{BB962C8B-B14F-4D97-AF65-F5344CB8AC3E}">
        <p14:creationId xmlns:p14="http://schemas.microsoft.com/office/powerpoint/2010/main" val="1648924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7323917D-9C84-4896-B4D3-289DF74FA9AF}" type="datetimeFigureOut">
              <a:rPr lang="ar-SA" smtClean="0"/>
              <a:t>11/04/1446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1784766-0469-48B4-99E0-85E822FB888E}" type="slidenum">
              <a:rPr lang="ar-SA" smtClean="0"/>
              <a:t>‹#›</a:t>
            </a:fld>
            <a:endParaRPr lang="ar-SA"/>
          </a:p>
        </p:txBody>
      </p:sp>
    </p:spTree>
    <p:extLst>
      <p:ext uri="{BB962C8B-B14F-4D97-AF65-F5344CB8AC3E}">
        <p14:creationId xmlns:p14="http://schemas.microsoft.com/office/powerpoint/2010/main" val="410810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7323917D-9C84-4896-B4D3-289DF74FA9AF}" type="datetimeFigureOut">
              <a:rPr lang="ar-SA" smtClean="0"/>
              <a:t>11/04/1446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1784766-0469-48B4-99E0-85E822FB888E}" type="slidenum">
              <a:rPr lang="ar-SA" smtClean="0"/>
              <a:t>‹#›</a:t>
            </a:fld>
            <a:endParaRPr lang="ar-SA"/>
          </a:p>
        </p:txBody>
      </p:sp>
    </p:spTree>
    <p:extLst>
      <p:ext uri="{BB962C8B-B14F-4D97-AF65-F5344CB8AC3E}">
        <p14:creationId xmlns:p14="http://schemas.microsoft.com/office/powerpoint/2010/main" val="1990974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323917D-9C84-4896-B4D3-289DF74FA9AF}" type="datetimeFigureOut">
              <a:rPr lang="ar-SA" smtClean="0"/>
              <a:t>11/04/1446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1784766-0469-48B4-99E0-85E822FB888E}" type="slidenum">
              <a:rPr lang="ar-SA" smtClean="0"/>
              <a:t>‹#›</a:t>
            </a:fld>
            <a:endParaRPr lang="ar-SA"/>
          </a:p>
        </p:txBody>
      </p:sp>
    </p:spTree>
    <p:extLst>
      <p:ext uri="{BB962C8B-B14F-4D97-AF65-F5344CB8AC3E}">
        <p14:creationId xmlns:p14="http://schemas.microsoft.com/office/powerpoint/2010/main" val="1232269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IQ" b="1" dirty="0"/>
              <a:t>السوائل والمشروبات التي يتناولها اللاعبين </a:t>
            </a:r>
            <a:r>
              <a:rPr lang="en-US" dirty="0"/>
              <a:t/>
            </a:r>
            <a:br>
              <a:rPr lang="en-US" dirty="0"/>
            </a:br>
            <a:endParaRPr lang="ar-SA" dirty="0"/>
          </a:p>
        </p:txBody>
      </p:sp>
      <p:sp>
        <p:nvSpPr>
          <p:cNvPr id="3" name="عنوان فرعي 2"/>
          <p:cNvSpPr>
            <a:spLocks noGrp="1"/>
          </p:cNvSpPr>
          <p:nvPr>
            <p:ph type="subTitle" idx="1"/>
          </p:nvPr>
        </p:nvSpPr>
        <p:spPr/>
        <p:txBody>
          <a:bodyPr/>
          <a:lstStyle/>
          <a:p>
            <a:r>
              <a:rPr lang="ar-IQ" b="1" dirty="0">
                <a:solidFill>
                  <a:schemeClr val="tx1"/>
                </a:solidFill>
              </a:rPr>
              <a:t>مسؤول وحدة نشاطات الطلابية </a:t>
            </a:r>
          </a:p>
          <a:p>
            <a:r>
              <a:rPr lang="ar-IQ" b="1" dirty="0">
                <a:solidFill>
                  <a:schemeClr val="tx1"/>
                </a:solidFill>
              </a:rPr>
              <a:t>استاذ مساعد دكتور نجاة باقر مشكور </a:t>
            </a:r>
          </a:p>
          <a:p>
            <a:r>
              <a:rPr lang="ar-IQ" b="1" dirty="0">
                <a:solidFill>
                  <a:schemeClr val="tx1"/>
                </a:solidFill>
              </a:rPr>
              <a:t>جامعة بغداد كلية علوم بنات</a:t>
            </a:r>
            <a:endParaRPr lang="ar-SA" b="1" dirty="0">
              <a:solidFill>
                <a:schemeClr val="tx1"/>
              </a:solidFill>
            </a:endParaRPr>
          </a:p>
          <a:p>
            <a:endParaRPr lang="ar-SA" dirty="0"/>
          </a:p>
        </p:txBody>
      </p:sp>
    </p:spTree>
    <p:extLst>
      <p:ext uri="{BB962C8B-B14F-4D97-AF65-F5344CB8AC3E}">
        <p14:creationId xmlns:p14="http://schemas.microsoft.com/office/powerpoint/2010/main" val="2954134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228600"/>
            <a:ext cx="8763000" cy="6477000"/>
          </a:xfrm>
        </p:spPr>
        <p:txBody>
          <a:bodyPr>
            <a:normAutofit/>
          </a:bodyPr>
          <a:lstStyle/>
          <a:p>
            <a:pPr marL="0" indent="0" algn="ctr">
              <a:buNone/>
            </a:pPr>
            <a:r>
              <a:rPr lang="ar-SA" b="1" dirty="0"/>
              <a:t>ما الذي يضيفه مشروب الطاقة للاعب؟</a:t>
            </a:r>
            <a:endParaRPr lang="ar-IQ" b="1" dirty="0"/>
          </a:p>
          <a:p>
            <a:pPr marL="0" indent="0">
              <a:buNone/>
            </a:pPr>
            <a:endParaRPr lang="ar-SA" dirty="0"/>
          </a:p>
          <a:p>
            <a:pPr algn="just"/>
            <a:r>
              <a:rPr lang="ar-SA" dirty="0"/>
              <a:t>هناك مكونان رئيسيان في المشروبات الرياضية الجيدة الكربوهيدرات، التي تساعد العضلات على الانتعاش، والصوديوم الذي يساعد على الحفاظ على توازن السوائل.</a:t>
            </a:r>
            <a:r>
              <a:rPr lang="ar-IQ" dirty="0"/>
              <a:t> </a:t>
            </a:r>
            <a:r>
              <a:rPr lang="ar-SA" dirty="0"/>
              <a:t>لكن مشروبات الطاقة تحتوي على محلول 6-8٪ من الكربوهيدرات، والذي يتم امتصاصه في الجسم بسرعة أكبر من الماء. يجب أن يحتوي المشروب الرياضي أيضًا على حوالي 50 ملجم من الصوديوم لكل 100 مل، إلى جانب كميات أقل من الشوارد الأخرى مثل البوتاسيوم والكلوريد، التي تضيع في العرق.</a:t>
            </a:r>
          </a:p>
          <a:p>
            <a:endParaRPr lang="ar-SA" dirty="0"/>
          </a:p>
        </p:txBody>
      </p:sp>
    </p:spTree>
    <p:extLst>
      <p:ext uri="{BB962C8B-B14F-4D97-AF65-F5344CB8AC3E}">
        <p14:creationId xmlns:p14="http://schemas.microsoft.com/office/powerpoint/2010/main" val="1174561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just"/>
            <a:r>
              <a:rPr lang="ar-SA" dirty="0"/>
              <a:t>هذا ويجب الوضع في الاعتبار حساب «معدل العرق» الخاص باللاعب، وهو مختلف بين لاعب وآخر، بحيث يمكن لكل لاعب تحديد مقدار ما يحتاجه من المشروبات.</a:t>
            </a:r>
          </a:p>
          <a:p>
            <a:pPr algn="just"/>
            <a:r>
              <a:rPr lang="ar-SA" dirty="0"/>
              <a:t> كما تشير الدراسات إلى أن أداء التمارين الرياضية يكون ضعيفًا عندما يكون هناك انخفاض بنسبة 2٪ فقط في وزن الجسم (بسبب فقدان السوائل). تحديد معدل العرق الخاص باللاعب سيمكنه من شرب كميات كافية من السوائل لتقليل فقدان الوزن..</a:t>
            </a:r>
          </a:p>
          <a:p>
            <a:endParaRPr lang="ar-SA" dirty="0"/>
          </a:p>
        </p:txBody>
      </p:sp>
    </p:spTree>
    <p:extLst>
      <p:ext uri="{BB962C8B-B14F-4D97-AF65-F5344CB8AC3E}">
        <p14:creationId xmlns:p14="http://schemas.microsoft.com/office/powerpoint/2010/main" val="2883443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38200"/>
            <a:ext cx="8229600" cy="5287963"/>
          </a:xfrm>
        </p:spPr>
        <p:txBody>
          <a:bodyPr>
            <a:normAutofit fontScale="92500" lnSpcReduction="10000"/>
          </a:bodyPr>
          <a:lstStyle/>
          <a:p>
            <a:r>
              <a:rPr lang="ar-IQ" b="1" dirty="0"/>
              <a:t>سؤال : ماهي الكمية التي يجب تناولها قبل المباريات او الوحدات التدريبية ؟</a:t>
            </a:r>
            <a:endParaRPr lang="en-US" b="1" dirty="0"/>
          </a:p>
          <a:p>
            <a:r>
              <a:rPr lang="ar-IQ" dirty="0"/>
              <a:t>الجواب : من 250 الى 450 مليلتر من الماء وقبل المباراة من 30-20 دقيقة  والغاية ان السائل المفقود من جسم الرياضيين اثناء المنافسات يكون من هذه الكمية مما لا يؤثر على الكمية الاصلية لسائل الجسم فيحافظ على عدم انخفاض المستوى .</a:t>
            </a:r>
            <a:endParaRPr lang="en-US" dirty="0"/>
          </a:p>
          <a:p>
            <a:r>
              <a:rPr lang="ar-IQ" b="1" dirty="0"/>
              <a:t>سؤال : ممكن شرب السوائل والعصائر اثناء التوقف </a:t>
            </a:r>
            <a:r>
              <a:rPr lang="ar-IQ" b="1" dirty="0" err="1"/>
              <a:t>لاي</a:t>
            </a:r>
            <a:r>
              <a:rPr lang="ar-IQ" b="1" dirty="0"/>
              <a:t> سبب في المباراة او بين الشوطين ؟</a:t>
            </a:r>
            <a:endParaRPr lang="en-US" b="1" dirty="0"/>
          </a:p>
          <a:p>
            <a:r>
              <a:rPr lang="ar-IQ" dirty="0"/>
              <a:t>الجواب نعم . وبعد مرور مدة زمنية لا تقل من سير المباريات من 30 -60 دقيقة ففي المنافسات التي زمنها اقل من 30 دقيقة فلا حاجة الى تناول السوائل .</a:t>
            </a:r>
            <a:endParaRPr lang="en-US" dirty="0"/>
          </a:p>
          <a:p>
            <a:endParaRPr lang="ar-SA" dirty="0"/>
          </a:p>
        </p:txBody>
      </p:sp>
    </p:spTree>
    <p:extLst>
      <p:ext uri="{BB962C8B-B14F-4D97-AF65-F5344CB8AC3E}">
        <p14:creationId xmlns:p14="http://schemas.microsoft.com/office/powerpoint/2010/main" val="3592661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14400"/>
            <a:ext cx="8229600" cy="5211763"/>
          </a:xfrm>
        </p:spPr>
        <p:txBody>
          <a:bodyPr>
            <a:normAutofit fontScale="92500" lnSpcReduction="10000"/>
          </a:bodyPr>
          <a:lstStyle/>
          <a:p>
            <a:r>
              <a:rPr lang="ar-IQ" b="1" dirty="0"/>
              <a:t>سؤال : هل هذه المشروبات ترفع من مستوى الاداء ؟</a:t>
            </a:r>
            <a:endParaRPr lang="en-US" b="1" dirty="0"/>
          </a:p>
          <a:p>
            <a:r>
              <a:rPr lang="ar-IQ" dirty="0"/>
              <a:t>الجواب : تحافظ وترفع من مستوى الاداء ولكن هذا لا يعني تزيد بشكل مبالغ به ...</a:t>
            </a:r>
            <a:endParaRPr lang="en-US" dirty="0"/>
          </a:p>
          <a:p>
            <a:r>
              <a:rPr lang="ar-IQ" b="1" dirty="0"/>
              <a:t>سؤال: ماهي مكونات تلك السوائل ... التي يتناولها لاعبي النخبة العالميين ؟</a:t>
            </a:r>
            <a:endParaRPr lang="en-US" b="1" dirty="0"/>
          </a:p>
          <a:p>
            <a:r>
              <a:rPr lang="ar-IQ" dirty="0"/>
              <a:t>الجواب :</a:t>
            </a:r>
            <a:r>
              <a:rPr lang="ar-SA" dirty="0"/>
              <a:t> ان نسبة الماء هي الاعلى التي تصل الى 90-95% منها اما المتبقي فهو سكريات لإمداد الجسم بالطاقة أو السعرات الحرارية التي يخسرها أثناء التدريب، وكذلك تحتوي على الأملاح المعدنية </a:t>
            </a:r>
            <a:r>
              <a:rPr lang="ar-SA" dirty="0" err="1"/>
              <a:t>الإلكتروليت</a:t>
            </a:r>
            <a:r>
              <a:rPr lang="ar-SA" dirty="0"/>
              <a:t> كالصوديوم و البوتاسيوم لتعويض ما يخسره الجسم منها أثناء التعرق الذي يصاحب النشاط الرياضي</a:t>
            </a:r>
            <a:r>
              <a:rPr lang="en-US" dirty="0"/>
              <a:t>.</a:t>
            </a:r>
          </a:p>
          <a:p>
            <a:endParaRPr lang="ar-SA" dirty="0"/>
          </a:p>
        </p:txBody>
      </p:sp>
    </p:spTree>
    <p:extLst>
      <p:ext uri="{BB962C8B-B14F-4D97-AF65-F5344CB8AC3E}">
        <p14:creationId xmlns:p14="http://schemas.microsoft.com/office/powerpoint/2010/main" val="1187529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85800"/>
            <a:ext cx="8229600" cy="5440363"/>
          </a:xfrm>
        </p:spPr>
        <p:txBody>
          <a:bodyPr>
            <a:normAutofit lnSpcReduction="10000"/>
          </a:bodyPr>
          <a:lstStyle/>
          <a:p>
            <a:r>
              <a:rPr lang="ar-IQ" b="1" dirty="0"/>
              <a:t>محاذير هذه المشروبات :</a:t>
            </a:r>
            <a:endParaRPr lang="en-US" dirty="0"/>
          </a:p>
          <a:p>
            <a:r>
              <a:rPr lang="en-US" dirty="0"/>
              <a:t> </a:t>
            </a:r>
            <a:r>
              <a:rPr lang="ar-SA" dirty="0"/>
              <a:t>ان الاكثار منها دون ممارسة الانشطة الرياضية تسبب زيادة الوزن . كما ان البعض يشرب الماء والعصائر والمشروبات الغازية اثناء تناول الطعام وهذا من الخطاء الكبيرة في الثقافة الغذائية ...</a:t>
            </a:r>
            <a:endParaRPr lang="en-US" dirty="0"/>
          </a:p>
          <a:p>
            <a:r>
              <a:rPr lang="ar-IQ" dirty="0"/>
              <a:t>كما يجب  شرب الماء والعصائر وهي فاترة اي درجة الحرا رتها ليست منخفضة جدا فان البعض يشربها مثلجة وكما لا يصح تناولها حارة والسبب ان اسرع امتصاص لها من الامعاء فاترة . </a:t>
            </a:r>
            <a:endParaRPr lang="en-US" dirty="0"/>
          </a:p>
          <a:p>
            <a:r>
              <a:rPr lang="ar-IQ" dirty="0"/>
              <a:t>واخيرا يبقى الماء كما قال خاتم الانبياء محمد  " صلى الله عليه </a:t>
            </a:r>
            <a:r>
              <a:rPr lang="ar-IQ" dirty="0" err="1"/>
              <a:t>وآله</a:t>
            </a:r>
            <a:r>
              <a:rPr lang="ar-IQ" dirty="0"/>
              <a:t> " سيد شراب الدنيا والآخرة الماء  "</a:t>
            </a:r>
            <a:endParaRPr lang="en-US" dirty="0"/>
          </a:p>
          <a:p>
            <a:endParaRPr lang="ar-SA" dirty="0"/>
          </a:p>
        </p:txBody>
      </p:sp>
    </p:spTree>
    <p:extLst>
      <p:ext uri="{BB962C8B-B14F-4D97-AF65-F5344CB8AC3E}">
        <p14:creationId xmlns:p14="http://schemas.microsoft.com/office/powerpoint/2010/main" val="1746964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990600"/>
            <a:ext cx="7010400" cy="527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9557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الماء </a:t>
            </a:r>
            <a:endParaRPr lang="ar-SA" dirty="0"/>
          </a:p>
        </p:txBody>
      </p:sp>
      <p:sp>
        <p:nvSpPr>
          <p:cNvPr id="3" name="عنصر نائب للمحتوى 2"/>
          <p:cNvSpPr>
            <a:spLocks noGrp="1"/>
          </p:cNvSpPr>
          <p:nvPr>
            <p:ph idx="1"/>
          </p:nvPr>
        </p:nvSpPr>
        <p:spPr>
          <a:xfrm>
            <a:off x="457200" y="1295400"/>
            <a:ext cx="8229600" cy="5410200"/>
          </a:xfrm>
        </p:spPr>
        <p:txBody>
          <a:bodyPr>
            <a:normAutofit fontScale="92500" lnSpcReduction="20000"/>
          </a:bodyPr>
          <a:lstStyle/>
          <a:p>
            <a:pPr algn="just"/>
            <a:r>
              <a:rPr lang="ar-IQ" dirty="0"/>
              <a:t>قال الله تعالى في محكم كتابه العزيز "</a:t>
            </a:r>
            <a:r>
              <a:rPr lang="ar-IQ" b="1" dirty="0"/>
              <a:t>وجعلنا من الماء كل شيء حي</a:t>
            </a:r>
            <a:r>
              <a:rPr lang="ar-IQ" dirty="0"/>
              <a:t>"  ان الماء يشكل (56% - 80%) من وزن الجسم </a:t>
            </a:r>
            <a:r>
              <a:rPr lang="ar-IQ" b="1" dirty="0"/>
              <a:t> .</a:t>
            </a:r>
            <a:r>
              <a:rPr lang="ar-SA" dirty="0"/>
              <a:t>ان الماء يأتي بالدرجة الثانية من حيث الأهمية للإنسان بعد الهواء الذي لا يمكن الاستغناء  عنه  أكثر  ٢- ٣ دقيقة اما الماء فلا يمكن الاستغناء عنه أكثر  من ١٠ ايام . و يشاهد ان الماء المكون الأساسي في تركيب جميع  الخلايا و الأنسجة و أجهزة الجسم و الكائنات الحية  . بل مشارك في جميع وظائف الكائنات  الحية. </a:t>
            </a:r>
            <a:endParaRPr lang="en-US" dirty="0"/>
          </a:p>
          <a:p>
            <a:pPr algn="just"/>
            <a:r>
              <a:rPr lang="ar-IQ" dirty="0"/>
              <a:t>، ففقدان نسبة الماء (5 – 12%) في الجسم يسبب اضطرابات في أجهزته ،في حين 30% يسبب توقف عمليات التمثيل الغذائي وحدوث الجفاف .كما أن الإفراط في تناول الماء هو الآخر له عواقب خطيرة عليه التي سوف نبينها لاحقا ان شاء الله...</a:t>
            </a:r>
            <a:endParaRPr lang="en-US" dirty="0"/>
          </a:p>
          <a:p>
            <a:pPr marL="0" indent="0">
              <a:buNone/>
            </a:pPr>
            <a:r>
              <a:rPr lang="ar-IQ" b="1" dirty="0"/>
              <a:t> </a:t>
            </a:r>
            <a:endParaRPr lang="en-US" dirty="0"/>
          </a:p>
          <a:p>
            <a:endParaRPr lang="ar-SA" dirty="0"/>
          </a:p>
        </p:txBody>
      </p:sp>
    </p:spTree>
    <p:extLst>
      <p:ext uri="{BB962C8B-B14F-4D97-AF65-F5344CB8AC3E}">
        <p14:creationId xmlns:p14="http://schemas.microsoft.com/office/powerpoint/2010/main" val="4009623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304800"/>
            <a:ext cx="8458200" cy="5821363"/>
          </a:xfrm>
        </p:spPr>
        <p:txBody>
          <a:bodyPr>
            <a:normAutofit fontScale="92500" lnSpcReduction="10000"/>
          </a:bodyPr>
          <a:lstStyle/>
          <a:p>
            <a:pPr marL="0" indent="0">
              <a:buNone/>
            </a:pPr>
            <a:r>
              <a:rPr lang="ar-IQ" dirty="0"/>
              <a:t>ومن اهم وظائف الماء في الجسم البشري : </a:t>
            </a:r>
            <a:endParaRPr lang="en-US" dirty="0"/>
          </a:p>
          <a:p>
            <a:pPr marL="0" indent="0">
              <a:buNone/>
            </a:pPr>
            <a:r>
              <a:rPr lang="ar-SA" dirty="0"/>
              <a:t>١. يساهم في المحافظة  على درجة حرارة الجسم  . ( الحرارة الخارجة  مع بخار الزفير ، الماء المتحرك مع الدم إلى الجلد "التعرق ") </a:t>
            </a:r>
            <a:endParaRPr lang="en-US" dirty="0"/>
          </a:p>
          <a:p>
            <a:pPr marL="0" indent="0">
              <a:buNone/>
            </a:pPr>
            <a:r>
              <a:rPr lang="ar-SA" dirty="0"/>
              <a:t>٢. يقوم بنقل الغازات التنفسية  (الاوكسجين وثاني اوكسيد الكاربون )</a:t>
            </a:r>
            <a:endParaRPr lang="en-US" dirty="0"/>
          </a:p>
          <a:p>
            <a:pPr marL="0" indent="0">
              <a:buNone/>
            </a:pPr>
            <a:r>
              <a:rPr lang="ar-SA" dirty="0"/>
              <a:t>٣. يقوم بنقل الانزيمات والهرمونات والمواد الغذائية  إلى عموم الجسم . </a:t>
            </a:r>
            <a:endParaRPr lang="en-US" dirty="0"/>
          </a:p>
          <a:p>
            <a:pPr marL="0" indent="0">
              <a:buNone/>
            </a:pPr>
            <a:r>
              <a:rPr lang="ar-SA" dirty="0"/>
              <a:t>٤. وسط فعال و مهم لحدوث التفاعلات الكيميائية  ( التفاعلات الحادثة داخل الخلايا جميعها في الوسط المائي  ) </a:t>
            </a:r>
            <a:endParaRPr lang="en-US" dirty="0"/>
          </a:p>
          <a:p>
            <a:pPr marL="0" indent="0">
              <a:buNone/>
            </a:pPr>
            <a:r>
              <a:rPr lang="ar-SA" dirty="0"/>
              <a:t>٥. مذيب لكثير من المواد ومنها الأملاح و الفيتامينات </a:t>
            </a:r>
            <a:r>
              <a:rPr lang="en-US" dirty="0"/>
              <a:t>B,C</a:t>
            </a:r>
          </a:p>
          <a:p>
            <a:pPr marL="0" indent="0">
              <a:buNone/>
            </a:pPr>
            <a:r>
              <a:rPr lang="ar-SA" dirty="0"/>
              <a:t>٦. تتعلق فيه الكثير من المواد الغير ذائبة  . </a:t>
            </a:r>
            <a:endParaRPr lang="en-US" dirty="0"/>
          </a:p>
          <a:p>
            <a:pPr marL="0" indent="0">
              <a:buNone/>
            </a:pPr>
            <a:r>
              <a:rPr lang="ar-SA" dirty="0"/>
              <a:t>٧. يقلل المواد السمية  الحادثة في الجسم.</a:t>
            </a:r>
            <a:endParaRPr lang="en-US" dirty="0"/>
          </a:p>
          <a:p>
            <a:endParaRPr lang="ar-SA" dirty="0"/>
          </a:p>
        </p:txBody>
      </p:sp>
    </p:spTree>
    <p:extLst>
      <p:ext uri="{BB962C8B-B14F-4D97-AF65-F5344CB8AC3E}">
        <p14:creationId xmlns:p14="http://schemas.microsoft.com/office/powerpoint/2010/main" val="146790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الماء والرياضة</a:t>
            </a:r>
            <a:endParaRPr lang="ar-SA" dirty="0"/>
          </a:p>
        </p:txBody>
      </p:sp>
      <p:sp>
        <p:nvSpPr>
          <p:cNvPr id="3" name="عنصر نائب للمحتوى 2"/>
          <p:cNvSpPr>
            <a:spLocks noGrp="1"/>
          </p:cNvSpPr>
          <p:nvPr>
            <p:ph idx="1"/>
          </p:nvPr>
        </p:nvSpPr>
        <p:spPr/>
        <p:txBody>
          <a:bodyPr>
            <a:normAutofit/>
          </a:bodyPr>
          <a:lstStyle/>
          <a:p>
            <a:pPr algn="justLow"/>
            <a:r>
              <a:rPr lang="ar-IQ" dirty="0"/>
              <a:t>اصبح الوصول الى منصات التتويج يحتاج الى العديد من العلوم التي يجب توظيفها الى جانب علم التدريب الرياضي ومنها علم التغذية وهو الذي يحدد نوعية وكمية الغذاء ووجباتها.... ومنها الماء وكميته ومشروبات الطاقة التي تثير الاعلانات ضجة صاخبة عنها لتسويقها ....  وفي البداية ان كمية الماء التي يحتاجها الرياضيين في اوقات الراحة هي تقع بين 3000-4000 مليلتر يوميا . </a:t>
            </a:r>
            <a:endParaRPr lang="ar-SA" dirty="0"/>
          </a:p>
        </p:txBody>
      </p:sp>
    </p:spTree>
    <p:extLst>
      <p:ext uri="{BB962C8B-B14F-4D97-AF65-F5344CB8AC3E}">
        <p14:creationId xmlns:p14="http://schemas.microsoft.com/office/powerpoint/2010/main" val="2274751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66800"/>
            <a:ext cx="8229600" cy="5059363"/>
          </a:xfrm>
        </p:spPr>
        <p:txBody>
          <a:bodyPr/>
          <a:lstStyle/>
          <a:p>
            <a:pPr algn="just"/>
            <a:r>
              <a:rPr lang="ar-IQ" dirty="0"/>
              <a:t>وهذه الكمية تتغير تبعا الى لظروف المناخ اثناء التدريب او المباريات التي يخوضونها اللاعبين وشدتها فان الرياضين يصل التعرق لديهم في الاجواء الحارة الى 3-4 لتر في الساعة وقد اوضحت الدراسات ان انخفاض كمية السوائل بالجسم الى 20% يسبب اضطراب في وظائف الجسم وانخفاض المستوى للرياضيين  وان الانخفاض 30% سوف يسبب الى الجفاف ولهذا سمح الاتحاد الدولي بالسماح بتناول الماء والعصائر ومشروبات الطاقة اثناء المباريات منن اجل لا يصل اللاعبين الى هذه المرحلة من فقدان السوائل ...</a:t>
            </a:r>
            <a:endParaRPr lang="en-US" dirty="0"/>
          </a:p>
          <a:p>
            <a:endParaRPr lang="ar-SA" dirty="0"/>
          </a:p>
        </p:txBody>
      </p:sp>
    </p:spTree>
    <p:extLst>
      <p:ext uri="{BB962C8B-B14F-4D97-AF65-F5344CB8AC3E}">
        <p14:creationId xmlns:p14="http://schemas.microsoft.com/office/powerpoint/2010/main" val="2360276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400"/>
            <a:ext cx="8229600" cy="838200"/>
          </a:xfrm>
        </p:spPr>
        <p:txBody>
          <a:bodyPr>
            <a:normAutofit/>
          </a:bodyPr>
          <a:lstStyle/>
          <a:p>
            <a:r>
              <a:rPr lang="ar-SA" sz="3200" b="1" dirty="0"/>
              <a:t>هل الشرب ضروري خلال التدريب؟</a:t>
            </a:r>
          </a:p>
        </p:txBody>
      </p:sp>
      <p:sp>
        <p:nvSpPr>
          <p:cNvPr id="3" name="عنصر نائب للمحتوى 2"/>
          <p:cNvSpPr>
            <a:spLocks noGrp="1"/>
          </p:cNvSpPr>
          <p:nvPr>
            <p:ph idx="1"/>
          </p:nvPr>
        </p:nvSpPr>
        <p:spPr>
          <a:xfrm>
            <a:off x="457200" y="990600"/>
            <a:ext cx="8229600" cy="5562600"/>
          </a:xfrm>
        </p:spPr>
        <p:txBody>
          <a:bodyPr>
            <a:normAutofit lnSpcReduction="10000"/>
          </a:bodyPr>
          <a:lstStyle/>
          <a:p>
            <a:pPr marL="0" indent="0" algn="just">
              <a:buNone/>
            </a:pPr>
            <a:r>
              <a:rPr lang="ar-SA" sz="4000" dirty="0"/>
              <a:t>يحصل التجفاف عندما ينخفض محتوى الماء في الجسم بشكل كبير جداً، ويمكن أن يكون لهذا الأمر تأثير كبير على أداء التمارين الرياضية. من المهم أن يكون الرياضي </a:t>
            </a:r>
            <a:r>
              <a:rPr lang="ar-SA" sz="4000" dirty="0" err="1"/>
              <a:t>مميها</a:t>
            </a:r>
            <a:r>
              <a:rPr lang="ar-SA" sz="4000" dirty="0"/>
              <a:t> جيداً قبل البدء بأي دورة تدريب، ويتم ذلك بشرب الماء بانتظام طيلة اليوم.</a:t>
            </a:r>
          </a:p>
          <a:p>
            <a:pPr marL="0" indent="0" algn="just">
              <a:buNone/>
            </a:pPr>
            <a:r>
              <a:rPr lang="ar-SA" sz="4000" dirty="0"/>
              <a:t>تعتمد كمية الشرب التي يحتاجها الرياضي خلال التمرين على كمية تعرقه، ويختلف ذلك من شخص </a:t>
            </a:r>
            <a:r>
              <a:rPr lang="ar-SA" sz="4000" dirty="0" err="1"/>
              <a:t>لاخر</a:t>
            </a:r>
            <a:r>
              <a:rPr lang="ar-SA" sz="4000" dirty="0"/>
              <a:t>، ويعتمد أيضاً على كثافة التمرين ومدته، بالإضافة لعوامل بيئية.</a:t>
            </a:r>
          </a:p>
          <a:p>
            <a:endParaRPr lang="ar-SA" dirty="0"/>
          </a:p>
        </p:txBody>
      </p:sp>
    </p:spTree>
    <p:extLst>
      <p:ext uri="{BB962C8B-B14F-4D97-AF65-F5344CB8AC3E}">
        <p14:creationId xmlns:p14="http://schemas.microsoft.com/office/powerpoint/2010/main" val="321748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pPr marL="0" indent="0" algn="just">
              <a:buNone/>
            </a:pPr>
            <a:r>
              <a:rPr lang="ar-SA" dirty="0"/>
              <a:t>عادةً ما يكون الماء كافياً لمعظم التمارين الرياضية التي تصل مدتها إلى نحو ساعة. أما بالنسبة للتمارين الرياضية ذات الفترات الأطول والتي تدوم عدة ساعات، فتزداد احتياجات الطاقة والسوائل، وقد تكون الكربوهيدرات والمشروبات الرياضية الحاوية على معادن مفيدة.</a:t>
            </a:r>
          </a:p>
          <a:p>
            <a:pPr marL="0" indent="0" algn="just">
              <a:buNone/>
            </a:pPr>
            <a:r>
              <a:rPr lang="ar-SA" dirty="0"/>
              <a:t>من أجل الرياضيين اللذين يكون جدول تدريبهم مكثفاً كل يوم، فيمكن أن تساعد إضافة الكربوهيدرات في مشروب رياضي على الحفاظ على مستويات الطاقة، ويمكن أن تعوض الملح المفقود في العرق.</a:t>
            </a:r>
          </a:p>
          <a:p>
            <a:endParaRPr lang="ar-SA" dirty="0"/>
          </a:p>
        </p:txBody>
      </p:sp>
    </p:spTree>
    <p:extLst>
      <p:ext uri="{BB962C8B-B14F-4D97-AF65-F5344CB8AC3E}">
        <p14:creationId xmlns:p14="http://schemas.microsoft.com/office/powerpoint/2010/main" val="1306462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5063" y="1066800"/>
            <a:ext cx="8081737"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292931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758</Words>
  <Application>Microsoft Office PowerPoint</Application>
  <PresentationFormat>On-screen Show (4:3)</PresentationFormat>
  <Paragraphs>41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نسق Office</vt:lpstr>
      <vt:lpstr>السوائل والمشروبات التي يتناولها اللاعبين  </vt:lpstr>
      <vt:lpstr>PowerPoint Presentation</vt:lpstr>
      <vt:lpstr>الماء </vt:lpstr>
      <vt:lpstr>PowerPoint Presentation</vt:lpstr>
      <vt:lpstr>الماء والرياضة</vt:lpstr>
      <vt:lpstr>PowerPoint Presentation</vt:lpstr>
      <vt:lpstr>هل الشرب ضروري خلال التدريب؟</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Naim Al Hussaini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السوائل والمشروبات التي يتناولها اللاعبين</dc:title>
  <dc:creator>user7</dc:creator>
  <cp:lastModifiedBy>Maher</cp:lastModifiedBy>
  <cp:revision>5</cp:revision>
  <dcterms:created xsi:type="dcterms:W3CDTF">2021-09-16T15:45:27Z</dcterms:created>
  <dcterms:modified xsi:type="dcterms:W3CDTF">2024-10-14T11:18:16Z</dcterms:modified>
</cp:coreProperties>
</file>