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5" r:id="rId2"/>
    <p:sldId id="278" r:id="rId3"/>
    <p:sldId id="291" r:id="rId4"/>
    <p:sldId id="294" r:id="rId5"/>
    <p:sldId id="268" r:id="rId6"/>
    <p:sldId id="263" r:id="rId7"/>
    <p:sldId id="264" r:id="rId8"/>
    <p:sldId id="265" r:id="rId9"/>
    <p:sldId id="279" r:id="rId10"/>
    <p:sldId id="266" r:id="rId11"/>
    <p:sldId id="261" r:id="rId12"/>
    <p:sldId id="280" r:id="rId13"/>
    <p:sldId id="292" r:id="rId14"/>
    <p:sldId id="281" r:id="rId15"/>
    <p:sldId id="283" r:id="rId16"/>
    <p:sldId id="284" r:id="rId17"/>
    <p:sldId id="282" r:id="rId18"/>
    <p:sldId id="285" r:id="rId19"/>
    <p:sldId id="286" r:id="rId20"/>
    <p:sldId id="287" r:id="rId21"/>
    <p:sldId id="288" r:id="rId22"/>
    <p:sldId id="296" r:id="rId23"/>
    <p:sldId id="289" r:id="rId24"/>
    <p:sldId id="290" r:id="rId25"/>
    <p:sldId id="29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120AA7-5599-4C4C-968D-383C1F26D895}"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1474307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120AA7-5599-4C4C-968D-383C1F26D895}"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4128723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120AA7-5599-4C4C-968D-383C1F26D895}"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394982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324005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120AA7-5599-4C4C-968D-383C1F26D895}" type="datetimeFigureOut">
              <a:rPr lang="en-US" smtClean="0"/>
              <a:pPr/>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2175213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120AA7-5599-4C4C-968D-383C1F26D895}" type="datetimeFigureOut">
              <a:rPr lang="en-US" smtClean="0"/>
              <a:pPr/>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359765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0A120AA7-5599-4C4C-968D-383C1F26D895}" type="datetimeFigureOut">
              <a:rPr lang="en-US" smtClean="0"/>
              <a:pPr/>
              <a:t>2/13/2026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2182375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3799795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1116516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1831174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4163060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48660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120AA7-5599-4C4C-968D-383C1F26D895}"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3790101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A120AA7-5599-4C4C-968D-383C1F26D895}" type="datetimeFigureOut">
              <a:rPr lang="en-US" smtClean="0"/>
              <a:pPr/>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3923017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A120AA7-5599-4C4C-968D-383C1F26D895}" type="datetimeFigureOut">
              <a:rPr lang="en-US" smtClean="0"/>
              <a:pPr/>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4077325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120AA7-5599-4C4C-968D-383C1F26D895}"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1929034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120AA7-5599-4C4C-968D-383C1F26D895}"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43974-58A9-4F22-82BC-D4143527046A}" type="slidenum">
              <a:rPr lang="en-US" smtClean="0"/>
              <a:pPr/>
              <a:t>‹#›</a:t>
            </a:fld>
            <a:endParaRPr lang="en-US"/>
          </a:p>
        </p:txBody>
      </p:sp>
    </p:spTree>
    <p:extLst>
      <p:ext uri="{BB962C8B-B14F-4D97-AF65-F5344CB8AC3E}">
        <p14:creationId xmlns:p14="http://schemas.microsoft.com/office/powerpoint/2010/main" val="1808548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0A120AA7-5599-4C4C-968D-383C1F26D895}" type="datetimeFigureOut">
              <a:rPr lang="en-US" smtClean="0"/>
              <a:pPr/>
              <a:t>2/13/2026</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ED543974-58A9-4F22-82BC-D4143527046A}" type="slidenum">
              <a:rPr lang="en-US" smtClean="0"/>
              <a:pPr/>
              <a:t>‹#›</a:t>
            </a:fld>
            <a:endParaRPr lang="en-US"/>
          </a:p>
        </p:txBody>
      </p:sp>
    </p:spTree>
    <p:extLst>
      <p:ext uri="{BB962C8B-B14F-4D97-AF65-F5344CB8AC3E}">
        <p14:creationId xmlns:p14="http://schemas.microsoft.com/office/powerpoint/2010/main" val="657045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21217"/>
            <a:ext cx="9144000" cy="2387600"/>
          </a:xfrm>
        </p:spPr>
        <p:txBody>
          <a:bodyPr>
            <a:normAutofit/>
          </a:bodyPr>
          <a:lstStyle/>
          <a:p>
            <a:r>
              <a:rPr lang="en-US" sz="4400" b="1" i="1" dirty="0">
                <a:solidFill>
                  <a:srgbClr val="FF0000"/>
                </a:solidFill>
                <a:latin typeface="Times New Roman" panose="02020603050405020304" pitchFamily="18" charset="0"/>
                <a:ea typeface="Calibri" panose="020F0502020204030204" pitchFamily="34" charset="0"/>
                <a:cs typeface="Arial" panose="020B0604020202020204" pitchFamily="34" charset="0"/>
              </a:rPr>
              <a:t>Toxoplasma </a:t>
            </a:r>
            <a:r>
              <a:rPr lang="en-US" sz="4400" b="1" i="1" dirty="0" err="1">
                <a:solidFill>
                  <a:srgbClr val="FF0000"/>
                </a:solidFill>
                <a:latin typeface="Times New Roman" panose="02020603050405020304" pitchFamily="18" charset="0"/>
                <a:ea typeface="Calibri" panose="020F0502020204030204" pitchFamily="34" charset="0"/>
                <a:cs typeface="Arial" panose="020B0604020202020204" pitchFamily="34" charset="0"/>
              </a:rPr>
              <a:t>gondii</a:t>
            </a:r>
            <a:r>
              <a:rPr lang="en-US" sz="4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 (Tissue </a:t>
            </a:r>
            <a:r>
              <a:rPr lang="en-US" sz="4400" b="1" dirty="0" err="1">
                <a:solidFill>
                  <a:srgbClr val="FF0000"/>
                </a:solidFill>
                <a:latin typeface="Times New Roman" panose="02020603050405020304" pitchFamily="18" charset="0"/>
                <a:ea typeface="Calibri" panose="020F0502020204030204" pitchFamily="34" charset="0"/>
                <a:cs typeface="Arial" panose="020B0604020202020204" pitchFamily="34" charset="0"/>
              </a:rPr>
              <a:t>Sporozoa</a:t>
            </a:r>
            <a:r>
              <a:rPr lang="en-US" sz="4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a:t>
            </a:r>
            <a:endParaRPr lang="ar-IQ" sz="4400" dirty="0"/>
          </a:p>
        </p:txBody>
      </p:sp>
      <p:sp>
        <p:nvSpPr>
          <p:cNvPr id="3" name="Subtitle 2"/>
          <p:cNvSpPr>
            <a:spLocks noGrp="1"/>
          </p:cNvSpPr>
          <p:nvPr>
            <p:ph type="subTitle" idx="1"/>
          </p:nvPr>
        </p:nvSpPr>
        <p:spPr/>
        <p:txBody>
          <a:bodyPr/>
          <a:lstStyle/>
          <a:p>
            <a:r>
              <a:rPr lang="en-US" b="1" i="1" dirty="0">
                <a:solidFill>
                  <a:srgbClr val="002060"/>
                </a:solidFill>
                <a:latin typeface="Times New Roman" panose="02020603050405020304" pitchFamily="18" charset="0"/>
                <a:ea typeface="Calibri" panose="020F0502020204030204" pitchFamily="34" charset="0"/>
              </a:rPr>
              <a:t>Dr. </a:t>
            </a:r>
            <a:r>
              <a:rPr lang="en-US" b="1" i="1" dirty="0" err="1">
                <a:solidFill>
                  <a:srgbClr val="002060"/>
                </a:solidFill>
                <a:latin typeface="Times New Roman" panose="02020603050405020304" pitchFamily="18" charset="0"/>
                <a:ea typeface="Calibri" panose="020F0502020204030204" pitchFamily="34" charset="0"/>
              </a:rPr>
              <a:t>Maysoon</a:t>
            </a:r>
            <a:r>
              <a:rPr lang="en-US" b="1" i="1" dirty="0">
                <a:solidFill>
                  <a:srgbClr val="002060"/>
                </a:solidFill>
                <a:latin typeface="Times New Roman" panose="02020603050405020304" pitchFamily="18" charset="0"/>
                <a:ea typeface="Calibri" panose="020F0502020204030204" pitchFamily="34" charset="0"/>
              </a:rPr>
              <a:t> </a:t>
            </a:r>
            <a:r>
              <a:rPr lang="en-US" b="1" i="1" dirty="0" err="1">
                <a:solidFill>
                  <a:srgbClr val="002060"/>
                </a:solidFill>
                <a:latin typeface="Times New Roman" panose="02020603050405020304" pitchFamily="18" charset="0"/>
                <a:ea typeface="Calibri" panose="020F0502020204030204" pitchFamily="34" charset="0"/>
              </a:rPr>
              <a:t>A.Merdaw</a:t>
            </a:r>
            <a:endParaRPr lang="ar-IQ" b="1" dirty="0"/>
          </a:p>
        </p:txBody>
      </p:sp>
    </p:spTree>
    <p:extLst>
      <p:ext uri="{BB962C8B-B14F-4D97-AF65-F5344CB8AC3E}">
        <p14:creationId xmlns:p14="http://schemas.microsoft.com/office/powerpoint/2010/main" val="1674378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9556" y="1042821"/>
            <a:ext cx="9351622" cy="3594830"/>
          </a:xfrm>
          <a:prstGeom prst="rect">
            <a:avLst/>
          </a:prstGeom>
        </p:spPr>
        <p:txBody>
          <a:bodyPr wrap="square">
            <a:spAutoFit/>
          </a:bodyPr>
          <a:lstStyle/>
          <a:p>
            <a:pPr algn="just">
              <a:lnSpc>
                <a:spcPct val="150000"/>
              </a:lnSpc>
              <a:spcAft>
                <a:spcPts val="800"/>
              </a:spcAft>
            </a:pPr>
            <a:r>
              <a:rPr lang="en-US" sz="2400" dirty="0">
                <a:solidFill>
                  <a:srgbClr val="002060"/>
                </a:solidFill>
                <a:latin typeface="Times New Roman" panose="02020603050405020304" pitchFamily="18" charset="0"/>
                <a:ea typeface="Times New Roman" panose="02020603050405020304" pitchFamily="18" charset="0"/>
                <a:cs typeface="Arial" panose="020B0604020202020204" pitchFamily="34" charset="0"/>
              </a:rPr>
              <a:t>Phylum: </a:t>
            </a:r>
            <a:r>
              <a:rPr lang="en-US" sz="2400" b="1" dirty="0" err="1">
                <a:solidFill>
                  <a:srgbClr val="002060"/>
                </a:solidFill>
                <a:latin typeface="Times New Roman" panose="02020603050405020304" pitchFamily="18" charset="0"/>
                <a:ea typeface="Times New Roman" panose="02020603050405020304" pitchFamily="18" charset="0"/>
                <a:cs typeface="Arial" panose="020B0604020202020204" pitchFamily="34" charset="0"/>
              </a:rPr>
              <a:t>Apicomplexa</a:t>
            </a:r>
            <a:r>
              <a:rPr lang="en-US" sz="2400" b="1" dirty="0">
                <a:solidFill>
                  <a:srgbClr val="002060"/>
                </a:solidFill>
                <a:latin typeface="Times New Roman" panose="02020603050405020304" pitchFamily="18" charset="0"/>
                <a:ea typeface="Times New Roman" panose="02020603050405020304" pitchFamily="18" charset="0"/>
                <a:cs typeface="Arial" panose="020B0604020202020204" pitchFamily="34" charset="0"/>
              </a:rPr>
              <a:t>  </a:t>
            </a:r>
            <a:r>
              <a:rPr lang="en-US" sz="2400" dirty="0">
                <a:solidFill>
                  <a:srgbClr val="002060"/>
                </a:solidFill>
                <a:latin typeface="Times New Roman" panose="02020603050405020304" pitchFamily="18" charset="0"/>
                <a:ea typeface="Times New Roman" panose="02020603050405020304" pitchFamily="18" charset="0"/>
                <a:cs typeface="Arial" panose="020B0604020202020204" pitchFamily="34" charset="0"/>
              </a:rPr>
              <a:t>            Class: </a:t>
            </a:r>
            <a:r>
              <a:rPr lang="en-US" sz="2400" b="1" dirty="0" err="1">
                <a:solidFill>
                  <a:srgbClr val="002060"/>
                </a:solidFill>
                <a:latin typeface="Times New Roman" panose="02020603050405020304" pitchFamily="18" charset="0"/>
                <a:ea typeface="Times New Roman" panose="02020603050405020304" pitchFamily="18" charset="0"/>
                <a:cs typeface="Arial" panose="020B0604020202020204" pitchFamily="34" charset="0"/>
              </a:rPr>
              <a:t>Coccidea</a:t>
            </a:r>
            <a:endParaRPr lang="en-US" sz="24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endParaRPr lang="en-US" sz="2400" dirty="0">
              <a:latin typeface="Times New Roman" panose="02020603050405020304" pitchFamily="18" charset="0"/>
              <a:ea typeface="Calibri" panose="020F0502020204030204" pitchFamily="34" charset="0"/>
              <a:cs typeface="Arial" panose="020B0604020202020204" pitchFamily="34" charset="0"/>
            </a:endParaRPr>
          </a:p>
          <a:p>
            <a:pPr algn="just">
              <a:lnSpc>
                <a:spcPct val="150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    Has a worldwide distribution, infecting a wide range of animals and birds. Members of the cat family (</a:t>
            </a:r>
            <a:r>
              <a:rPr lang="en-US" sz="2400" dirty="0" err="1">
                <a:latin typeface="Times New Roman" panose="02020603050405020304" pitchFamily="18" charset="0"/>
                <a:ea typeface="Calibri" panose="020F0502020204030204" pitchFamily="34" charset="0"/>
                <a:cs typeface="Arial" panose="020B0604020202020204" pitchFamily="34" charset="0"/>
              </a:rPr>
              <a:t>Felidae</a:t>
            </a:r>
            <a:r>
              <a:rPr lang="en-US" sz="2400" dirty="0">
                <a:latin typeface="Times New Roman" panose="02020603050405020304" pitchFamily="18" charset="0"/>
                <a:ea typeface="Calibri" panose="020F0502020204030204" pitchFamily="34" charset="0"/>
                <a:cs typeface="Arial" panose="020B0604020202020204" pitchFamily="34" charset="0"/>
              </a:rPr>
              <a:t>) are the definitive hosts; many mammals and birds serve as </a:t>
            </a:r>
            <a:r>
              <a:rPr lang="en-US" sz="2400" u="sng" dirty="0">
                <a:latin typeface="Times New Roman" panose="02020603050405020304" pitchFamily="18" charset="0"/>
                <a:ea typeface="Calibri" panose="020F0502020204030204" pitchFamily="34" charset="0"/>
                <a:cs typeface="Arial" panose="020B0604020202020204" pitchFamily="34" charset="0"/>
              </a:rPr>
              <a:t>intermediate hosts</a:t>
            </a:r>
            <a:r>
              <a:rPr lang="en-US" sz="2400" dirty="0">
                <a:latin typeface="Times New Roman" panose="02020603050405020304" pitchFamily="18" charset="0"/>
                <a:ea typeface="Calibri" panose="020F0502020204030204" pitchFamily="34" charset="0"/>
                <a:cs typeface="Arial" panose="020B0604020202020204" pitchFamily="34" charset="0"/>
              </a:rPr>
              <a:t>. </a:t>
            </a:r>
          </a:p>
          <a:p>
            <a:pPr algn="just">
              <a:lnSpc>
                <a:spcPct val="115000"/>
              </a:lnSpc>
              <a:spcAft>
                <a:spcPts val="80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3293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6072" y="496238"/>
            <a:ext cx="10293927" cy="5386090"/>
          </a:xfrm>
          <a:prstGeom prst="rect">
            <a:avLst/>
          </a:prstGeom>
        </p:spPr>
        <p:txBody>
          <a:bodyPr wrap="square">
            <a:spAutoFit/>
          </a:bodyPr>
          <a:lstStyle/>
          <a:p>
            <a:pPr algn="just">
              <a:lnSpc>
                <a:spcPct val="150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Transmission </a:t>
            </a:r>
            <a:endParaRPr lang="en-US" sz="24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US" sz="2400" i="1" dirty="0">
                <a:solidFill>
                  <a:srgbClr val="002060"/>
                </a:solidFill>
                <a:latin typeface="Times New Roman" panose="02020603050405020304" pitchFamily="18" charset="0"/>
                <a:ea typeface="Calibri" panose="020F0502020204030204" pitchFamily="34" charset="0"/>
                <a:cs typeface="Arial" panose="020B0604020202020204" pitchFamily="34" charset="0"/>
              </a:rPr>
              <a:t>T. </a:t>
            </a:r>
            <a:r>
              <a:rPr lang="en-US" sz="2400" i="1"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gondii</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is transmitted by three known modes: congenitally, through the consumption of undercooked infected meat, and ingestion of food or drinks contaminated with cat’s feces, ---------? </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Cats acquire </a:t>
            </a:r>
            <a:r>
              <a:rPr lang="en-US" sz="2400" i="1" dirty="0">
                <a:solidFill>
                  <a:srgbClr val="002060"/>
                </a:solidFill>
                <a:latin typeface="Times New Roman" panose="02020603050405020304" pitchFamily="18" charset="0"/>
                <a:ea typeface="Calibri" panose="020F0502020204030204" pitchFamily="34" charset="0"/>
                <a:cs typeface="Arial" panose="020B0604020202020204" pitchFamily="34" charset="0"/>
              </a:rPr>
              <a:t>Toxoplasma</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infection by ingesting any of three infectious stages of the organism: the rapidly multiplying forms called </a:t>
            </a:r>
            <a:r>
              <a:rPr lang="en-US" sz="2400" b="1" u="sng"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tachyzoites</a:t>
            </a:r>
            <a:r>
              <a:rPr lang="en-US" sz="2400" b="1" dirty="0">
                <a:solidFill>
                  <a:srgbClr val="002060"/>
                </a:solidFill>
                <a:latin typeface="Times New Roman" panose="02020603050405020304" pitchFamily="18" charset="0"/>
                <a:ea typeface="Calibri" panose="020F0502020204030204" pitchFamily="34" charset="0"/>
                <a:cs typeface="Arial" panose="020B0604020202020204" pitchFamily="34" charset="0"/>
              </a:rPr>
              <a:t>,</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the quiescent </a:t>
            </a:r>
            <a:r>
              <a:rPr lang="en-US" sz="2400" b="1"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bradyzoites</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from tissue cysts in the flesh of other animals (mostly rodents), and </a:t>
            </a:r>
            <a:r>
              <a:rPr lang="en-US" sz="2400" b="1"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sporozoites</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from </a:t>
            </a:r>
            <a:r>
              <a:rPr lang="en-US" sz="24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oocysts</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shed in cat feces. </a:t>
            </a:r>
          </a:p>
          <a:p>
            <a:pPr algn="just">
              <a:lnSpc>
                <a:spcPct val="150000"/>
              </a:lnSpc>
              <a:spcAft>
                <a:spcPts val="800"/>
              </a:spcAft>
            </a:pP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Successful infection of the cat is revealed by the shedding of </a:t>
            </a:r>
            <a:r>
              <a:rPr lang="en-US" sz="24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oocysts</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in the feces.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9385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 external file that holds a picture, illustration, etc.&#10;Object name is nihms287928f2.jpg"/>
          <p:cNvPicPr>
            <a:picLocks noChangeAspect="1" noChangeArrowheads="1"/>
          </p:cNvPicPr>
          <p:nvPr/>
        </p:nvPicPr>
        <p:blipFill>
          <a:blip r:embed="rId2"/>
          <a:srcRect/>
          <a:stretch>
            <a:fillRect/>
          </a:stretch>
        </p:blipFill>
        <p:spPr bwMode="auto">
          <a:xfrm>
            <a:off x="4274183" y="0"/>
            <a:ext cx="5130261" cy="6858000"/>
          </a:xfrm>
          <a:prstGeom prst="rect">
            <a:avLst/>
          </a:prstGeom>
          <a:noFill/>
        </p:spPr>
      </p:pic>
      <p:sp>
        <p:nvSpPr>
          <p:cNvPr id="3" name="مستطيل 2"/>
          <p:cNvSpPr/>
          <p:nvPr/>
        </p:nvSpPr>
        <p:spPr>
          <a:xfrm>
            <a:off x="0" y="3276600"/>
            <a:ext cx="4274183" cy="400110"/>
          </a:xfrm>
          <a:prstGeom prst="rect">
            <a:avLst/>
          </a:prstGeom>
        </p:spPr>
        <p:txBody>
          <a:bodyPr wrap="none">
            <a:spAutoFit/>
          </a:bodyPr>
          <a:lstStyle/>
          <a:p>
            <a:r>
              <a:rPr lang="en-US" sz="2000" dirty="0"/>
              <a:t>Major routes of transmission of </a:t>
            </a:r>
            <a:r>
              <a:rPr lang="en-US" sz="2000" i="1" dirty="0"/>
              <a:t>T. </a:t>
            </a:r>
            <a:r>
              <a:rPr lang="en-US" sz="2000" i="1" dirty="0" err="1"/>
              <a:t>gondii</a:t>
            </a:r>
            <a:r>
              <a:rPr lang="en-US" sz="20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89710" y="108781"/>
            <a:ext cx="10598726" cy="67492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90946" y="6278480"/>
            <a:ext cx="4096763" cy="461665"/>
          </a:xfrm>
          <a:prstGeom prst="rect">
            <a:avLst/>
          </a:prstGeom>
        </p:spPr>
        <p:txBody>
          <a:bodyPr wrap="none">
            <a:spAutoFit/>
          </a:bodyPr>
          <a:lstStyle/>
          <a:p>
            <a:r>
              <a:rPr lang="en-US" sz="2400" b="1" dirty="0"/>
              <a:t>Life cycle of </a:t>
            </a:r>
            <a:r>
              <a:rPr lang="en-US" sz="2400" b="1" i="1" dirty="0"/>
              <a:t>Toxoplasma </a:t>
            </a:r>
            <a:r>
              <a:rPr lang="en-US" sz="2400" b="1" i="1" dirty="0" err="1"/>
              <a:t>gondii</a:t>
            </a:r>
            <a:endParaRPr lang="en-US" sz="2400" b="1" i="1" dirty="0"/>
          </a:p>
        </p:txBody>
      </p:sp>
    </p:spTree>
    <p:extLst>
      <p:ext uri="{BB962C8B-B14F-4D97-AF65-F5344CB8AC3E}">
        <p14:creationId xmlns:p14="http://schemas.microsoft.com/office/powerpoint/2010/main" val="83383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6164839" y="1153391"/>
            <a:ext cx="4295775" cy="4191000"/>
          </a:xfrm>
          <a:prstGeom prst="rect">
            <a:avLst/>
          </a:prstGeom>
        </p:spPr>
      </p:pic>
      <p:sp>
        <p:nvSpPr>
          <p:cNvPr id="3" name="Rectangle 2"/>
          <p:cNvSpPr/>
          <p:nvPr/>
        </p:nvSpPr>
        <p:spPr>
          <a:xfrm>
            <a:off x="4294718" y="5682734"/>
            <a:ext cx="3048207" cy="461665"/>
          </a:xfrm>
          <a:prstGeom prst="rect">
            <a:avLst/>
          </a:prstGeom>
        </p:spPr>
        <p:txBody>
          <a:bodyPr wrap="none">
            <a:spAutoFit/>
          </a:bodyPr>
          <a:lstStyle/>
          <a:p>
            <a:r>
              <a:rPr lang="en-US" sz="2400" b="1" dirty="0" err="1"/>
              <a:t>Tachyzoites</a:t>
            </a:r>
            <a:r>
              <a:rPr lang="en-US" sz="2400" b="1" dirty="0"/>
              <a:t> of </a:t>
            </a:r>
            <a:r>
              <a:rPr lang="en-US" sz="2400" b="1" i="1" dirty="0"/>
              <a:t>T </a:t>
            </a:r>
            <a:r>
              <a:rPr lang="en-US" sz="2400" b="1" i="1" dirty="0" err="1"/>
              <a:t>gondii</a:t>
            </a:r>
            <a:endParaRPr lang="en-US" sz="2400" b="1" i="1"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Lst>
          </a:blip>
          <a:stretch>
            <a:fillRect/>
          </a:stretch>
        </p:blipFill>
        <p:spPr>
          <a:xfrm>
            <a:off x="1253645" y="1153391"/>
            <a:ext cx="3955473" cy="3955473"/>
          </a:xfrm>
          <a:prstGeom prst="rect">
            <a:avLst/>
          </a:prstGeom>
        </p:spPr>
      </p:pic>
    </p:spTree>
    <p:extLst>
      <p:ext uri="{BB962C8B-B14F-4D97-AF65-F5344CB8AC3E}">
        <p14:creationId xmlns:p14="http://schemas.microsoft.com/office/powerpoint/2010/main" val="50432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chemeClr val="accent4">
                <a:tint val="45000"/>
                <a:satMod val="400000"/>
              </a:schemeClr>
            </a:duotone>
          </a:blip>
          <a:stretch>
            <a:fillRect/>
          </a:stretch>
        </p:blipFill>
        <p:spPr>
          <a:xfrm>
            <a:off x="5390338" y="2514401"/>
            <a:ext cx="5524500" cy="4181475"/>
          </a:xfrm>
          <a:prstGeom prst="rect">
            <a:avLst/>
          </a:prstGeom>
        </p:spPr>
      </p:pic>
      <p:sp>
        <p:nvSpPr>
          <p:cNvPr id="3" name="Rectangle 2"/>
          <p:cNvSpPr/>
          <p:nvPr/>
        </p:nvSpPr>
        <p:spPr>
          <a:xfrm>
            <a:off x="1215760" y="4776925"/>
            <a:ext cx="3897414" cy="461665"/>
          </a:xfrm>
          <a:prstGeom prst="rect">
            <a:avLst/>
          </a:prstGeom>
        </p:spPr>
        <p:txBody>
          <a:bodyPr wrap="none">
            <a:spAutoFit/>
          </a:bodyPr>
          <a:lstStyle/>
          <a:p>
            <a:r>
              <a:rPr lang="en-US" sz="2400" dirty="0"/>
              <a:t>tissue cysts in section of brain</a:t>
            </a:r>
          </a:p>
        </p:txBody>
      </p:sp>
      <p:sp>
        <p:nvSpPr>
          <p:cNvPr id="4" name="Rectangle 3"/>
          <p:cNvSpPr/>
          <p:nvPr/>
        </p:nvSpPr>
        <p:spPr>
          <a:xfrm>
            <a:off x="949106" y="1019085"/>
            <a:ext cx="10612582" cy="1366528"/>
          </a:xfrm>
          <a:prstGeom prst="rect">
            <a:avLst/>
          </a:prstGeom>
        </p:spPr>
        <p:txBody>
          <a:bodyPr wrap="square">
            <a:spAutoFit/>
          </a:bodyPr>
          <a:lstStyle/>
          <a:p>
            <a:pPr algn="just">
              <a:lnSpc>
                <a:spcPct val="115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The tissue cysts (formerly called </a:t>
            </a:r>
            <a:r>
              <a:rPr lang="en-US" sz="2400" dirty="0" err="1">
                <a:latin typeface="Times New Roman" panose="02020603050405020304" pitchFamily="18" charset="0"/>
                <a:ea typeface="Calibri" panose="020F0502020204030204" pitchFamily="34" charset="0"/>
                <a:cs typeface="Arial" panose="020B0604020202020204" pitchFamily="34" charset="0"/>
              </a:rPr>
              <a:t>pseudocysts</a:t>
            </a:r>
            <a:r>
              <a:rPr lang="en-US" sz="2400" dirty="0">
                <a:latin typeface="Times New Roman" panose="02020603050405020304" pitchFamily="18" charset="0"/>
                <a:ea typeface="Calibri" panose="020F0502020204030204" pitchFamily="34" charset="0"/>
                <a:cs typeface="Arial" panose="020B0604020202020204" pitchFamily="34" charset="0"/>
              </a:rPr>
              <a:t>) are infective when ingested by cats (resulting in the intestinal sexual stage and </a:t>
            </a:r>
            <a:r>
              <a:rPr lang="en-US" sz="2400" dirty="0" err="1">
                <a:latin typeface="Times New Roman" panose="02020603050405020304" pitchFamily="18" charset="0"/>
                <a:ea typeface="Calibri" panose="020F0502020204030204" pitchFamily="34" charset="0"/>
                <a:cs typeface="Arial" panose="020B0604020202020204" pitchFamily="34" charset="0"/>
              </a:rPr>
              <a:t>oocyst</a:t>
            </a:r>
            <a:r>
              <a:rPr lang="en-US" sz="2400" dirty="0">
                <a:latin typeface="Times New Roman" panose="02020603050405020304" pitchFamily="18" charset="0"/>
                <a:ea typeface="Calibri" panose="020F0502020204030204" pitchFamily="34" charset="0"/>
                <a:cs typeface="Arial" panose="020B0604020202020204" pitchFamily="34" charset="0"/>
              </a:rPr>
              <a:t> production); when they are eaten by other animals, more tissue cysts are produced (asexually).</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30957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11200"/>
                    </a14:imgEffect>
                  </a14:imgLayer>
                </a14:imgProps>
              </a:ext>
            </a:extLst>
          </a:blip>
          <a:srcRect l="40596" t="47689" b="5822"/>
          <a:stretch/>
        </p:blipFill>
        <p:spPr>
          <a:xfrm>
            <a:off x="4724401" y="851570"/>
            <a:ext cx="4170200" cy="4441648"/>
          </a:xfrm>
          <a:prstGeom prst="rect">
            <a:avLst/>
          </a:prstGeom>
        </p:spPr>
      </p:pic>
      <p:sp>
        <p:nvSpPr>
          <p:cNvPr id="4" name="Rectangle 3"/>
          <p:cNvSpPr/>
          <p:nvPr/>
        </p:nvSpPr>
        <p:spPr>
          <a:xfrm>
            <a:off x="423364" y="1553585"/>
            <a:ext cx="6096000" cy="461665"/>
          </a:xfrm>
          <a:prstGeom prst="rect">
            <a:avLst/>
          </a:prstGeom>
        </p:spPr>
        <p:txBody>
          <a:bodyPr>
            <a:spAutoFit/>
          </a:bodyPr>
          <a:lstStyle/>
          <a:p>
            <a:r>
              <a:rPr lang="en-US" sz="2400" dirty="0" err="1">
                <a:latin typeface="Arial Black" panose="020B0A04020102020204" pitchFamily="34" charset="0"/>
              </a:rPr>
              <a:t>sporulated</a:t>
            </a:r>
            <a:r>
              <a:rPr lang="en-US" sz="2400" dirty="0">
                <a:latin typeface="Arial Black" panose="020B0A04020102020204" pitchFamily="34" charset="0"/>
              </a:rPr>
              <a:t> </a:t>
            </a:r>
            <a:r>
              <a:rPr lang="en-US" sz="2400" dirty="0" err="1">
                <a:latin typeface="Arial Black" panose="020B0A04020102020204" pitchFamily="34" charset="0"/>
              </a:rPr>
              <a:t>oocyst</a:t>
            </a:r>
            <a:endParaRPr lang="en-US" sz="2400" dirty="0">
              <a:latin typeface="Arial Black" panose="020B0A04020102020204" pitchFamily="34" charset="0"/>
            </a:endParaRPr>
          </a:p>
        </p:txBody>
      </p:sp>
    </p:spTree>
    <p:extLst>
      <p:ext uri="{BB962C8B-B14F-4D97-AF65-F5344CB8AC3E}">
        <p14:creationId xmlns:p14="http://schemas.microsoft.com/office/powerpoint/2010/main" val="2402474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6637" y="902689"/>
            <a:ext cx="10751128" cy="5053691"/>
          </a:xfrm>
          <a:prstGeom prst="rect">
            <a:avLst/>
          </a:prstGeom>
        </p:spPr>
        <p:txBody>
          <a:bodyPr wrap="square">
            <a:spAutoFit/>
          </a:bodyPr>
          <a:lstStyle/>
          <a:p>
            <a:pPr algn="just">
              <a:lnSpc>
                <a:spcPct val="115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Pathogenesis</a:t>
            </a:r>
            <a:endParaRPr lang="en-US" sz="24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r>
              <a:rPr lang="en-US" sz="2400" dirty="0">
                <a:latin typeface="Times New Roman" panose="02020603050405020304" pitchFamily="18" charset="0"/>
                <a:ea typeface="Calibri" panose="020F0502020204030204" pitchFamily="34" charset="0"/>
              </a:rPr>
              <a:t>The organism in humans produces either </a:t>
            </a:r>
            <a:r>
              <a:rPr lang="en-US" sz="2400" u="sng" dirty="0">
                <a:latin typeface="Times New Roman" panose="02020603050405020304" pitchFamily="18" charset="0"/>
                <a:ea typeface="Calibri" panose="020F0502020204030204" pitchFamily="34" charset="0"/>
              </a:rPr>
              <a:t>congenital </a:t>
            </a:r>
            <a:r>
              <a:rPr lang="en-US" sz="2400" dirty="0">
                <a:latin typeface="Times New Roman" panose="02020603050405020304" pitchFamily="18" charset="0"/>
                <a:ea typeface="Calibri" panose="020F0502020204030204" pitchFamily="34" charset="0"/>
              </a:rPr>
              <a:t>or</a:t>
            </a:r>
            <a:r>
              <a:rPr lang="en-US" sz="2400" u="sng" dirty="0">
                <a:latin typeface="Times New Roman" panose="02020603050405020304" pitchFamily="18" charset="0"/>
                <a:ea typeface="Calibri" panose="020F0502020204030204" pitchFamily="34" charset="0"/>
              </a:rPr>
              <a:t> postnatal toxoplasmosis</a:t>
            </a:r>
            <a:r>
              <a:rPr lang="en-US" sz="2400" dirty="0">
                <a:latin typeface="Times New Roman" panose="02020603050405020304" pitchFamily="18" charset="0"/>
                <a:ea typeface="Calibri" panose="020F0502020204030204" pitchFamily="34" charset="0"/>
              </a:rPr>
              <a:t>. </a:t>
            </a:r>
          </a:p>
          <a:p>
            <a:pPr algn="just"/>
            <a:endParaRPr lang="en-US" sz="2400" dirty="0">
              <a:latin typeface="Times New Roman" panose="02020603050405020304" pitchFamily="18" charset="0"/>
              <a:ea typeface="Calibri" panose="020F0502020204030204" pitchFamily="34" charset="0"/>
            </a:endParaRPr>
          </a:p>
          <a:p>
            <a:pPr algn="just"/>
            <a:r>
              <a:rPr lang="en-US" sz="2400" dirty="0">
                <a:latin typeface="Times New Roman" panose="02020603050405020304" pitchFamily="18" charset="0"/>
                <a:ea typeface="Calibri" panose="020F0502020204030204" pitchFamily="34" charset="0"/>
              </a:rPr>
              <a:t>Congenital infection, which develops only when </a:t>
            </a:r>
            <a:r>
              <a:rPr lang="en-US" sz="2400" dirty="0" err="1">
                <a:latin typeface="Times New Roman" panose="02020603050405020304" pitchFamily="18" charset="0"/>
                <a:ea typeface="Calibri" panose="020F0502020204030204" pitchFamily="34" charset="0"/>
              </a:rPr>
              <a:t>nonimmune</a:t>
            </a:r>
            <a:r>
              <a:rPr lang="en-US" sz="2400" dirty="0">
                <a:latin typeface="Times New Roman" panose="02020603050405020304" pitchFamily="18" charset="0"/>
                <a:ea typeface="Calibri" panose="020F0502020204030204" pitchFamily="34" charset="0"/>
              </a:rPr>
              <a:t> mothers are infected during pregnancy, is usually of great severity.</a:t>
            </a:r>
          </a:p>
          <a:p>
            <a:pPr algn="just"/>
            <a:endParaRPr lang="en-US" sz="2400" dirty="0">
              <a:latin typeface="Times New Roman" panose="02020603050405020304" pitchFamily="18" charset="0"/>
              <a:ea typeface="Calibri" panose="020F0502020204030204" pitchFamily="34" charset="0"/>
            </a:endParaRPr>
          </a:p>
          <a:p>
            <a:pPr algn="just"/>
            <a:r>
              <a:rPr lang="en-US" sz="2400" dirty="0">
                <a:latin typeface="Times New Roman" panose="02020603050405020304" pitchFamily="18" charset="0"/>
                <a:ea typeface="Calibri" panose="020F0502020204030204" pitchFamily="34" charset="0"/>
              </a:rPr>
              <a:t>postnatal toxoplasmosis is usually much less severe. Most human infections are asymptomatic. </a:t>
            </a:r>
          </a:p>
          <a:p>
            <a:pPr algn="just">
              <a:lnSpc>
                <a:spcPct val="115000"/>
              </a:lnSpc>
              <a:spcAft>
                <a:spcPts val="800"/>
              </a:spcAft>
            </a:pPr>
            <a:endParaRPr lang="en-US" sz="2400" dirty="0">
              <a:latin typeface="Times New Roman" panose="02020603050405020304" pitchFamily="18" charset="0"/>
              <a:ea typeface="Calibri" panose="020F0502020204030204" pitchFamily="34" charset="0"/>
              <a:cs typeface="Arial" panose="020B0604020202020204" pitchFamily="34" charset="0"/>
            </a:endParaRPr>
          </a:p>
          <a:p>
            <a:pPr algn="just">
              <a:lnSpc>
                <a:spcPct val="115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Varying degrees of disease may occur in </a:t>
            </a:r>
            <a:r>
              <a:rPr lang="en-US" sz="2400" u="sng" dirty="0">
                <a:latin typeface="Times New Roman" panose="02020603050405020304" pitchFamily="18" charset="0"/>
                <a:ea typeface="Calibri" panose="020F0502020204030204" pitchFamily="34" charset="0"/>
                <a:cs typeface="Arial" panose="020B0604020202020204" pitchFamily="34" charset="0"/>
              </a:rPr>
              <a:t>immunosuppressed individuals</a:t>
            </a:r>
            <a:r>
              <a:rPr lang="en-US" sz="2400" dirty="0">
                <a:latin typeface="Times New Roman" panose="02020603050405020304" pitchFamily="18" charset="0"/>
                <a:ea typeface="Calibri" panose="020F0502020204030204" pitchFamily="34" charset="0"/>
                <a:cs typeface="Arial" panose="020B0604020202020204" pitchFamily="34" charset="0"/>
              </a:rPr>
              <a:t>, resulting in retinitis or </a:t>
            </a:r>
            <a:r>
              <a:rPr lang="en-US" sz="2400" dirty="0" err="1">
                <a:latin typeface="Times New Roman" panose="02020603050405020304" pitchFamily="18" charset="0"/>
                <a:ea typeface="Calibri" panose="020F0502020204030204" pitchFamily="34" charset="0"/>
                <a:cs typeface="Arial" panose="020B0604020202020204" pitchFamily="34" charset="0"/>
              </a:rPr>
              <a:t>chorioretinitis</a:t>
            </a:r>
            <a:r>
              <a:rPr lang="en-US" sz="2400" dirty="0">
                <a:latin typeface="Times New Roman" panose="02020603050405020304" pitchFamily="18" charset="0"/>
                <a:ea typeface="Calibri" panose="020F0502020204030204" pitchFamily="34" charset="0"/>
                <a:cs typeface="Arial" panose="020B0604020202020204" pitchFamily="34" charset="0"/>
              </a:rPr>
              <a:t>, encephalitis, pneumonitis, or various other conditions.</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endParaRPr lang="en-US" sz="2400" dirty="0"/>
          </a:p>
        </p:txBody>
      </p:sp>
    </p:spTree>
    <p:extLst>
      <p:ext uri="{BB962C8B-B14F-4D97-AF65-F5344CB8AC3E}">
        <p14:creationId xmlns:p14="http://schemas.microsoft.com/office/powerpoint/2010/main" val="1793704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42000" y="172553"/>
            <a:ext cx="4299672" cy="5347184"/>
          </a:xfrm>
          <a:prstGeom prst="rect">
            <a:avLst/>
          </a:prstGeom>
        </p:spPr>
      </p:pic>
      <p:sp>
        <p:nvSpPr>
          <p:cNvPr id="3" name="Rectangle 2"/>
          <p:cNvSpPr/>
          <p:nvPr/>
        </p:nvSpPr>
        <p:spPr>
          <a:xfrm>
            <a:off x="2336655" y="5519737"/>
            <a:ext cx="6096000" cy="830997"/>
          </a:xfrm>
          <a:prstGeom prst="rect">
            <a:avLst/>
          </a:prstGeom>
        </p:spPr>
        <p:txBody>
          <a:bodyPr>
            <a:spAutoFit/>
          </a:bodyPr>
          <a:lstStyle/>
          <a:p>
            <a:pPr algn="ctr"/>
            <a:r>
              <a:rPr lang="en-US" sz="2400" dirty="0">
                <a:latin typeface="Times New Roman" panose="02020603050405020304" pitchFamily="18" charset="0"/>
                <a:cs typeface="Times New Roman" panose="02020603050405020304" pitchFamily="18" charset="0"/>
              </a:rPr>
              <a:t>large focus of necrosis, 2 tissue cysts (arrows) and numerous </a:t>
            </a:r>
            <a:r>
              <a:rPr lang="en-US" sz="2400" dirty="0" err="1">
                <a:latin typeface="Times New Roman" panose="02020603050405020304" pitchFamily="18" charset="0"/>
                <a:cs typeface="Times New Roman" panose="02020603050405020304" pitchFamily="18" charset="0"/>
              </a:rPr>
              <a:t>tachyzoites</a:t>
            </a:r>
            <a:r>
              <a:rPr lang="en-US" sz="2400" dirty="0">
                <a:latin typeface="Times New Roman" panose="02020603050405020304" pitchFamily="18" charset="0"/>
                <a:cs typeface="Times New Roman" panose="02020603050405020304" pitchFamily="18" charset="0"/>
              </a:rPr>
              <a:t> </a:t>
            </a:r>
          </a:p>
        </p:txBody>
      </p:sp>
      <p:sp>
        <p:nvSpPr>
          <p:cNvPr id="4" name="Rectangle 3"/>
          <p:cNvSpPr/>
          <p:nvPr/>
        </p:nvSpPr>
        <p:spPr>
          <a:xfrm>
            <a:off x="3354932" y="6350734"/>
            <a:ext cx="4059445" cy="369332"/>
          </a:xfrm>
          <a:prstGeom prst="rect">
            <a:avLst/>
          </a:prstGeom>
        </p:spPr>
        <p:txBody>
          <a:bodyPr wrap="none">
            <a:spAutoFit/>
          </a:bodyPr>
          <a:lstStyle/>
          <a:p>
            <a:r>
              <a:rPr lang="en-US" b="1" dirty="0"/>
              <a:t>Section of brain with fatal toxoplasmosis</a:t>
            </a:r>
          </a:p>
        </p:txBody>
      </p:sp>
    </p:spTree>
    <p:extLst>
      <p:ext uri="{BB962C8B-B14F-4D97-AF65-F5344CB8AC3E}">
        <p14:creationId xmlns:p14="http://schemas.microsoft.com/office/powerpoint/2010/main" val="4214289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 t="18629" r="47316"/>
          <a:stretch/>
        </p:blipFill>
        <p:spPr>
          <a:xfrm>
            <a:off x="8286749" y="3850782"/>
            <a:ext cx="2990850" cy="3007217"/>
          </a:xfrm>
          <a:prstGeom prst="rect">
            <a:avLst/>
          </a:prstGeom>
        </p:spPr>
      </p:pic>
      <p:sp>
        <p:nvSpPr>
          <p:cNvPr id="3" name="Rectangle 2"/>
          <p:cNvSpPr/>
          <p:nvPr/>
        </p:nvSpPr>
        <p:spPr>
          <a:xfrm>
            <a:off x="692726" y="669581"/>
            <a:ext cx="10584873" cy="4011996"/>
          </a:xfrm>
          <a:prstGeom prst="rect">
            <a:avLst/>
          </a:prstGeom>
        </p:spPr>
        <p:txBody>
          <a:bodyPr wrap="square">
            <a:spAutoFit/>
          </a:bodyPr>
          <a:lstStyle/>
          <a:p>
            <a:pPr algn="just">
              <a:lnSpc>
                <a:spcPct val="150000"/>
              </a:lnSpc>
            </a:pPr>
            <a:r>
              <a:rPr lang="en-US" sz="2400" dirty="0">
                <a:latin typeface="Times New Roman" panose="02020603050405020304" pitchFamily="18" charset="0"/>
                <a:ea typeface="Calibri" panose="020F0502020204030204" pitchFamily="34" charset="0"/>
              </a:rPr>
              <a:t>-The </a:t>
            </a:r>
            <a:r>
              <a:rPr lang="en-US" sz="2400" dirty="0" err="1">
                <a:latin typeface="Times New Roman" panose="02020603050405020304" pitchFamily="18" charset="0"/>
                <a:ea typeface="Calibri" panose="020F0502020204030204" pitchFamily="34" charset="0"/>
              </a:rPr>
              <a:t>tachyzoite</a:t>
            </a:r>
            <a:r>
              <a:rPr lang="en-US" sz="2400" dirty="0">
                <a:latin typeface="Times New Roman" panose="02020603050405020304" pitchFamily="18" charset="0"/>
                <a:ea typeface="Calibri" panose="020F0502020204030204" pitchFamily="34" charset="0"/>
              </a:rPr>
              <a:t> directly destroys cells and has a preference for parenchymal cells and those of the </a:t>
            </a:r>
            <a:r>
              <a:rPr lang="en-US" sz="2400" dirty="0" err="1">
                <a:latin typeface="Times New Roman" panose="02020603050405020304" pitchFamily="18" charset="0"/>
                <a:ea typeface="Calibri" panose="020F0502020204030204" pitchFamily="34" charset="0"/>
              </a:rPr>
              <a:t>reticuloendothelial</a:t>
            </a:r>
            <a:r>
              <a:rPr lang="en-US" sz="2400" dirty="0">
                <a:latin typeface="Times New Roman" panose="02020603050405020304" pitchFamily="18" charset="0"/>
                <a:ea typeface="Calibri" panose="020F0502020204030204" pitchFamily="34" charset="0"/>
              </a:rPr>
              <a:t> system. </a:t>
            </a:r>
          </a:p>
          <a:p>
            <a:pPr algn="just">
              <a:lnSpc>
                <a:spcPct val="150000"/>
              </a:lnSpc>
              <a:spcAft>
                <a:spcPts val="800"/>
              </a:spcAft>
            </a:pPr>
            <a:r>
              <a:rPr lang="en-US" sz="2400" dirty="0">
                <a:latin typeface="Times New Roman" panose="02020603050405020304" pitchFamily="18" charset="0"/>
              </a:rPr>
              <a:t>-</a:t>
            </a:r>
            <a:r>
              <a:rPr lang="en-US" sz="2400" dirty="0">
                <a:latin typeface="Times New Roman" panose="02020603050405020304" pitchFamily="18" charset="0"/>
                <a:ea typeface="Calibri" panose="020F0502020204030204" pitchFamily="34" charset="0"/>
                <a:cs typeface="Arial" panose="020B0604020202020204" pitchFamily="34" charset="0"/>
              </a:rPr>
              <a:t> When a tissue cyst ruptures, releasing numerous </a:t>
            </a:r>
            <a:r>
              <a:rPr lang="en-US" sz="2400" dirty="0" err="1">
                <a:latin typeface="Times New Roman" panose="02020603050405020304" pitchFamily="18" charset="0"/>
                <a:ea typeface="Calibri" panose="020F0502020204030204" pitchFamily="34" charset="0"/>
                <a:cs typeface="Arial" panose="020B0604020202020204" pitchFamily="34" charset="0"/>
              </a:rPr>
              <a:t>bradyzoites</a:t>
            </a:r>
            <a:r>
              <a:rPr lang="en-US" sz="2400" dirty="0">
                <a:latin typeface="Times New Roman" panose="02020603050405020304" pitchFamily="18" charset="0"/>
                <a:ea typeface="Calibri" panose="020F0502020204030204" pitchFamily="34" charset="0"/>
                <a:cs typeface="Arial" panose="020B0604020202020204" pitchFamily="34" charset="0"/>
              </a:rPr>
              <a:t>, a local hypersensitivity reaction may cause inflammation, blockage of blood vessels, and cell death near the damaged cyst.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pPr>
            <a:r>
              <a:rPr lang="en-US" sz="2400" dirty="0"/>
              <a:t>-</a:t>
            </a:r>
            <a:r>
              <a:rPr lang="en-US" sz="2400" dirty="0">
                <a:latin typeface="Times New Roman" panose="02020603050405020304" pitchFamily="18" charset="0"/>
                <a:ea typeface="Calibri" panose="020F0502020204030204" pitchFamily="34" charset="0"/>
              </a:rPr>
              <a:t> Congenital infection leads to stillbirths, </a:t>
            </a:r>
            <a:r>
              <a:rPr lang="en-US" sz="2400" dirty="0" err="1">
                <a:latin typeface="Times New Roman" panose="02020603050405020304" pitchFamily="18" charset="0"/>
                <a:ea typeface="Calibri" panose="020F0502020204030204" pitchFamily="34" charset="0"/>
              </a:rPr>
              <a:t>chorioretinitis</a:t>
            </a:r>
            <a:r>
              <a:rPr lang="en-US" sz="2400" dirty="0">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intracerebral</a:t>
            </a:r>
            <a:r>
              <a:rPr lang="en-US" sz="2400" dirty="0">
                <a:latin typeface="Times New Roman" panose="02020603050405020304" pitchFamily="18" charset="0"/>
                <a:ea typeface="Calibri" panose="020F0502020204030204" pitchFamily="34" charset="0"/>
              </a:rPr>
              <a:t> calcifications, and hydrocephaly or microcephaly. </a:t>
            </a:r>
            <a:endParaRPr lang="en-US" sz="2400" dirty="0"/>
          </a:p>
        </p:txBody>
      </p:sp>
    </p:spTree>
    <p:extLst>
      <p:ext uri="{BB962C8B-B14F-4D97-AF65-F5344CB8AC3E}">
        <p14:creationId xmlns:p14="http://schemas.microsoft.com/office/powerpoint/2010/main" val="758795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8977" y="745770"/>
            <a:ext cx="10820400" cy="5247783"/>
          </a:xfrm>
          <a:prstGeom prst="rect">
            <a:avLst/>
          </a:prstGeom>
        </p:spPr>
        <p:txBody>
          <a:bodyPr wrap="square">
            <a:spAutoFit/>
          </a:bodyPr>
          <a:lstStyle/>
          <a:p>
            <a:pPr>
              <a:lnSpc>
                <a:spcPct val="107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Diagnosis</a:t>
            </a:r>
            <a:endParaRPr lang="en-US" sz="24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 serologic testing, amniocentesis (prenatal diagnosis of chromosomal abnormalities and fetal infections), PCR, or by the presence of abnormal ultrasound findings.</a:t>
            </a:r>
            <a:endParaRPr lang="en-US" sz="2400" b="1" dirty="0">
              <a:latin typeface="Times New Roman" panose="02020603050405020304" pitchFamily="18" charset="0"/>
              <a:ea typeface="Calibri" panose="020F0502020204030204" pitchFamily="34" charset="0"/>
              <a:cs typeface="Arial" panose="020B0604020202020204" pitchFamily="34" charset="0"/>
            </a:endParaRPr>
          </a:p>
          <a:p>
            <a:pPr algn="just">
              <a:lnSpc>
                <a:spcPct val="115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Treatment </a:t>
            </a:r>
            <a:endParaRPr lang="en-US" sz="24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en-US" sz="2400" i="1" dirty="0">
                <a:latin typeface="Times New Roman" panose="02020603050405020304" pitchFamily="18" charset="0"/>
                <a:ea typeface="Calibri" panose="020F0502020204030204" pitchFamily="34" charset="0"/>
                <a:cs typeface="Arial" panose="020B0604020202020204" pitchFamily="34" charset="0"/>
              </a:rPr>
              <a:t>Toxoplasma</a:t>
            </a:r>
            <a:r>
              <a:rPr lang="en-US" sz="2400" dirty="0">
                <a:latin typeface="Times New Roman" panose="02020603050405020304" pitchFamily="18" charset="0"/>
                <a:ea typeface="Calibri" panose="020F0502020204030204" pitchFamily="34" charset="0"/>
                <a:cs typeface="Arial" panose="020B0604020202020204" pitchFamily="34" charset="0"/>
              </a:rPr>
              <a:t> infection in healthy </a:t>
            </a:r>
            <a:r>
              <a:rPr lang="en-US" sz="2400" dirty="0" err="1">
                <a:latin typeface="Times New Roman" panose="02020603050405020304" pitchFamily="18" charset="0"/>
                <a:ea typeface="Calibri" panose="020F0502020204030204" pitchFamily="34" charset="0"/>
                <a:cs typeface="Arial" panose="020B0604020202020204" pitchFamily="34" charset="0"/>
              </a:rPr>
              <a:t>immunocompetent</a:t>
            </a:r>
            <a:r>
              <a:rPr lang="en-US" sz="2400" dirty="0">
                <a:latin typeface="Times New Roman" panose="02020603050405020304" pitchFamily="18" charset="0"/>
                <a:ea typeface="Calibri" panose="020F0502020204030204" pitchFamily="34" charset="0"/>
                <a:cs typeface="Arial" panose="020B0604020202020204" pitchFamily="34" charset="0"/>
              </a:rPr>
              <a:t> individuals is hardly detected and or treated. </a:t>
            </a:r>
          </a:p>
          <a:p>
            <a:pPr algn="just">
              <a:lnSpc>
                <a:spcPct val="115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The related symptoms are usually resolved in a few weeks or months.  However, treatments are required in unresolved (after 2 to 4 weeks) or severe cases as well as, in immunosuppressed and HIV/AID and congenital toxoplasmosis.</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en-US" sz="2400" dirty="0">
                <a:latin typeface="Times New Roman" panose="02020603050405020304" pitchFamily="18" charset="0"/>
                <a:ea typeface="Calibri" panose="020F0502020204030204" pitchFamily="34" charset="0"/>
                <a:cs typeface="Arial" panose="020B0604020202020204" pitchFamily="34" charset="0"/>
              </a:rPr>
              <a:t>The commonly used </a:t>
            </a:r>
            <a:r>
              <a:rPr lang="en-US" sz="2400" b="1" dirty="0" err="1">
                <a:latin typeface="Times New Roman" panose="02020603050405020304" pitchFamily="18" charset="0"/>
                <a:ea typeface="Calibri" panose="020F0502020204030204" pitchFamily="34" charset="0"/>
                <a:cs typeface="Arial" panose="020B0604020202020204" pitchFamily="34" charset="0"/>
              </a:rPr>
              <a:t>Pyrimethamine</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Daraprim</a:t>
            </a:r>
            <a:r>
              <a:rPr lang="en-US" sz="2400" b="1" dirty="0">
                <a:latin typeface="Times New Roman" panose="02020603050405020304" pitchFamily="18" charset="0"/>
                <a:ea typeface="Calibri" panose="020F0502020204030204" pitchFamily="34" charset="0"/>
                <a:cs typeface="Arial" panose="020B0604020202020204" pitchFamily="34" charset="0"/>
              </a:rPr>
              <a:t>),</a:t>
            </a:r>
            <a:r>
              <a:rPr lang="en-US" sz="2400" b="1" dirty="0">
                <a:latin typeface="Calibri" panose="020F0502020204030204" pitchFamily="34" charset="0"/>
                <a:ea typeface="Calibri" panose="020F0502020204030204" pitchFamily="34" charset="0"/>
                <a:cs typeface="Arial" panose="020B0604020202020204" pitchFamily="34" charset="0"/>
              </a:rPr>
              <a:t> </a:t>
            </a:r>
            <a:r>
              <a:rPr lang="en-US" sz="2400" b="1" dirty="0">
                <a:latin typeface="Times New Roman" panose="02020603050405020304" pitchFamily="18" charset="0"/>
                <a:ea typeface="Calibri" panose="020F0502020204030204" pitchFamily="34" charset="0"/>
                <a:cs typeface="Arial" panose="020B0604020202020204" pitchFamily="34" charset="0"/>
              </a:rPr>
              <a:t>Sulfonamides,</a:t>
            </a:r>
            <a:r>
              <a:rPr lang="en-US" sz="2400" b="1" dirty="0">
                <a:latin typeface="Calibri" panose="020F0502020204030204" pitchFamily="34" charset="0"/>
                <a:ea typeface="Calibri" panose="020F0502020204030204" pitchFamily="34" charset="0"/>
                <a:cs typeface="Arial" panose="020B0604020202020204" pitchFamily="34" charset="0"/>
              </a:rPr>
              <a:t> </a:t>
            </a:r>
            <a:r>
              <a:rPr lang="en-US" sz="2400" b="1" dirty="0" err="1">
                <a:latin typeface="Times New Roman" panose="02020603050405020304" pitchFamily="18" charset="0"/>
                <a:ea typeface="Calibri" panose="020F0502020204030204" pitchFamily="34" charset="0"/>
                <a:cs typeface="Arial" panose="020B0604020202020204" pitchFamily="34" charset="0"/>
              </a:rPr>
              <a:t>Spiramycin</a:t>
            </a:r>
            <a:r>
              <a:rPr lang="en-US" sz="2400" b="1" dirty="0">
                <a:latin typeface="Times New Roman" panose="02020603050405020304" pitchFamily="18" charset="0"/>
                <a:ea typeface="Calibri" panose="020F0502020204030204" pitchFamily="34" charset="0"/>
                <a:cs typeface="Arial" panose="020B0604020202020204" pitchFamily="34" charset="0"/>
              </a:rPr>
              <a:t> </a:t>
            </a:r>
            <a:r>
              <a:rPr lang="en-US" sz="2400" dirty="0">
                <a:latin typeface="Times New Roman" panose="02020603050405020304" pitchFamily="18" charset="0"/>
                <a:ea typeface="Calibri" panose="020F0502020204030204" pitchFamily="34" charset="0"/>
                <a:cs typeface="Arial" panose="020B0604020202020204" pitchFamily="34" charset="0"/>
              </a:rPr>
              <a:t>and may use</a:t>
            </a:r>
            <a:r>
              <a:rPr lang="en-US" sz="2400" dirty="0">
                <a:latin typeface="Calibri" panose="020F0502020204030204" pitchFamily="34" charset="0"/>
                <a:ea typeface="Calibri" panose="020F0502020204030204" pitchFamily="34" charset="0"/>
                <a:cs typeface="Arial" panose="020B0604020202020204" pitchFamily="34" charset="0"/>
              </a:rPr>
              <a:t> </a:t>
            </a:r>
            <a:r>
              <a:rPr lang="en-US" sz="2400" dirty="0">
                <a:latin typeface="Times New Roman" panose="02020603050405020304" pitchFamily="18" charset="0"/>
                <a:ea typeface="Calibri" panose="020F0502020204030204" pitchFamily="34" charset="0"/>
                <a:cs typeface="Arial" panose="020B0604020202020204" pitchFamily="34" charset="0"/>
              </a:rPr>
              <a:t>combination drugs. No killed vaccine is currently available</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92800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6498" y="580910"/>
            <a:ext cx="10654145" cy="5457904"/>
          </a:xfrm>
          <a:prstGeom prst="rect">
            <a:avLst/>
          </a:prstGeom>
        </p:spPr>
        <p:txBody>
          <a:bodyPr wrap="square">
            <a:spAutoFit/>
          </a:bodyPr>
          <a:lstStyle/>
          <a:p>
            <a:pPr algn="just">
              <a:lnSpc>
                <a:spcPct val="115000"/>
              </a:lnSpc>
              <a:spcAft>
                <a:spcPts val="800"/>
              </a:spcAft>
            </a:pPr>
            <a:r>
              <a:rPr lang="en-US" sz="28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Epidemiology</a:t>
            </a:r>
            <a:endParaRPr lang="en-US" sz="28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-Avoidance of human contact with cat feces is clearly important in control. </a:t>
            </a:r>
          </a:p>
          <a:p>
            <a:pPr algn="just">
              <a:lnSpc>
                <a:spcPct val="115000"/>
              </a:lnSpc>
              <a:spcAft>
                <a:spcPts val="800"/>
              </a:spcAft>
            </a:pP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-Pregnant women should avoid all contact with cats. </a:t>
            </a:r>
          </a:p>
          <a:p>
            <a:pPr algn="just">
              <a:lnSpc>
                <a:spcPct val="115000"/>
              </a:lnSpc>
              <a:spcAft>
                <a:spcPts val="800"/>
              </a:spcAft>
            </a:pP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-An equally important source of human exposure is raw or undercooked meat, in which infective tissue cysts are frequently found. Freezing meat at –20°C for 48 hours or heating to 50°C for 4–6 minutes will provide sterilization. </a:t>
            </a:r>
          </a:p>
          <a:p>
            <a:pPr algn="just">
              <a:lnSpc>
                <a:spcPct val="115000"/>
              </a:lnSpc>
              <a:spcAft>
                <a:spcPts val="800"/>
              </a:spcAft>
            </a:pP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-Periodic serologic screening for </a:t>
            </a:r>
            <a:r>
              <a:rPr lang="en-US" sz="28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IgG</a:t>
            </a: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 and </a:t>
            </a:r>
            <a:r>
              <a:rPr lang="en-US" sz="28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IgM</a:t>
            </a: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 antibodies to </a:t>
            </a:r>
            <a:r>
              <a:rPr lang="en-US" sz="2800" i="1" dirty="0">
                <a:solidFill>
                  <a:srgbClr val="002060"/>
                </a:solidFill>
                <a:latin typeface="Times New Roman" panose="02020603050405020304" pitchFamily="18" charset="0"/>
                <a:ea typeface="Calibri" panose="020F0502020204030204" pitchFamily="34" charset="0"/>
                <a:cs typeface="Arial" panose="020B0604020202020204" pitchFamily="34" charset="0"/>
              </a:rPr>
              <a:t>Toxoplasma</a:t>
            </a:r>
            <a:r>
              <a:rPr lang="en-US" sz="2800" dirty="0">
                <a:solidFill>
                  <a:srgbClr val="002060"/>
                </a:solidFill>
                <a:latin typeface="Times New Roman" panose="02020603050405020304" pitchFamily="18" charset="0"/>
                <a:ea typeface="Calibri" panose="020F0502020204030204" pitchFamily="34" charset="0"/>
                <a:cs typeface="Arial" panose="020B0604020202020204" pitchFamily="34" charset="0"/>
              </a:rPr>
              <a:t> is recommended.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20496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2961"/>
          <a:stretch/>
        </p:blipFill>
        <p:spPr>
          <a:xfrm>
            <a:off x="596621" y="210098"/>
            <a:ext cx="10694834" cy="6179445"/>
          </a:xfrm>
          <a:prstGeom prst="rect">
            <a:avLst/>
          </a:prstGeom>
        </p:spPr>
      </p:pic>
    </p:spTree>
    <p:extLst>
      <p:ext uri="{BB962C8B-B14F-4D97-AF65-F5344CB8AC3E}">
        <p14:creationId xmlns:p14="http://schemas.microsoft.com/office/powerpoint/2010/main" val="1477208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0"/>
            <a:ext cx="8981208" cy="6735906"/>
          </a:xfrm>
          <a:prstGeom prst="rect">
            <a:avLst/>
          </a:prstGeom>
        </p:spPr>
      </p:pic>
    </p:spTree>
    <p:extLst>
      <p:ext uri="{BB962C8B-B14F-4D97-AF65-F5344CB8AC3E}">
        <p14:creationId xmlns:p14="http://schemas.microsoft.com/office/powerpoint/2010/main" val="361215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01091" y="155863"/>
            <a:ext cx="8936182" cy="6702137"/>
          </a:xfrm>
          <a:prstGeom prst="rect">
            <a:avLst/>
          </a:prstGeom>
        </p:spPr>
      </p:pic>
    </p:spTree>
    <p:extLst>
      <p:ext uri="{BB962C8B-B14F-4D97-AF65-F5344CB8AC3E}">
        <p14:creationId xmlns:p14="http://schemas.microsoft.com/office/powerpoint/2010/main" val="2813425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6291" y="72736"/>
            <a:ext cx="9074727" cy="6806046"/>
          </a:xfrm>
          <a:prstGeom prst="rect">
            <a:avLst/>
          </a:prstGeom>
        </p:spPr>
      </p:pic>
    </p:spTree>
    <p:extLst>
      <p:ext uri="{BB962C8B-B14F-4D97-AF65-F5344CB8AC3E}">
        <p14:creationId xmlns:p14="http://schemas.microsoft.com/office/powerpoint/2010/main" val="27780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163" y="-20782"/>
            <a:ext cx="9282545" cy="6754091"/>
          </a:xfrm>
          <a:prstGeom prst="rect">
            <a:avLst/>
          </a:prstGeom>
        </p:spPr>
      </p:pic>
    </p:spTree>
    <p:extLst>
      <p:ext uri="{BB962C8B-B14F-4D97-AF65-F5344CB8AC3E}">
        <p14:creationId xmlns:p14="http://schemas.microsoft.com/office/powerpoint/2010/main" val="27331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51709" y="0"/>
            <a:ext cx="9116290" cy="6837217"/>
          </a:xfrm>
          <a:prstGeom prst="rect">
            <a:avLst/>
          </a:prstGeom>
        </p:spPr>
      </p:pic>
    </p:spTree>
    <p:extLst>
      <p:ext uri="{BB962C8B-B14F-4D97-AF65-F5344CB8AC3E}">
        <p14:creationId xmlns:p14="http://schemas.microsoft.com/office/powerpoint/2010/main" val="411029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029" r="5245"/>
          <a:stretch/>
        </p:blipFill>
        <p:spPr>
          <a:xfrm>
            <a:off x="1939637" y="0"/>
            <a:ext cx="7038110" cy="6857999"/>
          </a:xfrm>
          <a:prstGeom prst="rect">
            <a:avLst/>
          </a:prstGeom>
        </p:spPr>
      </p:pic>
    </p:spTree>
    <p:extLst>
      <p:ext uri="{BB962C8B-B14F-4D97-AF65-F5344CB8AC3E}">
        <p14:creationId xmlns:p14="http://schemas.microsoft.com/office/powerpoint/2010/main" val="878456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042555" y="124691"/>
            <a:ext cx="9791699" cy="6608618"/>
          </a:xfrm>
          <a:prstGeom prst="rect">
            <a:avLst/>
          </a:prstGeom>
        </p:spPr>
      </p:pic>
    </p:spTree>
    <p:extLst>
      <p:ext uri="{BB962C8B-B14F-4D97-AF65-F5344CB8AC3E}">
        <p14:creationId xmlns:p14="http://schemas.microsoft.com/office/powerpoint/2010/main" val="819190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3037" y="932294"/>
            <a:ext cx="10367493" cy="4729500"/>
          </a:xfrm>
          <a:prstGeom prst="rect">
            <a:avLst/>
          </a:prstGeom>
        </p:spPr>
        <p:txBody>
          <a:bodyPr wrap="square">
            <a:spAutoFit/>
          </a:bodyPr>
          <a:lstStyle/>
          <a:p>
            <a:pPr algn="just">
              <a:lnSpc>
                <a:spcPct val="150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Pathogenesis:</a:t>
            </a:r>
            <a:endParaRPr lang="en-US" sz="24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Most infections with </a:t>
            </a:r>
            <a:r>
              <a:rPr lang="en-US" sz="2400" i="1"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B.coli</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apparently harmless. However, the </a:t>
            </a:r>
            <a:r>
              <a:rPr lang="en-US" sz="24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trophozoites</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invade the mucosa and submucosa of large intestine and produce ulcers.</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If left untreated, </a:t>
            </a:r>
            <a:r>
              <a:rPr lang="en-US" sz="24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Balantidiasis</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can become chronic.  Persistent diarrhea can lead to high fluid loss and dehydration. Chronic recurrent diarrhea, alternating with constipation, is the most common clinical manifestation. Abdominal bleeding can lead to death. </a:t>
            </a:r>
            <a:r>
              <a:rPr lang="en-US" sz="2400" dirty="0" err="1">
                <a:solidFill>
                  <a:srgbClr val="002060"/>
                </a:solidFill>
                <a:latin typeface="Times New Roman" panose="02020603050405020304" pitchFamily="18" charset="0"/>
                <a:ea typeface="Calibri" panose="020F0502020204030204" pitchFamily="34" charset="0"/>
                <a:cs typeface="Arial" panose="020B0604020202020204" pitchFamily="34" charset="0"/>
              </a:rPr>
              <a:t>Extraintestinal</a:t>
            </a:r>
            <a:r>
              <a:rPr lang="en-US" sz="2400" dirty="0">
                <a:solidFill>
                  <a:srgbClr val="002060"/>
                </a:solidFill>
                <a:latin typeface="Times New Roman" panose="02020603050405020304" pitchFamily="18" charset="0"/>
                <a:ea typeface="Calibri" panose="020F0502020204030204" pitchFamily="34" charset="0"/>
                <a:cs typeface="Arial" panose="020B0604020202020204" pitchFamily="34" charset="0"/>
              </a:rPr>
              <a:t> involvement such as liver, peritonea and lung may occur.</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99656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70363" y="218208"/>
            <a:ext cx="8853055" cy="6639792"/>
          </a:xfrm>
          <a:prstGeom prst="rect">
            <a:avLst/>
          </a:prstGeom>
        </p:spPr>
      </p:pic>
    </p:spTree>
    <p:extLst>
      <p:ext uri="{BB962C8B-B14F-4D97-AF65-F5344CB8AC3E}">
        <p14:creationId xmlns:p14="http://schemas.microsoft.com/office/powerpoint/2010/main" val="734671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tretch>
            <a:fillRect/>
          </a:stretch>
        </p:blipFill>
        <p:spPr>
          <a:xfrm>
            <a:off x="1422400" y="0"/>
            <a:ext cx="8778010" cy="6583507"/>
          </a:xfrm>
          <a:prstGeom prst="rect">
            <a:avLst/>
          </a:prstGeom>
        </p:spPr>
      </p:pic>
    </p:spTree>
    <p:extLst>
      <p:ext uri="{BB962C8B-B14F-4D97-AF65-F5344CB8AC3E}">
        <p14:creationId xmlns:p14="http://schemas.microsoft.com/office/powerpoint/2010/main" val="2360903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9927" y="1224447"/>
            <a:ext cx="10293927" cy="1879041"/>
          </a:xfrm>
          <a:prstGeom prst="rect">
            <a:avLst/>
          </a:prstGeom>
        </p:spPr>
        <p:txBody>
          <a:bodyPr wrap="square">
            <a:spAutoFit/>
          </a:bodyPr>
          <a:lstStyle/>
          <a:p>
            <a:pPr>
              <a:lnSpc>
                <a:spcPct val="107000"/>
              </a:lnSpc>
              <a:spcAft>
                <a:spcPts val="800"/>
              </a:spcAft>
            </a:pPr>
            <a:r>
              <a:rPr lang="en-US" sz="28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Treatment:</a:t>
            </a:r>
            <a:endParaRPr lang="en-US" sz="28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US" sz="2800" i="1" dirty="0" err="1">
                <a:latin typeface="Times New Roman" panose="02020603050405020304" pitchFamily="18" charset="0"/>
                <a:ea typeface="Calibri" panose="020F0502020204030204" pitchFamily="34" charset="0"/>
                <a:cs typeface="Arial" panose="020B0604020202020204" pitchFamily="34" charset="0"/>
              </a:rPr>
              <a:t>Balantidium</a:t>
            </a:r>
            <a:r>
              <a:rPr lang="en-US" sz="2800" i="1" dirty="0">
                <a:latin typeface="Times New Roman" panose="02020603050405020304" pitchFamily="18" charset="0"/>
                <a:ea typeface="Calibri" panose="020F0502020204030204" pitchFamily="34" charset="0"/>
                <a:cs typeface="Arial" panose="020B0604020202020204" pitchFamily="34" charset="0"/>
              </a:rPr>
              <a:t> coli</a:t>
            </a:r>
            <a:r>
              <a:rPr lang="en-US" sz="2800" dirty="0">
                <a:latin typeface="Times New Roman" panose="02020603050405020304" pitchFamily="18" charset="0"/>
                <a:ea typeface="Calibri" panose="020F0502020204030204" pitchFamily="34" charset="0"/>
                <a:cs typeface="Arial" panose="020B0604020202020204" pitchFamily="34" charset="0"/>
              </a:rPr>
              <a:t> infection can be treated effectively with antibiotics. </a:t>
            </a:r>
            <a:r>
              <a:rPr lang="en-US" sz="2800" dirty="0" err="1">
                <a:latin typeface="Times New Roman" panose="02020603050405020304" pitchFamily="18" charset="0"/>
                <a:ea typeface="Calibri" panose="020F0502020204030204" pitchFamily="34" charset="0"/>
                <a:cs typeface="Arial" panose="020B0604020202020204" pitchFamily="34" charset="0"/>
              </a:rPr>
              <a:t>Tetracyclines</a:t>
            </a:r>
            <a:r>
              <a:rPr lang="en-US" sz="2800" dirty="0">
                <a:latin typeface="Times New Roman" panose="02020603050405020304" pitchFamily="18" charset="0"/>
                <a:ea typeface="Calibri" panose="020F0502020204030204" pitchFamily="34" charset="0"/>
                <a:cs typeface="Arial" panose="020B0604020202020204" pitchFamily="34" charset="0"/>
              </a:rPr>
              <a:t>, Metronidazole,</a:t>
            </a:r>
            <a:r>
              <a:rPr lang="en-US" sz="28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2800" dirty="0" err="1">
                <a:latin typeface="Times New Roman" panose="02020603050405020304" pitchFamily="18" charset="0"/>
                <a:ea typeface="Calibri" panose="020F0502020204030204" pitchFamily="34" charset="0"/>
                <a:cs typeface="Arial" panose="020B0604020202020204" pitchFamily="34" charset="0"/>
              </a:rPr>
              <a:t>Iodoquinol</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7235196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1188</TotalTime>
  <Words>668</Words>
  <Application>Microsoft Office PowerPoint</Application>
  <PresentationFormat>Widescreen</PresentationFormat>
  <Paragraphs>44</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Arial Black</vt:lpstr>
      <vt:lpstr>Calibri</vt:lpstr>
      <vt:lpstr>Times New Roman</vt:lpstr>
      <vt:lpstr>Tw Cen MT</vt:lpstr>
      <vt:lpstr>Droplet</vt:lpstr>
      <vt:lpstr>Toxoplasma gondii (Tissue Sporozoa)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nadal</dc:creator>
  <cp:lastModifiedBy>Computer Lab</cp:lastModifiedBy>
  <cp:revision>51</cp:revision>
  <dcterms:created xsi:type="dcterms:W3CDTF">2016-03-07T18:08:18Z</dcterms:created>
  <dcterms:modified xsi:type="dcterms:W3CDTF">2026-02-14T01:35:57Z</dcterms:modified>
</cp:coreProperties>
</file>