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0" r:id="rId7"/>
    <p:sldId id="261" r:id="rId8"/>
    <p:sldId id="262" r:id="rId9"/>
    <p:sldId id="263" r:id="rId10"/>
    <p:sldId id="268" r:id="rId11"/>
    <p:sldId id="264" r:id="rId12"/>
    <p:sldId id="269" r:id="rId13"/>
    <p:sldId id="272" r:id="rId14"/>
    <p:sldId id="271" r:id="rId15"/>
    <p:sldId id="265" r:id="rId16"/>
    <p:sldId id="270" r:id="rId1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4" d="100"/>
          <a:sy n="74" d="100"/>
        </p:scale>
        <p:origin x="7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8AE9D5EB-CD49-40E9-ABD4-B4D809351C16}"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96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E085A1-E877-4BC5-88FE-1C4EAA21731F}" type="datetimeFigureOut">
              <a:rPr lang="ar-IQ" smtClean="0"/>
              <a:t>22/10/1444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AE9D5EB-CD49-40E9-ABD4-B4D809351C16}" type="slidenum">
              <a:rPr lang="ar-IQ" smtClean="0"/>
              <a:t>‹#›</a:t>
            </a:fld>
            <a:endParaRPr lang="ar-IQ"/>
          </a:p>
        </p:txBody>
      </p:sp>
    </p:spTree>
    <p:extLst>
      <p:ext uri="{BB962C8B-B14F-4D97-AF65-F5344CB8AC3E}">
        <p14:creationId xmlns:p14="http://schemas.microsoft.com/office/powerpoint/2010/main" val="42894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563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54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spTree>
    <p:extLst>
      <p:ext uri="{BB962C8B-B14F-4D97-AF65-F5344CB8AC3E}">
        <p14:creationId xmlns:p14="http://schemas.microsoft.com/office/powerpoint/2010/main" val="301359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67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88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6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62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spTree>
    <p:extLst>
      <p:ext uri="{BB962C8B-B14F-4D97-AF65-F5344CB8AC3E}">
        <p14:creationId xmlns:p14="http://schemas.microsoft.com/office/powerpoint/2010/main" val="405309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E085A1-E877-4BC5-88FE-1C4EAA21731F}" type="datetimeFigureOut">
              <a:rPr lang="ar-IQ" smtClean="0"/>
              <a:t>22/10/1444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AE9D5EB-CD49-40E9-ABD4-B4D809351C16}"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39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E085A1-E877-4BC5-88FE-1C4EAA21731F}" type="datetimeFigureOut">
              <a:rPr lang="ar-IQ" smtClean="0"/>
              <a:t>22/10/1444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AE9D5EB-CD49-40E9-ABD4-B4D809351C16}" type="slidenum">
              <a:rPr lang="ar-IQ" smtClean="0"/>
              <a:t>‹#›</a:t>
            </a:fld>
            <a:endParaRPr lang="ar-IQ"/>
          </a:p>
        </p:txBody>
      </p:sp>
    </p:spTree>
    <p:extLst>
      <p:ext uri="{BB962C8B-B14F-4D97-AF65-F5344CB8AC3E}">
        <p14:creationId xmlns:p14="http://schemas.microsoft.com/office/powerpoint/2010/main" val="195031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E085A1-E877-4BC5-88FE-1C4EAA21731F}" type="datetimeFigureOut">
              <a:rPr lang="ar-IQ" smtClean="0"/>
              <a:t>22/10/1444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AE9D5EB-CD49-40E9-ABD4-B4D809351C16}"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80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E085A1-E877-4BC5-88FE-1C4EAA21731F}" type="datetimeFigureOut">
              <a:rPr lang="ar-IQ" smtClean="0"/>
              <a:t>22/10/1444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AE9D5EB-CD49-40E9-ABD4-B4D809351C16}"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61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85A1-E877-4BC5-88FE-1C4EAA21731F}" type="datetimeFigureOut">
              <a:rPr lang="ar-IQ" smtClean="0"/>
              <a:t>22/10/1444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AE9D5EB-CD49-40E9-ABD4-B4D809351C16}" type="slidenum">
              <a:rPr lang="ar-IQ" smtClean="0"/>
              <a:t>‹#›</a:t>
            </a:fld>
            <a:endParaRPr lang="ar-IQ"/>
          </a:p>
        </p:txBody>
      </p:sp>
    </p:spTree>
    <p:extLst>
      <p:ext uri="{BB962C8B-B14F-4D97-AF65-F5344CB8AC3E}">
        <p14:creationId xmlns:p14="http://schemas.microsoft.com/office/powerpoint/2010/main" val="17693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E085A1-E877-4BC5-88FE-1C4EAA21731F}" type="datetimeFigureOut">
              <a:rPr lang="ar-IQ" smtClean="0"/>
              <a:t>22/10/1444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AE9D5EB-CD49-40E9-ABD4-B4D809351C16}"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17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E085A1-E877-4BC5-88FE-1C4EAA21731F}" type="datetimeFigureOut">
              <a:rPr lang="ar-IQ" smtClean="0"/>
              <a:t>22/10/1444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AE9D5EB-CD49-40E9-ABD4-B4D809351C16}" type="slidenum">
              <a:rPr lang="ar-IQ" smtClean="0"/>
              <a:t>‹#›</a:t>
            </a:fld>
            <a:endParaRPr lang="ar-IQ"/>
          </a:p>
        </p:txBody>
      </p:sp>
    </p:spTree>
    <p:extLst>
      <p:ext uri="{BB962C8B-B14F-4D97-AF65-F5344CB8AC3E}">
        <p14:creationId xmlns:p14="http://schemas.microsoft.com/office/powerpoint/2010/main" val="79106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E085A1-E877-4BC5-88FE-1C4EAA21731F}" type="datetimeFigureOut">
              <a:rPr lang="ar-IQ" smtClean="0"/>
              <a:t>22/10/1444</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E9D5EB-CD49-40E9-ABD4-B4D809351C16}" type="slidenum">
              <a:rPr lang="ar-IQ" smtClean="0"/>
              <a:t>‹#›</a:t>
            </a:fld>
            <a:endParaRPr lang="ar-IQ"/>
          </a:p>
        </p:txBody>
      </p:sp>
    </p:spTree>
    <p:extLst>
      <p:ext uri="{BB962C8B-B14F-4D97-AF65-F5344CB8AC3E}">
        <p14:creationId xmlns:p14="http://schemas.microsoft.com/office/powerpoint/2010/main" val="3107288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1851" y="3472166"/>
            <a:ext cx="8074339" cy="151553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solidFill>
                  <a:srgbClr val="FF0000"/>
                </a:solidFill>
              </a:rPr>
              <a:t>Clinical Laboratory Training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Microbiology (Bacteriology)</a:t>
            </a:r>
            <a:br>
              <a:rPr lang="en-US" b="1" dirty="0" smtClean="0">
                <a:solidFill>
                  <a:srgbClr val="FF0000"/>
                </a:solidFill>
              </a:rPr>
            </a:br>
            <a:r>
              <a:rPr lang="en-US" b="1" dirty="0" smtClean="0">
                <a:solidFill>
                  <a:srgbClr val="FF0000"/>
                </a:solidFill>
              </a:rPr>
              <a:t>5</a:t>
            </a:r>
            <a:r>
              <a:rPr lang="en-US" b="1" baseline="30000" dirty="0" smtClean="0">
                <a:solidFill>
                  <a:srgbClr val="FF0000"/>
                </a:solidFill>
              </a:rPr>
              <a:t>th</a:t>
            </a:r>
            <a:r>
              <a:rPr lang="en-US" b="1" dirty="0" smtClean="0">
                <a:solidFill>
                  <a:srgbClr val="FF0000"/>
                </a:solidFill>
              </a:rPr>
              <a:t>. stage</a:t>
            </a:r>
            <a:endParaRPr lang="ar-IQ" b="1" dirty="0">
              <a:solidFill>
                <a:srgbClr val="FF0000"/>
              </a:solidFill>
            </a:endParaRPr>
          </a:p>
        </p:txBody>
      </p:sp>
      <p:sp>
        <p:nvSpPr>
          <p:cNvPr id="3" name="Subtitle 2"/>
          <p:cNvSpPr>
            <a:spLocks noGrp="1"/>
          </p:cNvSpPr>
          <p:nvPr>
            <p:ph type="subTitle" idx="1"/>
          </p:nvPr>
        </p:nvSpPr>
        <p:spPr>
          <a:xfrm>
            <a:off x="2692398" y="5794776"/>
            <a:ext cx="6815669" cy="1320802"/>
          </a:xfrm>
        </p:spPr>
        <p:txBody>
          <a:bodyPr>
            <a:normAutofit/>
          </a:bodyPr>
          <a:lstStyle/>
          <a:p>
            <a:r>
              <a:rPr lang="en-IN" sz="2800" b="1" dirty="0" err="1" smtClean="0"/>
              <a:t>Dr.</a:t>
            </a:r>
            <a:r>
              <a:rPr lang="en-IN" sz="2800" b="1" dirty="0" smtClean="0"/>
              <a:t> </a:t>
            </a:r>
            <a:r>
              <a:rPr lang="en-IN" sz="2800" b="1" dirty="0" err="1" smtClean="0"/>
              <a:t>Maysoon</a:t>
            </a:r>
            <a:r>
              <a:rPr lang="en-IN" sz="2800" b="1" dirty="0" smtClean="0"/>
              <a:t> </a:t>
            </a:r>
            <a:r>
              <a:rPr lang="en-IN" sz="2800" b="1" dirty="0" err="1" smtClean="0"/>
              <a:t>A.Merdaw</a:t>
            </a:r>
            <a:endParaRPr lang="ar-IQ" sz="2800" b="1" dirty="0"/>
          </a:p>
        </p:txBody>
      </p:sp>
    </p:spTree>
    <p:extLst>
      <p:ext uri="{BB962C8B-B14F-4D97-AF65-F5344CB8AC3E}">
        <p14:creationId xmlns:p14="http://schemas.microsoft.com/office/powerpoint/2010/main" val="209747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lture Media - Prac. Microbiology"/>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3544" r="3924" b="8108"/>
          <a:stretch/>
        </p:blipFill>
        <p:spPr bwMode="auto">
          <a:xfrm>
            <a:off x="618186" y="1493950"/>
            <a:ext cx="3103808" cy="23087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cterial culture media بكتريا عملي"/>
          <p:cNvPicPr>
            <a:picLocks noChangeAspect="1" noChangeArrowheads="1"/>
          </p:cNvPicPr>
          <p:nvPr/>
        </p:nvPicPr>
        <p:blipFill rotWithShape="1">
          <a:blip r:embed="rId4">
            <a:extLst>
              <a:ext uri="{28A0092B-C50C-407E-A947-70E740481C1C}">
                <a14:useLocalDpi xmlns:a14="http://schemas.microsoft.com/office/drawing/2010/main" val="0"/>
              </a:ext>
            </a:extLst>
          </a:blip>
          <a:srcRect t="15095" r="48358"/>
          <a:stretch/>
        </p:blipFill>
        <p:spPr bwMode="auto">
          <a:xfrm>
            <a:off x="3755793" y="1450652"/>
            <a:ext cx="2176092" cy="23953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41767" b="5622"/>
          <a:stretch/>
        </p:blipFill>
        <p:spPr>
          <a:xfrm>
            <a:off x="5931885" y="1659174"/>
            <a:ext cx="5948057" cy="2343954"/>
          </a:xfrm>
          <a:prstGeom prst="rect">
            <a:avLst/>
          </a:prstGeom>
        </p:spPr>
      </p:pic>
    </p:spTree>
    <p:extLst>
      <p:ext uri="{BB962C8B-B14F-4D97-AF65-F5344CB8AC3E}">
        <p14:creationId xmlns:p14="http://schemas.microsoft.com/office/powerpoint/2010/main" val="55472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5" y="619418"/>
            <a:ext cx="10264462" cy="4949047"/>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Antibiotic sensitivity</a:t>
            </a:r>
            <a:r>
              <a:rPr lang="en-US" sz="2400" dirty="0">
                <a:solidFill>
                  <a:srgbClr val="FF0000"/>
                </a:solidFill>
                <a:latin typeface="Times New Roman" panose="02020603050405020304" pitchFamily="18" charset="0"/>
                <a:ea typeface="Times New Roman" panose="02020603050405020304" pitchFamily="18" charset="0"/>
              </a:rPr>
              <a:t> </a:t>
            </a:r>
          </a:p>
          <a:p>
            <a:pPr algn="just">
              <a:lnSpc>
                <a:spcPct val="150000"/>
              </a:lnSpc>
              <a:spcAft>
                <a:spcPts val="0"/>
              </a:spcAft>
            </a:pPr>
            <a:r>
              <a:rPr lang="en-US" sz="2400" dirty="0">
                <a:latin typeface="Times New Roman" panose="02020603050405020304" pitchFamily="18" charset="0"/>
                <a:ea typeface="Times New Roman" panose="02020603050405020304" pitchFamily="18" charset="0"/>
              </a:rPr>
              <a:t>or antibiotic susceptibility is the susceptibility of bacteria to antibiotics. Because susceptibility can vary even within a species (with some strains being more resistant than others), antibiotic susceptibility testing (AST) is usually carried out to determine which antibiotic will be most successful in treating a bacterial infection in vivo. </a:t>
            </a:r>
            <a:endParaRPr lang="en-US" sz="2400"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Times New Roman" panose="02020603050405020304" pitchFamily="18" charset="0"/>
              </a:rPr>
              <a:t>Testing for antibiotic sensitivity is often done by the </a:t>
            </a:r>
            <a:r>
              <a:rPr lang="en-US" sz="2400" u="sng" dirty="0">
                <a:latin typeface="Times New Roman" panose="02020603050405020304" pitchFamily="18" charset="0"/>
                <a:ea typeface="Times New Roman" panose="02020603050405020304" pitchFamily="18" charset="0"/>
              </a:rPr>
              <a:t>Kirby-Bauer </a:t>
            </a:r>
            <a:r>
              <a:rPr lang="en-US" sz="2400" u="sng" dirty="0" smtClean="0">
                <a:latin typeface="Times New Roman" panose="02020603050405020304" pitchFamily="18" charset="0"/>
                <a:ea typeface="Times New Roman" panose="02020603050405020304" pitchFamily="18" charset="0"/>
              </a:rPr>
              <a:t>method (</a:t>
            </a:r>
            <a:r>
              <a:rPr lang="en-US" sz="2400" dirty="0">
                <a:latin typeface="Times New Roman" panose="02020603050405020304" pitchFamily="18" charset="0"/>
                <a:ea typeface="Times New Roman" panose="02020603050405020304" pitchFamily="18" charset="0"/>
              </a:rPr>
              <a:t>semi-quantitative </a:t>
            </a:r>
            <a:r>
              <a:rPr lang="en-US" sz="2400" dirty="0" smtClean="0">
                <a:latin typeface="Times New Roman" panose="02020603050405020304" pitchFamily="18" charset="0"/>
                <a:ea typeface="Times New Roman" panose="02020603050405020304" pitchFamily="18" charset="0"/>
              </a:rPr>
              <a:t>way). </a:t>
            </a:r>
            <a:r>
              <a:rPr lang="en-US" sz="2400" dirty="0">
                <a:latin typeface="Times New Roman" panose="02020603050405020304" pitchFamily="18" charset="0"/>
                <a:ea typeface="Times New Roman" panose="02020603050405020304" pitchFamily="18" charset="0"/>
              </a:rPr>
              <a:t>Another method </a:t>
            </a:r>
            <a:r>
              <a:rPr lang="en-US" sz="2400" dirty="0" smtClean="0">
                <a:latin typeface="Times New Roman" panose="02020603050405020304" pitchFamily="18" charset="0"/>
                <a:ea typeface="Times New Roman" panose="02020603050405020304" pitchFamily="18" charset="0"/>
              </a:rPr>
              <a:t>is </a:t>
            </a:r>
            <a:r>
              <a:rPr lang="en-US" sz="2400" u="sng" dirty="0">
                <a:latin typeface="Times New Roman" panose="02020603050405020304" pitchFamily="18" charset="0"/>
                <a:ea typeface="Times New Roman" panose="02020603050405020304" pitchFamily="18" charset="0"/>
              </a:rPr>
              <a:t>Agar </a:t>
            </a:r>
            <a:r>
              <a:rPr lang="en-US" sz="2400" u="sng" dirty="0" smtClean="0">
                <a:latin typeface="Times New Roman" panose="02020603050405020304" pitchFamily="18" charset="0"/>
                <a:ea typeface="Times New Roman" panose="02020603050405020304" pitchFamily="18" charset="0"/>
              </a:rPr>
              <a:t>or </a:t>
            </a:r>
            <a:r>
              <a:rPr lang="en-US" sz="2400" u="sng" dirty="0">
                <a:latin typeface="Times New Roman" panose="02020603050405020304" pitchFamily="18" charset="0"/>
                <a:ea typeface="Times New Roman" panose="02020603050405020304" pitchFamily="18" charset="0"/>
              </a:rPr>
              <a:t>Broth dilution </a:t>
            </a:r>
            <a:r>
              <a:rPr lang="en-US" sz="2400" u="sng" dirty="0" smtClean="0">
                <a:latin typeface="Times New Roman" panose="02020603050405020304" pitchFamily="18" charset="0"/>
                <a:ea typeface="Times New Roman" panose="02020603050405020304" pitchFamily="18" charset="0"/>
              </a:rPr>
              <a:t>method (</a:t>
            </a:r>
            <a:r>
              <a:rPr lang="en-US" sz="2400" dirty="0" smtClean="0">
                <a:latin typeface="Times New Roman" panose="02020603050405020304" pitchFamily="18" charset="0"/>
                <a:ea typeface="Times New Roman" panose="02020603050405020304" pitchFamily="18" charset="0"/>
              </a:rPr>
              <a:t>quantitative way) </a:t>
            </a:r>
            <a:r>
              <a:rPr lang="en-US" sz="2400" dirty="0">
                <a:latin typeface="Times New Roman" panose="02020603050405020304" pitchFamily="18" charset="0"/>
                <a:ea typeface="Times New Roman" panose="02020603050405020304" pitchFamily="18" charset="0"/>
              </a:rPr>
              <a:t>for minimum inhibitory concentration (MIC) determination.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992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84102" y="2879634"/>
            <a:ext cx="3303900" cy="3303900"/>
          </a:xfrm>
          <a:prstGeom prst="rect">
            <a:avLst/>
          </a:prstGeom>
        </p:spPr>
      </p:pic>
      <p:pic>
        <p:nvPicPr>
          <p:cNvPr id="3" name="Picture 2"/>
          <p:cNvPicPr>
            <a:picLocks noChangeAspect="1"/>
          </p:cNvPicPr>
          <p:nvPr/>
        </p:nvPicPr>
        <p:blipFill rotWithShape="1">
          <a:blip r:embed="rId4"/>
          <a:srcRect b="9256"/>
          <a:stretch/>
        </p:blipFill>
        <p:spPr>
          <a:xfrm>
            <a:off x="5795493" y="3076638"/>
            <a:ext cx="3994819" cy="2909891"/>
          </a:xfrm>
          <a:prstGeom prst="rect">
            <a:avLst/>
          </a:prstGeom>
        </p:spPr>
      </p:pic>
      <p:sp>
        <p:nvSpPr>
          <p:cNvPr id="4" name="Rectangle 3"/>
          <p:cNvSpPr/>
          <p:nvPr/>
        </p:nvSpPr>
        <p:spPr>
          <a:xfrm>
            <a:off x="850005" y="745626"/>
            <a:ext cx="10315978" cy="1569660"/>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rPr>
              <a:t>Some antibiotics actually kill the bacteria (bactericidal) as aminoglycosides, cephalosporin, metronidazole and </a:t>
            </a:r>
            <a:r>
              <a:rPr lang="en-US" sz="2400" dirty="0" err="1">
                <a:latin typeface="Times New Roman" panose="02020603050405020304" pitchFamily="18" charset="0"/>
                <a:ea typeface="Times New Roman" panose="02020603050405020304" pitchFamily="18" charset="0"/>
              </a:rPr>
              <a:t>penicillins</a:t>
            </a:r>
            <a:r>
              <a:rPr lang="en-US" sz="2400" dirty="0">
                <a:latin typeface="Times New Roman" panose="02020603050405020304" pitchFamily="18" charset="0"/>
                <a:ea typeface="Times New Roman" panose="02020603050405020304" pitchFamily="18" charset="0"/>
              </a:rPr>
              <a:t>, whereas others merely prevent the bacteria from multiplying (bacteriostatic) as chloramphenicol, erythromycin and </a:t>
            </a:r>
            <a:r>
              <a:rPr lang="en-US" sz="2400" dirty="0" smtClean="0">
                <a:latin typeface="Times New Roman" panose="02020603050405020304" pitchFamily="18" charset="0"/>
                <a:ea typeface="Times New Roman" panose="02020603050405020304" pitchFamily="18" charset="0"/>
              </a:rPr>
              <a:t>tetracycline. </a:t>
            </a:r>
            <a:endParaRPr lang="ar-IQ" sz="2400" dirty="0"/>
          </a:p>
        </p:txBody>
      </p:sp>
      <p:sp>
        <p:nvSpPr>
          <p:cNvPr id="5" name="Rectangle 4"/>
          <p:cNvSpPr/>
          <p:nvPr/>
        </p:nvSpPr>
        <p:spPr>
          <a:xfrm>
            <a:off x="4888002" y="2397405"/>
            <a:ext cx="2542876" cy="400110"/>
          </a:xfrm>
          <a:prstGeom prst="rect">
            <a:avLst/>
          </a:prstGeom>
        </p:spPr>
        <p:txBody>
          <a:bodyPr wrap="none">
            <a:spAutoFit/>
          </a:bodyPr>
          <a:lstStyle/>
          <a:p>
            <a:r>
              <a:rPr lang="en-US" sz="2000" b="1" u="sng" dirty="0">
                <a:latin typeface="Times New Roman" panose="02020603050405020304" pitchFamily="18" charset="0"/>
                <a:ea typeface="Times New Roman" panose="02020603050405020304" pitchFamily="18" charset="0"/>
              </a:rPr>
              <a:t>Kirby-Bauer method </a:t>
            </a:r>
            <a:endParaRPr lang="ar-IQ" sz="2000" b="1" dirty="0"/>
          </a:p>
        </p:txBody>
      </p:sp>
    </p:spTree>
    <p:extLst>
      <p:ext uri="{BB962C8B-B14F-4D97-AF65-F5344CB8AC3E}">
        <p14:creationId xmlns:p14="http://schemas.microsoft.com/office/powerpoint/2010/main" val="200255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16124" y="1210614"/>
            <a:ext cx="10422034" cy="3825025"/>
          </a:xfrm>
          <a:prstGeom prst="rect">
            <a:avLst/>
          </a:prstGeom>
        </p:spPr>
      </p:pic>
    </p:spTree>
    <p:extLst>
      <p:ext uri="{BB962C8B-B14F-4D97-AF65-F5344CB8AC3E}">
        <p14:creationId xmlns:p14="http://schemas.microsoft.com/office/powerpoint/2010/main" val="4163206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imum Inhibitory Concentration (MIC) and Minimum Bactericidal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40924" y="900326"/>
            <a:ext cx="7147774" cy="5732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14423" y="438661"/>
            <a:ext cx="3197542" cy="461665"/>
          </a:xfrm>
          <a:prstGeom prst="rect">
            <a:avLst/>
          </a:prstGeom>
        </p:spPr>
        <p:txBody>
          <a:bodyPr wrap="none">
            <a:spAutoFit/>
          </a:bodyPr>
          <a:lstStyle/>
          <a:p>
            <a:r>
              <a:rPr lang="en-US" sz="2400" b="1" u="sng" dirty="0">
                <a:latin typeface="Times New Roman" panose="02020603050405020304" pitchFamily="18" charset="0"/>
                <a:ea typeface="Times New Roman" panose="02020603050405020304" pitchFamily="18" charset="0"/>
              </a:rPr>
              <a:t>Broth dilution method </a:t>
            </a:r>
            <a:endParaRPr lang="ar-IQ" sz="2400" b="1" dirty="0"/>
          </a:p>
        </p:txBody>
      </p:sp>
    </p:spTree>
    <p:extLst>
      <p:ext uri="{BB962C8B-B14F-4D97-AF65-F5344CB8AC3E}">
        <p14:creationId xmlns:p14="http://schemas.microsoft.com/office/powerpoint/2010/main" val="3933315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186" y="570306"/>
            <a:ext cx="10895527" cy="1625060"/>
          </a:xfrm>
          <a:prstGeom prst="rect">
            <a:avLst/>
          </a:prstGeom>
        </p:spPr>
        <p:txBody>
          <a:bodyPr wrap="square">
            <a:spAutoFit/>
          </a:bodyPr>
          <a:lstStyle/>
          <a:p>
            <a:pPr algn="just">
              <a:lnSpc>
                <a:spcPct val="115000"/>
              </a:lnSpc>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STAINING:</a:t>
            </a:r>
            <a:endParaRPr lang="en-US" sz="2400" dirty="0">
              <a:solidFill>
                <a:srgbClr val="FF0000"/>
              </a:solidFill>
              <a:latin typeface="Times New Roman" panose="02020603050405020304" pitchFamily="18" charset="0"/>
              <a:ea typeface="Times New Roman" panose="02020603050405020304" pitchFamily="18" charset="0"/>
            </a:endParaRPr>
          </a:p>
          <a:p>
            <a:pPr algn="just"/>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 main use of the microscope in bacteriology is in the study of </a:t>
            </a:r>
            <a:r>
              <a:rPr lang="en-US" sz="2400" i="1" dirty="0">
                <a:latin typeface="Times New Roman" panose="02020603050405020304" pitchFamily="18" charset="0"/>
                <a:ea typeface="Times New Roman" panose="02020603050405020304" pitchFamily="18" charset="0"/>
              </a:rPr>
              <a:t>stained preparations</a:t>
            </a:r>
            <a:r>
              <a:rPr lang="en-US" sz="2400" dirty="0">
                <a:latin typeface="Times New Roman" panose="02020603050405020304" pitchFamily="18" charset="0"/>
                <a:ea typeface="Times New Roman" panose="02020603050405020304" pitchFamily="18" charset="0"/>
              </a:rPr>
              <a:t> of the organisms. Staining makes bacteria opaque and hence more easily seen than the transparent unstained forms. </a:t>
            </a:r>
            <a:endParaRPr lang="ar-IQ" sz="2400" dirty="0"/>
          </a:p>
        </p:txBody>
      </p:sp>
      <p:pic>
        <p:nvPicPr>
          <p:cNvPr id="3" name="Picture 4" descr="A presentaion on bacterial staining"/>
          <p:cNvPicPr>
            <a:picLocks noChangeAspect="1" noChangeArrowheads="1"/>
          </p:cNvPicPr>
          <p:nvPr/>
        </p:nvPicPr>
        <p:blipFill rotWithShape="1">
          <a:blip r:embed="rId2">
            <a:extLst>
              <a:ext uri="{28A0092B-C50C-407E-A947-70E740481C1C}">
                <a14:useLocalDpi xmlns:a14="http://schemas.microsoft.com/office/drawing/2010/main" val="0"/>
              </a:ext>
            </a:extLst>
          </a:blip>
          <a:srcRect l="11412" t="8453" r="2275" b="10329"/>
          <a:stretch/>
        </p:blipFill>
        <p:spPr bwMode="auto">
          <a:xfrm>
            <a:off x="2047740" y="2195366"/>
            <a:ext cx="8448539" cy="414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40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3181" y="0"/>
            <a:ext cx="4957447" cy="646331"/>
          </a:xfrm>
          <a:prstGeom prst="rect">
            <a:avLst/>
          </a:prstGeom>
        </p:spPr>
        <p:txBody>
          <a:bodyPr wrap="none">
            <a:spAutoFit/>
          </a:bodyPr>
          <a:lstStyle/>
          <a:p>
            <a:pPr algn="ctr">
              <a:spcAft>
                <a:spcPts val="0"/>
              </a:spcAft>
            </a:pPr>
            <a:r>
              <a:rPr lang="en-US" b="1" dirty="0">
                <a:latin typeface="Times New Roman" panose="02020603050405020304" pitchFamily="18" charset="0"/>
                <a:ea typeface="Times New Roman" panose="02020603050405020304" pitchFamily="18" charset="0"/>
              </a:rPr>
              <a:t>Bacterial diseases and their laboratory </a:t>
            </a:r>
            <a:r>
              <a:rPr lang="en-US" b="1" dirty="0" smtClean="0">
                <a:latin typeface="Times New Roman" panose="02020603050405020304" pitchFamily="18" charset="0"/>
                <a:ea typeface="Times New Roman" panose="02020603050405020304" pitchFamily="18" charset="0"/>
              </a:rPr>
              <a:t>diagnosis</a:t>
            </a:r>
          </a:p>
          <a:p>
            <a:pPr algn="ctr">
              <a:spcAft>
                <a:spcPts val="0"/>
              </a:spcAft>
            </a:pPr>
            <a:endParaRPr lang="en-US"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64089602"/>
              </p:ext>
            </p:extLst>
          </p:nvPr>
        </p:nvGraphicFramePr>
        <p:xfrm>
          <a:off x="1390916" y="323165"/>
          <a:ext cx="9272789" cy="6326991"/>
        </p:xfrm>
        <a:graphic>
          <a:graphicData uri="http://schemas.openxmlformats.org/drawingml/2006/table">
            <a:tbl>
              <a:tblPr firstRow="1" firstCol="1" bandRow="1">
                <a:tableStyleId>{5C22544A-7EE6-4342-B048-85BDC9FD1C3A}</a:tableStyleId>
              </a:tblPr>
              <a:tblGrid>
                <a:gridCol w="1794748">
                  <a:extLst>
                    <a:ext uri="{9D8B030D-6E8A-4147-A177-3AD203B41FA5}">
                      <a16:colId xmlns:a16="http://schemas.microsoft.com/office/drawing/2014/main" val="2358094374"/>
                    </a:ext>
                  </a:extLst>
                </a:gridCol>
                <a:gridCol w="1794748">
                  <a:extLst>
                    <a:ext uri="{9D8B030D-6E8A-4147-A177-3AD203B41FA5}">
                      <a16:colId xmlns:a16="http://schemas.microsoft.com/office/drawing/2014/main" val="2771999670"/>
                    </a:ext>
                  </a:extLst>
                </a:gridCol>
                <a:gridCol w="1794748">
                  <a:extLst>
                    <a:ext uri="{9D8B030D-6E8A-4147-A177-3AD203B41FA5}">
                      <a16:colId xmlns:a16="http://schemas.microsoft.com/office/drawing/2014/main" val="2275442923"/>
                    </a:ext>
                  </a:extLst>
                </a:gridCol>
                <a:gridCol w="1794748">
                  <a:extLst>
                    <a:ext uri="{9D8B030D-6E8A-4147-A177-3AD203B41FA5}">
                      <a16:colId xmlns:a16="http://schemas.microsoft.com/office/drawing/2014/main" val="1485535062"/>
                    </a:ext>
                  </a:extLst>
                </a:gridCol>
                <a:gridCol w="2093797">
                  <a:extLst>
                    <a:ext uri="{9D8B030D-6E8A-4147-A177-3AD203B41FA5}">
                      <a16:colId xmlns:a16="http://schemas.microsoft.com/office/drawing/2014/main" val="3600824825"/>
                    </a:ext>
                  </a:extLst>
                </a:gridCol>
              </a:tblGrid>
              <a:tr h="383136">
                <a:tc>
                  <a:txBody>
                    <a:bodyPr/>
                    <a:lstStyle/>
                    <a:p>
                      <a:pPr algn="l">
                        <a:lnSpc>
                          <a:spcPct val="107000"/>
                        </a:lnSpc>
                        <a:spcAft>
                          <a:spcPts val="0"/>
                        </a:spcAft>
                      </a:pPr>
                      <a:r>
                        <a:rPr lang="en-US" sz="1400" dirty="0">
                          <a:effectLst/>
                        </a:rPr>
                        <a:t>Disease </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Specimen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Common Causative Agents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Usual Microscopic Findings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Culture Media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2707446930"/>
                  </a:ext>
                </a:extLst>
              </a:tr>
              <a:tr h="383136">
                <a:tc>
                  <a:txBody>
                    <a:bodyPr/>
                    <a:lstStyle/>
                    <a:p>
                      <a:pPr algn="l">
                        <a:lnSpc>
                          <a:spcPct val="107000"/>
                        </a:lnSpc>
                        <a:spcAft>
                          <a:spcPts val="0"/>
                        </a:spcAft>
                      </a:pPr>
                      <a:r>
                        <a:rPr lang="en-US" sz="1400" dirty="0">
                          <a:effectLst/>
                        </a:rPr>
                        <a:t>Cellulitis of skin</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Punch biopsy</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Group A -hemolytic streptococci, S aureus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Occasionally gram-positive cocci</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Blood agar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3684804232"/>
                  </a:ext>
                </a:extLst>
              </a:tr>
              <a:tr h="383136">
                <a:tc>
                  <a:txBody>
                    <a:bodyPr/>
                    <a:lstStyle/>
                    <a:p>
                      <a:pPr algn="l">
                        <a:lnSpc>
                          <a:spcPct val="107000"/>
                        </a:lnSpc>
                        <a:spcAft>
                          <a:spcPts val="0"/>
                        </a:spcAft>
                      </a:pPr>
                      <a:r>
                        <a:rPr lang="en-US" sz="1400" dirty="0">
                          <a:effectLst/>
                        </a:rPr>
                        <a:t>Impetigo</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Swab</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As for cellulitis (above)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As for cellulitis (above) and pharyngitis (below)</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3375505889"/>
                  </a:ext>
                </a:extLst>
              </a:tr>
              <a:tr h="383136">
                <a:tc>
                  <a:txBody>
                    <a:bodyPr/>
                    <a:lstStyle/>
                    <a:p>
                      <a:pPr algn="l">
                        <a:lnSpc>
                          <a:spcPct val="107000"/>
                        </a:lnSpc>
                        <a:spcAft>
                          <a:spcPts val="0"/>
                        </a:spcAft>
                      </a:pPr>
                      <a:r>
                        <a:rPr lang="en-US" sz="1400">
                          <a:effectLst/>
                        </a:rPr>
                        <a:t>Skin ulcers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Punch biopsy; deep; tissue aspirate or biopsy</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Mixed flora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Mixed flora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Blood, MacConkey, or EMB agar; anaerobe media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2202166141"/>
                  </a:ext>
                </a:extLst>
              </a:tr>
              <a:tr h="550297">
                <a:tc>
                  <a:txBody>
                    <a:bodyPr/>
                    <a:lstStyle/>
                    <a:p>
                      <a:pPr algn="l">
                        <a:lnSpc>
                          <a:spcPct val="107000"/>
                        </a:lnSpc>
                        <a:spcAft>
                          <a:spcPts val="0"/>
                        </a:spcAft>
                      </a:pPr>
                      <a:r>
                        <a:rPr lang="en-US" sz="1400">
                          <a:effectLst/>
                        </a:rPr>
                        <a:t>Meningitis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CSF</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Neisseria meningitidis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Gram-negative intracellular diplococci</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Chocolate agar</a:t>
                      </a:r>
                      <a:r>
                        <a:rPr lang="en-US" sz="1400" baseline="30000">
                          <a:effectLst/>
                        </a:rPr>
                        <a:t>a</a:t>
                      </a:r>
                      <a:r>
                        <a:rPr lang="en-US" sz="1400">
                          <a:effectLst/>
                        </a:rPr>
                        <a:t> and blood agar for CSF cultures</a:t>
                      </a:r>
                      <a:br>
                        <a:rPr lang="en-US" sz="1400">
                          <a:effectLst/>
                        </a:rPr>
                      </a:b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120575352"/>
                  </a:ext>
                </a:extLst>
              </a:tr>
              <a:tr h="383136">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err="1">
                          <a:effectLst/>
                        </a:rPr>
                        <a:t>Haemophilus</a:t>
                      </a:r>
                      <a:r>
                        <a:rPr lang="en-US" sz="1400" dirty="0">
                          <a:effectLst/>
                        </a:rPr>
                        <a:t> </a:t>
                      </a:r>
                      <a:r>
                        <a:rPr lang="en-US" sz="1400" dirty="0" err="1">
                          <a:effectLst/>
                        </a:rPr>
                        <a:t>influenzae</a:t>
                      </a:r>
                      <a:r>
                        <a:rPr lang="en-US" sz="1400" dirty="0">
                          <a:effectLst/>
                        </a:rPr>
                        <a:t> </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Small gram-negative coccobacilli</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Chocolate agar</a:t>
                      </a:r>
                      <a:r>
                        <a:rPr lang="en-US" sz="1400" baseline="30000">
                          <a:effectLst/>
                        </a:rPr>
                        <a:t>a</a:t>
                      </a:r>
                      <a:r>
                        <a:rPr lang="en-US" sz="1400">
                          <a:effectLst/>
                        </a:rPr>
                        <a:t/>
                      </a:r>
                      <a:br>
                        <a:rPr lang="en-US" sz="1400">
                          <a:effectLst/>
                        </a:rPr>
                      </a:b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2189115264"/>
                  </a:ext>
                </a:extLst>
              </a:tr>
              <a:tr h="383136">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Streptococcus </a:t>
                      </a:r>
                      <a:r>
                        <a:rPr lang="en-US" sz="1400" dirty="0" err="1">
                          <a:effectLst/>
                        </a:rPr>
                        <a:t>pneumoniae</a:t>
                      </a:r>
                      <a:r>
                        <a:rPr lang="en-US" sz="1400" dirty="0">
                          <a:effectLst/>
                        </a:rPr>
                        <a:t> </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Gram-positive cocci in pairs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Blood agar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3353120883"/>
                  </a:ext>
                </a:extLst>
              </a:tr>
              <a:tr h="383136">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Group B streptococci</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Gram-positive cocci in pairs and chains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Blood agar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2218617544"/>
                  </a:ext>
                </a:extLst>
              </a:tr>
              <a:tr h="383136">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Escherichia coli and other Enterobacteriaceae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Gram-negative rods</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Blood agar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1709340917"/>
                  </a:ext>
                </a:extLst>
              </a:tr>
              <a:tr h="215975">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Listeria monocytogenes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Gram-positive rods</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Blood agar</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3926591437"/>
                  </a:ext>
                </a:extLst>
              </a:tr>
              <a:tr h="717457">
                <a:tc>
                  <a:txBody>
                    <a:bodyPr/>
                    <a:lstStyle/>
                    <a:p>
                      <a:pPr algn="l">
                        <a:lnSpc>
                          <a:spcPct val="107000"/>
                        </a:lnSpc>
                        <a:spcAft>
                          <a:spcPts val="0"/>
                        </a:spcAft>
                      </a:pPr>
                      <a:r>
                        <a:rPr lang="en-US" sz="1400">
                          <a:effectLst/>
                        </a:rPr>
                        <a:t>Brain abscess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Pus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Mixed infection; anaerobic gram-positive and gram-negative cocci and rods, aerobic gram-positive cocci</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a:effectLst/>
                        </a:rPr>
                        <a:t>Gram-positive cocci or mixed flora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tc>
                  <a:txBody>
                    <a:bodyPr/>
                    <a:lstStyle/>
                    <a:p>
                      <a:pPr algn="l">
                        <a:lnSpc>
                          <a:spcPct val="107000"/>
                        </a:lnSpc>
                        <a:spcAft>
                          <a:spcPts val="0"/>
                        </a:spcAft>
                      </a:pPr>
                      <a:r>
                        <a:rPr lang="en-US" sz="1400" dirty="0">
                          <a:effectLst/>
                        </a:rPr>
                        <a:t>Blood agar, chocolate </a:t>
                      </a:r>
                      <a:r>
                        <a:rPr lang="en-US" sz="1400" dirty="0" err="1">
                          <a:effectLst/>
                        </a:rPr>
                        <a:t>agar,</a:t>
                      </a:r>
                      <a:r>
                        <a:rPr lang="en-US" sz="1400" baseline="30000" dirty="0" err="1">
                          <a:effectLst/>
                        </a:rPr>
                        <a:t>a</a:t>
                      </a:r>
                      <a:r>
                        <a:rPr lang="en-US" sz="1400" dirty="0">
                          <a:effectLst/>
                        </a:rPr>
                        <a:t> anaerobe media</a:t>
                      </a:r>
                      <a:br>
                        <a:rPr lang="en-US" sz="1400" dirty="0">
                          <a:effectLst/>
                        </a:rPr>
                      </a:br>
                      <a:r>
                        <a:rPr lang="en-US" sz="1400" dirty="0">
                          <a:effectLst/>
                        </a:rPr>
                        <a:t> </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802" marR="17802" marT="17802" marB="17802"/>
                </a:tc>
                <a:extLst>
                  <a:ext uri="{0D108BD9-81ED-4DB2-BD59-A6C34878D82A}">
                    <a16:rowId xmlns:a16="http://schemas.microsoft.com/office/drawing/2014/main" val="4090904865"/>
                  </a:ext>
                </a:extLst>
              </a:tr>
            </a:tbl>
          </a:graphicData>
        </a:graphic>
      </p:graphicFrame>
    </p:spTree>
    <p:extLst>
      <p:ext uri="{BB962C8B-B14F-4D97-AF65-F5344CB8AC3E}">
        <p14:creationId xmlns:p14="http://schemas.microsoft.com/office/powerpoint/2010/main" val="3471745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65" y="618653"/>
            <a:ext cx="10732395" cy="5613845"/>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Concepts of Infectious Diseases</a:t>
            </a:r>
            <a:endParaRPr lang="en-US" sz="24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rPr>
              <a:t>Infection:</a:t>
            </a:r>
            <a:r>
              <a:rPr lang="en-US" sz="2400" dirty="0">
                <a:latin typeface="Times New Roman" panose="02020603050405020304" pitchFamily="18" charset="0"/>
                <a:ea typeface="Times New Roman" panose="02020603050405020304" pitchFamily="18" charset="0"/>
              </a:rPr>
              <a:t> refers to the ability of microorganisms to invade tissue and find conditions that are suitable for growth and replication</a:t>
            </a:r>
            <a:r>
              <a:rPr lang="en-US" sz="2400" dirty="0" smtClean="0">
                <a:latin typeface="Times New Roman" panose="02020603050405020304" pitchFamily="18" charset="0"/>
                <a:ea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rPr>
              <a:t> Infections may cause either clinical or subclinical illness. Many individuals develop an immune response to a pathogen without manifesting any signs of illness. </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smtClean="0">
                <a:latin typeface="Times New Roman" panose="02020603050405020304" pitchFamily="18" charset="0"/>
                <a:ea typeface="Times New Roman" panose="02020603050405020304" pitchFamily="18" charset="0"/>
              </a:rPr>
              <a:t> </a:t>
            </a:r>
            <a:r>
              <a:rPr lang="en-US" sz="2400" b="1" dirty="0" smtClean="0">
                <a:solidFill>
                  <a:srgbClr val="0070C0"/>
                </a:solidFill>
                <a:effectLst/>
                <a:latin typeface="Times New Roman" panose="02020603050405020304" pitchFamily="18" charset="0"/>
                <a:ea typeface="Times New Roman" panose="02020603050405020304" pitchFamily="18" charset="0"/>
              </a:rPr>
              <a:t>Intoxication:</a:t>
            </a:r>
            <a:r>
              <a:rPr lang="en-US" sz="2400" dirty="0" smtClean="0">
                <a:solidFill>
                  <a:srgbClr val="0070C0"/>
                </a:solidFill>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Some pathogens can cause disease by the elaboration of a toxin. This can occur in the absence of viable bacteria (e.g., food poisoning). </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smtClean="0">
                <a:solidFill>
                  <a:srgbClr val="0070C0"/>
                </a:solidFill>
                <a:effectLst/>
                <a:latin typeface="Times New Roman" panose="02020603050405020304" pitchFamily="18" charset="0"/>
                <a:ea typeface="Times New Roman" panose="02020603050405020304" pitchFamily="18" charset="0"/>
              </a:rPr>
              <a:t>Carrier:</a:t>
            </a:r>
            <a:r>
              <a:rPr lang="en-US" sz="2400" dirty="0" smtClean="0">
                <a:effectLst/>
                <a:latin typeface="Times New Roman" panose="02020603050405020304" pitchFamily="18" charset="0"/>
                <a:ea typeface="Times New Roman" panose="02020603050405020304" pitchFamily="18" charset="0"/>
              </a:rPr>
              <a:t> An individual with asymptomatic colonization or infection who is capable of transmitting infection to others. They may or may not be ill themselves (e.g., Corona v.). </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smtClean="0">
                <a:solidFill>
                  <a:srgbClr val="0070C0"/>
                </a:solidFill>
                <a:effectLst/>
                <a:latin typeface="Times New Roman" panose="02020603050405020304" pitchFamily="18" charset="0"/>
                <a:ea typeface="Times New Roman" panose="02020603050405020304" pitchFamily="18" charset="0"/>
              </a:rPr>
              <a:t>Latency:</a:t>
            </a:r>
            <a:r>
              <a:rPr lang="en-US" sz="2400" dirty="0" smtClean="0">
                <a:effectLst/>
                <a:latin typeface="Times New Roman" panose="02020603050405020304" pitchFamily="18" charset="0"/>
                <a:ea typeface="Times New Roman" panose="02020603050405020304" pitchFamily="18" charset="0"/>
              </a:rPr>
              <a:t> The pathogen remains viable but is dormant within the host. It however remains capable of causing disease at a later date (e.g., </a:t>
            </a:r>
            <a:r>
              <a:rPr lang="en-US" sz="2400" i="1" dirty="0" smtClean="0">
                <a:effectLst/>
                <a:latin typeface="Times New Roman" panose="02020603050405020304" pitchFamily="18" charset="0"/>
                <a:ea typeface="Times New Roman" panose="02020603050405020304" pitchFamily="18" charset="0"/>
              </a:rPr>
              <a:t>Mycobacterium tuberculosis </a:t>
            </a:r>
            <a:r>
              <a:rPr lang="en-US" sz="2400" dirty="0" smtClean="0">
                <a:effectLst/>
                <a:latin typeface="Times New Roman" panose="02020603050405020304" pitchFamily="18" charset="0"/>
                <a:ea typeface="Times New Roman" panose="02020603050405020304" pitchFamily="18" charset="0"/>
              </a:rPr>
              <a:t>or herpes viruses). </a:t>
            </a:r>
            <a:endParaRPr lang="en-US"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741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189" y="631532"/>
            <a:ext cx="9852337" cy="5318379"/>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The Infectious Disease Cycle:</a:t>
            </a:r>
            <a:r>
              <a:rPr lang="en-US" sz="2400" b="1" dirty="0" smtClean="0">
                <a:solidFill>
                  <a:srgbClr val="FF0000"/>
                </a:solidFill>
                <a:effectLst/>
                <a:latin typeface="Times New Roman" panose="02020603050405020304" pitchFamily="18" charset="0"/>
                <a:ea typeface="Times New Roman" panose="02020603050405020304" pitchFamily="18" charset="0"/>
              </a:rPr>
              <a:t> </a:t>
            </a:r>
            <a:endParaRPr lang="en-US" sz="2400" dirty="0" smtClean="0">
              <a:solidFill>
                <a:srgbClr val="FF0000"/>
              </a:solidFill>
              <a:effectLst/>
              <a:latin typeface="Times New Roman" panose="02020603050405020304" pitchFamily="18" charset="0"/>
              <a:ea typeface="Times New Roman" panose="02020603050405020304" pitchFamily="18" charset="0"/>
            </a:endParaRPr>
          </a:p>
          <a:p>
            <a:pPr algn="just"/>
            <a:r>
              <a:rPr lang="en-US" sz="2400" b="1" dirty="0">
                <a:solidFill>
                  <a:srgbClr val="0070C0"/>
                </a:solidFill>
                <a:latin typeface="Times New Roman" panose="02020603050405020304" pitchFamily="18" charset="0"/>
                <a:ea typeface="Times New Roman" panose="02020603050405020304" pitchFamily="18" charset="0"/>
              </a:rPr>
              <a:t>Reservoirs:</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are </a:t>
            </a:r>
            <a:r>
              <a:rPr lang="en-US" sz="2400" dirty="0">
                <a:latin typeface="Times New Roman" panose="02020603050405020304" pitchFamily="18" charset="0"/>
                <a:ea typeface="Times New Roman" panose="02020603050405020304" pitchFamily="18" charset="0"/>
              </a:rPr>
              <a:t>generally divided into the following: humans (the most common animate reservoir), animals, soil and water. </a:t>
            </a:r>
            <a:r>
              <a:rPr lang="en-US" sz="2400" dirty="0" smtClean="0">
                <a:effectLst/>
                <a:latin typeface="Times New Roman" panose="02020603050405020304" pitchFamily="18" charset="0"/>
                <a:ea typeface="Times New Roman" panose="02020603050405020304" pitchFamily="18" charset="0"/>
              </a:rPr>
              <a:t>Knowing the reservoir and the exposure history of the patient is often helpful in establishing the likely pathogen. </a:t>
            </a:r>
          </a:p>
          <a:p>
            <a:pPr algn="just"/>
            <a:endParaRPr lang="en-US" sz="2400" b="1" dirty="0" smtClean="0">
              <a:solidFill>
                <a:srgbClr val="0070C0"/>
              </a:solidFill>
              <a:effectLst/>
              <a:latin typeface="Times New Roman" panose="02020603050405020304" pitchFamily="18" charset="0"/>
              <a:ea typeface="Times New Roman" panose="02020603050405020304" pitchFamily="18" charset="0"/>
            </a:endParaRPr>
          </a:p>
          <a:p>
            <a:pPr algn="just"/>
            <a:r>
              <a:rPr lang="en-US" sz="2400" b="1" dirty="0" smtClean="0">
                <a:solidFill>
                  <a:srgbClr val="0070C0"/>
                </a:solidFill>
                <a:effectLst/>
                <a:latin typeface="Times New Roman" panose="02020603050405020304" pitchFamily="18" charset="0"/>
                <a:ea typeface="Times New Roman" panose="02020603050405020304" pitchFamily="18" charset="0"/>
              </a:rPr>
              <a:t>Patterns of transmission:</a:t>
            </a:r>
            <a:r>
              <a:rPr lang="en-US" sz="2400" dirty="0" smtClean="0">
                <a:solidFill>
                  <a:srgbClr val="0070C0"/>
                </a:solidFill>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Infections can be acquired from within the host (endogenous infection) or from without (exogenous infection).</a:t>
            </a:r>
          </a:p>
          <a:p>
            <a:pPr algn="just"/>
            <a:endParaRPr lang="en-US" sz="2400" b="1" dirty="0" smtClean="0">
              <a:solidFill>
                <a:srgbClr val="0070C0"/>
              </a:solidFill>
              <a:effectLst/>
              <a:latin typeface="Times New Roman" panose="02020603050405020304" pitchFamily="18" charset="0"/>
              <a:ea typeface="Times New Roman" panose="02020603050405020304" pitchFamily="18" charset="0"/>
            </a:endParaRPr>
          </a:p>
          <a:p>
            <a:pPr algn="just"/>
            <a:r>
              <a:rPr lang="en-US" sz="2400" b="1" dirty="0" smtClean="0">
                <a:solidFill>
                  <a:srgbClr val="0070C0"/>
                </a:solidFill>
                <a:effectLst/>
                <a:latin typeface="Times New Roman" panose="02020603050405020304" pitchFamily="18" charset="0"/>
                <a:ea typeface="Times New Roman" panose="02020603050405020304" pitchFamily="18" charset="0"/>
              </a:rPr>
              <a:t>Portals of Entry:</a:t>
            </a:r>
            <a:r>
              <a:rPr lang="en-US" sz="2400" dirty="0" smtClean="0">
                <a:solidFill>
                  <a:srgbClr val="0070C0"/>
                </a:solidFill>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There are numerous means of inoculation, including through breaks in the skin, inhalation, ingestion, etc.</a:t>
            </a:r>
          </a:p>
          <a:p>
            <a:pPr algn="just"/>
            <a:endParaRPr lang="en-US" sz="2400" b="1" dirty="0" smtClean="0">
              <a:solidFill>
                <a:srgbClr val="0070C0"/>
              </a:solidFill>
              <a:effectLst/>
              <a:latin typeface="Times New Roman" panose="02020603050405020304" pitchFamily="18" charset="0"/>
              <a:ea typeface="Times New Roman" panose="02020603050405020304" pitchFamily="18" charset="0"/>
            </a:endParaRPr>
          </a:p>
          <a:p>
            <a:pPr algn="just"/>
            <a:r>
              <a:rPr lang="en-US" sz="2400" b="1" dirty="0" smtClean="0">
                <a:solidFill>
                  <a:srgbClr val="0070C0"/>
                </a:solidFill>
                <a:effectLst/>
                <a:latin typeface="Times New Roman" panose="02020603050405020304" pitchFamily="18" charset="0"/>
                <a:ea typeface="Times New Roman" panose="02020603050405020304" pitchFamily="18" charset="0"/>
              </a:rPr>
              <a:t>Response to infection:</a:t>
            </a:r>
            <a:r>
              <a:rPr lang="en-US" sz="2400" dirty="0" smtClean="0">
                <a:solidFill>
                  <a:srgbClr val="0070C0"/>
                </a:solidFill>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There is a varied response to infection ranging from subclinical illness to full-blown, life-threatening disease.</a:t>
            </a:r>
            <a:endParaRPr lang="ar-IQ" sz="2400" dirty="0"/>
          </a:p>
        </p:txBody>
      </p:sp>
    </p:spTree>
    <p:extLst>
      <p:ext uri="{BB962C8B-B14F-4D97-AF65-F5344CB8AC3E}">
        <p14:creationId xmlns:p14="http://schemas.microsoft.com/office/powerpoint/2010/main" val="130066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922" b="10005"/>
          <a:stretch/>
        </p:blipFill>
        <p:spPr>
          <a:xfrm>
            <a:off x="1429554" y="-244698"/>
            <a:ext cx="9285667" cy="6734256"/>
          </a:xfrm>
          <a:prstGeom prst="rect">
            <a:avLst/>
          </a:prstGeom>
        </p:spPr>
      </p:pic>
    </p:spTree>
    <p:extLst>
      <p:ext uri="{BB962C8B-B14F-4D97-AF65-F5344CB8AC3E}">
        <p14:creationId xmlns:p14="http://schemas.microsoft.com/office/powerpoint/2010/main" val="256137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9098" y="1052571"/>
            <a:ext cx="9775064" cy="3841052"/>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The Nature of Infections </a:t>
            </a:r>
            <a:endParaRPr lang="en-US" sz="24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b="1" dirty="0">
                <a:solidFill>
                  <a:srgbClr val="00B0F0"/>
                </a:solidFill>
                <a:latin typeface="Times New Roman" panose="02020603050405020304" pitchFamily="18" charset="0"/>
                <a:ea typeface="Times New Roman" panose="02020603050405020304" pitchFamily="18" charset="0"/>
              </a:rPr>
              <a:t>Infectious disease syndromes:</a:t>
            </a:r>
            <a:r>
              <a:rPr lang="en-US" sz="2400" dirty="0">
                <a:solidFill>
                  <a:srgbClr val="00B0F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It is important to keep in mind that many different bacterial species may cause the same syndrome. For example both Gram positive and negative bacteria can cause the sepsis syndrome characterized by fever, disorientation and shock. In addition, the same bacterial species is capable of causing multiple different syndromes. For example </a:t>
            </a:r>
            <a:r>
              <a:rPr lang="en-US" sz="2400" i="1" dirty="0">
                <a:latin typeface="Times New Roman" panose="02020603050405020304" pitchFamily="18" charset="0"/>
                <a:ea typeface="Times New Roman" panose="02020603050405020304" pitchFamily="18" charset="0"/>
              </a:rPr>
              <a:t>Streptococcus </a:t>
            </a:r>
            <a:r>
              <a:rPr lang="en-US" sz="2400" i="1" dirty="0" err="1">
                <a:latin typeface="Times New Roman" panose="02020603050405020304" pitchFamily="18" charset="0"/>
                <a:ea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rPr>
              <a:t> causes impetigo as well as toxic shock.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5642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918" y="687234"/>
            <a:ext cx="9350062" cy="5011949"/>
          </a:xfrm>
          <a:prstGeom prst="rect">
            <a:avLst/>
          </a:prstGeom>
        </p:spPr>
        <p:txBody>
          <a:bodyPr wrap="square">
            <a:spAutoFit/>
          </a:bodyPr>
          <a:lstStyle/>
          <a:p>
            <a:pPr algn="just">
              <a:lnSpc>
                <a:spcPct val="150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rPr>
              <a:t>Pathogenesis of host damage:</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Pathogens cause damage in a number of different ways. They may: </a:t>
            </a:r>
            <a:r>
              <a:rPr lang="en-US" sz="2400" dirty="0" smtClean="0">
                <a:latin typeface="Times New Roman" panose="02020603050405020304" pitchFamily="18" charset="0"/>
                <a:ea typeface="Times New Roman" panose="02020603050405020304" pitchFamily="18" charset="0"/>
              </a:rPr>
              <a:t>by </a:t>
            </a:r>
            <a:r>
              <a:rPr lang="en-US" sz="2400" dirty="0">
                <a:latin typeface="Times New Roman" panose="02020603050405020304" pitchFamily="18" charset="0"/>
                <a:ea typeface="Times New Roman" panose="02020603050405020304" pitchFamily="18" charset="0"/>
              </a:rPr>
              <a:t>the elaboration of proteolytic enzymes that destroy or damage </a:t>
            </a:r>
            <a:r>
              <a:rPr lang="en-US" sz="2400" dirty="0" smtClean="0">
                <a:latin typeface="Times New Roman" panose="02020603050405020304" pitchFamily="18" charset="0"/>
                <a:ea typeface="Times New Roman" panose="02020603050405020304" pitchFamily="18" charset="0"/>
              </a:rPr>
              <a:t>tissue, by induce </a:t>
            </a:r>
            <a:r>
              <a:rPr lang="en-US" sz="2400" dirty="0">
                <a:latin typeface="Times New Roman" panose="02020603050405020304" pitchFamily="18" charset="0"/>
                <a:ea typeface="Times New Roman" panose="02020603050405020304" pitchFamily="18" charset="0"/>
              </a:rPr>
              <a:t>an excessive immune </a:t>
            </a:r>
            <a:r>
              <a:rPr lang="en-US" sz="2400" dirty="0" smtClean="0">
                <a:latin typeface="Times New Roman" panose="02020603050405020304" pitchFamily="18" charset="0"/>
                <a:ea typeface="Times New Roman" panose="02020603050405020304" pitchFamily="18" charset="0"/>
              </a:rPr>
              <a:t>response, by cause </a:t>
            </a:r>
            <a:r>
              <a:rPr lang="en-US" sz="2400" dirty="0">
                <a:latin typeface="Times New Roman" panose="02020603050405020304" pitchFamily="18" charset="0"/>
                <a:ea typeface="Times New Roman" panose="02020603050405020304" pitchFamily="18" charset="0"/>
              </a:rPr>
              <a:t>a hypersensitivity reaction </a:t>
            </a:r>
            <a:r>
              <a:rPr lang="en-US" sz="2400" dirty="0" smtClean="0">
                <a:latin typeface="Times New Roman" panose="02020603050405020304" pitchFamily="18" charset="0"/>
                <a:ea typeface="Times New Roman" panose="02020603050405020304" pitchFamily="18" charset="0"/>
              </a:rPr>
              <a:t>and may </a:t>
            </a:r>
            <a:r>
              <a:rPr lang="en-US" sz="2400" dirty="0">
                <a:latin typeface="Times New Roman" panose="02020603050405020304" pitchFamily="18" charset="0"/>
                <a:ea typeface="Times New Roman" panose="02020603050405020304" pitchFamily="18" charset="0"/>
              </a:rPr>
              <a:t>cause malignant transformation of host </a:t>
            </a:r>
            <a:r>
              <a:rPr lang="en-US" sz="2400" dirty="0" smtClean="0">
                <a:latin typeface="Times New Roman" panose="02020603050405020304" pitchFamily="18" charset="0"/>
                <a:ea typeface="Times New Roman" panose="02020603050405020304" pitchFamily="18" charset="0"/>
              </a:rPr>
              <a:t>cells.</a:t>
            </a:r>
          </a:p>
          <a:p>
            <a:pPr algn="just">
              <a:lnSpc>
                <a:spcPct val="150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rPr>
              <a:t>Host susceptibility to infection:</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There are a number of host factors that increase susceptibility to infection such as the extremes of age, malnutrition, congenital or acquired defects in immunity and various forms of medical treatment.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8834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745736"/>
            <a:ext cx="6096000" cy="352789"/>
          </a:xfrm>
          <a:prstGeom prst="rect">
            <a:avLst/>
          </a:prstGeom>
        </p:spPr>
        <p:txBody>
          <a:bodyPr>
            <a:spAutoFit/>
          </a:bodyPr>
          <a:lstStyle/>
          <a:p>
            <a:pPr algn="just">
              <a:lnSpc>
                <a:spcPct val="115000"/>
              </a:lnSpc>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442434" y="928700"/>
            <a:ext cx="9015211" cy="4339650"/>
          </a:xfrm>
          <a:prstGeom prst="rect">
            <a:avLst/>
          </a:prstGeom>
        </p:spPr>
        <p:txBody>
          <a:bodyPr wrap="square">
            <a:spAutoFit/>
          </a:bodyPr>
          <a:lstStyle/>
          <a:p>
            <a:pPr algn="just">
              <a:lnSpc>
                <a:spcPct val="150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Sequence of Steps Necessary for Infection: </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Times New Roman" panose="02020603050405020304" pitchFamily="18" charset="0"/>
              </a:rPr>
              <a:t>Adherence may be the result of specific (</a:t>
            </a:r>
            <a:r>
              <a:rPr lang="en-US" sz="2400" dirty="0" err="1">
                <a:latin typeface="Times New Roman" panose="02020603050405020304" pitchFamily="18" charset="0"/>
                <a:ea typeface="Times New Roman" panose="02020603050405020304" pitchFamily="18" charset="0"/>
              </a:rPr>
              <a:t>adhesin</a:t>
            </a:r>
            <a:r>
              <a:rPr lang="en-US" sz="2400" dirty="0">
                <a:latin typeface="Times New Roman" panose="02020603050405020304" pitchFamily="18" charset="0"/>
                <a:ea typeface="Times New Roman" panose="02020603050405020304" pitchFamily="18" charset="0"/>
              </a:rPr>
              <a:t>-receptor) or nonspecific (e.g. hydrophobic) interactions. </a:t>
            </a:r>
          </a:p>
          <a:p>
            <a:pPr>
              <a:lnSpc>
                <a:spcPct val="150000"/>
              </a:lnSpc>
            </a:pPr>
            <a:r>
              <a:rPr lang="en-US" sz="2400" b="1" dirty="0">
                <a:solidFill>
                  <a:srgbClr val="0070C0"/>
                </a:solidFill>
                <a:latin typeface="Times New Roman" panose="02020603050405020304" pitchFamily="18" charset="0"/>
                <a:ea typeface="Times New Roman" panose="02020603050405020304" pitchFamily="18" charset="0"/>
              </a:rPr>
              <a:t>Evasion of host </a:t>
            </a:r>
            <a:r>
              <a:rPr lang="en-US" sz="2400" b="1" dirty="0" smtClean="0">
                <a:solidFill>
                  <a:srgbClr val="0070C0"/>
                </a:solidFill>
                <a:latin typeface="Times New Roman" panose="02020603050405020304" pitchFamily="18" charset="0"/>
                <a:ea typeface="Times New Roman" panose="02020603050405020304" pitchFamily="18" charset="0"/>
              </a:rPr>
              <a:t>defense</a:t>
            </a:r>
          </a:p>
          <a:p>
            <a:pPr>
              <a:lnSpc>
                <a:spcPct val="150000"/>
              </a:lnSpc>
            </a:pPr>
            <a:r>
              <a:rPr lang="en-US" sz="2400" b="1" dirty="0" smtClean="0">
                <a:solidFill>
                  <a:srgbClr val="0070C0"/>
                </a:solidFill>
                <a:latin typeface="Times New Roman" panose="02020603050405020304" pitchFamily="18" charset="0"/>
                <a:ea typeface="Times New Roman" panose="02020603050405020304" pitchFamily="18" charset="0"/>
              </a:rPr>
              <a:t>Invasion</a:t>
            </a:r>
          </a:p>
          <a:p>
            <a:pPr>
              <a:lnSpc>
                <a:spcPct val="150000"/>
              </a:lnSpc>
            </a:pPr>
            <a:r>
              <a:rPr lang="en-US" sz="2400" b="1" dirty="0">
                <a:solidFill>
                  <a:srgbClr val="0070C0"/>
                </a:solidFill>
                <a:latin typeface="Times New Roman" panose="02020603050405020304" pitchFamily="18" charset="0"/>
                <a:ea typeface="Times New Roman" panose="02020603050405020304" pitchFamily="18" charset="0"/>
              </a:rPr>
              <a:t>Interference with the host </a:t>
            </a:r>
            <a:r>
              <a:rPr lang="en-US" sz="2400" b="1" dirty="0" smtClean="0">
                <a:solidFill>
                  <a:srgbClr val="0070C0"/>
                </a:solidFill>
                <a:latin typeface="Times New Roman" panose="02020603050405020304" pitchFamily="18" charset="0"/>
                <a:ea typeface="Times New Roman" panose="02020603050405020304" pitchFamily="18" charset="0"/>
              </a:rPr>
              <a:t>response</a:t>
            </a:r>
          </a:p>
          <a:p>
            <a:pPr>
              <a:lnSpc>
                <a:spcPct val="150000"/>
              </a:lnSpc>
            </a:pPr>
            <a:r>
              <a:rPr lang="en-US" sz="2400" b="1" dirty="0">
                <a:solidFill>
                  <a:srgbClr val="0070C0"/>
                </a:solidFill>
                <a:latin typeface="Times New Roman" panose="02020603050405020304" pitchFamily="18" charset="0"/>
                <a:ea typeface="Times New Roman" panose="02020603050405020304" pitchFamily="18" charset="0"/>
              </a:rPr>
              <a:t>Host tissue </a:t>
            </a:r>
            <a:r>
              <a:rPr lang="en-US" sz="2400" b="1" dirty="0" smtClean="0">
                <a:solidFill>
                  <a:srgbClr val="0070C0"/>
                </a:solidFill>
                <a:latin typeface="Times New Roman" panose="02020603050405020304" pitchFamily="18" charset="0"/>
                <a:ea typeface="Times New Roman" panose="02020603050405020304" pitchFamily="18" charset="0"/>
              </a:rPr>
              <a:t>damage</a:t>
            </a:r>
          </a:p>
          <a:p>
            <a:endParaRPr lang="ar-IQ" sz="2400" dirty="0">
              <a:solidFill>
                <a:srgbClr val="0070C0"/>
              </a:solidFill>
            </a:endParaRPr>
          </a:p>
        </p:txBody>
      </p:sp>
    </p:spTree>
    <p:extLst>
      <p:ext uri="{BB962C8B-B14F-4D97-AF65-F5344CB8AC3E}">
        <p14:creationId xmlns:p14="http://schemas.microsoft.com/office/powerpoint/2010/main" val="288782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336" y="568805"/>
            <a:ext cx="10246707" cy="3951851"/>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Samples Collection and </a:t>
            </a:r>
            <a:r>
              <a:rPr lang="en-US" sz="2400" b="1" dirty="0" smtClean="0">
                <a:solidFill>
                  <a:srgbClr val="FF0000"/>
                </a:solidFill>
                <a:latin typeface="Times New Roman" panose="02020603050405020304" pitchFamily="18" charset="0"/>
                <a:ea typeface="Times New Roman" panose="02020603050405020304" pitchFamily="18" charset="0"/>
              </a:rPr>
              <a:t>Transport</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There are many sources of </a:t>
            </a:r>
            <a:r>
              <a:rPr lang="en-US" sz="2400" dirty="0" smtClean="0">
                <a:latin typeface="Times New Roman" panose="02020603050405020304" pitchFamily="18" charset="0"/>
                <a:ea typeface="Times New Roman" panose="02020603050405020304" pitchFamily="18" charset="0"/>
              </a:rPr>
              <a:t>specimens which should </a:t>
            </a:r>
            <a:r>
              <a:rPr lang="en-US" sz="2400" dirty="0">
                <a:latin typeface="Times New Roman" panose="02020603050405020304" pitchFamily="18" charset="0"/>
                <a:ea typeface="Times New Roman" panose="02020603050405020304" pitchFamily="18" charset="0"/>
              </a:rPr>
              <a:t>be collected in appropriate way to ensure an accurate examination </a:t>
            </a:r>
            <a:r>
              <a:rPr lang="en-US" sz="2400" dirty="0" smtClean="0">
                <a:latin typeface="Times New Roman" panose="02020603050405020304" pitchFamily="18" charset="0"/>
                <a:ea typeface="Times New Roman" panose="02020603050405020304" pitchFamily="18" charset="0"/>
              </a:rPr>
              <a:t>results. </a:t>
            </a:r>
            <a:endParaRPr lang="en-US" sz="2400" b="1" dirty="0" smtClean="0">
              <a:solidFill>
                <a:srgbClr val="FF0000"/>
              </a:solidFill>
              <a:latin typeface="Times New Roman" panose="02020603050405020304" pitchFamily="18" charset="0"/>
              <a:ea typeface="Times New Roman" panose="02020603050405020304" pitchFamily="18" charset="0"/>
            </a:endParaRPr>
          </a:p>
          <a:p>
            <a:endParaRPr lang="en-US" sz="2400" b="1" dirty="0" smtClean="0"/>
          </a:p>
          <a:p>
            <a:r>
              <a:rPr lang="en-US" sz="2400" b="1" dirty="0" smtClean="0"/>
              <a:t>Information </a:t>
            </a:r>
            <a:r>
              <a:rPr lang="en-US" sz="2400" b="1" dirty="0"/>
              <a:t>derived from the results has impact on:</a:t>
            </a:r>
          </a:p>
          <a:p>
            <a:r>
              <a:rPr lang="en-US" sz="2400" b="1" dirty="0"/>
              <a:t>-Diagnosis of infectious diseases</a:t>
            </a:r>
          </a:p>
          <a:p>
            <a:r>
              <a:rPr lang="en-US" sz="2400" b="1" dirty="0"/>
              <a:t>-Antibiotic prescribing</a:t>
            </a:r>
          </a:p>
          <a:p>
            <a:r>
              <a:rPr lang="en-US" sz="2400" b="1" dirty="0"/>
              <a:t>-Formulation of local antibiotic policy</a:t>
            </a:r>
          </a:p>
          <a:p>
            <a:r>
              <a:rPr lang="en-US" sz="2400" b="1" dirty="0"/>
              <a:t>-Infection control measures e.g. </a:t>
            </a:r>
            <a:r>
              <a:rPr lang="en-US" sz="2400" b="1" dirty="0" smtClean="0"/>
              <a:t>MRSA</a:t>
            </a:r>
          </a:p>
          <a:p>
            <a:endParaRPr lang="en-US" sz="2400" b="1" dirty="0">
              <a:solidFill>
                <a:srgbClr val="FF0000"/>
              </a:solidFill>
              <a:effectLst/>
              <a:latin typeface="Times New Roman" panose="02020603050405020304" pitchFamily="18" charset="0"/>
              <a:ea typeface="Times New Roman" panose="02020603050405020304" pitchFamily="18" charset="0"/>
            </a:endParaRPr>
          </a:p>
        </p:txBody>
      </p:sp>
      <p:pic>
        <p:nvPicPr>
          <p:cNvPr id="1028" name="Picture 4" descr="Usi Sukorini Departement of Clinical Pathology Faculty of Medicine ..."/>
          <p:cNvPicPr>
            <a:picLocks noChangeAspect="1" noChangeArrowheads="1"/>
          </p:cNvPicPr>
          <p:nvPr/>
        </p:nvPicPr>
        <p:blipFill rotWithShape="1">
          <a:blip r:embed="rId2">
            <a:extLst>
              <a:ext uri="{28A0092B-C50C-407E-A947-70E740481C1C}">
                <a14:useLocalDpi xmlns:a14="http://schemas.microsoft.com/office/drawing/2010/main" val="0"/>
              </a:ext>
            </a:extLst>
          </a:blip>
          <a:srcRect l="12979" t="5366" r="9537" b="3080"/>
          <a:stretch/>
        </p:blipFill>
        <p:spPr bwMode="auto">
          <a:xfrm>
            <a:off x="6053070" y="2544731"/>
            <a:ext cx="5447764" cy="421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7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046" y="838358"/>
            <a:ext cx="10371787" cy="5558445"/>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Types of culture media</a:t>
            </a:r>
            <a:endParaRPr lang="en-US" sz="2000"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Media are of different types on consistency and chemical composition.</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On Consistency:</a:t>
            </a:r>
            <a:endParaRPr lang="en-US" sz="20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1. </a:t>
            </a:r>
            <a:r>
              <a:rPr lang="en-US" sz="2400" b="1" dirty="0">
                <a:latin typeface="Times New Roman" panose="02020603050405020304" pitchFamily="18" charset="0"/>
                <a:ea typeface="Times New Roman" panose="02020603050405020304" pitchFamily="18" charset="0"/>
              </a:rPr>
              <a:t>Solid Media</a:t>
            </a:r>
            <a:r>
              <a:rPr lang="en-US" sz="2400" dirty="0">
                <a:latin typeface="Times New Roman" panose="02020603050405020304" pitchFamily="18" charset="0"/>
                <a:ea typeface="Times New Roman" panose="02020603050405020304" pitchFamily="18" charset="0"/>
              </a:rPr>
              <a:t>.  2.</a:t>
            </a:r>
            <a:r>
              <a:rPr lang="en-US" sz="2400" b="1" dirty="0">
                <a:latin typeface="Times New Roman" panose="02020603050405020304" pitchFamily="18" charset="0"/>
                <a:ea typeface="Times New Roman" panose="02020603050405020304" pitchFamily="18" charset="0"/>
              </a:rPr>
              <a:t> Liquid </a:t>
            </a:r>
            <a:r>
              <a:rPr lang="en-US" sz="2400" b="1" dirty="0" smtClean="0">
                <a:latin typeface="Times New Roman" panose="02020603050405020304" pitchFamily="18" charset="0"/>
                <a:ea typeface="Times New Roman" panose="02020603050405020304" pitchFamily="18" charset="0"/>
              </a:rPr>
              <a:t>Media   3. Semisolid media</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endParaRPr lang="en-US" sz="2400" b="1" dirty="0" smtClean="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smtClean="0">
                <a:latin typeface="Times New Roman" panose="02020603050405020304" pitchFamily="18" charset="0"/>
                <a:ea typeface="Times New Roman" panose="02020603050405020304" pitchFamily="18" charset="0"/>
              </a:rPr>
              <a:t>B</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On Chemical Composition:</a:t>
            </a:r>
          </a:p>
          <a:p>
            <a:pPr marL="457200" indent="-457200" algn="just">
              <a:lnSpc>
                <a:spcPct val="115000"/>
              </a:lnSpc>
              <a:spcAft>
                <a:spcPts val="0"/>
              </a:spcAft>
              <a:buAutoNum type="arabicPeriod"/>
            </a:pPr>
            <a:r>
              <a:rPr lang="en-US" sz="2400" dirty="0" smtClean="0">
                <a:latin typeface="Times New Roman" panose="02020603050405020304" pitchFamily="18" charset="0"/>
                <a:ea typeface="Times New Roman" panose="02020603050405020304" pitchFamily="18" charset="0"/>
              </a:rPr>
              <a:t>Routine </a:t>
            </a:r>
            <a:r>
              <a:rPr lang="en-US" sz="2400" dirty="0">
                <a:latin typeface="Times New Roman" panose="02020603050405020304" pitchFamily="18" charset="0"/>
                <a:ea typeface="Times New Roman" panose="02020603050405020304" pitchFamily="18" charset="0"/>
              </a:rPr>
              <a:t>Laboratory </a:t>
            </a:r>
            <a:r>
              <a:rPr lang="en-US" sz="2400" dirty="0" smtClean="0">
                <a:latin typeface="Times New Roman" panose="02020603050405020304" pitchFamily="18" charset="0"/>
                <a:ea typeface="Times New Roman" panose="02020603050405020304" pitchFamily="18" charset="0"/>
              </a:rPr>
              <a:t>Media      2</a:t>
            </a:r>
            <a:r>
              <a:rPr lang="en-US" sz="2400" dirty="0">
                <a:latin typeface="Times New Roman" panose="02020603050405020304" pitchFamily="18" charset="0"/>
                <a:ea typeface="Times New Roman" panose="02020603050405020304" pitchFamily="18" charset="0"/>
              </a:rPr>
              <a:t>. Synthetic </a:t>
            </a:r>
            <a:r>
              <a:rPr lang="en-US" sz="2400" dirty="0" smtClean="0">
                <a:latin typeface="Times New Roman" panose="02020603050405020304" pitchFamily="18" charset="0"/>
                <a:ea typeface="Times New Roman" panose="02020603050405020304" pitchFamily="18" charset="0"/>
              </a:rPr>
              <a:t>Media.</a:t>
            </a:r>
          </a:p>
          <a:p>
            <a:pPr algn="just">
              <a:lnSpc>
                <a:spcPct val="115000"/>
              </a:lnSpc>
              <a:spcAft>
                <a:spcPts val="0"/>
              </a:spcAft>
            </a:pP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Routine laboratory media</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These are classified into six types: (1) Basal media, (2) Enriched media, (3) Selective media, (4) Indicator media, (5) Transport media, and (6) Storage media.</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endParaRPr lang="ar-IQ" sz="2400" dirty="0"/>
          </a:p>
        </p:txBody>
      </p:sp>
      <p:pic>
        <p:nvPicPr>
          <p:cNvPr id="3074" name="Picture 2" descr="Culture media in microbiobiolgy"/>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48606"/>
          <a:stretch/>
        </p:blipFill>
        <p:spPr bwMode="auto">
          <a:xfrm>
            <a:off x="7983872" y="1761782"/>
            <a:ext cx="3644721" cy="14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05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459</TotalTime>
  <Words>951</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Times New Roman</vt:lpstr>
      <vt:lpstr>Organic</vt:lpstr>
      <vt:lpstr>    Clinical Laboratory Training   Microbiology (Bacteriology) 5th.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Laboratory Training   Microbiology (Bacteriology)</dc:title>
  <dc:creator>ali</dc:creator>
  <cp:lastModifiedBy>ali</cp:lastModifiedBy>
  <cp:revision>33</cp:revision>
  <dcterms:created xsi:type="dcterms:W3CDTF">2020-05-05T19:03:05Z</dcterms:created>
  <dcterms:modified xsi:type="dcterms:W3CDTF">2023-05-12T05:39:19Z</dcterms:modified>
</cp:coreProperties>
</file>