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74" r:id="rId4"/>
    <p:sldId id="259" r:id="rId5"/>
    <p:sldId id="276" r:id="rId6"/>
    <p:sldId id="290" r:id="rId7"/>
    <p:sldId id="277" r:id="rId8"/>
    <p:sldId id="279" r:id="rId9"/>
    <p:sldId id="263" r:id="rId10"/>
    <p:sldId id="260" r:id="rId11"/>
    <p:sldId id="291" r:id="rId12"/>
    <p:sldId id="264" r:id="rId13"/>
    <p:sldId id="265" r:id="rId14"/>
    <p:sldId id="266" r:id="rId15"/>
    <p:sldId id="267" r:id="rId16"/>
    <p:sldId id="280" r:id="rId17"/>
    <p:sldId id="281" r:id="rId18"/>
    <p:sldId id="282" r:id="rId19"/>
    <p:sldId id="283" r:id="rId20"/>
    <p:sldId id="284" r:id="rId21"/>
    <p:sldId id="285" r:id="rId22"/>
    <p:sldId id="286" r:id="rId23"/>
    <p:sldId id="268" r:id="rId24"/>
    <p:sldId id="269" r:id="rId25"/>
    <p:sldId id="270" r:id="rId26"/>
    <p:sldId id="289" r:id="rId27"/>
    <p:sldId id="287"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2A879DD2-22C4-4C68-8327-F1AD15A4BB7B}" type="datetimeFigureOut">
              <a:rPr lang="en-US" smtClean="0"/>
              <a:t>3/23/2026</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BA1F90CE-2B66-480A-9C08-C47CA78C942D}"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988197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879DD2-22C4-4C68-8327-F1AD15A4BB7B}" type="datetimeFigureOut">
              <a:rPr lang="en-US" smtClean="0"/>
              <a:t>3/23/2026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1F90CE-2B66-480A-9C08-C47CA78C942D}" type="slidenum">
              <a:rPr lang="en-US" smtClean="0"/>
              <a:t>‹#›</a:t>
            </a:fld>
            <a:endParaRPr lang="en-US"/>
          </a:p>
        </p:txBody>
      </p:sp>
    </p:spTree>
    <p:extLst>
      <p:ext uri="{BB962C8B-B14F-4D97-AF65-F5344CB8AC3E}">
        <p14:creationId xmlns:p14="http://schemas.microsoft.com/office/powerpoint/2010/main" val="3896771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A879DD2-22C4-4C68-8327-F1AD15A4BB7B}" type="datetimeFigureOut">
              <a:rPr lang="en-US" smtClean="0"/>
              <a:t>3/23/2026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1F90CE-2B66-480A-9C08-C47CA78C942D}"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680556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A879DD2-22C4-4C68-8327-F1AD15A4BB7B}" type="datetimeFigureOut">
              <a:rPr lang="en-US" smtClean="0"/>
              <a:t>3/23/2026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1F90CE-2B66-480A-9C08-C47CA78C942D}" type="slidenum">
              <a:rPr lang="en-US" smtClean="0"/>
              <a:t>‹#›</a:t>
            </a:fld>
            <a:endParaRPr lang="en-US"/>
          </a:p>
        </p:txBody>
      </p:sp>
    </p:spTree>
    <p:extLst>
      <p:ext uri="{BB962C8B-B14F-4D97-AF65-F5344CB8AC3E}">
        <p14:creationId xmlns:p14="http://schemas.microsoft.com/office/powerpoint/2010/main" val="39317885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A879DD2-22C4-4C68-8327-F1AD15A4BB7B}" type="datetimeFigureOut">
              <a:rPr lang="en-US" smtClean="0"/>
              <a:t>3/23/2026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1F90CE-2B66-480A-9C08-C47CA78C942D}"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41363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A879DD2-22C4-4C68-8327-F1AD15A4BB7B}" type="datetimeFigureOut">
              <a:rPr lang="en-US" smtClean="0"/>
              <a:t>3/23/2026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1F90CE-2B66-480A-9C08-C47CA78C942D}"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97220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79DD2-22C4-4C68-8327-F1AD15A4BB7B}" type="datetimeFigureOut">
              <a:rPr lang="en-US" smtClean="0"/>
              <a:t>3/23/2026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1F90CE-2B66-480A-9C08-C47CA78C942D}" type="slidenum">
              <a:rPr lang="en-US" smtClean="0"/>
              <a:t>‹#›</a:t>
            </a:fld>
            <a:endParaRPr lang="en-US"/>
          </a:p>
        </p:txBody>
      </p:sp>
    </p:spTree>
    <p:extLst>
      <p:ext uri="{BB962C8B-B14F-4D97-AF65-F5344CB8AC3E}">
        <p14:creationId xmlns:p14="http://schemas.microsoft.com/office/powerpoint/2010/main" val="3902006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2A879DD2-22C4-4C68-8327-F1AD15A4BB7B}" type="datetimeFigureOut">
              <a:rPr lang="en-US" smtClean="0"/>
              <a:t>3/23/2026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1F90CE-2B66-480A-9C08-C47CA78C942D}"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694088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2A879DD2-22C4-4C68-8327-F1AD15A4BB7B}" type="datetimeFigureOut">
              <a:rPr lang="en-US" smtClean="0"/>
              <a:t>3/23/2026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1F90CE-2B66-480A-9C08-C47CA78C942D}" type="slidenum">
              <a:rPr lang="en-US" smtClean="0"/>
              <a:t>‹#›</a:t>
            </a:fld>
            <a:endParaRPr lang="en-US"/>
          </a:p>
        </p:txBody>
      </p:sp>
    </p:spTree>
    <p:extLst>
      <p:ext uri="{BB962C8B-B14F-4D97-AF65-F5344CB8AC3E}">
        <p14:creationId xmlns:p14="http://schemas.microsoft.com/office/powerpoint/2010/main" val="600474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2A879DD2-22C4-4C68-8327-F1AD15A4BB7B}" type="datetimeFigureOut">
              <a:rPr lang="en-US" smtClean="0"/>
              <a:t>3/23/2026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1F90CE-2B66-480A-9C08-C47CA78C942D}" type="slidenum">
              <a:rPr lang="en-US" smtClean="0"/>
              <a:t>‹#›</a:t>
            </a:fld>
            <a:endParaRPr lang="en-US"/>
          </a:p>
        </p:txBody>
      </p:sp>
    </p:spTree>
    <p:extLst>
      <p:ext uri="{BB962C8B-B14F-4D97-AF65-F5344CB8AC3E}">
        <p14:creationId xmlns:p14="http://schemas.microsoft.com/office/powerpoint/2010/main" val="6372646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A879DD2-22C4-4C68-8327-F1AD15A4BB7B}" type="datetimeFigureOut">
              <a:rPr lang="en-US" smtClean="0"/>
              <a:t>3/23/2026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1F90CE-2B66-480A-9C08-C47CA78C942D}"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702563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A879DD2-22C4-4C68-8327-F1AD15A4BB7B}" type="datetimeFigureOut">
              <a:rPr lang="en-US" smtClean="0"/>
              <a:t>3/23/2026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1F90CE-2B66-480A-9C08-C47CA78C942D}"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575377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A879DD2-22C4-4C68-8327-F1AD15A4BB7B}" type="datetimeFigureOut">
              <a:rPr lang="en-US" smtClean="0"/>
              <a:t>3/23/2026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1F90CE-2B66-480A-9C08-C47CA78C942D}" type="slidenum">
              <a:rPr lang="en-US" smtClean="0"/>
              <a:t>‹#›</a:t>
            </a:fld>
            <a:endParaRPr lang="en-US"/>
          </a:p>
        </p:txBody>
      </p:sp>
    </p:spTree>
    <p:extLst>
      <p:ext uri="{BB962C8B-B14F-4D97-AF65-F5344CB8AC3E}">
        <p14:creationId xmlns:p14="http://schemas.microsoft.com/office/powerpoint/2010/main" val="31942339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A879DD2-22C4-4C68-8327-F1AD15A4BB7B}" type="datetimeFigureOut">
              <a:rPr lang="en-US" smtClean="0"/>
              <a:t>3/23/2026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1F90CE-2B66-480A-9C08-C47CA78C942D}"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858626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A879DD2-22C4-4C68-8327-F1AD15A4BB7B}" type="datetimeFigureOut">
              <a:rPr lang="en-US" smtClean="0"/>
              <a:t>3/23/2026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1F90CE-2B66-480A-9C08-C47CA78C942D}"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384349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879DD2-22C4-4C68-8327-F1AD15A4BB7B}" type="datetimeFigureOut">
              <a:rPr lang="en-US" smtClean="0"/>
              <a:t>3/23/2026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1F90CE-2B66-480A-9C08-C47CA78C942D}"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720581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879DD2-22C4-4C68-8327-F1AD15A4BB7B}" type="datetimeFigureOut">
              <a:rPr lang="en-US" smtClean="0"/>
              <a:t>3/23/2026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1F90CE-2B66-480A-9C08-C47CA78C942D}"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96485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A879DD2-22C4-4C68-8327-F1AD15A4BB7B}" type="datetimeFigureOut">
              <a:rPr lang="en-US" smtClean="0"/>
              <a:t>3/23/2026</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A1F90CE-2B66-480A-9C08-C47CA78C942D}" type="slidenum">
              <a:rPr lang="en-US" smtClean="0"/>
              <a:t>‹#›</a:t>
            </a:fld>
            <a:endParaRPr lang="en-US"/>
          </a:p>
        </p:txBody>
      </p:sp>
    </p:spTree>
    <p:extLst>
      <p:ext uri="{BB962C8B-B14F-4D97-AF65-F5344CB8AC3E}">
        <p14:creationId xmlns:p14="http://schemas.microsoft.com/office/powerpoint/2010/main" val="40652210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1"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r" defTabSz="457200" rtl="1"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r" defTabSz="457200" rtl="1"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r" defTabSz="457200" rtl="1"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93800"/>
            <a:ext cx="9144000" cy="2387600"/>
          </a:xfrm>
        </p:spPr>
        <p:txBody>
          <a:bodyPr/>
          <a:lstStyle/>
          <a:p>
            <a:r>
              <a:rPr lang="en-US" b="1" dirty="0">
                <a:solidFill>
                  <a:srgbClr val="002060"/>
                </a:solidFill>
                <a:latin typeface="Times New Roman" panose="02020603050405020304" pitchFamily="18" charset="0"/>
                <a:ea typeface="Calibri" panose="020F0502020204030204" pitchFamily="34" charset="0"/>
              </a:rPr>
              <a:t>Protozoa </a:t>
            </a:r>
            <a:r>
              <a:rPr lang="en-US" sz="5400" b="1" dirty="0">
                <a:solidFill>
                  <a:srgbClr val="002060"/>
                </a:solidFill>
                <a:latin typeface="Times New Roman" panose="02020603050405020304" pitchFamily="18" charset="0"/>
                <a:ea typeface="Calibri" panose="020F0502020204030204" pitchFamily="34" charset="0"/>
              </a:rPr>
              <a:t> </a:t>
            </a:r>
            <a:endParaRPr lang="en-US" dirty="0"/>
          </a:p>
        </p:txBody>
      </p:sp>
      <p:sp>
        <p:nvSpPr>
          <p:cNvPr id="3" name="Subtitle 2"/>
          <p:cNvSpPr>
            <a:spLocks noGrp="1"/>
          </p:cNvSpPr>
          <p:nvPr>
            <p:ph type="subTitle" idx="1"/>
          </p:nvPr>
        </p:nvSpPr>
        <p:spPr>
          <a:xfrm>
            <a:off x="1524000" y="1632295"/>
            <a:ext cx="9144000" cy="1655762"/>
          </a:xfrm>
        </p:spPr>
        <p:txBody>
          <a:bodyPr>
            <a:noAutofit/>
          </a:bodyPr>
          <a:lstStyle/>
          <a:p>
            <a:pPr>
              <a:lnSpc>
                <a:spcPct val="150000"/>
              </a:lnSpc>
              <a:spcBef>
                <a:spcPts val="0"/>
              </a:spcBef>
              <a:spcAft>
                <a:spcPts val="800"/>
              </a:spcAft>
            </a:pPr>
            <a:r>
              <a:rPr lang="en-US" sz="3600" b="1" dirty="0" err="1">
                <a:solidFill>
                  <a:srgbClr val="002060"/>
                </a:solidFill>
                <a:latin typeface="Times New Roman" panose="02020603050405020304" pitchFamily="18" charset="0"/>
                <a:ea typeface="Calibri" panose="020F0502020204030204" pitchFamily="34" charset="0"/>
              </a:rPr>
              <a:t>Sporozoa</a:t>
            </a:r>
            <a:endParaRPr lang="en-US" sz="3600" dirty="0">
              <a:solidFill>
                <a:srgbClr val="002060"/>
              </a:solidFill>
              <a:latin typeface="Times New Roman" panose="02020603050405020304" pitchFamily="18" charset="0"/>
              <a:ea typeface="Times New Roman" panose="02020603050405020304" pitchFamily="18" charset="0"/>
              <a:cs typeface="Arial" panose="020B0604020202020204" pitchFamily="34" charset="0"/>
            </a:endParaRPr>
          </a:p>
          <a:p>
            <a:pPr>
              <a:lnSpc>
                <a:spcPct val="150000"/>
              </a:lnSpc>
              <a:spcBef>
                <a:spcPts val="0"/>
              </a:spcBef>
              <a:spcAft>
                <a:spcPts val="800"/>
              </a:spcAft>
            </a:pPr>
            <a:r>
              <a:rPr lang="en-US" sz="3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Malaria</a:t>
            </a:r>
            <a:endParaRPr lang="en-US" sz="36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Rectangle 3"/>
          <p:cNvSpPr/>
          <p:nvPr/>
        </p:nvSpPr>
        <p:spPr>
          <a:xfrm>
            <a:off x="4427306" y="4764040"/>
            <a:ext cx="3414333" cy="461665"/>
          </a:xfrm>
          <a:prstGeom prst="rect">
            <a:avLst/>
          </a:prstGeom>
        </p:spPr>
        <p:txBody>
          <a:bodyPr wrap="none">
            <a:spAutoFit/>
          </a:bodyPr>
          <a:lstStyle/>
          <a:p>
            <a:r>
              <a:rPr lang="en-US" sz="2400" b="1" i="1" dirty="0">
                <a:solidFill>
                  <a:schemeClr val="accent6">
                    <a:lumMod val="75000"/>
                  </a:schemeClr>
                </a:solidFill>
                <a:latin typeface="Times New Roman" panose="02020603050405020304" pitchFamily="18" charset="0"/>
                <a:ea typeface="Calibri" panose="020F0502020204030204" pitchFamily="34" charset="0"/>
              </a:rPr>
              <a:t>Dr. </a:t>
            </a:r>
            <a:r>
              <a:rPr lang="en-US" sz="2400" b="1" i="1" dirty="0" err="1">
                <a:solidFill>
                  <a:schemeClr val="accent6">
                    <a:lumMod val="75000"/>
                  </a:schemeClr>
                </a:solidFill>
                <a:latin typeface="Times New Roman" panose="02020603050405020304" pitchFamily="18" charset="0"/>
                <a:ea typeface="Calibri" panose="020F0502020204030204" pitchFamily="34" charset="0"/>
              </a:rPr>
              <a:t>Maysoon</a:t>
            </a:r>
            <a:r>
              <a:rPr lang="en-US" sz="2400" b="1" i="1" dirty="0">
                <a:solidFill>
                  <a:schemeClr val="accent6">
                    <a:lumMod val="75000"/>
                  </a:schemeClr>
                </a:solidFill>
                <a:latin typeface="Times New Roman" panose="02020603050405020304" pitchFamily="18" charset="0"/>
                <a:ea typeface="Calibri" panose="020F0502020204030204" pitchFamily="34" charset="0"/>
              </a:rPr>
              <a:t> A. </a:t>
            </a:r>
            <a:r>
              <a:rPr lang="en-US" sz="2400" b="1" i="1" dirty="0" err="1">
                <a:solidFill>
                  <a:schemeClr val="accent6">
                    <a:lumMod val="75000"/>
                  </a:schemeClr>
                </a:solidFill>
                <a:latin typeface="Times New Roman" panose="02020603050405020304" pitchFamily="18" charset="0"/>
                <a:ea typeface="Calibri" panose="020F0502020204030204" pitchFamily="34" charset="0"/>
              </a:rPr>
              <a:t>Merdaw</a:t>
            </a:r>
            <a:endParaRPr lang="ar-IQ" sz="2400" b="1" dirty="0">
              <a:solidFill>
                <a:schemeClr val="accent6">
                  <a:lumMod val="75000"/>
                </a:schemeClr>
              </a:solidFill>
            </a:endParaRPr>
          </a:p>
        </p:txBody>
      </p:sp>
    </p:spTree>
    <p:extLst>
      <p:ext uri="{BB962C8B-B14F-4D97-AF65-F5344CB8AC3E}">
        <p14:creationId xmlns:p14="http://schemas.microsoft.com/office/powerpoint/2010/main" val="49170586"/>
      </p:ext>
    </p:extLst>
  </p:cSld>
  <p:clrMapOvr>
    <a:masterClrMapping/>
  </p:clrMapOvr>
  <mc:AlternateContent xmlns:mc="http://schemas.openxmlformats.org/markup-compatibility/2006" xmlns:p14="http://schemas.microsoft.com/office/powerpoint/2010/main">
    <mc:Choice Requires="p14">
      <p:transition spd="slow" p14:dur="2000" advTm="18198"/>
    </mc:Choice>
    <mc:Fallback xmlns="">
      <p:transition spd="slow" advTm="1819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6934" y="852037"/>
            <a:ext cx="9989127" cy="4776757"/>
          </a:xfrm>
          <a:prstGeom prst="rect">
            <a:avLst/>
          </a:prstGeom>
        </p:spPr>
        <p:txBody>
          <a:bodyPr wrap="square">
            <a:spAutoFit/>
          </a:bodyPr>
          <a:lstStyle/>
          <a:p>
            <a:pPr algn="just">
              <a:lnSpc>
                <a:spcPct val="150000"/>
              </a:lnSpc>
              <a:spcAft>
                <a:spcPts val="800"/>
              </a:spcAft>
            </a:pPr>
            <a:r>
              <a:rPr lang="en-US" sz="2400" b="1" dirty="0" err="1">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Sporozoa</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t>belong to the kingdom Protozoa, phylum </a:t>
            </a:r>
            <a:r>
              <a:rPr lang="en-US" sz="2400" dirty="0" err="1"/>
              <a:t>Sporozoa</a:t>
            </a:r>
            <a:r>
              <a:rPr lang="en-US" sz="2400" dirty="0"/>
              <a:t>, class Coccidia, and orders </a:t>
            </a:r>
            <a:r>
              <a:rPr lang="en-US" sz="2400" dirty="0" err="1"/>
              <a:t>Eimeriida</a:t>
            </a:r>
            <a:r>
              <a:rPr lang="en-US" sz="2400" dirty="0"/>
              <a:t>, </a:t>
            </a:r>
            <a:r>
              <a:rPr lang="en-US" sz="2400" dirty="0" err="1"/>
              <a:t>Piroplasmida</a:t>
            </a:r>
            <a:r>
              <a:rPr lang="en-US" sz="2400" dirty="0"/>
              <a:t> and </a:t>
            </a:r>
            <a:r>
              <a:rPr lang="en-US" sz="2400" dirty="0" err="1"/>
              <a:t>Haemosporida</a:t>
            </a:r>
            <a:r>
              <a:rPr lang="en-US" sz="2400" dirty="0"/>
              <a:t>. </a:t>
            </a:r>
            <a:r>
              <a:rPr lang="en-US" sz="2400" dirty="0" err="1"/>
              <a:t>Sporozoa</a:t>
            </a:r>
            <a:r>
              <a:rPr lang="en-US" sz="2400" dirty="0"/>
              <a:t> organisms have a system of organelles at their apical end that produces substances to help the organism to penetrate host cells and thus become intracellular parasites.</a:t>
            </a:r>
            <a:endParaRPr lang="en-US" sz="24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Aft>
                <a:spcPts val="800"/>
              </a:spcAft>
            </a:pPr>
            <a:r>
              <a:rPr lang="en-US" sz="24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Plasmodium</a:t>
            </a:r>
            <a:r>
              <a:rPr lang="en-US" sz="24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Species (Blood </a:t>
            </a:r>
            <a:r>
              <a:rPr lang="en-US" sz="24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Sporozoa</a:t>
            </a:r>
            <a:r>
              <a:rPr lang="en-US" sz="24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t>
            </a:r>
          </a:p>
          <a:p>
            <a:pPr algn="just">
              <a:lnSpc>
                <a:spcPct val="150000"/>
              </a:lnSpc>
              <a:spcAft>
                <a:spcPts val="800"/>
              </a:spcAft>
            </a:pPr>
            <a:r>
              <a:rPr lang="en-US" sz="2400" dirty="0"/>
              <a:t>Five species are known to infect humans– </a:t>
            </a:r>
            <a:r>
              <a:rPr lang="en-US" sz="2400" i="1" dirty="0">
                <a:highlight>
                  <a:srgbClr val="FFFF00"/>
                </a:highlight>
              </a:rPr>
              <a:t>P. falciparum, P. vivax, P. malariae, P. </a:t>
            </a:r>
            <a:r>
              <a:rPr lang="en-US" sz="2400" i="1" dirty="0" err="1">
                <a:highlight>
                  <a:srgbClr val="FFFF00"/>
                </a:highlight>
              </a:rPr>
              <a:t>ovale</a:t>
            </a:r>
            <a:r>
              <a:rPr lang="en-US" sz="2400" i="1" dirty="0">
                <a:highlight>
                  <a:srgbClr val="FFFF00"/>
                </a:highlight>
              </a:rPr>
              <a:t>, </a:t>
            </a:r>
            <a:r>
              <a:rPr lang="en-US" sz="2400" dirty="0"/>
              <a:t>and</a:t>
            </a:r>
            <a:r>
              <a:rPr lang="en-US" sz="2400" i="1" dirty="0">
                <a:highlight>
                  <a:srgbClr val="FFFF00"/>
                </a:highlight>
              </a:rPr>
              <a:t> P. knowlesi</a:t>
            </a:r>
            <a:r>
              <a:rPr lang="en-US" sz="2400" dirty="0"/>
              <a:t>, a species of monkeys, can also infect humans. </a:t>
            </a:r>
          </a:p>
          <a:p>
            <a:pPr algn="just">
              <a:lnSpc>
                <a:spcPct val="150000"/>
              </a:lnSpc>
              <a:spcAft>
                <a:spcPts val="800"/>
              </a:spcAft>
            </a:pPr>
            <a:r>
              <a:rPr lang="en-US" sz="2400" dirty="0"/>
              <a:t>Malaria continues to be an important vector-borne disease.</a:t>
            </a:r>
            <a:endParaRPr lang="en-US"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13120865"/>
      </p:ext>
    </p:extLst>
  </p:cSld>
  <p:clrMapOvr>
    <a:masterClrMapping/>
  </p:clrMapOvr>
  <mc:AlternateContent xmlns:mc="http://schemas.openxmlformats.org/markup-compatibility/2006" xmlns:p14="http://schemas.microsoft.com/office/powerpoint/2010/main">
    <mc:Choice Requires="p14">
      <p:transition spd="slow" p14:dur="2000" advTm="105460"/>
    </mc:Choice>
    <mc:Fallback xmlns="">
      <p:transition spd="slow" advTm="10546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DC5D500-20C3-5DFF-B3EF-C8AE52C96B03}"/>
              </a:ext>
            </a:extLst>
          </p:cNvPr>
          <p:cNvSpPr txBox="1"/>
          <p:nvPr/>
        </p:nvSpPr>
        <p:spPr>
          <a:xfrm>
            <a:off x="966651" y="621212"/>
            <a:ext cx="10489475" cy="6119945"/>
          </a:xfrm>
          <a:prstGeom prst="rect">
            <a:avLst/>
          </a:prstGeom>
          <a:noFill/>
        </p:spPr>
        <p:txBody>
          <a:bodyPr wrap="square">
            <a:spAutoFit/>
          </a:bodyPr>
          <a:lstStyle/>
          <a:p>
            <a:pPr algn="just">
              <a:lnSpc>
                <a:spcPct val="150000"/>
              </a:lnSpc>
            </a:pPr>
            <a:r>
              <a:rPr lang="en-US" sz="2400" dirty="0">
                <a:latin typeface="Times New Roman" panose="02020603050405020304" pitchFamily="18" charset="0"/>
                <a:cs typeface="Times New Roman" panose="02020603050405020304" pitchFamily="18" charset="0"/>
              </a:rPr>
              <a:t>The incidence of malaria is increasing due to </a:t>
            </a:r>
            <a:r>
              <a:rPr lang="en-US" sz="2400" u="sng" dirty="0">
                <a:latin typeface="Times New Roman" panose="02020603050405020304" pitchFamily="18" charset="0"/>
                <a:cs typeface="Times New Roman" panose="02020603050405020304" pitchFamily="18" charset="0"/>
              </a:rPr>
              <a:t>resistance of vectors to insecticides </a:t>
            </a:r>
            <a:r>
              <a:rPr lang="en-US" sz="2400" dirty="0">
                <a:latin typeface="Times New Roman" panose="02020603050405020304" pitchFamily="18" charset="0"/>
                <a:cs typeface="Times New Roman" panose="02020603050405020304" pitchFamily="18" charset="0"/>
              </a:rPr>
              <a:t>and </a:t>
            </a:r>
            <a:r>
              <a:rPr lang="en-US" sz="2400" u="sng" dirty="0">
                <a:latin typeface="Times New Roman" panose="02020603050405020304" pitchFamily="18" charset="0"/>
                <a:cs typeface="Times New Roman" panose="02020603050405020304" pitchFamily="18" charset="0"/>
              </a:rPr>
              <a:t>drug-resistant parasites</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P. vivax </a:t>
            </a:r>
            <a:r>
              <a:rPr lang="en-US" sz="2400" dirty="0">
                <a:latin typeface="Times New Roman" panose="02020603050405020304" pitchFamily="18" charset="0"/>
                <a:cs typeface="Times New Roman" panose="02020603050405020304" pitchFamily="18" charset="0"/>
              </a:rPr>
              <a:t>and </a:t>
            </a:r>
            <a:r>
              <a:rPr lang="en-US" sz="2400" i="1" dirty="0">
                <a:latin typeface="Times New Roman" panose="02020603050405020304" pitchFamily="18" charset="0"/>
                <a:cs typeface="Times New Roman" panose="02020603050405020304" pitchFamily="18" charset="0"/>
              </a:rPr>
              <a:t>P. falciparum </a:t>
            </a:r>
            <a:r>
              <a:rPr lang="en-US" sz="2400" dirty="0">
                <a:latin typeface="Times New Roman" panose="02020603050405020304" pitchFamily="18" charset="0"/>
                <a:cs typeface="Times New Roman" panose="02020603050405020304" pitchFamily="18" charset="0"/>
              </a:rPr>
              <a:t>account for 95% of infections. </a:t>
            </a:r>
            <a:r>
              <a:rPr lang="en-US" sz="2400" i="1" dirty="0">
                <a:latin typeface="Times New Roman" panose="02020603050405020304" pitchFamily="18" charset="0"/>
                <a:cs typeface="Times New Roman" panose="02020603050405020304" pitchFamily="18" charset="0"/>
              </a:rPr>
              <a:t>P. vivax </a:t>
            </a:r>
            <a:r>
              <a:rPr lang="en-US" sz="2400" dirty="0">
                <a:latin typeface="Times New Roman" panose="02020603050405020304" pitchFamily="18" charset="0"/>
                <a:cs typeface="Times New Roman" panose="02020603050405020304" pitchFamily="18" charset="0"/>
              </a:rPr>
              <a:t>has widest distribution, </a:t>
            </a:r>
            <a:r>
              <a:rPr lang="en-US" sz="2400" i="1" dirty="0">
                <a:latin typeface="Times New Roman" panose="02020603050405020304" pitchFamily="18" charset="0"/>
                <a:cs typeface="Times New Roman" panose="02020603050405020304" pitchFamily="18" charset="0"/>
              </a:rPr>
              <a:t>P. </a:t>
            </a:r>
            <a:r>
              <a:rPr lang="en-US" sz="2400" i="1" dirty="0" err="1">
                <a:latin typeface="Times New Roman" panose="02020603050405020304" pitchFamily="18" charset="0"/>
                <a:cs typeface="Times New Roman" panose="02020603050405020304" pitchFamily="18" charset="0"/>
              </a:rPr>
              <a:t>ovale</a:t>
            </a:r>
            <a:r>
              <a:rPr lang="en-US" sz="2400" i="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is rare in much of the world.</a:t>
            </a:r>
          </a:p>
          <a:p>
            <a:pPr algn="just">
              <a:lnSpc>
                <a:spcPct val="150000"/>
              </a:lnSpc>
            </a:pPr>
            <a:endParaRPr lang="en-US" sz="2400" b="1" dirty="0">
              <a:solidFill>
                <a:srgbClr val="FF0000"/>
              </a:solidFill>
              <a:latin typeface="Times New Roman" panose="02020603050405020304" pitchFamily="18" charset="0"/>
              <a:cs typeface="Times New Roman" panose="02020603050405020304" pitchFamily="18" charset="0"/>
            </a:endParaRPr>
          </a:p>
          <a:p>
            <a:pPr algn="just">
              <a:lnSpc>
                <a:spcPct val="150000"/>
              </a:lnSpc>
            </a:pPr>
            <a:r>
              <a:rPr lang="en-US" sz="2400" b="1" dirty="0">
                <a:solidFill>
                  <a:srgbClr val="FF0000"/>
                </a:solidFill>
                <a:latin typeface="Times New Roman" panose="02020603050405020304" pitchFamily="18" charset="0"/>
                <a:cs typeface="Times New Roman" panose="02020603050405020304" pitchFamily="18" charset="0"/>
              </a:rPr>
              <a:t>Life cycle</a:t>
            </a:r>
          </a:p>
          <a:p>
            <a:pPr algn="just">
              <a:lnSpc>
                <a:spcPct val="150000"/>
              </a:lnSpc>
            </a:pPr>
            <a:r>
              <a:rPr lang="en-US" sz="2400" dirty="0">
                <a:latin typeface="Times New Roman" panose="02020603050405020304" pitchFamily="18" charset="0"/>
                <a:cs typeface="Times New Roman" panose="02020603050405020304" pitchFamily="18" charset="0"/>
              </a:rPr>
              <a:t>Malaria parasites exhibit a complex life cycle involving alternating cycles of asexual division (schizogony) occurring in man (intermediate host) and sexual development (sporogony) occurring in female Anopheles mosquito (definitive host).</a:t>
            </a:r>
          </a:p>
          <a:p>
            <a:pPr algn="just">
              <a:lnSpc>
                <a:spcPct val="150000"/>
              </a:lnSpc>
            </a:pPr>
            <a:r>
              <a:rPr lang="en-US" sz="2400" dirty="0">
                <a:latin typeface="Times New Roman" panose="02020603050405020304" pitchFamily="18" charset="0"/>
                <a:cs typeface="Times New Roman" panose="02020603050405020304" pitchFamily="18" charset="0"/>
              </a:rPr>
              <a:t>Therefore, malaria parasites exhibit alternation of generations and alternation of hosts.</a:t>
            </a:r>
          </a:p>
          <a:p>
            <a:pPr algn="just">
              <a:lnSpc>
                <a:spcPct val="150000"/>
              </a:lnSpc>
            </a:pPr>
            <a:r>
              <a:rPr lang="en-US" sz="24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7755827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BAA3E04-ED65-E3D2-3A8A-3C0A5085D6C7}"/>
              </a:ext>
            </a:extLst>
          </p:cNvPr>
          <p:cNvSpPr txBox="1"/>
          <p:nvPr/>
        </p:nvSpPr>
        <p:spPr>
          <a:xfrm>
            <a:off x="551907" y="382090"/>
            <a:ext cx="6867796" cy="5565947"/>
          </a:xfrm>
          <a:prstGeom prst="rect">
            <a:avLst/>
          </a:prstGeom>
          <a:noFill/>
          <a:effectLst>
            <a:glow rad="127000">
              <a:schemeClr val="tx2">
                <a:lumMod val="25000"/>
                <a:lumOff val="75000"/>
              </a:schemeClr>
            </a:glow>
          </a:effectLst>
        </p:spPr>
        <p:txBody>
          <a:bodyPr wrap="square">
            <a:spAutoFit/>
          </a:bodyPr>
          <a:lstStyle/>
          <a:p>
            <a:pPr algn="just">
              <a:lnSpc>
                <a:spcPct val="150000"/>
              </a:lnSpc>
            </a:pPr>
            <a:r>
              <a:rPr lang="en-US" sz="2400" b="1" dirty="0">
                <a:solidFill>
                  <a:srgbClr val="FF0000"/>
                </a:solidFill>
                <a:highlight>
                  <a:srgbClr val="FFFF00"/>
                </a:highlight>
                <a:latin typeface="Times New Roman" panose="02020603050405020304" pitchFamily="18" charset="0"/>
                <a:cs typeface="Times New Roman" panose="02020603050405020304" pitchFamily="18" charset="0"/>
              </a:rPr>
              <a:t>Human cycle</a:t>
            </a:r>
          </a:p>
          <a:p>
            <a:pPr algn="just">
              <a:lnSpc>
                <a:spcPct val="150000"/>
              </a:lnSpc>
            </a:pPr>
            <a:r>
              <a:rPr lang="en-US" sz="2400" dirty="0">
                <a:latin typeface="Times New Roman" panose="02020603050405020304" pitchFamily="18" charset="0"/>
                <a:cs typeface="Times New Roman" panose="02020603050405020304" pitchFamily="18" charset="0"/>
              </a:rPr>
              <a:t>The </a:t>
            </a:r>
            <a:r>
              <a:rPr lang="en-US" sz="2400" dirty="0">
                <a:highlight>
                  <a:srgbClr val="00FF00"/>
                </a:highlight>
                <a:latin typeface="Times New Roman" panose="02020603050405020304" pitchFamily="18" charset="0"/>
                <a:cs typeface="Times New Roman" panose="02020603050405020304" pitchFamily="18" charset="0"/>
              </a:rPr>
              <a:t>sporozoites</a:t>
            </a:r>
            <a:r>
              <a:rPr lang="en-US" sz="2400" dirty="0">
                <a:latin typeface="Times New Roman" panose="02020603050405020304" pitchFamily="18" charset="0"/>
                <a:cs typeface="Times New Roman" panose="02020603050405020304" pitchFamily="18" charset="0"/>
              </a:rPr>
              <a:t> are the infective form, present in the salivary glands of female Anopheles mosquito. Man gets infection by the bite of infected mosquito. </a:t>
            </a:r>
          </a:p>
          <a:p>
            <a:pPr algn="just">
              <a:lnSpc>
                <a:spcPct val="150000"/>
              </a:lnSpc>
            </a:pPr>
            <a:r>
              <a:rPr lang="en-US" sz="2400" b="1" dirty="0">
                <a:latin typeface="Times New Roman" panose="02020603050405020304" pitchFamily="18" charset="0"/>
                <a:cs typeface="Times New Roman" panose="02020603050405020304" pitchFamily="18" charset="0"/>
              </a:rPr>
              <a:t>The cycle comprises of following stages:</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highlight>
                  <a:srgbClr val="FFFF00"/>
                </a:highlight>
                <a:uLnTx/>
                <a:uFillTx/>
                <a:latin typeface="Times New Roman" panose="02020603050405020304" pitchFamily="18" charset="0"/>
                <a:ea typeface="+mn-ea"/>
                <a:cs typeface="Times New Roman" panose="02020603050405020304" pitchFamily="18" charset="0"/>
              </a:rPr>
              <a:t>1• </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Primary </a:t>
            </a:r>
            <a:r>
              <a:rPr kumimoji="0" lang="en-US" sz="2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exo</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-erythrocytic or pre-erythrocytic schizogony  </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highlight>
                  <a:srgbClr val="FFFF00"/>
                </a:highlight>
                <a:uLnTx/>
                <a:uFillTx/>
                <a:latin typeface="Times New Roman" panose="02020603050405020304" pitchFamily="18" charset="0"/>
                <a:ea typeface="+mn-ea"/>
                <a:cs typeface="Times New Roman" panose="02020603050405020304" pitchFamily="18" charset="0"/>
              </a:rPr>
              <a:t>2•</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Erythrocytic schizogony </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highlight>
                  <a:srgbClr val="FFFF00"/>
                </a:highlight>
                <a:uLnTx/>
                <a:uFillTx/>
                <a:latin typeface="Times New Roman" panose="02020603050405020304" pitchFamily="18" charset="0"/>
                <a:ea typeface="+mn-ea"/>
                <a:cs typeface="Times New Roman" panose="02020603050405020304" pitchFamily="18" charset="0"/>
              </a:rPr>
              <a:t>3•</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Gametogony</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highlight>
                  <a:srgbClr val="FFFF00"/>
                </a:highlight>
                <a:uLnTx/>
                <a:uFillTx/>
                <a:latin typeface="Times New Roman" panose="02020603050405020304" pitchFamily="18" charset="0"/>
                <a:ea typeface="+mn-ea"/>
                <a:cs typeface="Times New Roman" panose="02020603050405020304" pitchFamily="18" charset="0"/>
              </a:rPr>
              <a:t>4•</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Secondary </a:t>
            </a:r>
            <a:r>
              <a:rPr kumimoji="0" lang="en-US" sz="2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exo</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-erythrocytic or dormant schizogony.</a:t>
            </a:r>
          </a:p>
        </p:txBody>
      </p:sp>
      <p:pic>
        <p:nvPicPr>
          <p:cNvPr id="2" name="Picture 1">
            <a:extLst>
              <a:ext uri="{FF2B5EF4-FFF2-40B4-BE49-F238E27FC236}">
                <a16:creationId xmlns:a16="http://schemas.microsoft.com/office/drawing/2014/main" id="{48ECDFD6-F4AA-19B0-2911-9BAA4E7F9978}"/>
              </a:ext>
            </a:extLst>
          </p:cNvPr>
          <p:cNvPicPr>
            <a:picLocks noChangeAspect="1"/>
          </p:cNvPicPr>
          <p:nvPr/>
        </p:nvPicPr>
        <p:blipFill>
          <a:blip r:embed="rId2"/>
          <a:stretch>
            <a:fillRect/>
          </a:stretch>
        </p:blipFill>
        <p:spPr>
          <a:xfrm>
            <a:off x="7419702" y="0"/>
            <a:ext cx="4772297" cy="6766560"/>
          </a:xfrm>
          <a:prstGeom prst="rect">
            <a:avLst/>
          </a:prstGeom>
          <a:effectLst>
            <a:glow rad="127000">
              <a:schemeClr val="tx2">
                <a:lumMod val="25000"/>
                <a:lumOff val="75000"/>
              </a:schemeClr>
            </a:glow>
            <a:outerShdw blurRad="50800" dist="50800" dir="5400000" algn="ctr" rotWithShape="0">
              <a:schemeClr val="tx2">
                <a:lumMod val="25000"/>
                <a:lumOff val="75000"/>
              </a:schemeClr>
            </a:outerShdw>
          </a:effectLst>
        </p:spPr>
      </p:pic>
    </p:spTree>
    <p:extLst>
      <p:ext uri="{BB962C8B-B14F-4D97-AF65-F5344CB8AC3E}">
        <p14:creationId xmlns:p14="http://schemas.microsoft.com/office/powerpoint/2010/main" val="3798057953"/>
      </p:ext>
    </p:extLst>
  </p:cSld>
  <p:clrMapOvr>
    <a:masterClrMapping/>
  </p:clrMapOvr>
  <mc:AlternateContent xmlns:mc="http://schemas.openxmlformats.org/markup-compatibility/2006" xmlns:p14="http://schemas.microsoft.com/office/powerpoint/2010/main">
    <mc:Choice Requires="p14">
      <p:transition spd="slow" p14:dur="2000" advTm="811148"/>
    </mc:Choice>
    <mc:Fallback xmlns="">
      <p:transition spd="slow" advTm="811148"/>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5ED01A-41D5-470D-3177-26179D12D6DD}"/>
              </a:ext>
            </a:extLst>
          </p:cNvPr>
          <p:cNvSpPr txBox="1"/>
          <p:nvPr/>
        </p:nvSpPr>
        <p:spPr>
          <a:xfrm>
            <a:off x="701041" y="600892"/>
            <a:ext cx="5730240" cy="5011949"/>
          </a:xfrm>
          <a:prstGeom prst="rect">
            <a:avLst/>
          </a:prstGeom>
          <a:noFill/>
        </p:spPr>
        <p:txBody>
          <a:bodyPr wrap="square">
            <a:spAutoFit/>
          </a:bodyPr>
          <a:lstStyle/>
          <a:p>
            <a:pPr algn="just">
              <a:lnSpc>
                <a:spcPct val="150000"/>
              </a:lnSpc>
            </a:pPr>
            <a:r>
              <a:rPr lang="en-US" sz="2400" b="1" dirty="0">
                <a:highlight>
                  <a:srgbClr val="FFFF00"/>
                </a:highlight>
                <a:latin typeface="Times New Roman" panose="02020603050405020304" pitchFamily="18" charset="0"/>
                <a:cs typeface="Times New Roman" panose="02020603050405020304" pitchFamily="18" charset="0"/>
              </a:rPr>
              <a:t>1- Primary </a:t>
            </a:r>
            <a:r>
              <a:rPr lang="en-US" sz="2400" b="1" dirty="0" err="1">
                <a:highlight>
                  <a:srgbClr val="FFFF00"/>
                </a:highlight>
                <a:latin typeface="Times New Roman" panose="02020603050405020304" pitchFamily="18" charset="0"/>
                <a:cs typeface="Times New Roman" panose="02020603050405020304" pitchFamily="18" charset="0"/>
              </a:rPr>
              <a:t>exo</a:t>
            </a:r>
            <a:r>
              <a:rPr lang="en-US" sz="2400" b="1" dirty="0">
                <a:highlight>
                  <a:srgbClr val="FFFF00"/>
                </a:highlight>
                <a:latin typeface="Times New Roman" panose="02020603050405020304" pitchFamily="18" charset="0"/>
                <a:cs typeface="Times New Roman" panose="02020603050405020304" pitchFamily="18" charset="0"/>
              </a:rPr>
              <a:t>-erythrocytic or pre-erythrocytic schizogony: </a:t>
            </a:r>
          </a:p>
          <a:p>
            <a:pPr algn="just">
              <a:lnSpc>
                <a:spcPct val="150000"/>
              </a:lnSpc>
            </a:pPr>
            <a:r>
              <a:rPr lang="en-US" sz="2400" dirty="0">
                <a:latin typeface="Times New Roman" panose="02020603050405020304" pitchFamily="18" charset="0"/>
                <a:cs typeface="Times New Roman" panose="02020603050405020304" pitchFamily="18" charset="0"/>
              </a:rPr>
              <a:t>Within one hour all the sporozoites leave the blood stream and enter into liver parenchyma cells. The sporozoites become rounded inside the liver cells. They undergo a process of multiple nuclear division, followed by cytoplasmic division and develop into primary </a:t>
            </a:r>
            <a:r>
              <a:rPr lang="en-US" sz="2400" dirty="0" err="1">
                <a:latin typeface="Times New Roman" panose="02020603050405020304" pitchFamily="18" charset="0"/>
                <a:cs typeface="Times New Roman" panose="02020603050405020304" pitchFamily="18" charset="0"/>
              </a:rPr>
              <a:t>exo</a:t>
            </a:r>
            <a:r>
              <a:rPr lang="en-US" sz="2400" dirty="0">
                <a:latin typeface="Times New Roman" panose="02020603050405020304" pitchFamily="18" charset="0"/>
                <a:cs typeface="Times New Roman" panose="02020603050405020304" pitchFamily="18" charset="0"/>
              </a:rPr>
              <a:t> erythrocytic </a:t>
            </a:r>
            <a:r>
              <a:rPr lang="en-US" sz="2400" dirty="0">
                <a:highlight>
                  <a:srgbClr val="00FFFF"/>
                </a:highlight>
                <a:latin typeface="Times New Roman" panose="02020603050405020304" pitchFamily="18" charset="0"/>
                <a:cs typeface="Times New Roman" panose="02020603050405020304" pitchFamily="18" charset="0"/>
              </a:rPr>
              <a:t>schizont</a:t>
            </a:r>
            <a:r>
              <a:rPr lang="en-US" sz="2400" dirty="0">
                <a:latin typeface="Times New Roman" panose="02020603050405020304" pitchFamily="18" charset="0"/>
                <a:cs typeface="Times New Roman" panose="02020603050405020304" pitchFamily="18" charset="0"/>
              </a:rPr>
              <a:t>. </a:t>
            </a:r>
          </a:p>
        </p:txBody>
      </p:sp>
      <p:pic>
        <p:nvPicPr>
          <p:cNvPr id="2" name="Picture 1">
            <a:extLst>
              <a:ext uri="{FF2B5EF4-FFF2-40B4-BE49-F238E27FC236}">
                <a16:creationId xmlns:a16="http://schemas.microsoft.com/office/drawing/2014/main" id="{BD59D210-95B7-83E5-0E1A-80BBAB1366C9}"/>
              </a:ext>
            </a:extLst>
          </p:cNvPr>
          <p:cNvPicPr>
            <a:picLocks noChangeAspect="1"/>
          </p:cNvPicPr>
          <p:nvPr/>
        </p:nvPicPr>
        <p:blipFill>
          <a:blip r:embed="rId2"/>
          <a:srcRect b="39238"/>
          <a:stretch>
            <a:fillRect/>
          </a:stretch>
        </p:blipFill>
        <p:spPr>
          <a:xfrm>
            <a:off x="6561908" y="1345474"/>
            <a:ext cx="5630092" cy="4167051"/>
          </a:xfrm>
          <a:prstGeom prst="rect">
            <a:avLst/>
          </a:prstGeom>
          <a:effectLst>
            <a:glow rad="127000">
              <a:schemeClr val="tx2">
                <a:lumMod val="25000"/>
                <a:lumOff val="75000"/>
              </a:schemeClr>
            </a:glow>
            <a:outerShdw blurRad="50800" dist="50800" dir="5400000" algn="ctr" rotWithShape="0">
              <a:schemeClr val="tx2">
                <a:lumMod val="25000"/>
                <a:lumOff val="75000"/>
              </a:schemeClr>
            </a:outerShdw>
          </a:effectLst>
        </p:spPr>
      </p:pic>
    </p:spTree>
    <p:extLst>
      <p:ext uri="{BB962C8B-B14F-4D97-AF65-F5344CB8AC3E}">
        <p14:creationId xmlns:p14="http://schemas.microsoft.com/office/powerpoint/2010/main" val="3290769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C28493E-C45E-53B7-0B25-DF5966BCC876}"/>
              </a:ext>
            </a:extLst>
          </p:cNvPr>
          <p:cNvSpPr txBox="1"/>
          <p:nvPr/>
        </p:nvSpPr>
        <p:spPr>
          <a:xfrm>
            <a:off x="979714" y="1318735"/>
            <a:ext cx="9980022" cy="3139321"/>
          </a:xfrm>
          <a:prstGeom prst="rect">
            <a:avLst/>
          </a:prstGeom>
          <a:noFill/>
        </p:spPr>
        <p:txBody>
          <a:bodyPr wrap="square">
            <a:spAutoFit/>
          </a:bodyPr>
          <a:lstStyle/>
          <a:p>
            <a:pPr algn="just">
              <a:lnSpc>
                <a:spcPct val="150000"/>
              </a:lnSpc>
            </a:pPr>
            <a:r>
              <a:rPr lang="en-US" sz="2400" dirty="0">
                <a:latin typeface="Times New Roman" panose="02020603050405020304" pitchFamily="18" charset="0"/>
                <a:cs typeface="Times New Roman" panose="02020603050405020304" pitchFamily="18" charset="0"/>
              </a:rPr>
              <a:t>In different species it contains 2,000–30,000 </a:t>
            </a:r>
            <a:r>
              <a:rPr lang="en-US" sz="2400" dirty="0">
                <a:highlight>
                  <a:srgbClr val="00FFFF"/>
                </a:highlight>
                <a:latin typeface="Times New Roman" panose="02020603050405020304" pitchFamily="18" charset="0"/>
                <a:cs typeface="Times New Roman" panose="02020603050405020304" pitchFamily="18" charset="0"/>
              </a:rPr>
              <a:t>merozoites</a:t>
            </a:r>
            <a:r>
              <a:rPr lang="en-US" sz="2400" dirty="0">
                <a:latin typeface="Times New Roman" panose="02020603050405020304" pitchFamily="18" charset="0"/>
                <a:cs typeface="Times New Roman" panose="02020603050405020304" pitchFamily="18" charset="0"/>
              </a:rPr>
              <a:t>. This stage consists of </a:t>
            </a:r>
            <a:r>
              <a:rPr lang="en-US" sz="2400" u="sng" dirty="0">
                <a:latin typeface="Times New Roman" panose="02020603050405020304" pitchFamily="18" charset="0"/>
                <a:cs typeface="Times New Roman" panose="02020603050405020304" pitchFamily="18" charset="0"/>
              </a:rPr>
              <a:t>only one generation</a:t>
            </a:r>
            <a:r>
              <a:rPr lang="en-US" sz="2400" dirty="0">
                <a:latin typeface="Times New Roman" panose="02020603050405020304" pitchFamily="18" charset="0"/>
                <a:cs typeface="Times New Roman" panose="02020603050405020304" pitchFamily="18" charset="0"/>
              </a:rPr>
              <a:t>. The duration of this cycle of </a:t>
            </a:r>
            <a:r>
              <a:rPr lang="en-US" sz="2400" i="1" dirty="0">
                <a:latin typeface="Times New Roman" panose="02020603050405020304" pitchFamily="18" charset="0"/>
                <a:cs typeface="Times New Roman" panose="02020603050405020304" pitchFamily="18" charset="0"/>
              </a:rPr>
              <a:t>P. falciparum, P. vivax, P. </a:t>
            </a:r>
            <a:r>
              <a:rPr lang="en-US" sz="2400" i="1" dirty="0" err="1">
                <a:latin typeface="Times New Roman" panose="02020603050405020304" pitchFamily="18" charset="0"/>
                <a:cs typeface="Times New Roman" panose="02020603050405020304" pitchFamily="18" charset="0"/>
              </a:rPr>
              <a:t>ovale</a:t>
            </a:r>
            <a:r>
              <a:rPr lang="en-US" sz="2400" i="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and</a:t>
            </a:r>
            <a:r>
              <a:rPr lang="en-US" sz="2400" i="1" dirty="0">
                <a:latin typeface="Times New Roman" panose="02020603050405020304" pitchFamily="18" charset="0"/>
                <a:cs typeface="Times New Roman" panose="02020603050405020304" pitchFamily="18" charset="0"/>
              </a:rPr>
              <a:t> P. malariae </a:t>
            </a:r>
            <a:r>
              <a:rPr lang="en-US" sz="2400" dirty="0">
                <a:latin typeface="Times New Roman" panose="02020603050405020304" pitchFamily="18" charset="0"/>
                <a:cs typeface="Times New Roman" panose="02020603050405020304" pitchFamily="18" charset="0"/>
              </a:rPr>
              <a:t>is 6, 8, 9 and 13–16 days, respectively. </a:t>
            </a:r>
          </a:p>
          <a:p>
            <a:pPr algn="just">
              <a:lnSpc>
                <a:spcPct val="150000"/>
              </a:lnSpc>
            </a:pPr>
            <a:r>
              <a:rPr lang="en-US" sz="2400" dirty="0">
                <a:latin typeface="Times New Roman" panose="02020603050405020304" pitchFamily="18" charset="0"/>
                <a:cs typeface="Times New Roman" panose="02020603050405020304" pitchFamily="18" charset="0"/>
              </a:rPr>
              <a:t>When this stage is complete, the liver cell ruptures and releases several thousands of merozoites into blood stream.</a:t>
            </a:r>
          </a:p>
          <a:p>
            <a:endParaRPr lang="en-US" dirty="0"/>
          </a:p>
        </p:txBody>
      </p:sp>
    </p:spTree>
    <p:extLst>
      <p:ext uri="{BB962C8B-B14F-4D97-AF65-F5344CB8AC3E}">
        <p14:creationId xmlns:p14="http://schemas.microsoft.com/office/powerpoint/2010/main" val="526267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5970CB4-9C0D-4383-D722-B0E53463B731}"/>
              </a:ext>
            </a:extLst>
          </p:cNvPr>
          <p:cNvSpPr txBox="1"/>
          <p:nvPr/>
        </p:nvSpPr>
        <p:spPr>
          <a:xfrm>
            <a:off x="1112520" y="496389"/>
            <a:ext cx="9966960" cy="5565947"/>
          </a:xfrm>
          <a:prstGeom prst="rect">
            <a:avLst/>
          </a:prstGeom>
          <a:noFill/>
        </p:spPr>
        <p:txBody>
          <a:bodyPr wrap="square">
            <a:spAutoFit/>
          </a:bodyPr>
          <a:lstStyle/>
          <a:p>
            <a:pPr algn="just">
              <a:lnSpc>
                <a:spcPct val="150000"/>
              </a:lnSpc>
            </a:pPr>
            <a:r>
              <a:rPr lang="en-US" sz="2400" b="1" dirty="0">
                <a:highlight>
                  <a:srgbClr val="FFFF00"/>
                </a:highlight>
                <a:latin typeface="Times New Roman" panose="02020603050405020304" pitchFamily="18" charset="0"/>
                <a:cs typeface="Times New Roman" panose="02020603050405020304" pitchFamily="18" charset="0"/>
              </a:rPr>
              <a:t>2- Erythrocytic schizogony</a:t>
            </a:r>
          </a:p>
          <a:p>
            <a:pPr algn="just">
              <a:lnSpc>
                <a:spcPct val="150000"/>
              </a:lnSpc>
            </a:pPr>
            <a:r>
              <a:rPr lang="en-US" sz="2400" dirty="0">
                <a:latin typeface="Times New Roman" panose="02020603050405020304" pitchFamily="18" charset="0"/>
                <a:cs typeface="Times New Roman" panose="02020603050405020304" pitchFamily="18" charset="0"/>
              </a:rPr>
              <a:t> The </a:t>
            </a:r>
            <a:r>
              <a:rPr lang="en-US" sz="2400" u="sng" dirty="0">
                <a:latin typeface="Times New Roman" panose="02020603050405020304" pitchFamily="18" charset="0"/>
                <a:cs typeface="Times New Roman" panose="02020603050405020304" pitchFamily="18" charset="0"/>
              </a:rPr>
              <a:t>merozoites</a:t>
            </a:r>
            <a:r>
              <a:rPr lang="en-US" sz="2400" dirty="0">
                <a:latin typeface="Times New Roman" panose="02020603050405020304" pitchFamily="18" charset="0"/>
                <a:cs typeface="Times New Roman" panose="02020603050405020304" pitchFamily="18" charset="0"/>
              </a:rPr>
              <a:t> attach to specific receptors on the surface of erythrocytes and enter the cells where they multiply. Here they pass through the stages of </a:t>
            </a:r>
            <a:r>
              <a:rPr lang="en-US" sz="2400" dirty="0">
                <a:highlight>
                  <a:srgbClr val="00FFFF"/>
                </a:highlight>
                <a:latin typeface="Times New Roman" panose="02020603050405020304" pitchFamily="18" charset="0"/>
                <a:cs typeface="Times New Roman" panose="02020603050405020304" pitchFamily="18" charset="0"/>
              </a:rPr>
              <a:t>trophozoites</a:t>
            </a:r>
            <a:r>
              <a:rPr lang="en-US" sz="2400" dirty="0">
                <a:latin typeface="Times New Roman" panose="02020603050405020304" pitchFamily="18" charset="0"/>
                <a:cs typeface="Times New Roman" panose="02020603050405020304" pitchFamily="18" charset="0"/>
              </a:rPr>
              <a:t>, </a:t>
            </a:r>
            <a:r>
              <a:rPr lang="en-US" sz="2400" dirty="0">
                <a:highlight>
                  <a:srgbClr val="00FFFF"/>
                </a:highlight>
                <a:latin typeface="Times New Roman" panose="02020603050405020304" pitchFamily="18" charset="0"/>
                <a:cs typeface="Times New Roman" panose="02020603050405020304" pitchFamily="18" charset="0"/>
              </a:rPr>
              <a:t>schizonts</a:t>
            </a:r>
            <a:r>
              <a:rPr lang="en-US" sz="2400" dirty="0">
                <a:latin typeface="Times New Roman" panose="02020603050405020304" pitchFamily="18" charset="0"/>
                <a:cs typeface="Times New Roman" panose="02020603050405020304" pitchFamily="18" charset="0"/>
              </a:rPr>
              <a:t> and </a:t>
            </a:r>
            <a:r>
              <a:rPr lang="en-US" sz="2400" dirty="0">
                <a:highlight>
                  <a:srgbClr val="00FFFF"/>
                </a:highlight>
                <a:latin typeface="Times New Roman" panose="02020603050405020304" pitchFamily="18" charset="0"/>
                <a:cs typeface="Times New Roman" panose="02020603050405020304" pitchFamily="18" charset="0"/>
              </a:rPr>
              <a:t>merozoites</a:t>
            </a:r>
            <a:r>
              <a:rPr lang="en-US" sz="2400" dirty="0">
                <a:latin typeface="Times New Roman" panose="02020603050405020304" pitchFamily="18" charset="0"/>
                <a:cs typeface="Times New Roman" panose="02020603050405020304" pitchFamily="18" charset="0"/>
              </a:rPr>
              <a:t>. Depending on the species, 6–32 nuclei are produced followed by cytoplasmic division, and the red cell ruptures to </a:t>
            </a:r>
            <a:r>
              <a:rPr lang="en-US" sz="2400" u="sng" dirty="0">
                <a:latin typeface="Times New Roman" panose="02020603050405020304" pitchFamily="18" charset="0"/>
                <a:cs typeface="Times New Roman" panose="02020603050405020304" pitchFamily="18" charset="0"/>
              </a:rPr>
              <a:t>release merozoites</a:t>
            </a:r>
            <a:r>
              <a:rPr lang="en-US" sz="2400" dirty="0">
                <a:latin typeface="Times New Roman" panose="02020603050405020304" pitchFamily="18" charset="0"/>
                <a:cs typeface="Times New Roman" panose="02020603050405020304" pitchFamily="18" charset="0"/>
              </a:rPr>
              <a:t>, which then infect fresh RBCs. The parasitic multiplication during the erythrocytic phase is </a:t>
            </a:r>
            <a:r>
              <a:rPr lang="en-US" sz="2400" u="sng" dirty="0">
                <a:latin typeface="Times New Roman" panose="02020603050405020304" pitchFamily="18" charset="0"/>
                <a:cs typeface="Times New Roman" panose="02020603050405020304" pitchFamily="18" charset="0"/>
              </a:rPr>
              <a:t>responsible for bringing on a clinical attack </a:t>
            </a:r>
            <a:r>
              <a:rPr lang="en-US" sz="2400" dirty="0">
                <a:latin typeface="Times New Roman" panose="02020603050405020304" pitchFamily="18" charset="0"/>
                <a:cs typeface="Times New Roman" panose="02020603050405020304" pitchFamily="18" charset="0"/>
              </a:rPr>
              <a:t>of malaria. </a:t>
            </a:r>
            <a:r>
              <a:rPr lang="en-US" sz="2400" i="1" dirty="0">
                <a:solidFill>
                  <a:prstClr val="black"/>
                </a:solidFill>
                <a:latin typeface="Times New Roman" panose="02020603050405020304" pitchFamily="18" charset="0"/>
                <a:cs typeface="Times New Roman" panose="02020603050405020304" pitchFamily="18" charset="0"/>
              </a:rPr>
              <a:t>. </a:t>
            </a:r>
          </a:p>
          <a:p>
            <a:pPr algn="just">
              <a:lnSpc>
                <a:spcPct val="150000"/>
              </a:lnSpc>
            </a:pPr>
            <a:r>
              <a:rPr lang="en-US" sz="2400" b="1" i="1" dirty="0">
                <a:solidFill>
                  <a:srgbClr val="FF0000"/>
                </a:solidFill>
                <a:latin typeface="Times New Roman" panose="02020603050405020304" pitchFamily="18" charset="0"/>
                <a:cs typeface="Times New Roman" panose="02020603050405020304" pitchFamily="18" charset="0"/>
              </a:rPr>
              <a:t>*</a:t>
            </a:r>
            <a:r>
              <a:rPr lang="en-US" sz="2400" i="1" dirty="0">
                <a:solidFill>
                  <a:prstClr val="black"/>
                </a:solidFill>
                <a:latin typeface="Times New Roman" panose="02020603050405020304" pitchFamily="18" charset="0"/>
                <a:cs typeface="Times New Roman" panose="02020603050405020304" pitchFamily="18" charset="0"/>
              </a:rPr>
              <a:t>P. falciparum </a:t>
            </a:r>
            <a:r>
              <a:rPr lang="en-US" sz="2400" dirty="0">
                <a:solidFill>
                  <a:prstClr val="black"/>
                </a:solidFill>
                <a:latin typeface="Times New Roman" panose="02020603050405020304" pitchFamily="18" charset="0"/>
                <a:cs typeface="Times New Roman" panose="02020603050405020304" pitchFamily="18" charset="0"/>
              </a:rPr>
              <a:t>differs from the other malaria parasites in that developing </a:t>
            </a:r>
            <a:r>
              <a:rPr lang="en-US" sz="2400" dirty="0" err="1">
                <a:solidFill>
                  <a:prstClr val="black"/>
                </a:solidFill>
                <a:latin typeface="Times New Roman" panose="02020603050405020304" pitchFamily="18" charset="0"/>
                <a:cs typeface="Times New Roman" panose="02020603050405020304" pitchFamily="18" charset="0"/>
              </a:rPr>
              <a:t>erythro</a:t>
            </a:r>
            <a:r>
              <a:rPr lang="en-US" sz="2400" dirty="0">
                <a:solidFill>
                  <a:prstClr val="black"/>
                </a:solidFill>
                <a:latin typeface="Times New Roman" panose="02020603050405020304" pitchFamily="18" charset="0"/>
                <a:cs typeface="Times New Roman" panose="02020603050405020304" pitchFamily="18" charset="0"/>
              </a:rPr>
              <a:t> </a:t>
            </a:r>
            <a:r>
              <a:rPr lang="en-US" sz="2400" dirty="0" err="1">
                <a:solidFill>
                  <a:prstClr val="black"/>
                </a:solidFill>
                <a:latin typeface="Times New Roman" panose="02020603050405020304" pitchFamily="18" charset="0"/>
                <a:cs typeface="Times New Roman" panose="02020603050405020304" pitchFamily="18" charset="0"/>
              </a:rPr>
              <a:t>cytic</a:t>
            </a:r>
            <a:r>
              <a:rPr lang="en-US" sz="2400" dirty="0">
                <a:solidFill>
                  <a:prstClr val="black"/>
                </a:solidFill>
                <a:latin typeface="Times New Roman" panose="02020603050405020304" pitchFamily="18" charset="0"/>
                <a:cs typeface="Times New Roman" panose="02020603050405020304" pitchFamily="18" charset="0"/>
              </a:rPr>
              <a:t> schizonts aggregate in the capillaries.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91425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D783FF3-8ADA-5138-ADCD-71D9FA7C1E21}"/>
              </a:ext>
            </a:extLst>
          </p:cNvPr>
          <p:cNvSpPr txBox="1"/>
          <p:nvPr/>
        </p:nvSpPr>
        <p:spPr>
          <a:xfrm>
            <a:off x="1053737" y="835080"/>
            <a:ext cx="10084526" cy="4457952"/>
          </a:xfrm>
          <a:prstGeom prst="rect">
            <a:avLst/>
          </a:prstGeom>
          <a:noFill/>
        </p:spPr>
        <p:txBody>
          <a:bodyPr wrap="square">
            <a:spAutoFit/>
          </a:bodyPr>
          <a:lstStyle/>
          <a:p>
            <a:pPr algn="just">
              <a:lnSpc>
                <a:spcPct val="150000"/>
              </a:lnSpc>
            </a:pPr>
            <a:r>
              <a:rPr lang="en-US" sz="2400" b="1" dirty="0">
                <a:highlight>
                  <a:srgbClr val="FFFF00"/>
                </a:highlight>
                <a:latin typeface="Times New Roman" panose="02020603050405020304" pitchFamily="18" charset="0"/>
                <a:cs typeface="Times New Roman" panose="02020603050405020304" pitchFamily="18" charset="0"/>
              </a:rPr>
              <a:t>3- </a:t>
            </a:r>
            <a:r>
              <a:rPr lang="en-US" sz="2400" b="1" dirty="0" err="1">
                <a:highlight>
                  <a:srgbClr val="FFFF00"/>
                </a:highlight>
                <a:latin typeface="Times New Roman" panose="02020603050405020304" pitchFamily="18" charset="0"/>
                <a:cs typeface="Times New Roman" panose="02020603050405020304" pitchFamily="18" charset="0"/>
              </a:rPr>
              <a:t>Gametogony</a:t>
            </a:r>
            <a:r>
              <a:rPr lang="en-US" sz="2400" b="1" dirty="0">
                <a:highlight>
                  <a:srgbClr val="FFFF00"/>
                </a:highlight>
                <a:latin typeface="Times New Roman" panose="02020603050405020304" pitchFamily="18" charset="0"/>
                <a:cs typeface="Times New Roman" panose="02020603050405020304" pitchFamily="18" charset="0"/>
              </a:rPr>
              <a:t>: </a:t>
            </a:r>
          </a:p>
          <a:p>
            <a:pPr algn="just">
              <a:lnSpc>
                <a:spcPct val="150000"/>
              </a:lnSpc>
            </a:pPr>
            <a:r>
              <a:rPr lang="en-US" sz="2400" dirty="0">
                <a:latin typeface="Times New Roman" panose="02020603050405020304" pitchFamily="18" charset="0"/>
                <a:cs typeface="Times New Roman" panose="02020603050405020304" pitchFamily="18" charset="0"/>
              </a:rPr>
              <a:t>After malaria parasites have undergone erythrocytic schizogony for certain period, </a:t>
            </a:r>
            <a:r>
              <a:rPr lang="en-US" sz="2400" u="sng" dirty="0">
                <a:latin typeface="Times New Roman" panose="02020603050405020304" pitchFamily="18" charset="0"/>
                <a:cs typeface="Times New Roman" panose="02020603050405020304" pitchFamily="18" charset="0"/>
              </a:rPr>
              <a:t>some merozoites </a:t>
            </a:r>
            <a:r>
              <a:rPr lang="en-US" sz="2400" dirty="0">
                <a:latin typeface="Times New Roman" panose="02020603050405020304" pitchFamily="18" charset="0"/>
                <a:cs typeface="Times New Roman" panose="02020603050405020304" pitchFamily="18" charset="0"/>
              </a:rPr>
              <a:t>develop within red cells into </a:t>
            </a:r>
            <a:r>
              <a:rPr lang="en-US" sz="2400" dirty="0">
                <a:highlight>
                  <a:srgbClr val="00FFFF"/>
                </a:highlight>
                <a:latin typeface="Times New Roman" panose="02020603050405020304" pitchFamily="18" charset="0"/>
                <a:cs typeface="Times New Roman" panose="02020603050405020304" pitchFamily="18" charset="0"/>
              </a:rPr>
              <a:t>male and female gametocytes</a:t>
            </a:r>
            <a:r>
              <a:rPr lang="en-US" sz="2400" dirty="0">
                <a:latin typeface="Times New Roman" panose="02020603050405020304" pitchFamily="18" charset="0"/>
                <a:cs typeface="Times New Roman" panose="02020603050405020304" pitchFamily="18" charset="0"/>
              </a:rPr>
              <a:t> known as microgametocytes and macrogametocytes respectively, in process of gametocytogenesis. </a:t>
            </a:r>
          </a:p>
          <a:p>
            <a:pPr algn="just">
              <a:lnSpc>
                <a:spcPct val="150000"/>
              </a:lnSpc>
            </a:pPr>
            <a:r>
              <a:rPr lang="en-US" sz="2400" dirty="0">
                <a:latin typeface="Times New Roman" panose="02020603050405020304" pitchFamily="18" charset="0"/>
                <a:cs typeface="Times New Roman" panose="02020603050405020304" pitchFamily="18" charset="0"/>
              </a:rPr>
              <a:t>Only mature gametocytes are found in the peripheral blood. They do not cause any febrile condition (fever) in human host. </a:t>
            </a:r>
            <a:r>
              <a:rPr lang="en-US" sz="2400" dirty="0">
                <a:effectLst/>
                <a:latin typeface="Times New Roman" panose="02020603050405020304" pitchFamily="18" charset="0"/>
                <a:ea typeface="Calibri" panose="020F0502020204030204" pitchFamily="34" charset="0"/>
              </a:rPr>
              <a:t>The host carrying gametocytes is known as </a:t>
            </a:r>
            <a:r>
              <a:rPr lang="en-US" sz="2400" u="sng" dirty="0">
                <a:effectLst/>
                <a:latin typeface="Times New Roman" panose="02020603050405020304" pitchFamily="18" charset="0"/>
                <a:ea typeface="Calibri" panose="020F0502020204030204" pitchFamily="34" charset="0"/>
              </a:rPr>
              <a:t>carrier</a:t>
            </a:r>
            <a:r>
              <a:rPr lang="en-US" sz="2400" dirty="0">
                <a:effectLst/>
                <a:latin typeface="Times New Roman" panose="02020603050405020304" pitchFamily="18" charset="0"/>
                <a:ea typeface="Calibri" panose="020F0502020204030204" pitchFamily="34" charset="0"/>
              </a:rPr>
              <a:t>.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37601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C11CE73-6D23-12D6-3D91-878DB95DEEB1}"/>
              </a:ext>
            </a:extLst>
          </p:cNvPr>
          <p:cNvSpPr txBox="1"/>
          <p:nvPr/>
        </p:nvSpPr>
        <p:spPr>
          <a:xfrm>
            <a:off x="692332" y="589216"/>
            <a:ext cx="10371908" cy="5679568"/>
          </a:xfrm>
          <a:prstGeom prst="rect">
            <a:avLst/>
          </a:prstGeom>
          <a:noFill/>
        </p:spPr>
        <p:txBody>
          <a:bodyPr wrap="square">
            <a:spAutoFit/>
          </a:bodyPr>
          <a:lstStyle/>
          <a:p>
            <a:pPr algn="just">
              <a:lnSpc>
                <a:spcPct val="150000"/>
              </a:lnSpc>
              <a:spcAft>
                <a:spcPts val="800"/>
              </a:spcAft>
              <a:buNone/>
            </a:pPr>
            <a:r>
              <a:rPr lang="en-US" sz="2400" b="1" kern="100" dirty="0">
                <a:effectLst/>
                <a:highlight>
                  <a:srgbClr val="FFFF00"/>
                </a:highlight>
                <a:latin typeface="Times New Roman" panose="02020603050405020304" pitchFamily="18" charset="0"/>
                <a:ea typeface="Calibri" panose="020F0502020204030204" pitchFamily="34" charset="0"/>
                <a:cs typeface="Arial" panose="020B0604020202020204" pitchFamily="34" charset="0"/>
              </a:rPr>
              <a:t>4- Secondary </a:t>
            </a:r>
            <a:r>
              <a:rPr lang="en-US" sz="2400" b="1" kern="100" dirty="0" err="1">
                <a:effectLst/>
                <a:highlight>
                  <a:srgbClr val="FFFF00"/>
                </a:highlight>
                <a:latin typeface="Times New Roman" panose="02020603050405020304" pitchFamily="18" charset="0"/>
                <a:ea typeface="Calibri" panose="020F0502020204030204" pitchFamily="34" charset="0"/>
                <a:cs typeface="Arial" panose="020B0604020202020204" pitchFamily="34" charset="0"/>
              </a:rPr>
              <a:t>exo</a:t>
            </a:r>
            <a:r>
              <a:rPr lang="en-US" sz="2400" b="1" kern="100" dirty="0">
                <a:effectLst/>
                <a:highlight>
                  <a:srgbClr val="FFFF00"/>
                </a:highlight>
                <a:latin typeface="Times New Roman" panose="02020603050405020304" pitchFamily="18" charset="0"/>
                <a:ea typeface="Calibri" panose="020F0502020204030204" pitchFamily="34" charset="0"/>
                <a:cs typeface="Arial" panose="020B0604020202020204" pitchFamily="34" charset="0"/>
              </a:rPr>
              <a:t>-erythrocytic or dormant schizogony:</a:t>
            </a:r>
            <a:r>
              <a:rPr lang="en-US" sz="2400" kern="100" dirty="0">
                <a:effectLst/>
                <a:highlight>
                  <a:srgbClr val="FFFF00"/>
                </a:highlight>
                <a:latin typeface="Times New Roman" panose="02020603050405020304" pitchFamily="18" charset="0"/>
                <a:ea typeface="Calibri" panose="020F0502020204030204" pitchFamily="34" charset="0"/>
                <a:cs typeface="Arial" panose="020B0604020202020204" pitchFamily="34" charset="0"/>
              </a:rPr>
              <a:t> </a:t>
            </a:r>
            <a:endParaRPr lang="en-US" sz="2400" kern="10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p>
            <a:pPr algn="just">
              <a:lnSpc>
                <a:spcPct val="150000"/>
              </a:lnSpc>
              <a:buNone/>
            </a:pPr>
            <a:r>
              <a:rPr lang="en-US" sz="2400" dirty="0">
                <a:effectLst/>
                <a:latin typeface="Times New Roman" panose="02020603050405020304" pitchFamily="18" charset="0"/>
                <a:ea typeface="Calibri" panose="020F0502020204030204" pitchFamily="34" charset="0"/>
              </a:rPr>
              <a:t>In case of </a:t>
            </a:r>
            <a:r>
              <a:rPr lang="en-US" sz="2400" i="1" u="sng" dirty="0">
                <a:effectLst/>
                <a:latin typeface="Times New Roman" panose="02020603050405020304" pitchFamily="18" charset="0"/>
                <a:ea typeface="Calibri" panose="020F0502020204030204" pitchFamily="34" charset="0"/>
              </a:rPr>
              <a:t>P. vivax </a:t>
            </a:r>
            <a:r>
              <a:rPr lang="en-US" sz="2400" u="sng" dirty="0">
                <a:effectLst/>
                <a:latin typeface="Times New Roman" panose="02020603050405020304" pitchFamily="18" charset="0"/>
                <a:ea typeface="Calibri" panose="020F0502020204030204" pitchFamily="34" charset="0"/>
              </a:rPr>
              <a:t>and</a:t>
            </a:r>
            <a:r>
              <a:rPr lang="en-US" sz="2400" i="1" u="sng" dirty="0">
                <a:effectLst/>
                <a:latin typeface="Times New Roman" panose="02020603050405020304" pitchFamily="18" charset="0"/>
                <a:ea typeface="Calibri" panose="020F0502020204030204" pitchFamily="34" charset="0"/>
              </a:rPr>
              <a:t> P. </a:t>
            </a:r>
            <a:r>
              <a:rPr lang="en-US" sz="2400" i="1" u="sng" dirty="0" err="1">
                <a:effectLst/>
                <a:latin typeface="Times New Roman" panose="02020603050405020304" pitchFamily="18" charset="0"/>
                <a:ea typeface="Calibri" panose="020F0502020204030204" pitchFamily="34" charset="0"/>
              </a:rPr>
              <a:t>ovale</a:t>
            </a:r>
            <a:r>
              <a:rPr lang="en-US" sz="2400" dirty="0">
                <a:effectLst/>
                <a:latin typeface="Times New Roman" panose="02020603050405020304" pitchFamily="18" charset="0"/>
                <a:ea typeface="Calibri" panose="020F0502020204030204" pitchFamily="34" charset="0"/>
              </a:rPr>
              <a:t>, some sporozoites on entering into hepatocytes enter into a resting (dormant) stage before undergoing asexual multiplication, is known as </a:t>
            </a:r>
            <a:r>
              <a:rPr lang="en-US" sz="2400" u="sng" dirty="0">
                <a:effectLst/>
                <a:highlight>
                  <a:srgbClr val="00FFFF"/>
                </a:highlight>
                <a:latin typeface="Times New Roman" panose="02020603050405020304" pitchFamily="18" charset="0"/>
                <a:ea typeface="Calibri" panose="020F0502020204030204" pitchFamily="34" charset="0"/>
              </a:rPr>
              <a:t>hypnozoite</a:t>
            </a:r>
            <a:r>
              <a:rPr lang="en-US" sz="2400" dirty="0">
                <a:effectLst/>
                <a:latin typeface="Times New Roman" panose="02020603050405020304" pitchFamily="18" charset="0"/>
                <a:ea typeface="Calibri" panose="020F0502020204030204" pitchFamily="34" charset="0"/>
              </a:rPr>
              <a:t> or sleeping form. </a:t>
            </a:r>
          </a:p>
          <a:p>
            <a:pPr algn="just">
              <a:lnSpc>
                <a:spcPct val="150000"/>
              </a:lnSpc>
              <a:buNone/>
            </a:pPr>
            <a:r>
              <a:rPr lang="en-US" sz="2400" dirty="0">
                <a:effectLst/>
                <a:latin typeface="Times New Roman" panose="02020603050405020304" pitchFamily="18" charset="0"/>
                <a:ea typeface="Calibri" panose="020F0502020204030204" pitchFamily="34" charset="0"/>
              </a:rPr>
              <a:t>After a period of weeks, months or years (usually up to 2 years) hypnozoites are </a:t>
            </a:r>
            <a:r>
              <a:rPr lang="en-US" sz="2400" u="sng" dirty="0">
                <a:effectLst/>
                <a:latin typeface="Times New Roman" panose="02020603050405020304" pitchFamily="18" charset="0"/>
                <a:ea typeface="Calibri" panose="020F0502020204030204" pitchFamily="34" charset="0"/>
              </a:rPr>
              <a:t>reactivated</a:t>
            </a:r>
            <a:r>
              <a:rPr lang="en-US" sz="2400" dirty="0">
                <a:effectLst/>
                <a:latin typeface="Times New Roman" panose="02020603050405020304" pitchFamily="18" charset="0"/>
                <a:ea typeface="Calibri" panose="020F0502020204030204" pitchFamily="34" charset="0"/>
              </a:rPr>
              <a:t> to become secondary </a:t>
            </a:r>
            <a:r>
              <a:rPr lang="en-US" sz="2400" dirty="0" err="1">
                <a:effectLst/>
                <a:latin typeface="Times New Roman" panose="02020603050405020304" pitchFamily="18" charset="0"/>
                <a:ea typeface="Calibri" panose="020F0502020204030204" pitchFamily="34" charset="0"/>
              </a:rPr>
              <a:t>exo</a:t>
            </a:r>
            <a:r>
              <a:rPr lang="en-US" sz="2400" dirty="0">
                <a:effectLst/>
                <a:latin typeface="Times New Roman" panose="02020603050405020304" pitchFamily="18" charset="0"/>
                <a:ea typeface="Calibri" panose="020F0502020204030204" pitchFamily="34" charset="0"/>
              </a:rPr>
              <a:t>-erythrocytic schizonts and release merozoites which infect RBCs </a:t>
            </a:r>
            <a:r>
              <a:rPr lang="en-US" sz="2400" u="sng" dirty="0">
                <a:effectLst/>
                <a:latin typeface="Times New Roman" panose="02020603050405020304" pitchFamily="18" charset="0"/>
                <a:ea typeface="Calibri" panose="020F0502020204030204" pitchFamily="34" charset="0"/>
              </a:rPr>
              <a:t>producing relapse of malaria</a:t>
            </a:r>
            <a:r>
              <a:rPr lang="en-US" sz="2400" dirty="0">
                <a:effectLst/>
                <a:latin typeface="Times New Roman" panose="02020603050405020304" pitchFamily="18" charset="0"/>
                <a:ea typeface="Calibri" panose="020F0502020204030204" pitchFamily="34" charset="0"/>
              </a:rPr>
              <a:t>.</a:t>
            </a:r>
          </a:p>
          <a:p>
            <a:pPr algn="just">
              <a:lnSpc>
                <a:spcPct val="150000"/>
              </a:lnSpc>
              <a:buNone/>
            </a:pPr>
            <a:r>
              <a:rPr lang="en-US" sz="2400" dirty="0">
                <a:effectLst/>
                <a:latin typeface="Times New Roman" panose="02020603050405020304" pitchFamily="18" charset="0"/>
                <a:ea typeface="Calibri" panose="020F0502020204030204" pitchFamily="34" charset="0"/>
              </a:rPr>
              <a:t> </a:t>
            </a:r>
            <a:r>
              <a:rPr lang="en-US" sz="2400" u="sng" dirty="0">
                <a:latin typeface="Times New Roman" panose="02020603050405020304" pitchFamily="18" charset="0"/>
                <a:ea typeface="Calibri" panose="020F0502020204030204" pitchFamily="34" charset="0"/>
              </a:rPr>
              <a:t>Recrudescence </a:t>
            </a:r>
            <a:r>
              <a:rPr lang="en-US" sz="2400" dirty="0">
                <a:latin typeface="Times New Roman" panose="02020603050405020304" pitchFamily="18" charset="0"/>
                <a:ea typeface="Calibri" panose="020F0502020204030204" pitchFamily="34" charset="0"/>
              </a:rPr>
              <a:t>occurs </a:t>
            </a:r>
            <a:r>
              <a:rPr lang="en-US" sz="2400" dirty="0">
                <a:effectLst/>
                <a:latin typeface="Times New Roman" panose="02020603050405020304" pitchFamily="18" charset="0"/>
                <a:ea typeface="Calibri" panose="020F0502020204030204" pitchFamily="34" charset="0"/>
              </a:rPr>
              <a:t>when RBC infection is not eliminated by the immune system or by therapy and the numbers in the RBCs begin to increase again with subsequent clinical symptoms.</a:t>
            </a:r>
            <a:endParaRPr lang="en-US" sz="2400" dirty="0"/>
          </a:p>
        </p:txBody>
      </p:sp>
    </p:spTree>
    <p:extLst>
      <p:ext uri="{BB962C8B-B14F-4D97-AF65-F5344CB8AC3E}">
        <p14:creationId xmlns:p14="http://schemas.microsoft.com/office/powerpoint/2010/main" val="3410044189"/>
      </p:ext>
    </p:extLst>
  </p:cSld>
  <p:clrMapOvr>
    <a:masterClrMapping/>
  </p:clrMapOvr>
  <mc:AlternateContent xmlns:mc="http://schemas.openxmlformats.org/markup-compatibility/2006" xmlns:p14="http://schemas.microsoft.com/office/powerpoint/2010/main">
    <mc:Choice Requires="p14">
      <p:transition spd="slow" p14:dur="2000" advTm="57152"/>
    </mc:Choice>
    <mc:Fallback xmlns="">
      <p:transition spd="slow" advTm="57152"/>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tretch>
            <a:fillRect/>
          </a:stretch>
        </p:blipFill>
        <p:spPr>
          <a:xfrm>
            <a:off x="1653883" y="-27904"/>
            <a:ext cx="9268691" cy="6857999"/>
          </a:xfrm>
          <a:prstGeom prst="rect">
            <a:avLst/>
          </a:prstGeom>
        </p:spPr>
      </p:pic>
      <p:pic>
        <p:nvPicPr>
          <p:cNvPr id="3074" name="Picture 2" descr="http://www.alphalabs.co.uk/media/catalog/product/cache/1/image/9df78eab33525d08d6e5fb8d27136e95/Z/1/Z11200C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43346" y="2379517"/>
            <a:ext cx="2344883" cy="23448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1501672"/>
      </p:ext>
    </p:extLst>
  </p:cSld>
  <p:clrMapOvr>
    <a:masterClrMapping/>
  </p:clrMapOvr>
  <mc:AlternateContent xmlns:mc="http://schemas.openxmlformats.org/markup-compatibility/2006" xmlns:p14="http://schemas.microsoft.com/office/powerpoint/2010/main">
    <mc:Choice Requires="p14">
      <p:transition spd="slow" p14:dur="2000" advTm="50504"/>
    </mc:Choice>
    <mc:Fallback xmlns="">
      <p:transition spd="slow" advTm="50504"/>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2D15B4-B680-834A-B79C-E251AAFF4C7D}"/>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828799" y="0"/>
            <a:ext cx="8530047" cy="6858000"/>
          </a:xfrm>
          <a:prstGeom prst="rect">
            <a:avLst/>
          </a:prstGeom>
        </p:spPr>
      </p:pic>
    </p:spTree>
    <p:extLst>
      <p:ext uri="{BB962C8B-B14F-4D97-AF65-F5344CB8AC3E}">
        <p14:creationId xmlns:p14="http://schemas.microsoft.com/office/powerpoint/2010/main" val="32128904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81196" y="666776"/>
            <a:ext cx="2523027" cy="2072226"/>
          </a:xfrm>
          <a:prstGeom prst="rect">
            <a:avLst/>
          </a:prstGeom>
        </p:spPr>
      </p:pic>
      <p:sp>
        <p:nvSpPr>
          <p:cNvPr id="4" name="Rectangle 3"/>
          <p:cNvSpPr/>
          <p:nvPr/>
        </p:nvSpPr>
        <p:spPr>
          <a:xfrm>
            <a:off x="466700" y="2850877"/>
            <a:ext cx="4262054" cy="400110"/>
          </a:xfrm>
          <a:prstGeom prst="rect">
            <a:avLst/>
          </a:prstGeom>
        </p:spPr>
        <p:txBody>
          <a:bodyPr wrap="square">
            <a:spAutoFit/>
          </a:bodyPr>
          <a:lstStyle/>
          <a:p>
            <a:r>
              <a:rPr lang="en-US" sz="2000" i="1" dirty="0"/>
              <a:t>P. vivax</a:t>
            </a:r>
            <a:r>
              <a:rPr lang="en-US" sz="2000" dirty="0"/>
              <a:t> trophozoite with </a:t>
            </a:r>
            <a:r>
              <a:rPr lang="en-US" sz="2000" dirty="0" err="1"/>
              <a:t>Schüffner</a:t>
            </a:r>
            <a:r>
              <a:rPr lang="en-US" sz="2000" dirty="0"/>
              <a:t> dots</a:t>
            </a:r>
            <a:r>
              <a:rPr lang="en-US" dirty="0"/>
              <a:t>.  </a:t>
            </a:r>
          </a:p>
        </p:txBody>
      </p:sp>
      <p:pic>
        <p:nvPicPr>
          <p:cNvPr id="6" name="Picture 5">
            <a:extLst>
              <a:ext uri="{FF2B5EF4-FFF2-40B4-BE49-F238E27FC236}">
                <a16:creationId xmlns:a16="http://schemas.microsoft.com/office/drawing/2014/main" id="{CF417E7C-BBD6-EFC2-FD6D-3DF3697A10AC}"/>
              </a:ext>
            </a:extLst>
          </p:cNvPr>
          <p:cNvPicPr>
            <a:picLocks noChangeAspect="1"/>
          </p:cNvPicPr>
          <p:nvPr/>
        </p:nvPicPr>
        <p:blipFill>
          <a:blip r:embed="rId3"/>
          <a:stretch>
            <a:fillRect/>
          </a:stretch>
        </p:blipFill>
        <p:spPr>
          <a:xfrm>
            <a:off x="6175805" y="117566"/>
            <a:ext cx="5104720" cy="6740434"/>
          </a:xfrm>
          <a:prstGeom prst="rect">
            <a:avLst/>
          </a:prstGeom>
        </p:spPr>
      </p:pic>
      <p:pic>
        <p:nvPicPr>
          <p:cNvPr id="7" name="Picture 6">
            <a:extLst>
              <a:ext uri="{FF2B5EF4-FFF2-40B4-BE49-F238E27FC236}">
                <a16:creationId xmlns:a16="http://schemas.microsoft.com/office/drawing/2014/main" id="{BC353F12-335B-5932-04CC-5C2E156187E0}"/>
              </a:ext>
            </a:extLst>
          </p:cNvPr>
          <p:cNvPicPr>
            <a:picLocks noChangeAspect="1"/>
          </p:cNvPicPr>
          <p:nvPr/>
        </p:nvPicPr>
        <p:blipFill>
          <a:blip r:embed="rId4"/>
          <a:stretch>
            <a:fillRect/>
          </a:stretch>
        </p:blipFill>
        <p:spPr>
          <a:xfrm>
            <a:off x="1081196" y="3362862"/>
            <a:ext cx="3265283" cy="2116234"/>
          </a:xfrm>
          <a:prstGeom prst="rect">
            <a:avLst/>
          </a:prstGeom>
        </p:spPr>
      </p:pic>
      <p:sp>
        <p:nvSpPr>
          <p:cNvPr id="8" name="Rectangle 7">
            <a:extLst>
              <a:ext uri="{FF2B5EF4-FFF2-40B4-BE49-F238E27FC236}">
                <a16:creationId xmlns:a16="http://schemas.microsoft.com/office/drawing/2014/main" id="{926EC3CF-59CC-72D9-1A25-8A43BF1E8B2C}"/>
              </a:ext>
            </a:extLst>
          </p:cNvPr>
          <p:cNvSpPr/>
          <p:nvPr/>
        </p:nvSpPr>
        <p:spPr>
          <a:xfrm>
            <a:off x="911475" y="5479096"/>
            <a:ext cx="3908719" cy="707886"/>
          </a:xfrm>
          <a:prstGeom prst="rect">
            <a:avLst/>
          </a:prstGeom>
        </p:spPr>
        <p:txBody>
          <a:bodyPr wrap="square">
            <a:spAutoFit/>
          </a:bodyPr>
          <a:lstStyle/>
          <a:p>
            <a:pPr algn="ctr"/>
            <a:r>
              <a:rPr lang="en-US" sz="2000" dirty="0">
                <a:latin typeface="Times New Roman" panose="02020603050405020304" pitchFamily="18" charset="0"/>
                <a:cs typeface="Times New Roman" panose="02020603050405020304" pitchFamily="18" charset="0"/>
              </a:rPr>
              <a:t>banana-shaped gametocytes are seen in </a:t>
            </a:r>
            <a:r>
              <a:rPr lang="en-US" sz="2000" i="1" dirty="0">
                <a:latin typeface="Times New Roman" panose="02020603050405020304" pitchFamily="18" charset="0"/>
                <a:cs typeface="Times New Roman" panose="02020603050405020304" pitchFamily="18" charset="0"/>
              </a:rPr>
              <a:t>P. falciparum</a:t>
            </a:r>
            <a:r>
              <a:rPr lang="en-US" sz="2000" dirty="0">
                <a:latin typeface="Times New Roman" panose="02020603050405020304" pitchFamily="18" charset="0"/>
                <a:cs typeface="Times New Roman" panose="02020603050405020304" pitchFamily="18" charset="0"/>
              </a:rPr>
              <a:t> infections.</a:t>
            </a:r>
          </a:p>
        </p:txBody>
      </p:sp>
    </p:spTree>
    <p:extLst>
      <p:ext uri="{BB962C8B-B14F-4D97-AF65-F5344CB8AC3E}">
        <p14:creationId xmlns:p14="http://schemas.microsoft.com/office/powerpoint/2010/main" val="474328539"/>
      </p:ext>
    </p:extLst>
  </p:cSld>
  <p:clrMapOvr>
    <a:masterClrMapping/>
  </p:clrMapOvr>
  <mc:AlternateContent xmlns:mc="http://schemas.openxmlformats.org/markup-compatibility/2006" xmlns:p14="http://schemas.microsoft.com/office/powerpoint/2010/main">
    <mc:Choice Requires="p14">
      <p:transition spd="slow" p14:dur="2000" advTm="29201"/>
    </mc:Choice>
    <mc:Fallback xmlns="">
      <p:transition spd="slow" advTm="29201"/>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42B9487-CF7F-5B65-3851-F50DE87B17FE}"/>
              </a:ext>
            </a:extLst>
          </p:cNvPr>
          <p:cNvSpPr txBox="1"/>
          <p:nvPr/>
        </p:nvSpPr>
        <p:spPr>
          <a:xfrm>
            <a:off x="522516" y="487605"/>
            <a:ext cx="6635930" cy="5668539"/>
          </a:xfrm>
          <a:prstGeom prst="rect">
            <a:avLst/>
          </a:prstGeom>
          <a:noFill/>
        </p:spPr>
        <p:txBody>
          <a:bodyPr wrap="square">
            <a:spAutoFit/>
          </a:bodyPr>
          <a:lstStyle/>
          <a:p>
            <a:pPr algn="just">
              <a:lnSpc>
                <a:spcPct val="150000"/>
              </a:lnSpc>
              <a:spcAft>
                <a:spcPts val="800"/>
              </a:spcAft>
              <a:buNone/>
            </a:pPr>
            <a:r>
              <a:rPr lang="en-US" sz="2400" b="1" kern="100" dirty="0">
                <a:solidFill>
                  <a:srgbClr val="FF0000"/>
                </a:solidFill>
                <a:effectLst/>
                <a:highlight>
                  <a:srgbClr val="FFFF00"/>
                </a:highlight>
                <a:latin typeface="Times New Roman" panose="02020603050405020304" pitchFamily="18" charset="0"/>
                <a:ea typeface="Calibri" panose="020F0502020204030204" pitchFamily="34" charset="0"/>
                <a:cs typeface="Arial" panose="020B0604020202020204" pitchFamily="34" charset="0"/>
              </a:rPr>
              <a:t>Mosquito cycle</a:t>
            </a:r>
            <a:r>
              <a:rPr lang="en-US" sz="2400" kern="100" dirty="0">
                <a:solidFill>
                  <a:srgbClr val="FF0000"/>
                </a:solidFill>
                <a:effectLst/>
                <a:highlight>
                  <a:srgbClr val="FFFF00"/>
                </a:highlight>
                <a:latin typeface="Times New Roman" panose="02020603050405020304" pitchFamily="18" charset="0"/>
                <a:ea typeface="Calibri" panose="020F0502020204030204" pitchFamily="34" charset="0"/>
                <a:cs typeface="Arial" panose="020B0604020202020204" pitchFamily="34" charset="0"/>
              </a:rPr>
              <a:t> </a:t>
            </a:r>
            <a:endParaRPr lang="en-US" sz="2400" kern="100" dirty="0">
              <a:solidFill>
                <a:srgbClr val="FF0000"/>
              </a:solidFill>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p>
            <a:pPr algn="just">
              <a:lnSpc>
                <a:spcPct val="150000"/>
              </a:lnSpc>
              <a:buNone/>
            </a:pPr>
            <a:r>
              <a:rPr lang="en-US" sz="2400" dirty="0">
                <a:effectLst/>
                <a:latin typeface="Times New Roman" panose="02020603050405020304" pitchFamily="18" charset="0"/>
                <a:ea typeface="Calibri" panose="020F0502020204030204" pitchFamily="34" charset="0"/>
              </a:rPr>
              <a:t>Sexual cycle actually starts in the human by the formation of </a:t>
            </a:r>
            <a:r>
              <a:rPr lang="en-US" sz="2400" u="sng" dirty="0">
                <a:effectLst/>
                <a:latin typeface="Times New Roman" panose="02020603050405020304" pitchFamily="18" charset="0"/>
                <a:ea typeface="Calibri" panose="020F0502020204030204" pitchFamily="34" charset="0"/>
              </a:rPr>
              <a:t>gametocytes</a:t>
            </a:r>
            <a:r>
              <a:rPr lang="en-US" sz="2400" dirty="0">
                <a:effectLst/>
                <a:latin typeface="Times New Roman" panose="02020603050405020304" pitchFamily="18" charset="0"/>
                <a:ea typeface="Calibri" panose="020F0502020204030204" pitchFamily="34" charset="0"/>
              </a:rPr>
              <a:t> in blood. In the stomach of the mosquito from one microgametocyte 8 thread-like filamentous structures called microgametes are formed by the process of </a:t>
            </a:r>
            <a:r>
              <a:rPr lang="en-US" sz="2400" u="sng" dirty="0" err="1">
                <a:effectLst/>
                <a:latin typeface="Times New Roman" panose="02020603050405020304" pitchFamily="18" charset="0"/>
                <a:ea typeface="Calibri" panose="020F0502020204030204" pitchFamily="34" charset="0"/>
              </a:rPr>
              <a:t>exflagellation</a:t>
            </a:r>
            <a:r>
              <a:rPr lang="en-US" sz="2400" u="sng" dirty="0">
                <a:effectLst/>
                <a:latin typeface="Times New Roman" panose="02020603050405020304" pitchFamily="18" charset="0"/>
                <a:ea typeface="Calibri" panose="020F0502020204030204" pitchFamily="34" charset="0"/>
              </a:rPr>
              <a:t>.</a:t>
            </a:r>
            <a:r>
              <a:rPr lang="en-US" sz="2400" dirty="0">
                <a:effectLst/>
                <a:latin typeface="Times New Roman" panose="02020603050405020304" pitchFamily="18" charset="0"/>
                <a:ea typeface="Calibri" panose="020F0502020204030204" pitchFamily="34" charset="0"/>
              </a:rPr>
              <a:t> The fertilized macrogamete is known as </a:t>
            </a:r>
            <a:r>
              <a:rPr lang="en-US" sz="2400" u="sng" dirty="0">
                <a:effectLst/>
                <a:highlight>
                  <a:srgbClr val="00FF00"/>
                </a:highlight>
                <a:latin typeface="Times New Roman" panose="02020603050405020304" pitchFamily="18" charset="0"/>
                <a:ea typeface="Calibri" panose="020F0502020204030204" pitchFamily="34" charset="0"/>
              </a:rPr>
              <a:t>zygote</a:t>
            </a:r>
            <a:r>
              <a:rPr lang="en-US" sz="2400" u="sng" dirty="0">
                <a:latin typeface="Times New Roman" panose="02020603050405020304" pitchFamily="18" charset="0"/>
                <a:ea typeface="Calibri" panose="020F0502020204030204" pitchFamily="34" charset="0"/>
              </a:rPr>
              <a:t>,</a:t>
            </a:r>
            <a:r>
              <a:rPr lang="en-US" sz="2400" dirty="0">
                <a:effectLst/>
                <a:latin typeface="Times New Roman" panose="02020603050405020304" pitchFamily="18" charset="0"/>
                <a:ea typeface="Calibri" panose="020F0502020204030204" pitchFamily="34" charset="0"/>
              </a:rPr>
              <a:t> matures into </a:t>
            </a:r>
            <a:r>
              <a:rPr lang="en-US" sz="2400" u="sng" dirty="0">
                <a:effectLst/>
                <a:highlight>
                  <a:srgbClr val="00FF00"/>
                </a:highlight>
                <a:latin typeface="Times New Roman" panose="02020603050405020304" pitchFamily="18" charset="0"/>
                <a:ea typeface="Calibri" panose="020F0502020204030204" pitchFamily="34" charset="0"/>
              </a:rPr>
              <a:t>ookinete</a:t>
            </a:r>
            <a:r>
              <a:rPr lang="en-US" sz="2400" u="sng" dirty="0">
                <a:effectLst/>
                <a:latin typeface="Times New Roman" panose="02020603050405020304" pitchFamily="18" charset="0"/>
                <a:ea typeface="Calibri" panose="020F0502020204030204" pitchFamily="34" charset="0"/>
              </a:rPr>
              <a:t> </a:t>
            </a:r>
            <a:r>
              <a:rPr lang="en-US" sz="2400" dirty="0">
                <a:effectLst/>
                <a:latin typeface="Times New Roman" panose="02020603050405020304" pitchFamily="18" charset="0"/>
                <a:ea typeface="Calibri" panose="020F0502020204030204" pitchFamily="34" charset="0"/>
              </a:rPr>
              <a:t>then penetrates the stomach of the mosquito and develops into </a:t>
            </a:r>
            <a:r>
              <a:rPr lang="en-US" sz="2400" u="sng" dirty="0">
                <a:effectLst/>
                <a:highlight>
                  <a:srgbClr val="00FF00"/>
                </a:highlight>
                <a:latin typeface="Times New Roman" panose="02020603050405020304" pitchFamily="18" charset="0"/>
                <a:ea typeface="Calibri" panose="020F0502020204030204" pitchFamily="34" charset="0"/>
              </a:rPr>
              <a:t>oocyst.</a:t>
            </a:r>
            <a:r>
              <a:rPr lang="en-US" sz="2400" dirty="0">
                <a:effectLst/>
                <a:latin typeface="Times New Roman" panose="02020603050405020304" pitchFamily="18" charset="0"/>
                <a:ea typeface="Calibri" panose="020F0502020204030204" pitchFamily="34" charset="0"/>
              </a:rPr>
              <a:t> Inside this develop </a:t>
            </a:r>
            <a:r>
              <a:rPr lang="en-US" sz="2400" dirty="0">
                <a:effectLst/>
                <a:highlight>
                  <a:srgbClr val="00FF00"/>
                </a:highlight>
                <a:latin typeface="Times New Roman" panose="02020603050405020304" pitchFamily="18" charset="0"/>
                <a:ea typeface="Calibri" panose="020F0502020204030204" pitchFamily="34" charset="0"/>
              </a:rPr>
              <a:t>sporozoites</a:t>
            </a:r>
            <a:r>
              <a:rPr lang="en-US" sz="2400" dirty="0">
                <a:effectLst/>
                <a:latin typeface="Times New Roman" panose="02020603050405020304" pitchFamily="18" charset="0"/>
                <a:ea typeface="Calibri" panose="020F0502020204030204" pitchFamily="34" charset="0"/>
              </a:rPr>
              <a:t>.</a:t>
            </a:r>
          </a:p>
        </p:txBody>
      </p:sp>
      <p:pic>
        <p:nvPicPr>
          <p:cNvPr id="2" name="Picture 1">
            <a:extLst>
              <a:ext uri="{FF2B5EF4-FFF2-40B4-BE49-F238E27FC236}">
                <a16:creationId xmlns:a16="http://schemas.microsoft.com/office/drawing/2014/main" id="{EBDCB732-1E3C-D75E-BD9F-D3CB71A703B6}"/>
              </a:ext>
            </a:extLst>
          </p:cNvPr>
          <p:cNvPicPr>
            <a:picLocks noChangeAspect="1"/>
          </p:cNvPicPr>
          <p:nvPr/>
        </p:nvPicPr>
        <p:blipFill>
          <a:blip r:embed="rId2"/>
          <a:stretch>
            <a:fillRect/>
          </a:stretch>
        </p:blipFill>
        <p:spPr>
          <a:xfrm>
            <a:off x="7315200" y="22860"/>
            <a:ext cx="4772297" cy="6812280"/>
          </a:xfrm>
          <a:prstGeom prst="rect">
            <a:avLst/>
          </a:prstGeom>
          <a:effectLst>
            <a:glow rad="127000">
              <a:schemeClr val="tx2">
                <a:lumMod val="25000"/>
                <a:lumOff val="75000"/>
              </a:schemeClr>
            </a:glow>
            <a:outerShdw blurRad="50800" dist="50800" dir="5400000" algn="ctr" rotWithShape="0">
              <a:schemeClr val="tx2">
                <a:lumMod val="25000"/>
                <a:lumOff val="75000"/>
              </a:schemeClr>
            </a:outerShdw>
          </a:effectLst>
        </p:spPr>
      </p:pic>
    </p:spTree>
    <p:extLst>
      <p:ext uri="{BB962C8B-B14F-4D97-AF65-F5344CB8AC3E}">
        <p14:creationId xmlns:p14="http://schemas.microsoft.com/office/powerpoint/2010/main" val="1843960007"/>
      </p:ext>
    </p:extLst>
  </p:cSld>
  <p:clrMapOvr>
    <a:masterClrMapping/>
  </p:clrMapOvr>
  <mc:AlternateContent xmlns:mc="http://schemas.openxmlformats.org/markup-compatibility/2006" xmlns:p14="http://schemas.microsoft.com/office/powerpoint/2010/main">
    <mc:Choice Requires="p14">
      <p:transition spd="slow" p14:dur="2000" advTm="15245"/>
    </mc:Choice>
    <mc:Fallback xmlns="">
      <p:transition spd="slow" advTm="15245"/>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0652" y="402370"/>
            <a:ext cx="11249891" cy="6053260"/>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2400" i="0" strike="noStrike" kern="1200" cap="none" spc="0" normalizeH="0" baseline="0" noProof="0" dirty="0">
                <a:ln>
                  <a:noFill/>
                </a:ln>
                <a:solidFill>
                  <a:srgbClr val="FF0000"/>
                </a:solidFill>
                <a:effectLst/>
                <a:uLnTx/>
                <a:uFillTx/>
                <a:latin typeface="Times New Roman" panose="02020603050405020304" pitchFamily="18" charset="0"/>
                <a:ea typeface="Calibri" panose="020F0502020204030204" pitchFamily="34" charset="0"/>
                <a:cs typeface="+mn-cs"/>
              </a:rPr>
              <a:t>*</a:t>
            </a:r>
            <a:r>
              <a:rPr kumimoji="0" lang="en-US" sz="2400" b="0" i="0"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Only the sporozoite, merozoite and ookinete, which are designed </a:t>
            </a:r>
            <a:r>
              <a:rPr kumimoji="0" lang="en-US" sz="2400" b="0" i="0" u="sng"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for invasion</a:t>
            </a:r>
            <a:r>
              <a:rPr kumimoji="0" lang="en-US" sz="2400" b="0" i="0"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2400" b="0" i="0"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Other stages of the life cycle, which are designed </a:t>
            </a:r>
            <a:r>
              <a:rPr kumimoji="0" lang="en-US" sz="2400" b="0" i="0" u="sng"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for growth and development</a:t>
            </a:r>
            <a:r>
              <a:rPr kumimoji="0" lang="en-US" sz="2400" b="0" i="0"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a:t>
            </a:r>
            <a:endParaRPr lang="en-US" sz="2800" b="1" dirty="0">
              <a:solidFill>
                <a:srgbClr val="FF0000"/>
              </a:solidFill>
              <a:latin typeface="Times New Roman" panose="02020603050405020304" pitchFamily="18" charset="0"/>
              <a:ea typeface="Calibri" panose="020F0502020204030204" pitchFamily="34" charset="0"/>
              <a:cs typeface="Arial" panose="020B0604020202020204" pitchFamily="34" charset="0"/>
            </a:endParaRPr>
          </a:p>
          <a:p>
            <a:pPr>
              <a:lnSpc>
                <a:spcPct val="115000"/>
              </a:lnSpc>
              <a:spcAft>
                <a:spcPts val="1000"/>
              </a:spcAft>
            </a:pPr>
            <a:r>
              <a:rPr lang="en-US" sz="2800" b="1" dirty="0">
                <a:solidFill>
                  <a:srgbClr val="FF0000"/>
                </a:solidFill>
                <a:latin typeface="Times New Roman" panose="02020603050405020304" pitchFamily="18" charset="0"/>
                <a:ea typeface="Calibri" panose="020F0502020204030204" pitchFamily="34" charset="0"/>
                <a:cs typeface="Arial" panose="020B0604020202020204" pitchFamily="34" charset="0"/>
              </a:rPr>
              <a:t>Pathogenicity </a:t>
            </a:r>
          </a:p>
          <a:p>
            <a:pPr algn="just">
              <a:lnSpc>
                <a:spcPct val="150000"/>
              </a:lnSpc>
              <a:spcAft>
                <a:spcPts val="800"/>
              </a:spcAft>
              <a:buNone/>
            </a:pPr>
            <a:r>
              <a:rPr lang="en-US" sz="2400" kern="100" dirty="0">
                <a:effectLst/>
                <a:latin typeface="Times New Roman" panose="02020603050405020304" pitchFamily="18" charset="0"/>
                <a:ea typeface="Calibri" panose="020F0502020204030204" pitchFamily="34" charset="0"/>
                <a:cs typeface="Arial" panose="020B0604020202020204" pitchFamily="34" charset="0"/>
              </a:rPr>
              <a:t>Infection caused by the bite of infected mosquito</a:t>
            </a:r>
            <a:r>
              <a:rPr lang="en-US" sz="2400" kern="100" dirty="0">
                <a:latin typeface="Times New Roman" panose="02020603050405020304" pitchFamily="18" charset="0"/>
                <a:ea typeface="Calibri" panose="020F0502020204030204" pitchFamily="34" charset="0"/>
                <a:cs typeface="Arial" panose="020B0604020202020204" pitchFamily="34" charset="0"/>
              </a:rPr>
              <a:t>, </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may also be transmitted by: </a:t>
            </a:r>
            <a:endParaRPr lang="en-US"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buNone/>
            </a:pPr>
            <a:r>
              <a:rPr lang="en-US" sz="2400" kern="100" dirty="0">
                <a:effectLst/>
                <a:latin typeface="Times New Roman" panose="02020603050405020304" pitchFamily="18" charset="0"/>
                <a:ea typeface="Calibri" panose="020F0502020204030204" pitchFamily="34" charset="0"/>
                <a:cs typeface="Arial" panose="020B0604020202020204" pitchFamily="34" charset="0"/>
              </a:rPr>
              <a:t> • Transfusion of blood (transfusion malaria). Plasmodia can remain viable in </a:t>
            </a:r>
            <a:r>
              <a:rPr lang="en-US" sz="2400" kern="100" dirty="0" err="1">
                <a:effectLst/>
                <a:latin typeface="Times New Roman" panose="02020603050405020304" pitchFamily="18" charset="0"/>
                <a:ea typeface="Calibri" panose="020F0502020204030204" pitchFamily="34" charset="0"/>
                <a:cs typeface="Arial" panose="020B0604020202020204" pitchFamily="34" charset="0"/>
              </a:rPr>
              <a:t>refrige</a:t>
            </a:r>
            <a:r>
              <a:rPr lang="en-US" sz="2400" kern="100" dirty="0" err="1">
                <a:latin typeface="Times New Roman" panose="02020603050405020304" pitchFamily="18" charset="0"/>
                <a:ea typeface="Calibri" panose="020F0502020204030204" pitchFamily="34" charset="0"/>
                <a:cs typeface="Arial" panose="020B0604020202020204" pitchFamily="34" charset="0"/>
              </a:rPr>
              <a:t>d</a:t>
            </a:r>
            <a:r>
              <a:rPr lang="en-US" sz="2400" kern="100" dirty="0">
                <a:latin typeface="Times New Roman" panose="02020603050405020304" pitchFamily="18" charset="0"/>
                <a:ea typeface="Calibri" panose="020F0502020204030204" pitchFamily="34" charset="0"/>
                <a:cs typeface="Arial" panose="020B0604020202020204" pitchFamily="34" charset="0"/>
              </a:rPr>
              <a:t> </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blood for up to 10 days. </a:t>
            </a:r>
          </a:p>
          <a:p>
            <a:pPr algn="just">
              <a:lnSpc>
                <a:spcPct val="150000"/>
              </a:lnSpc>
              <a:spcAft>
                <a:spcPts val="800"/>
              </a:spcAft>
              <a:buNone/>
            </a:pPr>
            <a:r>
              <a:rPr lang="en-US" sz="2400" kern="100" dirty="0">
                <a:effectLst/>
                <a:latin typeface="Times New Roman" panose="02020603050405020304" pitchFamily="18" charset="0"/>
                <a:ea typeface="Calibri" panose="020F0502020204030204" pitchFamily="34" charset="0"/>
                <a:cs typeface="Arial" panose="020B0604020202020204" pitchFamily="34" charset="0"/>
              </a:rPr>
              <a:t>• Transmission of infection to </a:t>
            </a:r>
            <a:r>
              <a:rPr lang="en-US" sz="2400" kern="100" dirty="0" err="1">
                <a:effectLst/>
                <a:latin typeface="Times New Roman" panose="02020603050405020304" pitchFamily="18" charset="0"/>
                <a:ea typeface="Calibri" panose="020F0502020204030204" pitchFamily="34" charset="0"/>
                <a:cs typeface="Arial" panose="020B0604020202020204" pitchFamily="34" charset="0"/>
              </a:rPr>
              <a:t>foetus</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(congenital malaria). </a:t>
            </a:r>
            <a:endParaRPr lang="en-US"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buNone/>
            </a:pPr>
            <a:r>
              <a:rPr lang="en-US" sz="2400" kern="100" dirty="0">
                <a:effectLst/>
                <a:latin typeface="Times New Roman" panose="02020603050405020304" pitchFamily="18" charset="0"/>
                <a:ea typeface="Calibri" panose="020F0502020204030204" pitchFamily="34" charset="0"/>
                <a:cs typeface="Arial" panose="020B0604020202020204" pitchFamily="34" charset="0"/>
              </a:rPr>
              <a:t>• By the use of contaminated syringes particularly in drug addicts ( “mainline” malaria. </a:t>
            </a:r>
          </a:p>
          <a:p>
            <a:pPr algn="just">
              <a:lnSpc>
                <a:spcPct val="150000"/>
              </a:lnSpc>
              <a:spcAft>
                <a:spcPts val="800"/>
              </a:spcAft>
              <a:buNone/>
            </a:pPr>
            <a:r>
              <a:rPr lang="en-US" sz="2400" dirty="0">
                <a:effectLst/>
                <a:latin typeface="Times New Roman" panose="02020603050405020304" pitchFamily="18" charset="0"/>
                <a:ea typeface="Calibri" panose="020F0502020204030204" pitchFamily="34" charset="0"/>
              </a:rPr>
              <a:t>In these conditions (trophozoite-induced malaria) there is no primary and secondary exoerythrocytic schizogony, incubation period is short and there is no relapse. </a:t>
            </a:r>
            <a:endParaRPr lang="en-US" sz="24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488885247"/>
      </p:ext>
    </p:extLst>
  </p:cSld>
  <p:clrMapOvr>
    <a:masterClrMapping/>
  </p:clrMapOvr>
  <mc:AlternateContent xmlns:mc="http://schemas.openxmlformats.org/markup-compatibility/2006" xmlns:p14="http://schemas.microsoft.com/office/powerpoint/2010/main">
    <mc:Choice Requires="p14">
      <p:transition spd="slow" p14:dur="2000" advTm="164983"/>
    </mc:Choice>
    <mc:Fallback xmlns="">
      <p:transition spd="slow" advTm="164983"/>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4261781-57C2-0DB6-0B28-4A594FC4332B}"/>
              </a:ext>
            </a:extLst>
          </p:cNvPr>
          <p:cNvSpPr txBox="1"/>
          <p:nvPr/>
        </p:nvSpPr>
        <p:spPr>
          <a:xfrm>
            <a:off x="757645" y="486623"/>
            <a:ext cx="10489475" cy="5884753"/>
          </a:xfrm>
          <a:prstGeom prst="rect">
            <a:avLst/>
          </a:prstGeom>
          <a:noFill/>
        </p:spPr>
        <p:txBody>
          <a:bodyPr wrap="square">
            <a:spAutoFit/>
          </a:bodyPr>
          <a:lstStyle/>
          <a:p>
            <a:pPr algn="just">
              <a:lnSpc>
                <a:spcPct val="150000"/>
              </a:lnSpc>
            </a:pPr>
            <a:r>
              <a:rPr lang="en-US" sz="2400" dirty="0">
                <a:effectLst/>
                <a:latin typeface="Times New Roman" panose="02020603050405020304" pitchFamily="18" charset="0"/>
                <a:ea typeface="Calibri" panose="020F0502020204030204" pitchFamily="34" charset="0"/>
              </a:rPr>
              <a:t>Typical picture of malaria consists of febrile paroxysm, </a:t>
            </a:r>
            <a:r>
              <a:rPr lang="en-US" sz="2400" dirty="0" err="1">
                <a:effectLst/>
                <a:latin typeface="Times New Roman" panose="02020603050405020304" pitchFamily="18" charset="0"/>
                <a:ea typeface="Calibri" panose="020F0502020204030204" pitchFamily="34" charset="0"/>
              </a:rPr>
              <a:t>anaemia</a:t>
            </a:r>
            <a:r>
              <a:rPr lang="en-US" sz="2400" dirty="0">
                <a:effectLst/>
                <a:latin typeface="Times New Roman" panose="02020603050405020304" pitchFamily="18" charset="0"/>
                <a:ea typeface="Calibri" panose="020F0502020204030204" pitchFamily="34" charset="0"/>
              </a:rPr>
              <a:t> and splenomegaly. </a:t>
            </a:r>
          </a:p>
          <a:p>
            <a:pPr algn="just">
              <a:lnSpc>
                <a:spcPct val="150000"/>
              </a:lnSpc>
              <a:spcAft>
                <a:spcPts val="800"/>
              </a:spcAft>
              <a:buNone/>
            </a:pPr>
            <a:r>
              <a:rPr lang="en-US" sz="2400" b="1" kern="100" dirty="0">
                <a:effectLst/>
                <a:highlight>
                  <a:srgbClr val="FFFF00"/>
                </a:highlight>
                <a:latin typeface="Times New Roman" panose="02020603050405020304" pitchFamily="18" charset="0"/>
                <a:ea typeface="Calibri" panose="020F0502020204030204" pitchFamily="34" charset="0"/>
                <a:cs typeface="Arial" panose="020B0604020202020204" pitchFamily="34" charset="0"/>
              </a:rPr>
              <a:t>Febrile paroxysm</a:t>
            </a:r>
            <a:r>
              <a:rPr lang="en-US" sz="2400" kern="100" dirty="0">
                <a:effectLst/>
                <a:highlight>
                  <a:srgbClr val="FFFF00"/>
                </a:highlight>
                <a:latin typeface="Times New Roman" panose="02020603050405020304" pitchFamily="18" charset="0"/>
                <a:ea typeface="Calibri" panose="020F0502020204030204" pitchFamily="34" charset="0"/>
                <a:cs typeface="Arial" panose="020B0604020202020204" pitchFamily="34" charset="0"/>
              </a:rPr>
              <a:t> </a:t>
            </a:r>
            <a:endParaRPr lang="en-US" sz="2000" kern="10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buNone/>
            </a:pPr>
            <a:r>
              <a:rPr lang="en-US" sz="2400" kern="100" dirty="0">
                <a:effectLst/>
                <a:latin typeface="Times New Roman" panose="02020603050405020304" pitchFamily="18" charset="0"/>
                <a:ea typeface="Calibri" panose="020F0502020204030204" pitchFamily="34" charset="0"/>
                <a:cs typeface="Arial" panose="020B0604020202020204" pitchFamily="34" charset="0"/>
              </a:rPr>
              <a:t>It begins in the early afternoon and comprises of 3 successive stages – cold stage (</a:t>
            </a:r>
            <a:r>
              <a:rPr kumimoji="0" lang="en-US" sz="24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panose="020B0604020202020204" pitchFamily="34" charset="0"/>
              </a:rPr>
              <a:t>15–60 min.)</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hot stage (</a:t>
            </a:r>
            <a:r>
              <a:rPr kumimoji="0" lang="en-US" sz="24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panose="020B0604020202020204" pitchFamily="34" charset="0"/>
              </a:rPr>
              <a:t>40°–40.6°C lasting for 26 hr.)</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and sweating stage.</a:t>
            </a:r>
          </a:p>
          <a:p>
            <a:pPr algn="just">
              <a:lnSpc>
                <a:spcPct val="150000"/>
              </a:lnSpc>
              <a:spcAft>
                <a:spcPts val="800"/>
              </a:spcAft>
              <a:buNone/>
            </a:pPr>
            <a:r>
              <a:rPr lang="en-US" sz="2400" dirty="0">
                <a:effectLst/>
                <a:latin typeface="Times New Roman" panose="02020603050405020304" pitchFamily="18" charset="0"/>
                <a:ea typeface="Calibri" panose="020F0502020204030204" pitchFamily="34" charset="0"/>
              </a:rPr>
              <a:t>The periodicity of the attack varies with the species. 48 hours in </a:t>
            </a:r>
            <a:r>
              <a:rPr lang="en-US" sz="2400" i="1" dirty="0">
                <a:effectLst/>
                <a:latin typeface="Times New Roman" panose="02020603050405020304" pitchFamily="18" charset="0"/>
                <a:ea typeface="Calibri" panose="020F0502020204030204" pitchFamily="34" charset="0"/>
              </a:rPr>
              <a:t>P. vivax</a:t>
            </a:r>
            <a:r>
              <a:rPr lang="en-US" sz="2400" dirty="0">
                <a:effectLst/>
                <a:latin typeface="Times New Roman" panose="02020603050405020304" pitchFamily="18" charset="0"/>
                <a:ea typeface="Calibri" panose="020F0502020204030204" pitchFamily="34" charset="0"/>
              </a:rPr>
              <a:t> (benign tertian) and </a:t>
            </a:r>
            <a:r>
              <a:rPr lang="en-US" sz="2400" i="1" dirty="0">
                <a:effectLst/>
                <a:latin typeface="Times New Roman" panose="02020603050405020304" pitchFamily="18" charset="0"/>
                <a:ea typeface="Calibri" panose="020F0502020204030204" pitchFamily="34" charset="0"/>
              </a:rPr>
              <a:t>P. </a:t>
            </a:r>
            <a:r>
              <a:rPr lang="en-US" sz="2400" i="1" dirty="0" err="1">
                <a:effectLst/>
                <a:latin typeface="Times New Roman" panose="02020603050405020304" pitchFamily="18" charset="0"/>
                <a:ea typeface="Calibri" panose="020F0502020204030204" pitchFamily="34" charset="0"/>
              </a:rPr>
              <a:t>ovale</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ovale</a:t>
            </a:r>
            <a:r>
              <a:rPr lang="en-US" sz="2400" dirty="0">
                <a:effectLst/>
                <a:latin typeface="Times New Roman" panose="02020603050405020304" pitchFamily="18" charset="0"/>
                <a:ea typeface="Calibri" panose="020F0502020204030204" pitchFamily="34" charset="0"/>
              </a:rPr>
              <a:t> tertian), and 72 hours in </a:t>
            </a:r>
            <a:r>
              <a:rPr lang="en-US" sz="2400" i="1" dirty="0">
                <a:effectLst/>
                <a:latin typeface="Times New Roman" panose="02020603050405020304" pitchFamily="18" charset="0"/>
                <a:ea typeface="Calibri" panose="020F0502020204030204" pitchFamily="34" charset="0"/>
              </a:rPr>
              <a:t>P. malariae</a:t>
            </a:r>
            <a:r>
              <a:rPr lang="en-US" sz="2400" dirty="0">
                <a:effectLst/>
                <a:latin typeface="Times New Roman" panose="02020603050405020304" pitchFamily="18" charset="0"/>
                <a:ea typeface="Calibri" panose="020F0502020204030204" pitchFamily="34" charset="0"/>
              </a:rPr>
              <a:t> (quartan). </a:t>
            </a:r>
          </a:p>
          <a:p>
            <a:pPr algn="just">
              <a:lnSpc>
                <a:spcPct val="150000"/>
              </a:lnSpc>
              <a:spcAft>
                <a:spcPts val="800"/>
              </a:spcAft>
              <a:buNone/>
            </a:pPr>
            <a:r>
              <a:rPr lang="en-US" sz="2400" dirty="0">
                <a:effectLst/>
                <a:latin typeface="Times New Roman" panose="02020603050405020304" pitchFamily="18" charset="0"/>
                <a:ea typeface="Calibri" panose="020F0502020204030204" pitchFamily="34" charset="0"/>
              </a:rPr>
              <a:t>However, with </a:t>
            </a:r>
            <a:r>
              <a:rPr lang="en-US" sz="2400" i="1" dirty="0">
                <a:effectLst/>
                <a:latin typeface="Times New Roman" panose="02020603050405020304" pitchFamily="18" charset="0"/>
                <a:ea typeface="Calibri" panose="020F0502020204030204" pitchFamily="34" charset="0"/>
              </a:rPr>
              <a:t>P. falciparum</a:t>
            </a:r>
            <a:r>
              <a:rPr lang="en-US" sz="2400" dirty="0">
                <a:effectLst/>
                <a:latin typeface="Times New Roman" panose="02020603050405020304" pitchFamily="18" charset="0"/>
                <a:ea typeface="Calibri" panose="020F0502020204030204" pitchFamily="34" charset="0"/>
              </a:rPr>
              <a:t>, the cycles of different broods of parasite do not become synchronized as they do in other species. Therefore, typical tertian fever is not usual in falciparum (malignant tertian) malaria. The periodicity of paroxysms in </a:t>
            </a:r>
            <a:r>
              <a:rPr lang="en-US" sz="2400" i="1" dirty="0">
                <a:effectLst/>
                <a:latin typeface="Times New Roman" panose="02020603050405020304" pitchFamily="18" charset="0"/>
                <a:ea typeface="Calibri" panose="020F0502020204030204" pitchFamily="34" charset="0"/>
              </a:rPr>
              <a:t>P. knowlesi</a:t>
            </a:r>
            <a:r>
              <a:rPr lang="en-US" sz="2400" dirty="0">
                <a:effectLst/>
                <a:latin typeface="Times New Roman" panose="02020603050405020304" pitchFamily="18" charset="0"/>
                <a:ea typeface="Calibri" panose="020F0502020204030204" pitchFamily="34" charset="0"/>
              </a:rPr>
              <a:t> is 24 hrs.</a:t>
            </a:r>
            <a:endParaRPr lang="en-US" sz="2400" dirty="0"/>
          </a:p>
        </p:txBody>
      </p:sp>
    </p:spTree>
    <p:extLst>
      <p:ext uri="{BB962C8B-B14F-4D97-AF65-F5344CB8AC3E}">
        <p14:creationId xmlns:p14="http://schemas.microsoft.com/office/powerpoint/2010/main" val="3343667667"/>
      </p:ext>
    </p:extLst>
  </p:cSld>
  <p:clrMapOvr>
    <a:masterClrMapping/>
  </p:clrMapOvr>
  <mc:AlternateContent xmlns:mc="http://schemas.openxmlformats.org/markup-compatibility/2006" xmlns:p14="http://schemas.microsoft.com/office/powerpoint/2010/main">
    <mc:Choice Requires="p14">
      <p:transition spd="slow" p14:dur="2000" advTm="105198"/>
    </mc:Choice>
    <mc:Fallback xmlns="">
      <p:transition spd="slow" advTm="105198"/>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1591370-8FD1-4F40-7D45-9BA6E7FE6603}"/>
              </a:ext>
            </a:extLst>
          </p:cNvPr>
          <p:cNvSpPr txBox="1"/>
          <p:nvPr/>
        </p:nvSpPr>
        <p:spPr>
          <a:xfrm>
            <a:off x="681445" y="92803"/>
            <a:ext cx="10829109" cy="6291274"/>
          </a:xfrm>
          <a:prstGeom prst="rect">
            <a:avLst/>
          </a:prstGeom>
          <a:noFill/>
        </p:spPr>
        <p:txBody>
          <a:bodyPr wrap="square">
            <a:spAutoFit/>
          </a:bodyPr>
          <a:lstStyle/>
          <a:p>
            <a:pPr algn="just">
              <a:lnSpc>
                <a:spcPct val="150000"/>
              </a:lnSpc>
              <a:spcAft>
                <a:spcPts val="800"/>
              </a:spcAft>
              <a:buNone/>
            </a:pPr>
            <a:r>
              <a:rPr lang="en-US" sz="2400" b="1" kern="100" dirty="0" err="1">
                <a:effectLst/>
                <a:highlight>
                  <a:srgbClr val="FFFF00"/>
                </a:highlight>
                <a:latin typeface="Times New Roman" panose="02020603050405020304" pitchFamily="18" charset="0"/>
                <a:ea typeface="Calibri" panose="020F0502020204030204" pitchFamily="34" charset="0"/>
                <a:cs typeface="Arial" panose="020B0604020202020204" pitchFamily="34" charset="0"/>
              </a:rPr>
              <a:t>Anaemia</a:t>
            </a:r>
            <a:r>
              <a:rPr lang="en-US" sz="2400" kern="100" dirty="0">
                <a:effectLst/>
                <a:highlight>
                  <a:srgbClr val="FFFF00"/>
                </a:highlight>
                <a:latin typeface="Times New Roman" panose="02020603050405020304" pitchFamily="18" charset="0"/>
                <a:ea typeface="Calibri" panose="020F0502020204030204" pitchFamily="34" charset="0"/>
                <a:cs typeface="Arial" panose="020B0604020202020204" pitchFamily="34" charset="0"/>
              </a:rPr>
              <a:t> </a:t>
            </a:r>
            <a:endParaRPr lang="en-US" sz="2400" kern="10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buNone/>
            </a:pPr>
            <a:r>
              <a:rPr lang="en-US" sz="2400" kern="100" dirty="0">
                <a:effectLst/>
                <a:latin typeface="Times New Roman" panose="02020603050405020304" pitchFamily="18" charset="0"/>
                <a:ea typeface="Calibri" panose="020F0502020204030204" pitchFamily="34" charset="0"/>
                <a:cs typeface="Arial" panose="020B0604020202020204" pitchFamily="34" charset="0"/>
              </a:rPr>
              <a:t>After a few paroxysms, </a:t>
            </a:r>
            <a:r>
              <a:rPr lang="en-US" sz="2400" kern="100" dirty="0" err="1">
                <a:effectLst/>
                <a:latin typeface="Times New Roman" panose="02020603050405020304" pitchFamily="18" charset="0"/>
                <a:ea typeface="Calibri" panose="020F0502020204030204" pitchFamily="34" charset="0"/>
                <a:cs typeface="Arial" panose="020B0604020202020204" pitchFamily="34" charset="0"/>
              </a:rPr>
              <a:t>anaemia</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of a microcytic or a normocytic hypochromic type develops as a result of: </a:t>
            </a:r>
            <a:endParaRPr lang="en-US"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buNone/>
            </a:pPr>
            <a:r>
              <a:rPr lang="en-US" sz="2400" kern="100" dirty="0">
                <a:effectLst/>
                <a:latin typeface="Times New Roman" panose="02020603050405020304" pitchFamily="18" charset="0"/>
                <a:ea typeface="Calibri" panose="020F0502020204030204" pitchFamily="34" charset="0"/>
                <a:cs typeface="Arial" panose="020B0604020202020204" pitchFamily="34" charset="0"/>
              </a:rPr>
              <a:t>• Direct RBC lysis as a result of life cycle of the parasite. </a:t>
            </a:r>
            <a:endParaRPr lang="en-US"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buNone/>
            </a:pPr>
            <a:r>
              <a:rPr lang="en-US" sz="2400" kern="100" dirty="0">
                <a:effectLst/>
                <a:latin typeface="Times New Roman" panose="02020603050405020304" pitchFamily="18" charset="0"/>
                <a:ea typeface="Calibri" panose="020F0502020204030204" pitchFamily="34" charset="0"/>
                <a:cs typeface="Arial" panose="020B0604020202020204" pitchFamily="34" charset="0"/>
              </a:rPr>
              <a:t> • Splenic removal of both infected and uninfected RBCs (coated with immune complexes). </a:t>
            </a:r>
            <a:endParaRPr lang="en-US"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buNone/>
            </a:pPr>
            <a:r>
              <a:rPr lang="en-US" sz="2400" kern="100" dirty="0">
                <a:effectLst/>
                <a:latin typeface="Times New Roman" panose="02020603050405020304" pitchFamily="18" charset="0"/>
                <a:ea typeface="Calibri" panose="020F0502020204030204" pitchFamily="34" charset="0"/>
                <a:cs typeface="Arial" panose="020B0604020202020204" pitchFamily="34" charset="0"/>
              </a:rPr>
              <a:t>• Autoimmune lysis of coated infected and uninfected RBCs.</a:t>
            </a:r>
            <a:endParaRPr lang="en-US"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buNone/>
            </a:pPr>
            <a:r>
              <a:rPr lang="en-US" sz="2400" kern="100" dirty="0">
                <a:effectLst/>
                <a:latin typeface="Times New Roman" panose="02020603050405020304" pitchFamily="18" charset="0"/>
                <a:ea typeface="Calibri" panose="020F0502020204030204" pitchFamily="34" charset="0"/>
                <a:cs typeface="Arial" panose="020B0604020202020204" pitchFamily="34" charset="0"/>
              </a:rPr>
              <a:t>• Decreased incorporation of iron into heme. </a:t>
            </a:r>
            <a:endParaRPr lang="en-US"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buNone/>
            </a:pPr>
            <a:r>
              <a:rPr lang="en-US" sz="2400" kern="100" dirty="0">
                <a:effectLst/>
                <a:latin typeface="Times New Roman" panose="02020603050405020304" pitchFamily="18" charset="0"/>
                <a:ea typeface="Calibri" panose="020F0502020204030204" pitchFamily="34" charset="0"/>
                <a:cs typeface="Arial" panose="020B0604020202020204" pitchFamily="34" charset="0"/>
              </a:rPr>
              <a:t>• Increased fragility of RBCs. </a:t>
            </a:r>
            <a:endParaRPr lang="en-US"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buNone/>
            </a:pPr>
            <a:r>
              <a:rPr lang="en-US" sz="2400" kern="100" dirty="0">
                <a:effectLst/>
                <a:latin typeface="Times New Roman" panose="02020603050405020304" pitchFamily="18" charset="0"/>
                <a:ea typeface="Calibri" panose="020F0502020204030204" pitchFamily="34" charset="0"/>
                <a:cs typeface="Arial" panose="020B0604020202020204" pitchFamily="34" charset="0"/>
              </a:rPr>
              <a:t>• Decreased RBC production from bone marrow suppression. </a:t>
            </a:r>
            <a:endParaRPr lang="en-US" sz="24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582183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9342D4F-E022-B44D-0EB5-5831B178D373}"/>
              </a:ext>
            </a:extLst>
          </p:cNvPr>
          <p:cNvSpPr txBox="1"/>
          <p:nvPr/>
        </p:nvSpPr>
        <p:spPr>
          <a:xfrm>
            <a:off x="733697" y="-91440"/>
            <a:ext cx="10724606" cy="6537495"/>
          </a:xfrm>
          <a:prstGeom prst="rect">
            <a:avLst/>
          </a:prstGeom>
          <a:noFill/>
        </p:spPr>
        <p:txBody>
          <a:bodyPr wrap="square">
            <a:spAutoFit/>
          </a:bodyPr>
          <a:lstStyle/>
          <a:p>
            <a:pPr algn="just">
              <a:lnSpc>
                <a:spcPct val="150000"/>
              </a:lnSpc>
              <a:spcAft>
                <a:spcPts val="800"/>
              </a:spcAft>
              <a:buNone/>
            </a:pPr>
            <a:r>
              <a:rPr lang="en-US" sz="2400" b="1" kern="100" dirty="0">
                <a:effectLst/>
                <a:highlight>
                  <a:srgbClr val="FFFF00"/>
                </a:highlight>
                <a:latin typeface="Times New Roman" panose="02020603050405020304" pitchFamily="18" charset="0"/>
                <a:ea typeface="Calibri" panose="020F0502020204030204" pitchFamily="34" charset="0"/>
                <a:cs typeface="Arial" panose="020B0604020202020204" pitchFamily="34" charset="0"/>
              </a:rPr>
              <a:t>Pernicious malaria</a:t>
            </a:r>
            <a:endParaRPr lang="en-US" sz="2400" kern="10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buNone/>
            </a:pPr>
            <a:r>
              <a:rPr lang="en-US" sz="2400" kern="100" dirty="0">
                <a:effectLst/>
                <a:latin typeface="Times New Roman" panose="02020603050405020304" pitchFamily="18" charset="0"/>
                <a:ea typeface="Calibri" panose="020F0502020204030204" pitchFamily="34" charset="0"/>
                <a:cs typeface="Arial" panose="020B0604020202020204" pitchFamily="34" charset="0"/>
              </a:rPr>
              <a:t>Is a complex of life-threatening complications that sometimes appear in </a:t>
            </a:r>
            <a:r>
              <a:rPr lang="en-US" sz="2400" u="sng" kern="100" dirty="0">
                <a:effectLst/>
                <a:latin typeface="Times New Roman" panose="02020603050405020304" pitchFamily="18" charset="0"/>
                <a:ea typeface="Calibri" panose="020F0502020204030204" pitchFamily="34" charset="0"/>
                <a:cs typeface="Arial" panose="020B0604020202020204" pitchFamily="34" charset="0"/>
              </a:rPr>
              <a:t>acute falciparum malaria</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It is due to heavy </a:t>
            </a:r>
            <a:r>
              <a:rPr lang="en-US" sz="2400" kern="100" dirty="0" err="1">
                <a:effectLst/>
                <a:latin typeface="Times New Roman" panose="02020603050405020304" pitchFamily="18" charset="0"/>
                <a:ea typeface="Calibri" panose="020F0502020204030204" pitchFamily="34" charset="0"/>
                <a:cs typeface="Arial" panose="020B0604020202020204" pitchFamily="34" charset="0"/>
              </a:rPr>
              <a:t>parasitization</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and is of 3 types: </a:t>
            </a:r>
            <a:endParaRPr lang="en-US"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buNone/>
            </a:pPr>
            <a:r>
              <a:rPr lang="en-US" sz="2400" kern="100" dirty="0">
                <a:effectLst/>
                <a:latin typeface="Times New Roman" panose="02020603050405020304" pitchFamily="18" charset="0"/>
                <a:ea typeface="Calibri" panose="020F0502020204030204" pitchFamily="34" charset="0"/>
                <a:cs typeface="Arial" panose="020B0604020202020204" pitchFamily="34" charset="0"/>
              </a:rPr>
              <a:t>1. Cerebral malaria        2. Algid malaria      3. Septicemic malaria.</a:t>
            </a:r>
            <a:endParaRPr lang="en-US"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buNone/>
            </a:pPr>
            <a:r>
              <a:rPr lang="en-US" sz="2400" b="1" kern="100" dirty="0">
                <a:effectLst/>
                <a:latin typeface="Times New Roman" panose="02020603050405020304" pitchFamily="18" charset="0"/>
                <a:ea typeface="Calibri" panose="020F0502020204030204" pitchFamily="34" charset="0"/>
                <a:cs typeface="Arial" panose="020B0604020202020204" pitchFamily="34" charset="0"/>
              </a:rPr>
              <a:t>Cerebral malaria</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frequently leads to death, even when appropriate therapy has been given. It is characterized by hyperpyrexia, coma and paralysis. Capillaries of the brain are plugged with parasitized RBCs, each cell containing malaria pigment, most commonly in children aged 3–4 years.</a:t>
            </a:r>
          </a:p>
          <a:p>
            <a:pPr algn="just">
              <a:lnSpc>
                <a:spcPct val="150000"/>
              </a:lnSpc>
              <a:spcAft>
                <a:spcPts val="800"/>
              </a:spcAft>
              <a:buNone/>
            </a:pPr>
            <a:r>
              <a:rPr lang="en-US" sz="2400" b="1" kern="100" dirty="0">
                <a:effectLst/>
                <a:latin typeface="Times New Roman" panose="02020603050405020304" pitchFamily="18" charset="0"/>
                <a:ea typeface="Calibri" panose="020F0502020204030204" pitchFamily="34" charset="0"/>
                <a:cs typeface="Arial" panose="020B0604020202020204" pitchFamily="34" charset="0"/>
              </a:rPr>
              <a:t>Algid malaria</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It resembles surgical shock with cold clammy skin, peripheral circulatory failure and intense shock. Patient may also develop vomiting and </a:t>
            </a:r>
            <a:r>
              <a:rPr lang="en-US" sz="2400" kern="100" dirty="0" err="1">
                <a:effectLst/>
                <a:latin typeface="Times New Roman" panose="02020603050405020304" pitchFamily="18" charset="0"/>
                <a:ea typeface="Calibri" panose="020F0502020204030204" pitchFamily="34" charset="0"/>
                <a:cs typeface="Arial" panose="020B0604020202020204" pitchFamily="34" charset="0"/>
              </a:rPr>
              <a:t>diarrhoea</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or dysentery. </a:t>
            </a:r>
            <a:endParaRPr lang="en-US"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886646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11775C-F836-9300-8622-081D703AC168}"/>
              </a:ext>
            </a:extLst>
          </p:cNvPr>
          <p:cNvSpPr txBox="1"/>
          <p:nvPr/>
        </p:nvSpPr>
        <p:spPr>
          <a:xfrm>
            <a:off x="1294311" y="850967"/>
            <a:ext cx="9603377" cy="5326907"/>
          </a:xfrm>
          <a:prstGeom prst="rect">
            <a:avLst/>
          </a:prstGeom>
          <a:noFill/>
        </p:spPr>
        <p:txBody>
          <a:bodyPr wrap="square">
            <a:spAutoFit/>
          </a:bodyPr>
          <a:lstStyle/>
          <a:p>
            <a:pPr algn="just">
              <a:lnSpc>
                <a:spcPct val="150000"/>
              </a:lnSpc>
              <a:spcAft>
                <a:spcPts val="800"/>
              </a:spcAft>
              <a:buNone/>
            </a:pPr>
            <a:r>
              <a:rPr lang="en-US" sz="2400" b="1" kern="100" dirty="0">
                <a:effectLst/>
                <a:latin typeface="Times New Roman" panose="02020603050405020304" pitchFamily="18" charset="0"/>
                <a:ea typeface="Calibri" panose="020F0502020204030204" pitchFamily="34" charset="0"/>
                <a:cs typeface="Arial" panose="020B0604020202020204" pitchFamily="34" charset="0"/>
              </a:rPr>
              <a:t>Septicemic malaria:</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It is characterized by a high degree of prostration; there is high continuous fever with involvement of various organs.</a:t>
            </a:r>
            <a:endParaRPr lang="en-US"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buNone/>
            </a:pPr>
            <a:endParaRPr lang="en-US" sz="2400" b="1" kern="100" dirty="0">
              <a:solidFill>
                <a:srgbClr val="FF0000"/>
              </a:solidFill>
              <a:effectLst/>
              <a:latin typeface="Times New Roman" panose="02020603050405020304" pitchFamily="18" charset="0"/>
              <a:ea typeface="Calibri" panose="020F0502020204030204" pitchFamily="34" charset="0"/>
              <a:cs typeface="Arial" panose="020B0604020202020204" pitchFamily="34" charset="0"/>
            </a:endParaRPr>
          </a:p>
          <a:p>
            <a:pPr algn="just">
              <a:lnSpc>
                <a:spcPct val="150000"/>
              </a:lnSpc>
              <a:spcAft>
                <a:spcPts val="800"/>
              </a:spcAft>
              <a:buNone/>
            </a:pPr>
            <a:r>
              <a:rPr lang="en-US" sz="2400" b="1" kern="100" dirty="0">
                <a:solidFill>
                  <a:srgbClr val="FF0000"/>
                </a:solidFill>
                <a:effectLst/>
                <a:latin typeface="Times New Roman" panose="02020603050405020304" pitchFamily="18" charset="0"/>
                <a:ea typeface="Calibri" panose="020F0502020204030204" pitchFamily="34" charset="0"/>
                <a:cs typeface="Arial" panose="020B0604020202020204" pitchFamily="34" charset="0"/>
              </a:rPr>
              <a:t>Blackwater fever</a:t>
            </a:r>
            <a:r>
              <a:rPr lang="en-US" sz="2400" b="1" kern="100" dirty="0">
                <a:effectLst/>
                <a:latin typeface="Times New Roman" panose="02020603050405020304" pitchFamily="18" charset="0"/>
                <a:ea typeface="Calibri" panose="020F0502020204030204" pitchFamily="34" charset="0"/>
                <a:cs typeface="Arial" panose="020B0604020202020204" pitchFamily="34" charset="0"/>
              </a:rPr>
              <a:t>:</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It is a manifestation of repeated infections with </a:t>
            </a:r>
            <a:r>
              <a:rPr lang="en-US" sz="2400" i="1" kern="100" dirty="0">
                <a:effectLst/>
                <a:latin typeface="Times New Roman" panose="02020603050405020304" pitchFamily="18" charset="0"/>
                <a:ea typeface="Calibri" panose="020F0502020204030204" pitchFamily="34" charset="0"/>
                <a:cs typeface="Arial" panose="020B0604020202020204" pitchFamily="34" charset="0"/>
              </a:rPr>
              <a:t>P. falciparum</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which were inadequately treated with quinine. Sometimes resumption of quinine therapy for new attack is followed by massive destruction of RBCs, fever, </a:t>
            </a:r>
            <a:r>
              <a:rPr lang="en-US" sz="2400" kern="100" dirty="0" err="1">
                <a:effectLst/>
                <a:latin typeface="Times New Roman" panose="02020603050405020304" pitchFamily="18" charset="0"/>
                <a:ea typeface="Calibri" panose="020F0502020204030204" pitchFamily="34" charset="0"/>
                <a:cs typeface="Arial" panose="020B0604020202020204" pitchFamily="34" charset="0"/>
              </a:rPr>
              <a:t>haemoglobinuria</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and renal failure.</a:t>
            </a:r>
            <a:r>
              <a:rPr lang="en-US" sz="2400" dirty="0">
                <a:effectLst/>
                <a:latin typeface="Times New Roman" panose="02020603050405020304" pitchFamily="18" charset="0"/>
                <a:ea typeface="Calibri" panose="020F0502020204030204" pitchFamily="34" charset="0"/>
              </a:rPr>
              <a:t> </a:t>
            </a:r>
          </a:p>
          <a:p>
            <a:pPr algn="just">
              <a:lnSpc>
                <a:spcPct val="150000"/>
              </a:lnSpc>
              <a:spcAft>
                <a:spcPts val="800"/>
              </a:spcAft>
              <a:buNone/>
            </a:pPr>
            <a:r>
              <a:rPr lang="en-US" sz="2400" dirty="0">
                <a:effectLst/>
                <a:latin typeface="Times New Roman" panose="02020603050405020304" pitchFamily="18" charset="0"/>
                <a:ea typeface="Calibri" panose="020F0502020204030204" pitchFamily="34" charset="0"/>
              </a:rPr>
              <a:t>The exact mechanism of </a:t>
            </a:r>
            <a:r>
              <a:rPr lang="en-US" sz="2400" dirty="0" err="1">
                <a:effectLst/>
                <a:latin typeface="Times New Roman" panose="02020603050405020304" pitchFamily="18" charset="0"/>
                <a:ea typeface="Calibri" panose="020F0502020204030204" pitchFamily="34" charset="0"/>
              </a:rPr>
              <a:t>haemolysis</a:t>
            </a:r>
            <a:r>
              <a:rPr lang="en-US" sz="2400" dirty="0">
                <a:effectLst/>
                <a:latin typeface="Times New Roman" panose="02020603050405020304" pitchFamily="18" charset="0"/>
                <a:ea typeface="Calibri" panose="020F0502020204030204" pitchFamily="34" charset="0"/>
              </a:rPr>
              <a:t> in blackwater fever is not known. An autoimmune mechanism has been suggested.</a:t>
            </a:r>
            <a:endParaRPr lang="en-US" sz="24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308187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C05ED7-4C86-7BBE-AFCD-90209E464795}"/>
              </a:ext>
            </a:extLst>
          </p:cNvPr>
          <p:cNvSpPr txBox="1"/>
          <p:nvPr/>
        </p:nvSpPr>
        <p:spPr>
          <a:xfrm>
            <a:off x="954677" y="553860"/>
            <a:ext cx="10282645" cy="5326907"/>
          </a:xfrm>
          <a:prstGeom prst="rect">
            <a:avLst/>
          </a:prstGeom>
          <a:noFill/>
        </p:spPr>
        <p:txBody>
          <a:bodyPr wrap="square">
            <a:spAutoFit/>
          </a:bodyPr>
          <a:lstStyle/>
          <a:p>
            <a:pPr algn="just">
              <a:lnSpc>
                <a:spcPct val="150000"/>
              </a:lnSpc>
              <a:spcAft>
                <a:spcPts val="800"/>
              </a:spcAft>
              <a:buNone/>
            </a:pPr>
            <a:r>
              <a:rPr lang="en-US" sz="2400" b="1" kern="100" dirty="0">
                <a:solidFill>
                  <a:srgbClr val="FF0000"/>
                </a:solidFill>
                <a:effectLst/>
                <a:latin typeface="Times New Roman" panose="02020603050405020304" pitchFamily="18" charset="0"/>
                <a:ea typeface="Calibri" panose="020F0502020204030204" pitchFamily="34" charset="0"/>
                <a:cs typeface="Arial" panose="020B0604020202020204" pitchFamily="34" charset="0"/>
              </a:rPr>
              <a:t>Host immunity</a:t>
            </a:r>
            <a:endParaRPr lang="en-US" sz="2400" kern="100"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buNone/>
            </a:pPr>
            <a:r>
              <a:rPr lang="en-US" sz="2400" kern="100" dirty="0">
                <a:effectLst/>
                <a:latin typeface="Times New Roman" panose="02020603050405020304" pitchFamily="18" charset="0"/>
                <a:ea typeface="Calibri" panose="020F0502020204030204" pitchFamily="34" charset="0"/>
                <a:cs typeface="Arial" panose="020B0604020202020204" pitchFamily="34" charset="0"/>
              </a:rPr>
              <a:t>Immunity in malaria is of two types: 1. Innate immunity 2. Acquired immunity </a:t>
            </a:r>
            <a:r>
              <a:rPr lang="en-US" sz="2400" b="1" kern="100" dirty="0">
                <a:effectLst/>
                <a:highlight>
                  <a:srgbClr val="FFFF00"/>
                </a:highlight>
                <a:latin typeface="Times New Roman" panose="02020603050405020304" pitchFamily="18" charset="0"/>
                <a:ea typeface="Calibri" panose="020F0502020204030204" pitchFamily="34" charset="0"/>
                <a:cs typeface="Arial" panose="020B0604020202020204" pitchFamily="34" charset="0"/>
              </a:rPr>
              <a:t>Innate immunity</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This refers to inherent, non-immune mechanisms of host </a:t>
            </a:r>
            <a:r>
              <a:rPr lang="en-US" sz="2400" kern="100" dirty="0" err="1">
                <a:effectLst/>
                <a:latin typeface="Times New Roman" panose="02020603050405020304" pitchFamily="18" charset="0"/>
                <a:ea typeface="Calibri" panose="020F0502020204030204" pitchFamily="34" charset="0"/>
                <a:cs typeface="Arial" panose="020B0604020202020204" pitchFamily="34" charset="0"/>
              </a:rPr>
              <a:t>defence</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against malaria. This is due to:</a:t>
            </a:r>
            <a:endParaRPr lang="en-US"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buNone/>
            </a:pPr>
            <a:r>
              <a:rPr lang="en-US" sz="2400" u="sng" kern="100" dirty="0">
                <a:effectLst/>
                <a:latin typeface="Times New Roman" panose="02020603050405020304" pitchFamily="18" charset="0"/>
                <a:ea typeface="Calibri" panose="020F0502020204030204" pitchFamily="34" charset="0"/>
                <a:cs typeface="Arial" panose="020B0604020202020204" pitchFamily="34" charset="0"/>
              </a:rPr>
              <a:t>Age of RBCs</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Mentioned above</a:t>
            </a:r>
            <a:endParaRPr lang="en-US"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buNone/>
            </a:pPr>
            <a:r>
              <a:rPr lang="en-US" sz="2400" u="sng" kern="100" dirty="0">
                <a:effectLst/>
                <a:latin typeface="Times New Roman" panose="02020603050405020304" pitchFamily="18" charset="0"/>
                <a:ea typeface="Calibri" panose="020F0502020204030204" pitchFamily="34" charset="0"/>
                <a:cs typeface="Arial" panose="020B0604020202020204" pitchFamily="34" charset="0"/>
              </a:rPr>
              <a:t>Nature of </a:t>
            </a:r>
            <a:r>
              <a:rPr lang="en-US" sz="2400" u="sng" kern="100" dirty="0" err="1">
                <a:effectLst/>
                <a:latin typeface="Times New Roman" panose="02020603050405020304" pitchFamily="18" charset="0"/>
                <a:ea typeface="Calibri" panose="020F0502020204030204" pitchFamily="34" charset="0"/>
                <a:cs typeface="Arial" panose="020B0604020202020204" pitchFamily="34" charset="0"/>
              </a:rPr>
              <a:t>haemoglobin</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Presence of abnormal </a:t>
            </a:r>
            <a:r>
              <a:rPr lang="en-US" sz="2400" kern="100" dirty="0" err="1">
                <a:effectLst/>
                <a:latin typeface="Times New Roman" panose="02020603050405020304" pitchFamily="18" charset="0"/>
                <a:ea typeface="Calibri" panose="020F0502020204030204" pitchFamily="34" charset="0"/>
                <a:cs typeface="Arial" panose="020B0604020202020204" pitchFamily="34" charset="0"/>
              </a:rPr>
              <a:t>haemoglobin</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like thalassemia </a:t>
            </a:r>
            <a:r>
              <a:rPr lang="en-US" sz="2400" kern="100" dirty="0" err="1">
                <a:effectLst/>
                <a:latin typeface="Times New Roman" panose="02020603050405020304" pitchFamily="18" charset="0"/>
                <a:ea typeface="Calibri" panose="020F0502020204030204" pitchFamily="34" charset="0"/>
                <a:cs typeface="Arial" panose="020B0604020202020204" pitchFamily="34" charset="0"/>
              </a:rPr>
              <a:t>haemoglobin</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and </a:t>
            </a:r>
            <a:r>
              <a:rPr lang="en-US" sz="2400" kern="100" dirty="0" err="1">
                <a:effectLst/>
                <a:latin typeface="Times New Roman" panose="02020603050405020304" pitchFamily="18" charset="0"/>
                <a:ea typeface="Calibri" panose="020F0502020204030204" pitchFamily="34" charset="0"/>
                <a:cs typeface="Arial" panose="020B0604020202020204" pitchFamily="34" charset="0"/>
              </a:rPr>
              <a:t>foetal</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a:t>
            </a:r>
            <a:r>
              <a:rPr lang="en-US" sz="2400" kern="100" dirty="0" err="1">
                <a:effectLst/>
                <a:latin typeface="Times New Roman" panose="02020603050405020304" pitchFamily="18" charset="0"/>
                <a:ea typeface="Calibri" panose="020F0502020204030204" pitchFamily="34" charset="0"/>
                <a:cs typeface="Arial" panose="020B0604020202020204" pitchFamily="34" charset="0"/>
              </a:rPr>
              <a:t>haemoglobin</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confers resistance against all Plasmodium spp., while sickle cell </a:t>
            </a:r>
            <a:r>
              <a:rPr lang="en-US" sz="2400" kern="100" dirty="0" err="1">
                <a:effectLst/>
                <a:latin typeface="Times New Roman" panose="02020603050405020304" pitchFamily="18" charset="0"/>
                <a:ea typeface="Calibri" panose="020F0502020204030204" pitchFamily="34" charset="0"/>
                <a:cs typeface="Arial" panose="020B0604020202020204" pitchFamily="34" charset="0"/>
              </a:rPr>
              <a:t>anaemia</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trait and </a:t>
            </a:r>
            <a:r>
              <a:rPr lang="en-US" sz="2400" kern="100" dirty="0" err="1">
                <a:effectLst/>
                <a:latin typeface="Times New Roman" panose="02020603050405020304" pitchFamily="18" charset="0"/>
                <a:ea typeface="Calibri" panose="020F0502020204030204" pitchFamily="34" charset="0"/>
                <a:cs typeface="Arial" panose="020B0604020202020204" pitchFamily="34" charset="0"/>
              </a:rPr>
              <a:t>haemoglobin</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E protect against </a:t>
            </a:r>
            <a:r>
              <a:rPr lang="en-US" sz="2400" i="1" kern="100" dirty="0">
                <a:effectLst/>
                <a:latin typeface="Times New Roman" panose="02020603050405020304" pitchFamily="18" charset="0"/>
                <a:ea typeface="Calibri" panose="020F0502020204030204" pitchFamily="34" charset="0"/>
                <a:cs typeface="Arial" panose="020B0604020202020204" pitchFamily="34" charset="0"/>
              </a:rPr>
              <a:t>P. falciparum </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and</a:t>
            </a:r>
            <a:r>
              <a:rPr lang="en-US" sz="2400" i="1" kern="100" dirty="0">
                <a:effectLst/>
                <a:latin typeface="Times New Roman" panose="02020603050405020304" pitchFamily="18" charset="0"/>
                <a:ea typeface="Calibri" panose="020F0502020204030204" pitchFamily="34" charset="0"/>
                <a:cs typeface="Arial" panose="020B0604020202020204" pitchFamily="34" charset="0"/>
              </a:rPr>
              <a:t> P. vivax</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respectively. </a:t>
            </a:r>
            <a:endParaRPr lang="en-US" sz="24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511443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0AF39E2-0969-B089-7F8B-551E87895D4D}"/>
              </a:ext>
            </a:extLst>
          </p:cNvPr>
          <p:cNvSpPr txBox="1"/>
          <p:nvPr/>
        </p:nvSpPr>
        <p:spPr>
          <a:xfrm>
            <a:off x="783771" y="521842"/>
            <a:ext cx="10358846" cy="5782160"/>
          </a:xfrm>
          <a:prstGeom prst="rect">
            <a:avLst/>
          </a:prstGeom>
          <a:noFill/>
        </p:spPr>
        <p:txBody>
          <a:bodyPr wrap="square">
            <a:spAutoFit/>
          </a:bodyPr>
          <a:lstStyle/>
          <a:p>
            <a:pPr algn="just">
              <a:lnSpc>
                <a:spcPct val="150000"/>
              </a:lnSpc>
              <a:spcAft>
                <a:spcPts val="800"/>
              </a:spcAft>
              <a:buNone/>
            </a:pPr>
            <a:r>
              <a:rPr lang="en-US" sz="2400" u="sng" kern="100" dirty="0">
                <a:effectLst/>
                <a:latin typeface="Times New Roman" panose="02020603050405020304" pitchFamily="18" charset="0"/>
                <a:ea typeface="Calibri" panose="020F0502020204030204" pitchFamily="34" charset="0"/>
                <a:cs typeface="Arial" panose="020B0604020202020204" pitchFamily="34" charset="0"/>
              </a:rPr>
              <a:t>Enzyme content of RBCs</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A genetic deficiency known as glucose-6-phosphate dehydrogenase (G6PD) trait confers some protection against </a:t>
            </a:r>
            <a:r>
              <a:rPr lang="en-US" sz="2400" i="1" kern="100" dirty="0">
                <a:effectLst/>
                <a:latin typeface="Times New Roman" panose="02020603050405020304" pitchFamily="18" charset="0"/>
                <a:ea typeface="Calibri" panose="020F0502020204030204" pitchFamily="34" charset="0"/>
                <a:cs typeface="Arial" panose="020B0604020202020204" pitchFamily="34" charset="0"/>
              </a:rPr>
              <a:t>P. falciparum</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infection. This enzyme is essential for respiratory process of the parasite. </a:t>
            </a:r>
            <a:endParaRPr lang="en-US"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buNone/>
            </a:pPr>
            <a:r>
              <a:rPr lang="en-US" sz="2400" u="sng" kern="100" dirty="0">
                <a:effectLst/>
                <a:latin typeface="Times New Roman" panose="02020603050405020304" pitchFamily="18" charset="0"/>
                <a:ea typeface="Calibri" panose="020F0502020204030204" pitchFamily="34" charset="0"/>
                <a:cs typeface="Arial" panose="020B0604020202020204" pitchFamily="34" charset="0"/>
              </a:rPr>
              <a:t>Presence or absence of certain factors</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The Duffy factor increases the susceptibility to malaria</a:t>
            </a:r>
            <a:r>
              <a:rPr lang="en-US" sz="2400" kern="100" dirty="0">
                <a:latin typeface="Times New Roman" panose="02020603050405020304" pitchFamily="18" charset="0"/>
                <a:ea typeface="Calibri" panose="020F0502020204030204" pitchFamily="34" charset="0"/>
                <a:cs typeface="Arial" panose="020B0604020202020204" pitchFamily="34" charset="0"/>
              </a:rPr>
              <a:t> (</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as receptor for attachment of malaria parasite to RBCs). </a:t>
            </a:r>
            <a:endParaRPr lang="en-US" sz="24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50000"/>
              </a:lnSpc>
              <a:buNone/>
            </a:pPr>
            <a:r>
              <a:rPr lang="en-US" sz="2400" b="1" dirty="0">
                <a:effectLst/>
                <a:highlight>
                  <a:srgbClr val="FFFF00"/>
                </a:highlight>
                <a:latin typeface="Times New Roman" panose="02020603050405020304" pitchFamily="18" charset="0"/>
                <a:ea typeface="Calibri" panose="020F0502020204030204" pitchFamily="34" charset="0"/>
              </a:rPr>
              <a:t>Acquired immunity</a:t>
            </a:r>
            <a:r>
              <a:rPr lang="en-US" sz="2400" dirty="0">
                <a:effectLst/>
                <a:highlight>
                  <a:srgbClr val="FFFF00"/>
                </a:highlight>
                <a:latin typeface="Times New Roman" panose="02020603050405020304" pitchFamily="18" charset="0"/>
                <a:ea typeface="Calibri" panose="020F0502020204030204" pitchFamily="34" charset="0"/>
              </a:rPr>
              <a:t>: </a:t>
            </a:r>
            <a:r>
              <a:rPr lang="en-US" sz="2400" dirty="0">
                <a:effectLst/>
                <a:latin typeface="Times New Roman" panose="02020603050405020304" pitchFamily="18" charset="0"/>
                <a:ea typeface="Calibri" panose="020F0502020204030204" pitchFamily="34" charset="0"/>
              </a:rPr>
              <a:t>in malaria involves both humoral and cellular immunity. Antibodies against sporozoites and all stages develop in malaria patients. Antibodies (IgM, IgG and IgA) against asexual blood stages may protect by inhibiting red cell invasion and antibodies against sexual stages are believed to reduce malaria transmission. </a:t>
            </a:r>
            <a:endParaRPr lang="en-US" sz="2400" dirty="0"/>
          </a:p>
        </p:txBody>
      </p:sp>
    </p:spTree>
    <p:extLst>
      <p:ext uri="{BB962C8B-B14F-4D97-AF65-F5344CB8AC3E}">
        <p14:creationId xmlns:p14="http://schemas.microsoft.com/office/powerpoint/2010/main" val="20272863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19B01FA-4498-A822-3A27-547082744698}"/>
              </a:ext>
            </a:extLst>
          </p:cNvPr>
          <p:cNvSpPr txBox="1"/>
          <p:nvPr/>
        </p:nvSpPr>
        <p:spPr>
          <a:xfrm>
            <a:off x="1698170" y="1141610"/>
            <a:ext cx="8303623" cy="4574779"/>
          </a:xfrm>
          <a:prstGeom prst="rect">
            <a:avLst/>
          </a:prstGeom>
          <a:noFill/>
        </p:spPr>
        <p:txBody>
          <a:bodyPr wrap="square">
            <a:spAutoFit/>
          </a:bodyPr>
          <a:lstStyle/>
          <a:p>
            <a:pPr algn="just">
              <a:lnSpc>
                <a:spcPct val="150000"/>
              </a:lnSpc>
            </a:pPr>
            <a:r>
              <a:rPr lang="en-US" sz="2400" dirty="0">
                <a:effectLst/>
                <a:latin typeface="Times New Roman" panose="02020603050405020304" pitchFamily="18" charset="0"/>
                <a:ea typeface="Calibri" panose="020F0502020204030204" pitchFamily="34" charset="0"/>
              </a:rPr>
              <a:t>Immunity produced following infection with malaria parasites is species-specific, stage-specific and strain-specific and the immunity lasts only till original infection remains active. This is known as </a:t>
            </a:r>
            <a:r>
              <a:rPr lang="en-US" sz="2400" u="sng" dirty="0">
                <a:effectLst/>
                <a:latin typeface="Times New Roman" panose="02020603050405020304" pitchFamily="18" charset="0"/>
                <a:ea typeface="Calibri" panose="020F0502020204030204" pitchFamily="34" charset="0"/>
              </a:rPr>
              <a:t>concomitant immunity.</a:t>
            </a:r>
          </a:p>
          <a:p>
            <a:pPr algn="just">
              <a:lnSpc>
                <a:spcPct val="150000"/>
              </a:lnSpc>
              <a:spcAft>
                <a:spcPts val="800"/>
              </a:spcAft>
              <a:buNone/>
            </a:pPr>
            <a:r>
              <a:rPr lang="en-US" sz="2400" kern="100" dirty="0">
                <a:effectLst/>
                <a:latin typeface="Times New Roman" panose="02020603050405020304" pitchFamily="18" charset="0"/>
                <a:ea typeface="Calibri" panose="020F0502020204030204" pitchFamily="34" charset="0"/>
                <a:cs typeface="Arial" panose="020B0604020202020204" pitchFamily="34" charset="0"/>
              </a:rPr>
              <a:t>Malaria parasites are capable of periodically changing the expression of their antigens, this provides the evading host immunity. </a:t>
            </a:r>
            <a:endParaRPr lang="en-US"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50000"/>
              </a:lnSpc>
            </a:pPr>
            <a:endParaRPr lang="en-US" sz="2400" u="sng" dirty="0"/>
          </a:p>
        </p:txBody>
      </p:sp>
    </p:spTree>
    <p:extLst>
      <p:ext uri="{BB962C8B-B14F-4D97-AF65-F5344CB8AC3E}">
        <p14:creationId xmlns:p14="http://schemas.microsoft.com/office/powerpoint/2010/main" val="5660468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F35FB3-EFC9-46A3-86AE-403CBA7C2890}"/>
              </a:ext>
            </a:extLst>
          </p:cNvPr>
          <p:cNvSpPr txBox="1"/>
          <p:nvPr/>
        </p:nvSpPr>
        <p:spPr>
          <a:xfrm>
            <a:off x="705393" y="461065"/>
            <a:ext cx="10437223" cy="3555140"/>
          </a:xfrm>
          <a:prstGeom prst="rect">
            <a:avLst/>
          </a:prstGeom>
          <a:noFill/>
        </p:spPr>
        <p:txBody>
          <a:bodyPr wrap="square">
            <a:spAutoFit/>
          </a:bodyPr>
          <a:lstStyle/>
          <a:p>
            <a:pPr algn="just">
              <a:lnSpc>
                <a:spcPct val="150000"/>
              </a:lnSpc>
              <a:spcAft>
                <a:spcPts val="800"/>
              </a:spcAft>
              <a:buNone/>
            </a:pPr>
            <a:r>
              <a:rPr lang="en-US" sz="2400" b="1" kern="100" dirty="0">
                <a:solidFill>
                  <a:srgbClr val="FF0000"/>
                </a:solidFill>
                <a:effectLst/>
                <a:latin typeface="Times New Roman" panose="02020603050405020304" pitchFamily="18" charset="0"/>
                <a:ea typeface="Calibri" panose="020F0502020204030204" pitchFamily="34" charset="0"/>
                <a:cs typeface="Arial" panose="020B0604020202020204" pitchFamily="34" charset="0"/>
              </a:rPr>
              <a:t>Laboratory Diagnosis</a:t>
            </a:r>
            <a:r>
              <a:rPr lang="en-US" sz="2400" kern="100" dirty="0">
                <a:solidFill>
                  <a:srgbClr val="FF0000"/>
                </a:solidFill>
                <a:effectLst/>
                <a:latin typeface="Times New Roman" panose="02020603050405020304" pitchFamily="18" charset="0"/>
                <a:ea typeface="Calibri" panose="020F0502020204030204" pitchFamily="34" charset="0"/>
                <a:cs typeface="Arial" panose="020B0604020202020204" pitchFamily="34" charset="0"/>
              </a:rPr>
              <a:t> </a:t>
            </a:r>
            <a:endParaRPr lang="en-US" sz="2400" kern="100"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buNone/>
            </a:pPr>
            <a:r>
              <a:rPr lang="en-US" sz="2400" b="1" kern="100" dirty="0">
                <a:effectLst/>
                <a:latin typeface="Times New Roman" panose="02020603050405020304" pitchFamily="18" charset="0"/>
                <a:ea typeface="Calibri" panose="020F0502020204030204" pitchFamily="34" charset="0"/>
                <a:cs typeface="Arial" panose="020B0604020202020204" pitchFamily="34" charset="0"/>
              </a:rPr>
              <a:t>Microscopy Diagnosis</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by demonstration of parasites in the blood. Thick and thin smears of the blood</a:t>
            </a:r>
            <a:r>
              <a:rPr lang="en-US" sz="2400" kern="100" dirty="0">
                <a:latin typeface="Times New Roman" panose="02020603050405020304" pitchFamily="18" charset="0"/>
                <a:ea typeface="Calibri" panose="020F0502020204030204" pitchFamily="34" charset="0"/>
                <a:cs typeface="Arial" panose="020B0604020202020204" pitchFamily="34" charset="0"/>
              </a:rPr>
              <a:t> stained with Leishman stain, then examined under oil-immersion lens</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Blood is taken by pricking a finger or ear lobule before starting treatment with antimalarials. </a:t>
            </a:r>
          </a:p>
          <a:p>
            <a:pPr algn="just">
              <a:lnSpc>
                <a:spcPct val="150000"/>
              </a:lnSpc>
              <a:spcAft>
                <a:spcPts val="800"/>
              </a:spcAft>
              <a:buNone/>
            </a:pPr>
            <a:endParaRPr lang="en-US" sz="2400" kern="100" dirty="0">
              <a:effectLst/>
              <a:latin typeface="Times New Roman" panose="02020603050405020304" pitchFamily="18" charset="0"/>
              <a:ea typeface="Calibri" panose="020F0502020204030204" pitchFamily="34" charset="0"/>
              <a:cs typeface="Arial" panose="020B0604020202020204" pitchFamily="34" charset="0"/>
            </a:endParaRPr>
          </a:p>
        </p:txBody>
      </p:sp>
      <p:pic>
        <p:nvPicPr>
          <p:cNvPr id="5" name="Picture 2" descr="http://image.slidesharecdn.com/bloodfilmandstaining-130902060849-phpapp01/95/blood-film-and-staining-7-638.jpg?cb=1378102184">
            <a:extLst>
              <a:ext uri="{FF2B5EF4-FFF2-40B4-BE49-F238E27FC236}">
                <a16:creationId xmlns:a16="http://schemas.microsoft.com/office/drawing/2014/main" id="{65EB8018-BE47-DD00-EAE3-23476ED0F59F}"/>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4279" t="17309" r="12734" b="7383"/>
          <a:stretch/>
        </p:blipFill>
        <p:spPr bwMode="auto">
          <a:xfrm>
            <a:off x="1299751" y="3429000"/>
            <a:ext cx="4624253" cy="315059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D466E22D-DB30-E77C-8017-3C2497DA8465}"/>
              </a:ext>
            </a:extLst>
          </p:cNvPr>
          <p:cNvPicPr>
            <a:picLocks noChangeAspect="1"/>
          </p:cNvPicPr>
          <p:nvPr/>
        </p:nvPicPr>
        <p:blipFill rotWithShape="1">
          <a:blip r:embed="rId4"/>
          <a:srcRect t="5111" b="4882"/>
          <a:stretch/>
        </p:blipFill>
        <p:spPr>
          <a:xfrm>
            <a:off x="6096000" y="2951638"/>
            <a:ext cx="5025638" cy="3392593"/>
          </a:xfrm>
          <a:prstGeom prst="rect">
            <a:avLst/>
          </a:prstGeom>
        </p:spPr>
      </p:pic>
    </p:spTree>
    <p:extLst>
      <p:ext uri="{BB962C8B-B14F-4D97-AF65-F5344CB8AC3E}">
        <p14:creationId xmlns:p14="http://schemas.microsoft.com/office/powerpoint/2010/main" val="36893956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40535" y="508842"/>
            <a:ext cx="10710930" cy="4567725"/>
          </a:xfrm>
          <a:prstGeom prst="rect">
            <a:avLst/>
          </a:prstGeom>
        </p:spPr>
        <p:txBody>
          <a:bodyPr wrap="square">
            <a:spAutoFit/>
          </a:bodyPr>
          <a:lstStyle/>
          <a:p>
            <a:pPr algn="just">
              <a:lnSpc>
                <a:spcPct val="150000"/>
              </a:lnSpc>
              <a:spcAft>
                <a:spcPts val="800"/>
              </a:spcAft>
              <a:buNone/>
            </a:pPr>
            <a:r>
              <a:rPr lang="en-US" sz="2400" kern="100" dirty="0">
                <a:latin typeface="Times New Roman" panose="02020603050405020304" pitchFamily="18" charset="0"/>
                <a:ea typeface="Calibri" panose="020F0502020204030204" pitchFamily="34" charset="0"/>
                <a:cs typeface="Arial" panose="020B0604020202020204" pitchFamily="34" charset="0"/>
              </a:rPr>
              <a:t>The parasites are most abundant in peripheral blood late in the febrile paroxysm (a few hours after the height of paroxysm). All asexual erythrocytic stages, as well as gametocytes can be seen in </a:t>
            </a:r>
            <a:r>
              <a:rPr lang="en-US" sz="2400" i="1" kern="100" dirty="0">
                <a:latin typeface="Times New Roman" panose="02020603050405020304" pitchFamily="18" charset="0"/>
                <a:ea typeface="Calibri" panose="020F0502020204030204" pitchFamily="34" charset="0"/>
                <a:cs typeface="Arial" panose="020B0604020202020204" pitchFamily="34" charset="0"/>
              </a:rPr>
              <a:t>P. vivax, P. malariae </a:t>
            </a:r>
            <a:r>
              <a:rPr lang="en-US" sz="2400" kern="100" dirty="0">
                <a:latin typeface="Times New Roman" panose="02020603050405020304" pitchFamily="18" charset="0"/>
                <a:ea typeface="Calibri" panose="020F0502020204030204" pitchFamily="34" charset="0"/>
                <a:cs typeface="Arial" panose="020B0604020202020204" pitchFamily="34" charset="0"/>
              </a:rPr>
              <a:t>and</a:t>
            </a:r>
            <a:r>
              <a:rPr lang="en-US" sz="2400" i="1" kern="100" dirty="0">
                <a:latin typeface="Times New Roman" panose="02020603050405020304" pitchFamily="18" charset="0"/>
                <a:ea typeface="Calibri" panose="020F0502020204030204" pitchFamily="34" charset="0"/>
                <a:cs typeface="Arial" panose="020B0604020202020204" pitchFamily="34" charset="0"/>
              </a:rPr>
              <a:t> P. </a:t>
            </a:r>
            <a:r>
              <a:rPr lang="en-US" sz="2400" i="1" kern="100" dirty="0" err="1">
                <a:latin typeface="Times New Roman" panose="02020603050405020304" pitchFamily="18" charset="0"/>
                <a:ea typeface="Calibri" panose="020F0502020204030204" pitchFamily="34" charset="0"/>
                <a:cs typeface="Arial" panose="020B0604020202020204" pitchFamily="34" charset="0"/>
              </a:rPr>
              <a:t>ovale</a:t>
            </a:r>
            <a:r>
              <a:rPr lang="en-US" sz="2400" kern="100" dirty="0">
                <a:latin typeface="Times New Roman" panose="02020603050405020304" pitchFamily="18" charset="0"/>
                <a:ea typeface="Calibri" panose="020F0502020204030204" pitchFamily="34" charset="0"/>
                <a:cs typeface="Arial" panose="020B0604020202020204" pitchFamily="34" charset="0"/>
              </a:rPr>
              <a:t>, but in </a:t>
            </a:r>
            <a:r>
              <a:rPr lang="en-US" sz="2400" i="1" kern="100" dirty="0">
                <a:latin typeface="Times New Roman" panose="02020603050405020304" pitchFamily="18" charset="0"/>
                <a:ea typeface="Calibri" panose="020F0502020204030204" pitchFamily="34" charset="0"/>
                <a:cs typeface="Arial" panose="020B0604020202020204" pitchFamily="34" charset="0"/>
              </a:rPr>
              <a:t>P. falciparum</a:t>
            </a:r>
            <a:r>
              <a:rPr lang="en-US" sz="2400" kern="100" dirty="0">
                <a:latin typeface="Times New Roman" panose="02020603050405020304" pitchFamily="18" charset="0"/>
                <a:ea typeface="Calibri" panose="020F0502020204030204" pitchFamily="34" charset="0"/>
                <a:cs typeface="Arial" panose="020B0604020202020204" pitchFamily="34" charset="0"/>
              </a:rPr>
              <a:t> infection, </a:t>
            </a:r>
            <a:r>
              <a:rPr lang="en-US" sz="2400" u="sng" kern="100" dirty="0">
                <a:latin typeface="Times New Roman" panose="02020603050405020304" pitchFamily="18" charset="0"/>
                <a:ea typeface="Calibri" panose="020F0502020204030204" pitchFamily="34" charset="0"/>
                <a:cs typeface="Arial" panose="020B0604020202020204" pitchFamily="34" charset="0"/>
              </a:rPr>
              <a:t>only the ring forms and crescent-shaped gametocytes </a:t>
            </a:r>
            <a:r>
              <a:rPr lang="en-US" sz="2400" kern="100" dirty="0">
                <a:latin typeface="Times New Roman" panose="02020603050405020304" pitchFamily="18" charset="0"/>
                <a:ea typeface="Calibri" panose="020F0502020204030204" pitchFamily="34" charset="0"/>
                <a:cs typeface="Arial" panose="020B0604020202020204" pitchFamily="34" charset="0"/>
              </a:rPr>
              <a:t>can be seen. </a:t>
            </a:r>
          </a:p>
          <a:p>
            <a:pPr algn="just">
              <a:lnSpc>
                <a:spcPct val="150000"/>
              </a:lnSpc>
              <a:spcAft>
                <a:spcPts val="800"/>
              </a:spcAft>
              <a:buNone/>
            </a:pPr>
            <a:r>
              <a:rPr lang="en-US" sz="2400" dirty="0">
                <a:effectLst/>
                <a:latin typeface="Times New Roman" panose="02020603050405020304" pitchFamily="18" charset="0"/>
                <a:ea typeface="Calibri" panose="020F0502020204030204" pitchFamily="34" charset="0"/>
              </a:rPr>
              <a:t>The occurrence of </a:t>
            </a:r>
            <a:r>
              <a:rPr lang="en-US" sz="2400" u="sng" dirty="0">
                <a:effectLst/>
                <a:latin typeface="Times New Roman" panose="02020603050405020304" pitchFamily="18" charset="0"/>
                <a:ea typeface="Calibri" panose="020F0502020204030204" pitchFamily="34" charset="0"/>
              </a:rPr>
              <a:t>multiple rings in an individual RBC with </a:t>
            </a:r>
            <a:r>
              <a:rPr lang="en-US" sz="2400" u="sng" dirty="0" err="1">
                <a:effectLst/>
                <a:latin typeface="Times New Roman" panose="02020603050405020304" pitchFamily="18" charset="0"/>
                <a:ea typeface="Calibri" panose="020F0502020204030204" pitchFamily="34" charset="0"/>
              </a:rPr>
              <a:t>accolé</a:t>
            </a:r>
            <a:r>
              <a:rPr lang="en-US" sz="2400" u="sng" dirty="0">
                <a:effectLst/>
                <a:latin typeface="Times New Roman" panose="02020603050405020304" pitchFamily="18" charset="0"/>
                <a:ea typeface="Calibri" panose="020F0502020204030204" pitchFamily="34" charset="0"/>
              </a:rPr>
              <a:t> forms </a:t>
            </a:r>
            <a:r>
              <a:rPr lang="en-US" sz="2400" dirty="0">
                <a:effectLst/>
                <a:latin typeface="Times New Roman" panose="02020603050405020304" pitchFamily="18" charset="0"/>
                <a:ea typeface="Calibri" panose="020F0502020204030204" pitchFamily="34" charset="0"/>
              </a:rPr>
              <a:t>(young, ring-stage trophozoites appear fixed to the edge of RBC) is diagnostic of </a:t>
            </a:r>
            <a:r>
              <a:rPr lang="en-US" sz="2400" i="1" dirty="0">
                <a:effectLst/>
                <a:latin typeface="Times New Roman" panose="02020603050405020304" pitchFamily="18" charset="0"/>
                <a:ea typeface="Calibri" panose="020F0502020204030204" pitchFamily="34" charset="0"/>
              </a:rPr>
              <a:t>P. falciparum</a:t>
            </a:r>
            <a:r>
              <a:rPr lang="en-US" sz="2400" dirty="0">
                <a:effectLst/>
                <a:latin typeface="Times New Roman" panose="02020603050405020304" pitchFamily="18" charset="0"/>
                <a:ea typeface="Calibri" panose="020F0502020204030204" pitchFamily="34" charset="0"/>
              </a:rPr>
              <a:t> infection. The presence of malaria </a:t>
            </a:r>
            <a:r>
              <a:rPr lang="en-US" sz="2400" u="sng" dirty="0">
                <a:effectLst/>
                <a:latin typeface="Times New Roman" panose="02020603050405020304" pitchFamily="18" charset="0"/>
                <a:ea typeface="Calibri" panose="020F0502020204030204" pitchFamily="34" charset="0"/>
              </a:rPr>
              <a:t>pigment only</a:t>
            </a:r>
            <a:r>
              <a:rPr lang="en-US" sz="2400" dirty="0">
                <a:effectLst/>
                <a:latin typeface="Times New Roman" panose="02020603050405020304" pitchFamily="18" charset="0"/>
                <a:ea typeface="Calibri" panose="020F0502020204030204" pitchFamily="34" charset="0"/>
              </a:rPr>
              <a:t>, in the absence of malaria parasites, suggests </a:t>
            </a:r>
            <a:r>
              <a:rPr lang="en-US" sz="2400" i="1" dirty="0">
                <a:effectLst/>
                <a:latin typeface="Times New Roman" panose="02020603050405020304" pitchFamily="18" charset="0"/>
                <a:ea typeface="Calibri" panose="020F0502020204030204" pitchFamily="34" charset="0"/>
              </a:rPr>
              <a:t>P.</a:t>
            </a:r>
            <a:r>
              <a:rPr lang="en-US" sz="2000" i="1" dirty="0">
                <a:effectLst/>
                <a:latin typeface="Calibri" panose="020F0502020204030204" pitchFamily="34" charset="0"/>
                <a:ea typeface="Calibri" panose="020F0502020204030204" pitchFamily="34" charset="0"/>
                <a:cs typeface="Arial" panose="020B0604020202020204" pitchFamily="34" charset="0"/>
              </a:rPr>
              <a:t> </a:t>
            </a:r>
            <a:r>
              <a:rPr lang="en-US" sz="2400" i="1" dirty="0">
                <a:effectLst/>
                <a:latin typeface="Times New Roman" panose="02020603050405020304" pitchFamily="18" charset="0"/>
                <a:ea typeface="Calibri" panose="020F0502020204030204" pitchFamily="34" charset="0"/>
              </a:rPr>
              <a:t>falciparum</a:t>
            </a:r>
            <a:r>
              <a:rPr lang="en-US" sz="2400" dirty="0">
                <a:effectLst/>
                <a:latin typeface="Times New Roman" panose="02020603050405020304" pitchFamily="18" charset="0"/>
                <a:ea typeface="Calibri" panose="020F0502020204030204" pitchFamily="34" charset="0"/>
              </a:rPr>
              <a:t> infection. </a:t>
            </a:r>
            <a:endParaRPr lang="en-US" sz="2400" kern="100" dirty="0">
              <a:latin typeface="Calibri" panose="020F050202020403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1EF653DE-C99B-FF64-270E-A6F49AEB280B}"/>
              </a:ext>
            </a:extLst>
          </p:cNvPr>
          <p:cNvPicPr>
            <a:picLocks noChangeAspect="1"/>
          </p:cNvPicPr>
          <p:nvPr/>
        </p:nvPicPr>
        <p:blipFill>
          <a:blip r:embed="rId2"/>
          <a:stretch>
            <a:fillRect/>
          </a:stretch>
        </p:blipFill>
        <p:spPr>
          <a:xfrm rot="16200000">
            <a:off x="9296762" y="3964857"/>
            <a:ext cx="1884679" cy="3000103"/>
          </a:xfrm>
          <a:prstGeom prst="rect">
            <a:avLst/>
          </a:prstGeom>
        </p:spPr>
      </p:pic>
    </p:spTree>
    <p:extLst>
      <p:ext uri="{BB962C8B-B14F-4D97-AF65-F5344CB8AC3E}">
        <p14:creationId xmlns:p14="http://schemas.microsoft.com/office/powerpoint/2010/main" val="1924668499"/>
      </p:ext>
    </p:extLst>
  </p:cSld>
  <p:clrMapOvr>
    <a:masterClrMapping/>
  </p:clrMapOvr>
  <mc:AlternateContent xmlns:mc="http://schemas.openxmlformats.org/markup-compatibility/2006" xmlns:p14="http://schemas.microsoft.com/office/powerpoint/2010/main">
    <mc:Choice Requires="p14">
      <p:transition spd="slow" p14:dur="2000" advTm="139209"/>
    </mc:Choice>
    <mc:Fallback xmlns="">
      <p:transition spd="slow" advTm="139209"/>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4397" y="808447"/>
            <a:ext cx="6125043" cy="4179862"/>
          </a:xfrm>
          <a:prstGeom prst="rect">
            <a:avLst/>
          </a:prstGeom>
        </p:spPr>
        <p:txBody>
          <a:bodyPr wrap="square">
            <a:spAutoFit/>
          </a:bodyPr>
          <a:lstStyle/>
          <a:p>
            <a:pPr algn="just">
              <a:lnSpc>
                <a:spcPct val="150000"/>
              </a:lnSpc>
              <a:spcAft>
                <a:spcPts val="800"/>
              </a:spcAft>
              <a:buNone/>
            </a:pPr>
            <a:r>
              <a:rPr lang="en-US" sz="2400" b="1" kern="100" dirty="0">
                <a:effectLst/>
                <a:latin typeface="Times New Roman" panose="02020603050405020304" pitchFamily="18" charset="0"/>
                <a:ea typeface="Calibri" panose="020F0502020204030204" pitchFamily="34" charset="0"/>
                <a:cs typeface="Arial" panose="020B0604020202020204" pitchFamily="34" charset="0"/>
              </a:rPr>
              <a:t>OTHER TECHNIQUES:</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include </a:t>
            </a:r>
          </a:p>
          <a:p>
            <a:pPr marL="342900" indent="-342900" algn="just">
              <a:lnSpc>
                <a:spcPct val="150000"/>
              </a:lnSpc>
              <a:spcAft>
                <a:spcPts val="800"/>
              </a:spcAft>
              <a:buFontTx/>
              <a:buChar char="-"/>
            </a:pPr>
            <a:r>
              <a:rPr lang="en-US" sz="2400" dirty="0">
                <a:latin typeface="Times New Roman" panose="02020603050405020304" pitchFamily="18" charset="0"/>
                <a:ea typeface="Calibri" panose="020F0502020204030204" pitchFamily="34" charset="0"/>
              </a:rPr>
              <a:t>Molecular methods (</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polymerase chain reaction PCR) - Antibody detection by serology (immune assay). </a:t>
            </a:r>
          </a:p>
          <a:p>
            <a:pPr algn="just">
              <a:lnSpc>
                <a:spcPct val="150000"/>
              </a:lnSpc>
              <a:spcAft>
                <a:spcPts val="800"/>
              </a:spcAft>
            </a:pPr>
            <a:r>
              <a:rPr lang="en-US" sz="2400" kern="100" dirty="0">
                <a:effectLst/>
                <a:latin typeface="Times New Roman" panose="02020603050405020304" pitchFamily="18" charset="0"/>
                <a:ea typeface="Calibri" panose="020F0502020204030204" pitchFamily="34" charset="0"/>
                <a:cs typeface="Arial" panose="020B0604020202020204" pitchFamily="34" charset="0"/>
              </a:rPr>
              <a:t>However, serology only measures prior exposure and not specifically current infection. </a:t>
            </a:r>
            <a:endParaRPr lang="en-US" sz="2400" kern="100" dirty="0">
              <a:effectLst/>
              <a:latin typeface="Calibri" panose="020F0502020204030204" pitchFamily="34" charset="0"/>
              <a:ea typeface="Calibri" panose="020F0502020204030204" pitchFamily="34" charset="0"/>
              <a:cs typeface="Arial" panose="020B0604020202020204" pitchFamily="34" charset="0"/>
            </a:endParaRPr>
          </a:p>
          <a:p>
            <a:pPr marL="41910" marR="0" algn="just">
              <a:lnSpc>
                <a:spcPct val="115000"/>
              </a:lnSpc>
              <a:spcBef>
                <a:spcPts val="0"/>
              </a:spcBef>
              <a:spcAft>
                <a:spcPts val="1000"/>
              </a:spcAft>
              <a:tabLst>
                <a:tab pos="270510" algn="l"/>
              </a:tabLst>
            </a:pPr>
            <a:endParaRPr lang="en-US" sz="2800" b="1" dirty="0">
              <a:latin typeface="Times New Roman" panose="02020603050405020304" pitchFamily="18" charset="0"/>
              <a:ea typeface="Calibri" panose="020F0502020204030204" pitchFamily="34" charset="0"/>
            </a:endParaRPr>
          </a:p>
        </p:txBody>
      </p:sp>
      <p:pic>
        <p:nvPicPr>
          <p:cNvPr id="3" name="Picture 2"/>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bright="40000" contrast="20000"/>
                    </a14:imgEffect>
                  </a14:imgLayer>
                </a14:imgProps>
              </a:ext>
            </a:extLst>
          </a:blip>
          <a:stretch>
            <a:fillRect/>
          </a:stretch>
        </p:blipFill>
        <p:spPr>
          <a:xfrm>
            <a:off x="7138352" y="808447"/>
            <a:ext cx="4531134" cy="4743986"/>
          </a:xfrm>
          <a:prstGeom prst="rect">
            <a:avLst/>
          </a:prstGeom>
        </p:spPr>
      </p:pic>
    </p:spTree>
    <p:extLst>
      <p:ext uri="{BB962C8B-B14F-4D97-AF65-F5344CB8AC3E}">
        <p14:creationId xmlns:p14="http://schemas.microsoft.com/office/powerpoint/2010/main" val="2331501338"/>
      </p:ext>
    </p:extLst>
  </p:cSld>
  <p:clrMapOvr>
    <a:masterClrMapping/>
  </p:clrMapOvr>
  <mc:AlternateContent xmlns:mc="http://schemas.openxmlformats.org/markup-compatibility/2006" xmlns:p14="http://schemas.microsoft.com/office/powerpoint/2010/main">
    <mc:Choice Requires="p14">
      <p:transition spd="slow" p14:dur="2000" advTm="166961"/>
    </mc:Choice>
    <mc:Fallback xmlns="">
      <p:transition spd="slow" advTm="166961"/>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5657" y="108847"/>
            <a:ext cx="10875818" cy="6212278"/>
          </a:xfrm>
          <a:prstGeom prst="rect">
            <a:avLst/>
          </a:prstGeom>
        </p:spPr>
        <p:txBody>
          <a:bodyPr wrap="square">
            <a:spAutoFit/>
          </a:bodyPr>
          <a:lstStyle/>
          <a:p>
            <a:pPr algn="just">
              <a:lnSpc>
                <a:spcPct val="150000"/>
              </a:lnSpc>
              <a:spcBef>
                <a:spcPts val="1200"/>
              </a:spcBef>
            </a:pPr>
            <a:r>
              <a:rPr lang="en-US" sz="2800" b="1" dirty="0">
                <a:solidFill>
                  <a:srgbClr val="FF0000"/>
                </a:solidFill>
                <a:highlight>
                  <a:srgbClr val="FFFF00"/>
                </a:highlight>
                <a:latin typeface="Times New Roman" panose="02020603050405020304" pitchFamily="18" charset="0"/>
                <a:ea typeface="Calibri" panose="020F0502020204030204" pitchFamily="34" charset="0"/>
                <a:cs typeface="Arial" panose="020B0604020202020204" pitchFamily="34" charset="0"/>
              </a:rPr>
              <a:t>Treatment</a:t>
            </a:r>
            <a:r>
              <a:rPr lang="en-US" sz="2800" dirty="0">
                <a:solidFill>
                  <a:srgbClr val="FF0000"/>
                </a:solidFill>
                <a:highlight>
                  <a:srgbClr val="FFFF00"/>
                </a:highlight>
                <a:latin typeface="Times New Roman" panose="02020603050405020304" pitchFamily="18" charset="0"/>
                <a:ea typeface="Calibri" panose="020F0502020204030204" pitchFamily="34" charset="0"/>
                <a:cs typeface="Arial" panose="020B0604020202020204" pitchFamily="34" charset="0"/>
              </a:rPr>
              <a:t>:</a:t>
            </a:r>
            <a:endParaRPr lang="en-US" sz="2800" dirty="0">
              <a:solidFill>
                <a:srgbClr val="FF0000"/>
              </a:solidFill>
              <a:highlight>
                <a:srgbClr val="FFFF00"/>
              </a:highlight>
              <a:latin typeface="Calibri" panose="020F0502020204030204" pitchFamily="34" charset="0"/>
              <a:ea typeface="Calibri" panose="020F0502020204030204" pitchFamily="34" charset="0"/>
              <a:cs typeface="Arial" panose="020B0604020202020204" pitchFamily="34" charset="0"/>
            </a:endParaRPr>
          </a:p>
          <a:p>
            <a:pPr algn="just">
              <a:lnSpc>
                <a:spcPct val="150000"/>
              </a:lnSpc>
            </a:pPr>
            <a:r>
              <a:rPr lang="en-US" sz="2400" u="sng" dirty="0">
                <a:effectLst/>
                <a:latin typeface="Times New Roman" panose="02020603050405020304" pitchFamily="18" charset="0"/>
                <a:ea typeface="Calibri" panose="020F0502020204030204" pitchFamily="34" charset="0"/>
              </a:rPr>
              <a:t>Chloroquine</a:t>
            </a:r>
            <a:r>
              <a:rPr lang="en-US" sz="2400" dirty="0">
                <a:effectLst/>
                <a:latin typeface="Times New Roman" panose="02020603050405020304" pitchFamily="18" charset="0"/>
                <a:ea typeface="Calibri" panose="020F0502020204030204" pitchFamily="34" charset="0"/>
              </a:rPr>
              <a:t> was the standard treatment. </a:t>
            </a:r>
            <a:r>
              <a:rPr lang="en-US" sz="2400" u="sng" dirty="0">
                <a:effectLst/>
                <a:latin typeface="Times New Roman" panose="02020603050405020304" pitchFamily="18" charset="0"/>
                <a:ea typeface="Calibri" panose="020F0502020204030204" pitchFamily="34" charset="0"/>
              </a:rPr>
              <a:t>Quinine</a:t>
            </a:r>
            <a:r>
              <a:rPr lang="en-US" sz="2400" dirty="0">
                <a:effectLst/>
                <a:latin typeface="Times New Roman" panose="02020603050405020304" pitchFamily="18" charset="0"/>
                <a:ea typeface="Calibri" panose="020F0502020204030204" pitchFamily="34" charset="0"/>
              </a:rPr>
              <a:t> is the most reliable alternative to chloroquine for the chloroquine-resistant strains. Chloroquine and quinine do not eliminate </a:t>
            </a:r>
            <a:r>
              <a:rPr lang="en-US" sz="2400" dirty="0" err="1">
                <a:effectLst/>
                <a:latin typeface="Times New Roman" panose="02020603050405020304" pitchFamily="18" charset="0"/>
                <a:ea typeface="Calibri" panose="020F0502020204030204" pitchFamily="34" charset="0"/>
              </a:rPr>
              <a:t>exo</a:t>
            </a:r>
            <a:r>
              <a:rPr lang="en-US" sz="2400" dirty="0">
                <a:effectLst/>
                <a:latin typeface="Times New Roman" panose="02020603050405020304" pitchFamily="18" charset="0"/>
                <a:ea typeface="Calibri" panose="020F0502020204030204" pitchFamily="34" charset="0"/>
              </a:rPr>
              <a:t> erythrocytic parasites in the liver. For this </a:t>
            </a:r>
            <a:r>
              <a:rPr lang="en-US" sz="2400" u="sng" dirty="0">
                <a:effectLst/>
                <a:latin typeface="Times New Roman" panose="02020603050405020304" pitchFamily="18" charset="0"/>
                <a:ea typeface="Calibri" panose="020F0502020204030204" pitchFamily="34" charset="0"/>
              </a:rPr>
              <a:t>primaquine</a:t>
            </a:r>
            <a:r>
              <a:rPr lang="en-US" sz="2400" dirty="0">
                <a:effectLst/>
                <a:latin typeface="Times New Roman" panose="02020603050405020304" pitchFamily="18" charset="0"/>
                <a:ea typeface="Calibri" panose="020F0502020204030204" pitchFamily="34" charset="0"/>
              </a:rPr>
              <a:t> should be used. However, this drug may precipitate </a:t>
            </a:r>
            <a:r>
              <a:rPr lang="en-US" sz="2400" dirty="0" err="1">
                <a:effectLst/>
                <a:latin typeface="Times New Roman" panose="02020603050405020304" pitchFamily="18" charset="0"/>
                <a:ea typeface="Calibri" panose="020F0502020204030204" pitchFamily="34" charset="0"/>
              </a:rPr>
              <a:t>haemolysis</a:t>
            </a:r>
            <a:r>
              <a:rPr lang="en-US" sz="2400" dirty="0">
                <a:effectLst/>
                <a:latin typeface="Times New Roman" panose="02020603050405020304" pitchFamily="18" charset="0"/>
                <a:ea typeface="Calibri" panose="020F0502020204030204" pitchFamily="34" charset="0"/>
              </a:rPr>
              <a:t> in individuals who are deficient in the enzyme G6PD. </a:t>
            </a:r>
          </a:p>
          <a:p>
            <a:pPr algn="just">
              <a:lnSpc>
                <a:spcPct val="150000"/>
              </a:lnSpc>
            </a:pPr>
            <a:r>
              <a:rPr lang="en-US" sz="2400" b="1" dirty="0">
                <a:solidFill>
                  <a:srgbClr val="FF0000"/>
                </a:solidFill>
                <a:effectLst/>
                <a:highlight>
                  <a:srgbClr val="FFFF00"/>
                </a:highlight>
                <a:latin typeface="Times New Roman" panose="02020603050405020304" pitchFamily="18" charset="0"/>
                <a:ea typeface="Calibri" panose="020F0502020204030204" pitchFamily="34" charset="0"/>
              </a:rPr>
              <a:t>Drug resistance in malaria parasites</a:t>
            </a:r>
          </a:p>
          <a:p>
            <a:pPr algn="just">
              <a:lnSpc>
                <a:spcPct val="150000"/>
              </a:lnSpc>
            </a:pPr>
            <a:r>
              <a:rPr lang="en-US" sz="2400" dirty="0">
                <a:effectLst/>
                <a:latin typeface="Times New Roman" panose="02020603050405020304" pitchFamily="18" charset="0"/>
                <a:ea typeface="Calibri" panose="020F0502020204030204" pitchFamily="34" charset="0"/>
              </a:rPr>
              <a:t>Most resistant strains of </a:t>
            </a:r>
            <a:r>
              <a:rPr lang="en-US" sz="2400" i="1" dirty="0">
                <a:effectLst/>
                <a:latin typeface="Times New Roman" panose="02020603050405020304" pitchFamily="18" charset="0"/>
                <a:ea typeface="Calibri" panose="020F0502020204030204" pitchFamily="34" charset="0"/>
              </a:rPr>
              <a:t>P. falciparum</a:t>
            </a:r>
            <a:r>
              <a:rPr lang="en-US" sz="2400" dirty="0">
                <a:effectLst/>
                <a:latin typeface="Times New Roman" panose="02020603050405020304" pitchFamily="18" charset="0"/>
                <a:ea typeface="Calibri" panose="020F0502020204030204" pitchFamily="34" charset="0"/>
              </a:rPr>
              <a:t> have developed due to: </a:t>
            </a:r>
            <a:r>
              <a:rPr lang="en-US" sz="2400" dirty="0">
                <a:effectLst/>
                <a:highlight>
                  <a:srgbClr val="FFFF00"/>
                </a:highlight>
                <a:latin typeface="Times New Roman" panose="02020603050405020304" pitchFamily="18" charset="0"/>
                <a:ea typeface="Calibri" panose="020F0502020204030204" pitchFamily="34" charset="0"/>
              </a:rPr>
              <a:t>1.</a:t>
            </a:r>
            <a:r>
              <a:rPr lang="en-US" sz="2400" dirty="0">
                <a:effectLst/>
                <a:latin typeface="Times New Roman" panose="02020603050405020304" pitchFamily="18" charset="0"/>
                <a:ea typeface="Calibri" panose="020F0502020204030204" pitchFamily="34" charset="0"/>
              </a:rPr>
              <a:t> Inadequate drug doses mainly as a result of unregulated drug distribution and prescribing. </a:t>
            </a:r>
            <a:r>
              <a:rPr lang="en-US" sz="2400" dirty="0">
                <a:effectLst/>
                <a:highlight>
                  <a:srgbClr val="FFFF00"/>
                </a:highlight>
                <a:latin typeface="Times New Roman" panose="02020603050405020304" pitchFamily="18" charset="0"/>
                <a:ea typeface="Calibri" panose="020F0502020204030204" pitchFamily="34" charset="0"/>
              </a:rPr>
              <a:t>2.</a:t>
            </a:r>
            <a:r>
              <a:rPr lang="en-US" sz="2400" dirty="0">
                <a:effectLst/>
                <a:latin typeface="Times New Roman" panose="02020603050405020304" pitchFamily="18" charset="0"/>
                <a:ea typeface="Calibri" panose="020F0502020204030204" pitchFamily="34" charset="0"/>
              </a:rPr>
              <a:t> Lack of adequate drugs. </a:t>
            </a:r>
            <a:r>
              <a:rPr lang="en-US" sz="2400" dirty="0">
                <a:effectLst/>
                <a:highlight>
                  <a:srgbClr val="FFFF00"/>
                </a:highlight>
                <a:latin typeface="Times New Roman" panose="02020603050405020304" pitchFamily="18" charset="0"/>
                <a:ea typeface="Calibri" panose="020F0502020204030204" pitchFamily="34" charset="0"/>
              </a:rPr>
              <a:t>3.</a:t>
            </a:r>
            <a:r>
              <a:rPr lang="en-US" sz="2400" dirty="0">
                <a:effectLst/>
                <a:latin typeface="Times New Roman" panose="02020603050405020304" pitchFamily="18" charset="0"/>
                <a:ea typeface="Calibri" panose="020F0502020204030204" pitchFamily="34" charset="0"/>
              </a:rPr>
              <a:t> Poor quality of drugs. </a:t>
            </a:r>
            <a:r>
              <a:rPr lang="en-US" sz="2400" dirty="0">
                <a:effectLst/>
                <a:highlight>
                  <a:srgbClr val="FFFF00"/>
                </a:highlight>
                <a:latin typeface="Times New Roman" panose="02020603050405020304" pitchFamily="18" charset="0"/>
                <a:ea typeface="Calibri" panose="020F0502020204030204" pitchFamily="34" charset="0"/>
              </a:rPr>
              <a:t>4.</a:t>
            </a:r>
            <a:r>
              <a:rPr lang="en-US" sz="2400" dirty="0">
                <a:effectLst/>
                <a:latin typeface="Times New Roman" panose="02020603050405020304" pitchFamily="18" charset="0"/>
                <a:ea typeface="Calibri" panose="020F0502020204030204" pitchFamily="34" charset="0"/>
              </a:rPr>
              <a:t> Incorrect taking of drugs by patients. </a:t>
            </a:r>
            <a:r>
              <a:rPr lang="en-US" sz="2400" dirty="0">
                <a:effectLst/>
                <a:highlight>
                  <a:srgbClr val="FFFF00"/>
                </a:highlight>
                <a:latin typeface="Times New Roman" panose="02020603050405020304" pitchFamily="18" charset="0"/>
                <a:ea typeface="Calibri" panose="020F0502020204030204" pitchFamily="34" charset="0"/>
              </a:rPr>
              <a:t>5</a:t>
            </a:r>
            <a:r>
              <a:rPr lang="en-US" sz="2400" dirty="0">
                <a:effectLst/>
                <a:latin typeface="Times New Roman" panose="02020603050405020304" pitchFamily="18" charset="0"/>
                <a:ea typeface="Calibri" panose="020F0502020204030204" pitchFamily="34" charset="0"/>
              </a:rPr>
              <a:t>. When insufficient drug is taken to kill the malaria parasites, the mutants survive and multiply. </a:t>
            </a:r>
            <a:endParaRPr lang="en-US" sz="2400" dirty="0">
              <a:solidFill>
                <a:srgbClr val="FF0000"/>
              </a:solidFill>
              <a:effectLst/>
              <a:highlight>
                <a:srgbClr val="FFFF00"/>
              </a:highligh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581520520"/>
      </p:ext>
    </p:extLst>
  </p:cSld>
  <p:clrMapOvr>
    <a:masterClrMapping/>
  </p:clrMapOvr>
  <mc:AlternateContent xmlns:mc="http://schemas.openxmlformats.org/markup-compatibility/2006" xmlns:p14="http://schemas.microsoft.com/office/powerpoint/2010/main">
    <mc:Choice Requires="p14">
      <p:transition spd="slow" p14:dur="2000" advTm="151958"/>
    </mc:Choice>
    <mc:Fallback xmlns="">
      <p:transition spd="slow" advTm="151958"/>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787903-CA4E-02D0-4A44-CCE1C607EA43}"/>
              </a:ext>
            </a:extLst>
          </p:cNvPr>
          <p:cNvSpPr txBox="1"/>
          <p:nvPr/>
        </p:nvSpPr>
        <p:spPr>
          <a:xfrm>
            <a:off x="705393" y="523765"/>
            <a:ext cx="10528664" cy="5880905"/>
          </a:xfrm>
          <a:prstGeom prst="rect">
            <a:avLst/>
          </a:prstGeom>
          <a:noFill/>
        </p:spPr>
        <p:txBody>
          <a:bodyPr wrap="square">
            <a:spAutoFit/>
          </a:bodyPr>
          <a:lstStyle/>
          <a:p>
            <a:pPr algn="just">
              <a:lnSpc>
                <a:spcPct val="150000"/>
              </a:lnSpc>
              <a:spcAft>
                <a:spcPts val="800"/>
              </a:spcAft>
              <a:buNone/>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WHO definition and classification of drug resistance as </a:t>
            </a:r>
            <a:r>
              <a:rPr lang="en-US" sz="2400" dirty="0">
                <a:solidFill>
                  <a:prstClr val="black"/>
                </a:solidFill>
                <a:latin typeface="Times New Roman" panose="02020603050405020304" pitchFamily="18" charset="0"/>
                <a:ea typeface="Calibri" panose="020F0502020204030204" pitchFamily="34" charset="0"/>
              </a:rPr>
              <a:t>{</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the ability of a parasite to multiply or to survive in the presence of concentrations of a drug that normally destroy parasites of the same species or prevent their multiplication}. </a:t>
            </a:r>
          </a:p>
          <a:p>
            <a:pPr algn="just">
              <a:lnSpc>
                <a:spcPct val="150000"/>
              </a:lnSpc>
              <a:spcAft>
                <a:spcPts val="800"/>
              </a:spcAft>
              <a:buNone/>
            </a:pPr>
            <a:r>
              <a:rPr lang="en-US" sz="2400" kern="100" dirty="0">
                <a:effectLst/>
                <a:latin typeface="Times New Roman" panose="02020603050405020304" pitchFamily="18" charset="0"/>
                <a:ea typeface="Calibri" panose="020F0502020204030204" pitchFamily="34" charset="0"/>
                <a:cs typeface="Arial" panose="020B0604020202020204" pitchFamily="34" charset="0"/>
              </a:rPr>
              <a:t>Three levels of resistance (R) f</a:t>
            </a:r>
            <a:r>
              <a:rPr lang="en-US" sz="2400" kern="100" dirty="0">
                <a:latin typeface="Times New Roman" panose="02020603050405020304" pitchFamily="18" charset="0"/>
                <a:ea typeface="Calibri" panose="020F0502020204030204" pitchFamily="34" charset="0"/>
                <a:cs typeface="Arial" panose="020B0604020202020204" pitchFamily="34" charset="0"/>
              </a:rPr>
              <a:t>ollowing treatment </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are defined by WHO: </a:t>
            </a:r>
            <a:r>
              <a:rPr lang="en-US" sz="2400" kern="100" dirty="0">
                <a:effectLst/>
                <a:highlight>
                  <a:srgbClr val="FFFF00"/>
                </a:highlight>
                <a:latin typeface="Times New Roman" panose="02020603050405020304" pitchFamily="18" charset="0"/>
                <a:ea typeface="Calibri" panose="020F0502020204030204" pitchFamily="34" charset="0"/>
                <a:cs typeface="Arial" panose="020B0604020202020204" pitchFamily="34" charset="0"/>
              </a:rPr>
              <a:t>RI</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a:t>
            </a:r>
            <a:r>
              <a:rPr lang="en-US" sz="2400" kern="100" dirty="0" err="1">
                <a:effectLst/>
                <a:latin typeface="Times New Roman" panose="02020603050405020304" pitchFamily="18" charset="0"/>
                <a:ea typeface="Calibri" panose="020F0502020204030204" pitchFamily="34" charset="0"/>
                <a:cs typeface="Arial" panose="020B0604020202020204" pitchFamily="34" charset="0"/>
              </a:rPr>
              <a:t>parasitaemia</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clears but a recrudescence occurs. </a:t>
            </a:r>
            <a:r>
              <a:rPr lang="en-US" sz="2400" kern="100" dirty="0">
                <a:effectLst/>
                <a:highlight>
                  <a:srgbClr val="FFFF00"/>
                </a:highlight>
                <a:latin typeface="Times New Roman" panose="02020603050405020304" pitchFamily="18" charset="0"/>
                <a:ea typeface="Calibri" panose="020F0502020204030204" pitchFamily="34" charset="0"/>
                <a:cs typeface="Arial" panose="020B0604020202020204" pitchFamily="34" charset="0"/>
              </a:rPr>
              <a:t>RII</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there is a reduction but not a clearance of </a:t>
            </a:r>
            <a:r>
              <a:rPr lang="en-US" sz="2400" kern="100" dirty="0" err="1">
                <a:effectLst/>
                <a:latin typeface="Times New Roman" panose="02020603050405020304" pitchFamily="18" charset="0"/>
                <a:ea typeface="Calibri" panose="020F0502020204030204" pitchFamily="34" charset="0"/>
                <a:cs typeface="Arial" panose="020B0604020202020204" pitchFamily="34" charset="0"/>
              </a:rPr>
              <a:t>parasitaemia</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a:t>
            </a:r>
            <a:r>
              <a:rPr lang="en-US" sz="2400" kern="100" dirty="0">
                <a:effectLst/>
                <a:highlight>
                  <a:srgbClr val="FFFF00"/>
                </a:highlight>
                <a:latin typeface="Times New Roman" panose="02020603050405020304" pitchFamily="18" charset="0"/>
                <a:ea typeface="Calibri" panose="020F0502020204030204" pitchFamily="34" charset="0"/>
                <a:cs typeface="Arial" panose="020B0604020202020204" pitchFamily="34" charset="0"/>
              </a:rPr>
              <a:t>RIII</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there is no reduction of </a:t>
            </a:r>
            <a:r>
              <a:rPr lang="en-US" sz="2400" kern="100" dirty="0" err="1">
                <a:effectLst/>
                <a:latin typeface="Times New Roman" panose="02020603050405020304" pitchFamily="18" charset="0"/>
                <a:ea typeface="Calibri" panose="020F0502020204030204" pitchFamily="34" charset="0"/>
                <a:cs typeface="Arial" panose="020B0604020202020204" pitchFamily="34" charset="0"/>
              </a:rPr>
              <a:t>parasitaemia</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a:t>
            </a:r>
          </a:p>
          <a:p>
            <a:pPr algn="just">
              <a:lnSpc>
                <a:spcPct val="150000"/>
              </a:lnSpc>
              <a:spcAft>
                <a:spcPts val="800"/>
              </a:spcAft>
              <a:buNone/>
            </a:pPr>
            <a:r>
              <a:rPr lang="en-US" sz="2400" kern="100" dirty="0">
                <a:effectLst/>
                <a:latin typeface="Times New Roman" panose="02020603050405020304" pitchFamily="18" charset="0"/>
                <a:ea typeface="Calibri" panose="020F0502020204030204" pitchFamily="34" charset="0"/>
                <a:cs typeface="Arial" panose="020B0604020202020204" pitchFamily="34" charset="0"/>
              </a:rPr>
              <a:t>The above method of classifying resistance, based on counting trophozoites in blood films for up to 7 days after treatment and monitoring the patient for any subsequent recrudescence is referred to as in vivo testing.</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highlight>
                  <a:srgbClr val="FFFF00"/>
                </a:highlight>
                <a:uLnTx/>
                <a:uFillTx/>
                <a:latin typeface="Times New Roman" panose="02020603050405020304" pitchFamily="18" charset="0"/>
                <a:ea typeface="Calibri" panose="020F0502020204030204" pitchFamily="34" charset="0"/>
                <a:cs typeface="+mn-cs"/>
              </a:rPr>
              <a:t>Vaccine: </a:t>
            </a: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N</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o effective malaria vaccine is yet available.</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562063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7ADD750-072C-7B46-E09C-6F1181AD09EB}"/>
              </a:ext>
            </a:extLst>
          </p:cNvPr>
          <p:cNvSpPr txBox="1"/>
          <p:nvPr/>
        </p:nvSpPr>
        <p:spPr>
          <a:xfrm>
            <a:off x="779417" y="0"/>
            <a:ext cx="10633166" cy="5973238"/>
          </a:xfrm>
          <a:prstGeom prst="rect">
            <a:avLst/>
          </a:prstGeom>
          <a:noFill/>
        </p:spPr>
        <p:txBody>
          <a:bodyPr wrap="square">
            <a:spAutoFit/>
          </a:bodyPr>
          <a:lstStyle/>
          <a:p>
            <a:pPr algn="just">
              <a:lnSpc>
                <a:spcPct val="150000"/>
              </a:lnSpc>
              <a:spcAft>
                <a:spcPts val="800"/>
              </a:spcAft>
              <a:buNone/>
            </a:pPr>
            <a:r>
              <a:rPr lang="en-US" sz="2800" b="1" i="1" kern="100" dirty="0">
                <a:solidFill>
                  <a:srgbClr val="FF0000"/>
                </a:solidFill>
                <a:effectLst/>
                <a:highlight>
                  <a:srgbClr val="FFFF00"/>
                </a:highlight>
                <a:latin typeface="Times New Roman" panose="02020603050405020304" pitchFamily="18" charset="0"/>
                <a:ea typeface="Calibri" panose="020F0502020204030204" pitchFamily="34" charset="0"/>
                <a:cs typeface="Arial" panose="020B0604020202020204" pitchFamily="34" charset="0"/>
              </a:rPr>
              <a:t>Plasmodium knowlesi</a:t>
            </a:r>
            <a:endParaRPr lang="en-US" sz="2800" kern="100" dirty="0">
              <a:solidFill>
                <a:srgbClr val="FF0000"/>
              </a:solidFill>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buNone/>
            </a:pPr>
            <a:r>
              <a:rPr lang="en-US" sz="2400" kern="100" dirty="0">
                <a:effectLst/>
                <a:latin typeface="Times New Roman" panose="02020603050405020304" pitchFamily="18" charset="0"/>
                <a:ea typeface="Calibri" panose="020F0502020204030204" pitchFamily="34" charset="0"/>
                <a:cs typeface="Arial" panose="020B0604020202020204" pitchFamily="34" charset="0"/>
              </a:rPr>
              <a:t>A fifth species, which normally infects macaques, is a significant cause of human malaria in Southeast Asia. Similar to </a:t>
            </a:r>
            <a:r>
              <a:rPr lang="en-US" sz="2400" i="1" kern="100" dirty="0">
                <a:effectLst/>
                <a:latin typeface="Times New Roman" panose="02020603050405020304" pitchFamily="18" charset="0"/>
                <a:ea typeface="Calibri" panose="020F0502020204030204" pitchFamily="34" charset="0"/>
                <a:cs typeface="Arial" panose="020B0604020202020204" pitchFamily="34" charset="0"/>
              </a:rPr>
              <a:t>P. falciparum</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the erythrocyte </a:t>
            </a:r>
            <a:r>
              <a:rPr lang="en-US" sz="2400" u="sng" kern="100" dirty="0">
                <a:effectLst/>
                <a:latin typeface="Times New Roman" panose="02020603050405020304" pitchFamily="18" charset="0"/>
                <a:ea typeface="Calibri" panose="020F0502020204030204" pitchFamily="34" charset="0"/>
                <a:cs typeface="Arial" panose="020B0604020202020204" pitchFamily="34" charset="0"/>
              </a:rPr>
              <a:t>invasion is not restricted</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to young or old RBCs. It has a short life cycle of 24 hours (quotidian).</a:t>
            </a:r>
          </a:p>
          <a:p>
            <a:pPr algn="just">
              <a:lnSpc>
                <a:spcPct val="150000"/>
              </a:lnSpc>
              <a:spcAft>
                <a:spcPts val="800"/>
              </a:spcAft>
              <a:buNone/>
            </a:pPr>
            <a:r>
              <a:rPr lang="en-US" sz="2400" i="1" kern="100" dirty="0">
                <a:effectLst/>
                <a:latin typeface="Times New Roman" panose="02020603050405020304" pitchFamily="18" charset="0"/>
                <a:ea typeface="Calibri" panose="020F0502020204030204" pitchFamily="34" charset="0"/>
                <a:cs typeface="Arial" panose="020B0604020202020204" pitchFamily="34" charset="0"/>
              </a:rPr>
              <a:t>P. knowlesi</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infection is usually misidentified as </a:t>
            </a:r>
            <a:r>
              <a:rPr lang="en-US" sz="2400" i="1" kern="100" dirty="0">
                <a:effectLst/>
                <a:latin typeface="Times New Roman" panose="02020603050405020304" pitchFamily="18" charset="0"/>
                <a:ea typeface="Calibri" panose="020F0502020204030204" pitchFamily="34" charset="0"/>
                <a:cs typeface="Arial" panose="020B0604020202020204" pitchFamily="34" charset="0"/>
              </a:rPr>
              <a:t>P. falciparum</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or </a:t>
            </a:r>
            <a:r>
              <a:rPr lang="en-US" sz="2400" i="1" kern="100" dirty="0">
                <a:effectLst/>
                <a:latin typeface="Times New Roman" panose="02020603050405020304" pitchFamily="18" charset="0"/>
                <a:ea typeface="Calibri" panose="020F0502020204030204" pitchFamily="34" charset="0"/>
                <a:cs typeface="Arial" panose="020B0604020202020204" pitchFamily="34" charset="0"/>
              </a:rPr>
              <a:t>P. malariae</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because its early trophozoites resemble the ring forms of </a:t>
            </a:r>
            <a:r>
              <a:rPr lang="en-US" sz="2400" i="1" kern="100" dirty="0">
                <a:effectLst/>
                <a:latin typeface="Times New Roman" panose="02020603050405020304" pitchFamily="18" charset="0"/>
                <a:ea typeface="Calibri" panose="020F0502020204030204" pitchFamily="34" charset="0"/>
                <a:cs typeface="Arial" panose="020B0604020202020204" pitchFamily="34" charset="0"/>
              </a:rPr>
              <a:t>P. falciparum</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and the later stages mimic those of </a:t>
            </a:r>
            <a:r>
              <a:rPr lang="en-US" sz="2400" i="1" kern="100" dirty="0">
                <a:effectLst/>
                <a:latin typeface="Times New Roman" panose="02020603050405020304" pitchFamily="18" charset="0"/>
                <a:ea typeface="Calibri" panose="020F0502020204030204" pitchFamily="34" charset="0"/>
                <a:cs typeface="Arial" panose="020B0604020202020204" pitchFamily="34" charset="0"/>
              </a:rPr>
              <a:t>P. malariae</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In contrast to </a:t>
            </a:r>
            <a:r>
              <a:rPr lang="en-US" sz="2400" i="1" kern="100" dirty="0">
                <a:effectLst/>
                <a:latin typeface="Times New Roman" panose="02020603050405020304" pitchFamily="18" charset="0"/>
                <a:ea typeface="Calibri" panose="020F0502020204030204" pitchFamily="34" charset="0"/>
                <a:cs typeface="Arial" panose="020B0604020202020204" pitchFamily="34" charset="0"/>
              </a:rPr>
              <a:t>P. falciparum</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a:t>
            </a:r>
            <a:r>
              <a:rPr lang="en-US" sz="2400" i="1" kern="100" dirty="0">
                <a:effectLst/>
                <a:latin typeface="Times New Roman" panose="02020603050405020304" pitchFamily="18" charset="0"/>
                <a:ea typeface="Calibri" panose="020F0502020204030204" pitchFamily="34" charset="0"/>
                <a:cs typeface="Arial" panose="020B0604020202020204" pitchFamily="34" charset="0"/>
              </a:rPr>
              <a:t>P. knowlesi</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does not appear to sequester in the microvasculature, and the neurologic complications have not been described. </a:t>
            </a:r>
          </a:p>
          <a:p>
            <a:pPr algn="just">
              <a:lnSpc>
                <a:spcPct val="150000"/>
              </a:lnSpc>
              <a:spcAft>
                <a:spcPts val="800"/>
              </a:spcAft>
              <a:buNone/>
            </a:pPr>
            <a:r>
              <a:rPr lang="en-US" sz="2400" i="1" kern="100" dirty="0">
                <a:effectLst/>
                <a:latin typeface="Times New Roman" panose="02020603050405020304" pitchFamily="18" charset="0"/>
                <a:ea typeface="Calibri" panose="020F0502020204030204" pitchFamily="34" charset="0"/>
                <a:cs typeface="Arial" panose="020B0604020202020204" pitchFamily="34" charset="0"/>
              </a:rPr>
              <a:t>P. knowlesi</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similar to </a:t>
            </a:r>
            <a:r>
              <a:rPr lang="en-US" sz="2400" i="1" kern="100" dirty="0">
                <a:effectLst/>
                <a:latin typeface="Times New Roman" panose="02020603050405020304" pitchFamily="18" charset="0"/>
                <a:ea typeface="Calibri" panose="020F0502020204030204" pitchFamily="34" charset="0"/>
                <a:cs typeface="Arial" panose="020B0604020202020204" pitchFamily="34" charset="0"/>
              </a:rPr>
              <a:t>P. falciparum </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and</a:t>
            </a:r>
            <a:r>
              <a:rPr lang="en-US" sz="2400" i="1" kern="100" dirty="0">
                <a:effectLst/>
                <a:latin typeface="Times New Roman" panose="02020603050405020304" pitchFamily="18" charset="0"/>
                <a:ea typeface="Calibri" panose="020F0502020204030204" pitchFamily="34" charset="0"/>
                <a:cs typeface="Arial" panose="020B0604020202020204" pitchFamily="34" charset="0"/>
              </a:rPr>
              <a:t> P. malariae</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 </a:t>
            </a:r>
            <a:r>
              <a:rPr lang="en-US" sz="2400" u="sng" kern="100" dirty="0">
                <a:effectLst/>
                <a:latin typeface="Times New Roman" panose="02020603050405020304" pitchFamily="18" charset="0"/>
                <a:ea typeface="Calibri" panose="020F0502020204030204" pitchFamily="34" charset="0"/>
                <a:cs typeface="Arial" panose="020B0604020202020204" pitchFamily="34" charset="0"/>
              </a:rPr>
              <a:t>does not produce hypnozoites</a:t>
            </a:r>
            <a:r>
              <a:rPr lang="en-US" sz="2400" kern="100" dirty="0">
                <a:effectLst/>
                <a:latin typeface="Times New Roman" panose="02020603050405020304" pitchFamily="18" charset="0"/>
                <a:ea typeface="Calibri" panose="020F0502020204030204" pitchFamily="34" charset="0"/>
                <a:cs typeface="Arial" panose="020B0604020202020204" pitchFamily="34" charset="0"/>
              </a:rPr>
              <a:t>.</a:t>
            </a:r>
            <a:endParaRPr lang="en-US" sz="24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3577585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3786</TotalTime>
  <Words>2172</Words>
  <Application>Microsoft Office PowerPoint</Application>
  <PresentationFormat>Widescreen</PresentationFormat>
  <Paragraphs>97</Paragraphs>
  <Slides>27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Garamond</vt:lpstr>
      <vt:lpstr>Times New Roman</vt:lpstr>
      <vt:lpstr>Organic</vt:lpstr>
      <vt:lpstr>Protozoa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Protozoa (Sporozoa)</dc:title>
  <dc:creator>nadal</dc:creator>
  <cp:lastModifiedBy>Computer Lab</cp:lastModifiedBy>
  <cp:revision>48</cp:revision>
  <dcterms:created xsi:type="dcterms:W3CDTF">2016-03-15T09:05:36Z</dcterms:created>
  <dcterms:modified xsi:type="dcterms:W3CDTF">2026-03-23T22:48:33Z</dcterms:modified>
</cp:coreProperties>
</file>