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83" r:id="rId5"/>
    <p:sldId id="262" r:id="rId6"/>
    <p:sldId id="263" r:id="rId7"/>
    <p:sldId id="264" r:id="rId8"/>
    <p:sldId id="265" r:id="rId9"/>
    <p:sldId id="272"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59"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7F228-0AB7-4A73-A8C7-D414B25CF51C}"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163606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7F228-0AB7-4A73-A8C7-D414B25CF51C}"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3504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7F228-0AB7-4A73-A8C7-D414B25CF51C}"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154231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7F228-0AB7-4A73-A8C7-D414B25CF51C}"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170300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7F228-0AB7-4A73-A8C7-D414B25CF51C}"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334501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07F228-0AB7-4A73-A8C7-D414B25CF51C}"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288246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7F228-0AB7-4A73-A8C7-D414B25CF51C}"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224785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7F228-0AB7-4A73-A8C7-D414B25CF51C}"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418459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7F228-0AB7-4A73-A8C7-D414B25CF51C}"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77447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7F228-0AB7-4A73-A8C7-D414B25CF51C}"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55759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7F228-0AB7-4A73-A8C7-D414B25CF51C}"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97B68-7610-4E36-B649-E9F8A7A6D4D5}" type="slidenum">
              <a:rPr lang="en-US" smtClean="0"/>
              <a:t>‹#›</a:t>
            </a:fld>
            <a:endParaRPr lang="en-US"/>
          </a:p>
        </p:txBody>
      </p:sp>
    </p:spTree>
    <p:extLst>
      <p:ext uri="{BB962C8B-B14F-4D97-AF65-F5344CB8AC3E}">
        <p14:creationId xmlns:p14="http://schemas.microsoft.com/office/powerpoint/2010/main" val="244899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7F228-0AB7-4A73-A8C7-D414B25CF51C}" type="datetimeFigureOut">
              <a:rPr lang="en-US" smtClean="0"/>
              <a:t>12/20/2022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97B68-7610-4E36-B649-E9F8A7A6D4D5}" type="slidenum">
              <a:rPr lang="en-US" smtClean="0"/>
              <a:t>‹#›</a:t>
            </a:fld>
            <a:endParaRPr lang="en-US"/>
          </a:p>
        </p:txBody>
      </p:sp>
    </p:spTree>
    <p:extLst>
      <p:ext uri="{BB962C8B-B14F-4D97-AF65-F5344CB8AC3E}">
        <p14:creationId xmlns:p14="http://schemas.microsoft.com/office/powerpoint/2010/main" val="1523609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Enterococcus"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Neisseria_meningitidis" TargetMode="External"/><Relationship Id="rId13" Type="http://schemas.openxmlformats.org/officeDocument/2006/relationships/hyperlink" Target="https://en.wikipedia.org/wiki/Opacity_(optics)" TargetMode="External"/><Relationship Id="rId3" Type="http://schemas.openxmlformats.org/officeDocument/2006/relationships/hyperlink" Target="https://en.wikipedia.org/wiki/Biochemical" TargetMode="External"/><Relationship Id="rId7" Type="http://schemas.openxmlformats.org/officeDocument/2006/relationships/hyperlink" Target="https://en.wikipedia.org/wiki/Klebsiella_pneumoniae" TargetMode="External"/><Relationship Id="rId12" Type="http://schemas.openxmlformats.org/officeDocument/2006/relationships/hyperlink" Target="https://en.wikipedia.org/wiki/Microscope"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en.wikipedia.org/wiki/Streptococcus_pneumoniae" TargetMode="External"/><Relationship Id="rId11" Type="http://schemas.openxmlformats.org/officeDocument/2006/relationships/hyperlink" Target="https://en.wikipedia.org/wiki/Salmonella" TargetMode="External"/><Relationship Id="rId5" Type="http://schemas.openxmlformats.org/officeDocument/2006/relationships/hyperlink" Target="https://en.wikipedia.org/wiki/Bacterial_capsule" TargetMode="External"/><Relationship Id="rId10" Type="http://schemas.openxmlformats.org/officeDocument/2006/relationships/hyperlink" Target="https://en.wikipedia.org/wiki/Escherichia_coli" TargetMode="External"/><Relationship Id="rId4" Type="http://schemas.openxmlformats.org/officeDocument/2006/relationships/hyperlink" Target="https://en.wikipedia.org/wiki/Chemical_reaction" TargetMode="External"/><Relationship Id="rId9" Type="http://schemas.openxmlformats.org/officeDocument/2006/relationships/hyperlink" Target="https://en.wikipedia.org/wiki/Haemophilus_influenza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Antige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3746" y="-870995"/>
            <a:ext cx="9144000" cy="2387600"/>
          </a:xfrm>
        </p:spPr>
        <p:txBody>
          <a:bodyPr/>
          <a:lstStyle/>
          <a:p>
            <a:r>
              <a:rPr lang="en-US" b="1" dirty="0">
                <a:solidFill>
                  <a:srgbClr val="002060"/>
                </a:solidFill>
                <a:latin typeface="Times New Roman" panose="02020603050405020304" pitchFamily="18" charset="0"/>
                <a:ea typeface="Times New Roman" panose="02020603050405020304" pitchFamily="18" charset="0"/>
              </a:rPr>
              <a:t>Genus Streptococcus</a:t>
            </a:r>
            <a:r>
              <a:rPr lang="en-US" dirty="0">
                <a:solidFill>
                  <a:srgbClr val="002060"/>
                </a:solidFill>
                <a:latin typeface="Times New Roman" panose="02020603050405020304" pitchFamily="18" charset="0"/>
                <a:ea typeface="Times New Roman" panose="02020603050405020304" pitchFamily="18" charset="0"/>
              </a:rPr>
              <a:t> </a:t>
            </a:r>
            <a:endParaRPr lang="en-US" dirty="0"/>
          </a:p>
        </p:txBody>
      </p:sp>
      <p:pic>
        <p:nvPicPr>
          <p:cNvPr id="4" name="Picture 3"/>
          <p:cNvPicPr>
            <a:picLocks noChangeAspect="1"/>
          </p:cNvPicPr>
          <p:nvPr/>
        </p:nvPicPr>
        <p:blipFill>
          <a:blip r:embed="rId2"/>
          <a:stretch>
            <a:fillRect/>
          </a:stretch>
        </p:blipFill>
        <p:spPr>
          <a:xfrm>
            <a:off x="3853728" y="1764290"/>
            <a:ext cx="4267200" cy="3200400"/>
          </a:xfrm>
          <a:prstGeom prst="rect">
            <a:avLst/>
          </a:prstGeom>
        </p:spPr>
      </p:pic>
      <p:sp>
        <p:nvSpPr>
          <p:cNvPr id="5" name="Rectangle 4"/>
          <p:cNvSpPr/>
          <p:nvPr/>
        </p:nvSpPr>
        <p:spPr>
          <a:xfrm>
            <a:off x="3853728" y="5145024"/>
            <a:ext cx="3778599"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smtClean="0">
                <a:latin typeface="Monotype Corsiva" panose="03010101010201010101" pitchFamily="66" charset="0"/>
                <a:ea typeface="Times New Roman" panose="02020603050405020304" pitchFamily="18" charset="0"/>
                <a:cs typeface="Times New Roman" panose="02020603050405020304" pitchFamily="18" charset="0"/>
              </a:rPr>
              <a:t>By </a:t>
            </a:r>
          </a:p>
          <a:p>
            <a:pPr algn="ctr"/>
            <a:r>
              <a:rPr lang="en-US" sz="3200" dirty="0" smtClean="0">
                <a:latin typeface="Monotype Corsiva" panose="03010101010201010101" pitchFamily="66" charset="0"/>
                <a:ea typeface="Times New Roman" panose="02020603050405020304" pitchFamily="18" charset="0"/>
                <a:cs typeface="Times New Roman" panose="02020603050405020304" pitchFamily="18" charset="0"/>
              </a:rPr>
              <a:t>Dr</a:t>
            </a:r>
            <a:r>
              <a:rPr lang="en-US" sz="3200" dirty="0">
                <a:latin typeface="Monotype Corsiva" panose="03010101010201010101" pitchFamily="66" charset="0"/>
                <a:ea typeface="Times New Roman" panose="02020603050405020304" pitchFamily="18" charset="0"/>
                <a:cs typeface="Times New Roman" panose="02020603050405020304" pitchFamily="18" charset="0"/>
              </a:rPr>
              <a:t>. </a:t>
            </a:r>
            <a:r>
              <a:rPr lang="en-US" sz="3200" dirty="0" err="1">
                <a:latin typeface="Monotype Corsiva" panose="03010101010201010101" pitchFamily="66" charset="0"/>
                <a:ea typeface="Times New Roman" panose="02020603050405020304" pitchFamily="18" charset="0"/>
                <a:cs typeface="Times New Roman" panose="02020603050405020304" pitchFamily="18" charset="0"/>
              </a:rPr>
              <a:t>Maysoon</a:t>
            </a:r>
            <a:r>
              <a:rPr lang="en-US" sz="3200" dirty="0">
                <a:latin typeface="Monotype Corsiva" panose="03010101010201010101" pitchFamily="66" charset="0"/>
                <a:ea typeface="Times New Roman" panose="02020603050405020304" pitchFamily="18" charset="0"/>
                <a:cs typeface="Times New Roman" panose="02020603050405020304" pitchFamily="18" charset="0"/>
              </a:rPr>
              <a:t> </a:t>
            </a:r>
            <a:r>
              <a:rPr lang="en-US" sz="3200" dirty="0" err="1">
                <a:latin typeface="Monotype Corsiva" panose="03010101010201010101" pitchFamily="66" charset="0"/>
                <a:ea typeface="Times New Roman" panose="02020603050405020304" pitchFamily="18" charset="0"/>
                <a:cs typeface="Times New Roman" panose="02020603050405020304" pitchFamily="18" charset="0"/>
              </a:rPr>
              <a:t>A.Merdaw</a:t>
            </a:r>
            <a:endParaRPr lang="en-US" sz="3200" dirty="0"/>
          </a:p>
        </p:txBody>
      </p:sp>
    </p:spTree>
    <p:extLst>
      <p:ext uri="{BB962C8B-B14F-4D97-AF65-F5344CB8AC3E}">
        <p14:creationId xmlns:p14="http://schemas.microsoft.com/office/powerpoint/2010/main" val="61528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351" y="0"/>
            <a:ext cx="11152909" cy="6740307"/>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Pathogenesis &amp; Clinical Findings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variety of distinct disease processes are associated with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infections.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Diseases Attributable to Invasion by </a:t>
            </a:r>
            <a:r>
              <a:rPr lang="en-US" sz="2400"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a:p>
            <a:pPr marL="457200" indent="-457200" algn="just">
              <a:lnSpc>
                <a:spcPct val="150000"/>
              </a:lnSpc>
              <a:buAutoNum type="arabicPeriod"/>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Erysipelas</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portal of entry is the skin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lnSpc>
                <a:spcPct val="150000"/>
              </a:lnSpc>
              <a:buAutoNum type="arabicPeriod"/>
            </a:pP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Cellulitis</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acute, rapidly spreading infection of the skin and subcutaneous tissues. </a:t>
            </a:r>
            <a:endParaRPr lang="en-US" sz="2400" dirty="0">
              <a:latin typeface="Times New Roman" panose="02020603050405020304" pitchFamily="18" charset="0"/>
              <a:ea typeface="Times New Roman" panose="02020603050405020304" pitchFamily="18" charset="0"/>
            </a:endParaRPr>
          </a:p>
          <a:p>
            <a:pPr algn="just">
              <a:lnSpc>
                <a:spcPct val="150000"/>
              </a:lnSpc>
            </a:pPr>
            <a:endParaRPr lang="en-US"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Necrotizing fasciitis (streptococcal gangrene</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extensive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spreading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necrosis of the skin and subcutaneous tissues.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4.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Puerperal fever</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If the streptococci enter the uterus after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delivery.</a:t>
            </a:r>
          </a:p>
          <a:p>
            <a:pPr algn="just">
              <a:lnSpc>
                <a:spcPct val="150000"/>
              </a:lnSpc>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5</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Bacteremia/sepsis</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Infection of traumatic or surgical wounds with streptococci results in bacteremia, which rapidly can be fatal. </a:t>
            </a:r>
            <a:endParaRPr lang="en-US"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579552" y="1022033"/>
            <a:ext cx="1562533" cy="1908907"/>
          </a:xfrm>
          <a:prstGeom prst="rect">
            <a:avLst/>
          </a:prstGeom>
        </p:spPr>
      </p:pic>
      <p:pic>
        <p:nvPicPr>
          <p:cNvPr id="4" name="Picture 3"/>
          <p:cNvPicPr>
            <a:picLocks noChangeAspect="1"/>
          </p:cNvPicPr>
          <p:nvPr/>
        </p:nvPicPr>
        <p:blipFill rotWithShape="1">
          <a:blip r:embed="rId3"/>
          <a:srcRect r="21223"/>
          <a:stretch/>
        </p:blipFill>
        <p:spPr>
          <a:xfrm>
            <a:off x="10479123" y="2558205"/>
            <a:ext cx="1840274" cy="1518279"/>
          </a:xfrm>
          <a:prstGeom prst="rect">
            <a:avLst/>
          </a:prstGeom>
        </p:spPr>
      </p:pic>
    </p:spTree>
    <p:extLst>
      <p:ext uri="{BB962C8B-B14F-4D97-AF65-F5344CB8AC3E}">
        <p14:creationId xmlns:p14="http://schemas.microsoft.com/office/powerpoint/2010/main" val="4185358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432300"/>
            <a:ext cx="8215745" cy="5078313"/>
          </a:xfrm>
          <a:prstGeom prst="rect">
            <a:avLst/>
          </a:prstGeom>
        </p:spPr>
        <p:txBody>
          <a:bodyPr wrap="square">
            <a:spAutoFit/>
          </a:bodyPr>
          <a:lstStyle/>
          <a:p>
            <a:pPr algn="just">
              <a:lnSpc>
                <a:spcPct val="150000"/>
              </a:lnSpc>
            </a:pP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Diseases Attributable to Local Infection with </a:t>
            </a:r>
            <a:r>
              <a:rPr lang="en-US" sz="24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 </a:t>
            </a:r>
            <a:r>
              <a:rPr lang="en-US" sz="2400" b="1" i="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Streptococcal sore throat-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or pharyngitis, the most common infection of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adhere to the pharyngeal epithelium. </a:t>
            </a:r>
            <a:endParaRPr lang="en-US" sz="2400" dirty="0">
              <a:latin typeface="Times New Roman" panose="02020603050405020304" pitchFamily="18" charset="0"/>
              <a:ea typeface="Times New Roman" panose="02020603050405020304" pitchFamily="18" charset="0"/>
            </a:endParaRPr>
          </a:p>
          <a:p>
            <a:pPr algn="just">
              <a:lnSpc>
                <a:spcPct val="150000"/>
              </a:lnSpc>
            </a:pPr>
            <a:endParaRPr lang="en-US"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Streptococcal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pyoderma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—Local infection of superficial layers of skin, especially in children, is called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impetigo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 clinically identical infection can be caused by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aureus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sometimes both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aureus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are present.</a:t>
            </a:r>
            <a:endParaRPr lang="en-US" sz="2400" dirty="0">
              <a:effectLst/>
              <a:latin typeface="Times New Roman" panose="02020603050405020304" pitchFamily="18" charset="0"/>
              <a:ea typeface="Times New Roman" panose="02020603050405020304" pitchFamily="18" charset="0"/>
            </a:endParaRPr>
          </a:p>
        </p:txBody>
      </p:sp>
      <p:pic>
        <p:nvPicPr>
          <p:cNvPr id="3" name="Picture 2" descr="Image of strep throat inf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004" y="634855"/>
            <a:ext cx="3463996" cy="25239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615624" y="3823855"/>
            <a:ext cx="3468534" cy="2258290"/>
          </a:xfrm>
          <a:prstGeom prst="rect">
            <a:avLst/>
          </a:prstGeom>
        </p:spPr>
      </p:pic>
    </p:spTree>
    <p:extLst>
      <p:ext uri="{BB962C8B-B14F-4D97-AF65-F5344CB8AC3E}">
        <p14:creationId xmlns:p14="http://schemas.microsoft.com/office/powerpoint/2010/main" val="2688207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714509" cy="5632311"/>
          </a:xfrm>
          <a:prstGeom prst="rect">
            <a:avLst/>
          </a:prstGeom>
        </p:spPr>
        <p:txBody>
          <a:bodyPr wrap="square">
            <a:spAutoFit/>
          </a:bodyPr>
          <a:lstStyle/>
          <a:p>
            <a:pPr algn="just">
              <a:lnSpc>
                <a:spcPct val="150000"/>
              </a:lnSpc>
            </a:pP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Overlapping diseases (Streptococcal Toxic Shock Syndrome, and Scarlet Fever)</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Fulminant, invasive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infections with streptococcal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toxic shock syndrome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are characterized by shock, bacteremia, respiratory failure, and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multiorgan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failure.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Pyrogenic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exotoxins A–C cause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scarlet fever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association with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pharyngitis or with skin or soft tissue infection. The pharyngitis may be severe. The rash appears on the trunk after 24 hours of illness and spreads to involve the extremities. </a:t>
            </a:r>
            <a:endParaRPr lang="en-US"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323675" y="3784461"/>
            <a:ext cx="2466975" cy="1847850"/>
          </a:xfrm>
          <a:prstGeom prst="rect">
            <a:avLst/>
          </a:prstGeom>
        </p:spPr>
      </p:pic>
    </p:spTree>
    <p:extLst>
      <p:ext uri="{BB962C8B-B14F-4D97-AF65-F5344CB8AC3E}">
        <p14:creationId xmlns:p14="http://schemas.microsoft.com/office/powerpoint/2010/main" val="879332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037" y="349448"/>
            <a:ext cx="9504218" cy="5078313"/>
          </a:xfrm>
          <a:prstGeom prst="rect">
            <a:avLst/>
          </a:prstGeom>
        </p:spPr>
        <p:txBody>
          <a:bodyPr wrap="square">
            <a:spAutoFit/>
          </a:bodyPr>
          <a:lstStyle/>
          <a:p>
            <a:pPr algn="just">
              <a:lnSpc>
                <a:spcPct val="150000"/>
              </a:lnSpc>
            </a:pPr>
            <a:r>
              <a:rPr lang="en-US" sz="24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Poststreptococcal</a:t>
            </a: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Diseases (Rheumatic Fever, Glomerulonephritis)</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Following an acute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infection, there is a latent period of 1–4 weeks,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nephritogenic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 types will associate with throat infections and glomerulonephritis.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Rheumatic fever occasionally develops in patients with more severe streptococcal sore throats. The first attack of rheumatic fever usually produces only slight cardiac damage, which, however, increases with each subsequent attack. It is therefore important to protect such patients from recurrent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infections by prophylactic penicillin administration.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414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0"/>
            <a:ext cx="10958945" cy="6740307"/>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Diagnostic Laboratory Tests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Specimens: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Depend upon the nature of the streptococcal infection.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1-Smears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If smears of pus show streptococci but cultures fail to grow, anaerobic organisms must be suspected.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2-Culture</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Specimens are cultured on blood agar plates. If anaerobes are suspected, suitable media must also be inoculated. Incubation in 10% CO</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often speeds hemolysis</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3-Serologic Tests</a:t>
            </a:r>
            <a:endParaRPr lang="en-US" sz="2400" dirty="0">
              <a:solidFill>
                <a:srgbClr val="FF0000"/>
              </a:solidFill>
              <a:latin typeface="Times New Roman" panose="02020603050405020304" pitchFamily="18" charset="0"/>
              <a:ea typeface="Times New Roman" panose="02020603050405020304" pitchFamily="18" charset="0"/>
            </a:endParaRPr>
          </a:p>
          <a:p>
            <a:pPr lvl="0" algn="just">
              <a:lnSpc>
                <a:spcPct val="150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rise in the titer of antibodies (as ASO) to many group A streptococcal antigens can be estimated, particularly in respiratory disease; anti-</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DNase</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antihyaluronidase</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particularly in skin infections; and others. </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54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376743"/>
            <a:ext cx="8575964" cy="4524315"/>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Treatment</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-All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are susceptible to penicillin G, and most are susceptible to erythromycin.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Some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are resistant to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tetracyclines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-Antimicrobial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drugs have no effect on established glomerulonephritis and rheumatic fever.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461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2" y="294122"/>
            <a:ext cx="10903528" cy="6186309"/>
          </a:xfrm>
          <a:prstGeom prst="rect">
            <a:avLst/>
          </a:prstGeom>
        </p:spPr>
        <p:txBody>
          <a:bodyPr wrap="square">
            <a:spAutoFit/>
          </a:bodyPr>
          <a:lstStyle/>
          <a:p>
            <a:pPr algn="just">
              <a:lnSpc>
                <a:spcPct val="150000"/>
              </a:lnSpc>
            </a:pP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Streptococcus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agalactiae</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(group B streptococci)</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They are part of the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normal vaginal flora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and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lower gastrointestinal tract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5–25% of women. They typically are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β-hemolytic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Group B streptococcal infection during the first month of life may present as fulminant sepsis, meningitis, or respiratory distress syndrome.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I.V.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ampicillin given to mothers, who carry group B streptococci and are in labor, prevents colonization of their infants and group B streptococcal disease.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rPr>
              <a:t>Two expanding populations, namely the </a:t>
            </a:r>
            <a:r>
              <a:rPr lang="en-US" sz="2400" u="sng" dirty="0">
                <a:latin typeface="Times New Roman" panose="02020603050405020304" pitchFamily="18" charset="0"/>
                <a:ea typeface="Times New Roman" panose="02020603050405020304" pitchFamily="18" charset="0"/>
              </a:rPr>
              <a:t>elderly </a:t>
            </a:r>
            <a:r>
              <a:rPr lang="en-US" sz="2400" dirty="0">
                <a:latin typeface="Times New Roman" panose="02020603050405020304" pitchFamily="18" charset="0"/>
                <a:ea typeface="Times New Roman" panose="02020603050405020304" pitchFamily="18" charset="0"/>
              </a:rPr>
              <a:t>and </a:t>
            </a:r>
            <a:r>
              <a:rPr lang="en-US" sz="2400" u="sng" dirty="0" err="1">
                <a:latin typeface="Times New Roman" panose="02020603050405020304" pitchFamily="18" charset="0"/>
                <a:ea typeface="Times New Roman" panose="02020603050405020304" pitchFamily="18" charset="0"/>
              </a:rPr>
              <a:t>immunocompromised</a:t>
            </a:r>
            <a:r>
              <a:rPr lang="en-US" sz="2400" dirty="0">
                <a:latin typeface="Times New Roman" panose="02020603050405020304" pitchFamily="18" charset="0"/>
                <a:ea typeface="Times New Roman" panose="02020603050405020304" pitchFamily="18" charset="0"/>
              </a:rPr>
              <a:t> hosts, are most at risk for invasive disease. </a:t>
            </a:r>
            <a:endParaRPr lang="en-US" sz="2400" dirty="0" smtClean="0">
              <a:latin typeface="Times New Roman" panose="02020603050405020304" pitchFamily="18" charset="0"/>
              <a:ea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rPr>
              <a:t>Bacteremia</a:t>
            </a:r>
            <a:r>
              <a:rPr lang="en-US" sz="2400" dirty="0">
                <a:latin typeface="Times New Roman" panose="02020603050405020304" pitchFamily="18" charset="0"/>
                <a:ea typeface="Times New Roman" panose="02020603050405020304" pitchFamily="18" charset="0"/>
              </a:rPr>
              <a:t>, skin and soft tissue infections, respiratory infections, and genitourinary infections are the major clinical manifestations.</a:t>
            </a:r>
            <a:endParaRPr lang="en-US" sz="2400" dirty="0"/>
          </a:p>
        </p:txBody>
      </p:sp>
    </p:spTree>
    <p:extLst>
      <p:ext uri="{BB962C8B-B14F-4D97-AF65-F5344CB8AC3E}">
        <p14:creationId xmlns:p14="http://schemas.microsoft.com/office/powerpoint/2010/main" val="2166960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5" y="584491"/>
            <a:ext cx="10778836" cy="1754326"/>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Group D Streptococci</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All Group D streptococci are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nonhemolytic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grow in the presence of bile and hydrolyze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esculin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(bile-</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esculin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positive). They are part of the normal enteric flora.</a:t>
            </a:r>
            <a:endParaRPr lang="en-US"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203359" y="2447924"/>
            <a:ext cx="3940391" cy="3689639"/>
          </a:xfrm>
          <a:prstGeom prst="rect">
            <a:avLst/>
          </a:prstGeom>
        </p:spPr>
      </p:pic>
      <p:sp>
        <p:nvSpPr>
          <p:cNvPr id="4" name="Rectangle 3"/>
          <p:cNvSpPr/>
          <p:nvPr/>
        </p:nvSpPr>
        <p:spPr>
          <a:xfrm>
            <a:off x="1911926" y="6137563"/>
            <a:ext cx="7495309" cy="400110"/>
          </a:xfrm>
          <a:prstGeom prst="rect">
            <a:avLst/>
          </a:prstGeom>
        </p:spPr>
        <p:txBody>
          <a:bodyPr wrap="square">
            <a:spAutoFit/>
          </a:bodyPr>
          <a:lstStyle/>
          <a:p>
            <a:r>
              <a:rPr lang="en-US" sz="2000" i="1" dirty="0">
                <a:solidFill>
                  <a:srgbClr val="0B0080"/>
                </a:solidFill>
                <a:latin typeface="Arial" panose="020B0604020202020204" pitchFamily="34" charset="0"/>
                <a:hlinkClick r:id="rId3" tooltip="Enterococcus"/>
              </a:rPr>
              <a:t>Enterococcus</a:t>
            </a:r>
            <a:r>
              <a:rPr lang="en-US" sz="2000" dirty="0">
                <a:solidFill>
                  <a:srgbClr val="252525"/>
                </a:solidFill>
                <a:latin typeface="Arial" panose="020B0604020202020204" pitchFamily="34" charset="0"/>
              </a:rPr>
              <a:t> colonies (black) growing on Bile </a:t>
            </a:r>
            <a:r>
              <a:rPr lang="en-US" sz="2000" dirty="0" err="1">
                <a:solidFill>
                  <a:srgbClr val="252525"/>
                </a:solidFill>
                <a:latin typeface="Arial" panose="020B0604020202020204" pitchFamily="34" charset="0"/>
              </a:rPr>
              <a:t>Esculin</a:t>
            </a:r>
            <a:r>
              <a:rPr lang="en-US" sz="2000" dirty="0">
                <a:solidFill>
                  <a:srgbClr val="252525"/>
                </a:solidFill>
                <a:latin typeface="Arial" panose="020B0604020202020204" pitchFamily="34" charset="0"/>
              </a:rPr>
              <a:t> Agar BEA</a:t>
            </a:r>
            <a:endParaRPr lang="en-US" sz="2000" dirty="0"/>
          </a:p>
        </p:txBody>
      </p:sp>
    </p:spTree>
    <p:extLst>
      <p:ext uri="{BB962C8B-B14F-4D97-AF65-F5344CB8AC3E}">
        <p14:creationId xmlns:p14="http://schemas.microsoft.com/office/powerpoint/2010/main" val="4227758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2" y="640255"/>
            <a:ext cx="10474036" cy="5011949"/>
          </a:xfrm>
          <a:prstGeom prst="rect">
            <a:avLst/>
          </a:prstGeom>
        </p:spPr>
        <p:txBody>
          <a:bodyPr wrap="square">
            <a:spAutoFit/>
          </a:bodyPr>
          <a:lstStyle/>
          <a:p>
            <a:pPr algn="just">
              <a:lnSpc>
                <a:spcPct val="150000"/>
              </a:lnSpc>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Viridans</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Streptococci</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viridans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streptococci are the most prevalent members of the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normal flora of the upper respiratory tract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and are important for the healthy state of the mucous membranes there.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may reach the bloodstream as a result of trauma and are a principal cause of endocarditis on abnormal heart valves.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Some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viridans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streptococci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mutans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synthesize large polysaccharides such as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dextrans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levans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from sucrose and contribute importantly to the genesis of dental caries.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3660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964" y="1125578"/>
            <a:ext cx="10238510" cy="3416320"/>
          </a:xfrm>
          <a:prstGeom prst="rect">
            <a:avLst/>
          </a:prstGeom>
        </p:spPr>
        <p:txBody>
          <a:bodyPr wrap="square">
            <a:spAutoFit/>
          </a:bodyPr>
          <a:lstStyle/>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the course of bacteremia,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viridans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streptococci, pneumococci, or enterococci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may settle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on normal or previously deformed heart valves, producing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acute endocarditis</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Subacute</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endocarditis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most frequently due to members of the normal flora of the respiratory or intestinal tract that have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accidentally reached the blood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After dental extraction, at least 30% of patients have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viridans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streptococcal bacteremia.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0092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155277"/>
            <a:ext cx="11346871" cy="6186309"/>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-gram-positive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spherical bacteria that characteristically form pairs or chains during growth.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-widely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distributed in nature. Some are members of the normal human flora; others are associated with important human diseases.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elaborate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 variety of extracellular substances and enzymes.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-Most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pathogenic hemolytic streptococci grow best at 37°C. Most streptococci are facultative anaerobes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Peptostreptococci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are obligate anaerobes</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no one system suffices to classify them.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845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291" y="100203"/>
            <a:ext cx="10460182" cy="2862322"/>
          </a:xfrm>
          <a:prstGeom prst="rect">
            <a:avLst/>
          </a:prstGeom>
        </p:spPr>
        <p:txBody>
          <a:bodyPr wrap="square">
            <a:spAutoFit/>
          </a:bodyPr>
          <a:lstStyle/>
          <a:p>
            <a:pPr algn="just">
              <a:lnSpc>
                <a:spcPct val="150000"/>
              </a:lnSpc>
            </a:pP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Streptococcus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pneumoniae</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pneumococci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are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diplococci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often lancet-shaped or arranged in chains. Pneumococci form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small round colonies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α-hemolytic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on blood agar. Growth is enhanced by 5–10% CO</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possessing a capsule of polysaccharide that permits typing with specific antisera.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54981" y="2572832"/>
            <a:ext cx="3294783" cy="3491731"/>
          </a:xfrm>
          <a:prstGeom prst="rect">
            <a:avLst/>
          </a:prstGeom>
        </p:spPr>
      </p:pic>
      <p:pic>
        <p:nvPicPr>
          <p:cNvPr id="4" name="Picture 3"/>
          <p:cNvPicPr>
            <a:picLocks noChangeAspect="1"/>
          </p:cNvPicPr>
          <p:nvPr/>
        </p:nvPicPr>
        <p:blipFill>
          <a:blip r:embed="rId3"/>
          <a:stretch>
            <a:fillRect/>
          </a:stretch>
        </p:blipFill>
        <p:spPr>
          <a:xfrm>
            <a:off x="2992582" y="2897948"/>
            <a:ext cx="3793545" cy="2841497"/>
          </a:xfrm>
          <a:prstGeom prst="rect">
            <a:avLst/>
          </a:prstGeom>
        </p:spPr>
      </p:pic>
    </p:spTree>
    <p:extLst>
      <p:ext uri="{BB962C8B-B14F-4D97-AF65-F5344CB8AC3E}">
        <p14:creationId xmlns:p14="http://schemas.microsoft.com/office/powerpoint/2010/main" val="3770475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510" y="391080"/>
            <a:ext cx="10210800" cy="3416320"/>
          </a:xfrm>
          <a:prstGeom prst="rect">
            <a:avLst/>
          </a:prstGeom>
        </p:spPr>
        <p:txBody>
          <a:bodyPr wrap="square">
            <a:spAutoFit/>
          </a:bodyPr>
          <a:lstStyle/>
          <a:p>
            <a:pPr lvl="0" algn="just">
              <a:lnSpc>
                <a:spcPct val="150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Pneumococci are normal inhabitants of the </a:t>
            </a:r>
            <a:r>
              <a:rPr lang="en-US" sz="2400"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upper respiratory tract </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of 5–40% of humans and can cause pneumonia, sinusitis, otitis, bronchitis, bacteremia, meningitis, and other infectious processes.</a:t>
            </a:r>
            <a:endParaRPr lang="en-US" sz="2400" dirty="0">
              <a:solidFill>
                <a:prstClr val="black"/>
              </a:solidFill>
              <a:latin typeface="Times New Roman" panose="02020603050405020304" pitchFamily="18" charset="0"/>
              <a:ea typeface="Times New Roman" panose="02020603050405020304" pitchFamily="18" charset="0"/>
            </a:endParaRPr>
          </a:p>
          <a:p>
            <a:pPr lvl="0" algn="just">
              <a:lnSpc>
                <a:spcPct val="150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With age, the organisms rapidly become gram-negative and tend to lyse spontaneously. On solid media</a:t>
            </a:r>
            <a:r>
              <a:rPr lang="en-US"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the growth of pneumococci is inhibited around a disk of </a:t>
            </a:r>
            <a:r>
              <a:rPr lang="en-US" sz="2400" dirty="0" err="1" smtClean="0">
                <a:latin typeface="Times New Roman" panose="02020603050405020304" pitchFamily="18" charset="0"/>
                <a:ea typeface="Times New Roman" panose="02020603050405020304" pitchFamily="18" charset="0"/>
              </a:rPr>
              <a:t>Optochin</a:t>
            </a:r>
            <a:r>
              <a:rPr lang="en-US" sz="2400" dirty="0" smtClean="0">
                <a:latin typeface="Times New Roman" panose="02020603050405020304" pitchFamily="18" charset="0"/>
                <a:ea typeface="Times New Roman" panose="02020603050405020304" pitchFamily="18" charset="0"/>
              </a:rPr>
              <a:t>;</a:t>
            </a:r>
            <a:r>
              <a:rPr lang="en-US"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viridans</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streptococci are not inhibited by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Optochin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59809" y="3807400"/>
            <a:ext cx="4015572" cy="2640590"/>
          </a:xfrm>
          <a:prstGeom prst="rect">
            <a:avLst/>
          </a:prstGeom>
        </p:spPr>
      </p:pic>
    </p:spTree>
    <p:extLst>
      <p:ext uri="{BB962C8B-B14F-4D97-AF65-F5344CB8AC3E}">
        <p14:creationId xmlns:p14="http://schemas.microsoft.com/office/powerpoint/2010/main" val="3353476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499" t="28772" r="29204" b="23993"/>
          <a:stretch/>
        </p:blipFill>
        <p:spPr>
          <a:xfrm>
            <a:off x="9433407" y="3006436"/>
            <a:ext cx="2647758" cy="1939636"/>
          </a:xfrm>
          <a:prstGeom prst="rect">
            <a:avLst/>
          </a:prstGeom>
        </p:spPr>
      </p:pic>
      <p:sp>
        <p:nvSpPr>
          <p:cNvPr id="3" name="Rectangle 2"/>
          <p:cNvSpPr/>
          <p:nvPr/>
        </p:nvSpPr>
        <p:spPr>
          <a:xfrm>
            <a:off x="346364" y="0"/>
            <a:ext cx="9087043" cy="6740307"/>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Antigenic </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Structure</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isolates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that produce large amounts of capsules produce large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mucoid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colonies. </a:t>
            </a:r>
            <a:endParaRPr lang="en-US" sz="2400" dirty="0">
              <a:latin typeface="Times New Roman" panose="02020603050405020304" pitchFamily="18" charset="0"/>
              <a:ea typeface="Times New Roman" panose="02020603050405020304" pitchFamily="18" charset="0"/>
            </a:endParaRPr>
          </a:p>
          <a:p>
            <a:pPr algn="just">
              <a:lnSpc>
                <a:spcPct val="150000"/>
              </a:lnSpc>
            </a:pPr>
            <a:endPar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Quellung</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Reaction</a:t>
            </a:r>
            <a:r>
              <a:rPr lang="en-US" sz="24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tooltip="Biochemical"/>
              </a:rPr>
              <a:t>biochemical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4" tooltip="Chemical reaction"/>
              </a:rPr>
              <a:t>reaction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 which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antipolysaccharide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serum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bind to the </a:t>
            </a:r>
            <a:r>
              <a:rPr lang="en-US" sz="2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5" tooltip="Bacterial capsule"/>
              </a:rPr>
              <a:t>bacterial capsule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 </a:t>
            </a:r>
            <a:r>
              <a:rPr lang="en-US" sz="2400" i="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6" tooltip="Streptococcus pneumoniae"/>
              </a:rPr>
              <a:t>Strep. </a:t>
            </a:r>
            <a:r>
              <a:rPr lang="en-US" sz="2400" i="1"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6" tooltip="Streptococcus pneumoniae"/>
              </a:rPr>
              <a:t>pneumoniae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sng" dirty="0" err="1" smtClean="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7" tooltip="Klebsiella pneumoniae"/>
              </a:rPr>
              <a:t>Kleb</a:t>
            </a:r>
            <a:r>
              <a:rPr lang="en-US" sz="2400" i="1" u="sng" dirty="0" smtClean="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7" tooltip="Klebsiella pneumoniae"/>
              </a:rPr>
              <a:t>. </a:t>
            </a:r>
            <a:r>
              <a:rPr lang="en-US" sz="2400" i="1" u="sng" dirty="0" err="1" smtClean="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7" tooltip="Klebsiella pneumoniae"/>
              </a:rPr>
              <a:t>pneumoniae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sng" dirty="0" err="1" smtClean="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8" tooltip="Neisseria meningitidis"/>
              </a:rPr>
              <a:t>N.meningitidis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9" tooltip="Haemophilus influenzae"/>
              </a:rPr>
              <a:t>Haemophilus</a:t>
            </a:r>
            <a:r>
              <a:rPr lang="en-US" sz="2400" i="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9" tooltip="Haemophilus influenzae"/>
              </a:rPr>
              <a:t> </a:t>
            </a:r>
            <a:r>
              <a:rPr lang="en-US" sz="2400" i="1" u="sng" dirty="0" err="1">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9" tooltip="Haemophilus influenzae"/>
              </a:rPr>
              <a:t>influenzae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sng" dirty="0" smtClean="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10" tooltip="Escherichia coli"/>
              </a:rPr>
              <a:t>E. </a:t>
            </a:r>
            <a:r>
              <a:rPr lang="en-US" sz="2400" i="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10" tooltip="Escherichia coli"/>
              </a:rPr>
              <a:t>coli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i="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11" tooltip="Salmonella"/>
              </a:rPr>
              <a:t>Salmonella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 antibody reaction allows these species to be visualized under a </a:t>
            </a:r>
            <a:r>
              <a:rPr lang="en-US" sz="2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12" tooltip="Microscope"/>
              </a:rPr>
              <a:t>microscope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If the reaction is positive, the capsule becomes </a:t>
            </a:r>
            <a:r>
              <a:rPr lang="en-US" sz="2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13" tooltip="Opacity (optics)"/>
              </a:rPr>
              <a:t>opaque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appears to enlarge.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reaction is useful for rapid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identification. The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polyvalent antiserum, which contains antibody to all of the types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omniserum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is a good reagent for rapid microscopic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determination.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3495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117693"/>
            <a:ext cx="10958945" cy="6740307"/>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Pathogenesis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Types of Pneumococci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 adults, types 1–8 are responsible for about 75% of cases of pneumococcal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pneumonia;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children, types 6, 14, 19, and 23 are frequent causes.</a:t>
            </a:r>
            <a:endParaRPr lang="en-US" sz="2400" dirty="0">
              <a:latin typeface="Times New Roman" panose="02020603050405020304" pitchFamily="18" charset="0"/>
              <a:ea typeface="Times New Roman" panose="02020603050405020304" pitchFamily="18" charset="0"/>
            </a:endParaRPr>
          </a:p>
          <a:p>
            <a:pPr algn="just">
              <a:lnSpc>
                <a:spcPct val="150000"/>
              </a:lnSpc>
            </a:pPr>
            <a:endParaRPr lang="en-US" sz="2400"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Production </a:t>
            </a: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of Disease: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through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their ability to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multiply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 the tissues. They produce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no toxins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of significance. The virulence of the organism is a function of its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capsule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which prevents or delays ingestion by phagocytes. A serum that contains antibodies against the type-specific polysaccharide protects against infection.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Animals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or humans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immunized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with a given type of pneumococcal polysaccharide are subsequently immune to that type of pneumococcus and possess precipitating and opsonizing antibodies for that type of polysaccharide.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6993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5" y="0"/>
            <a:ext cx="10723417" cy="6740307"/>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Clinical Findings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onset of pneumococcal pneumonia is usually sudden, with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fever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chills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sharp pleural pain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 sputum is similar to the alveolar exudate, being characteristically bloody or rusty colored. Early in the disease, when the fever is high, bacteremia is present in 10–20% of cases. With antimicrobial therapy, the illness is usually terminated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quickly.</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From the respiratory tract, pneumococci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may reach other sites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sinuses and middle ear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are most frequently involved.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Infection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sometimes extends from the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mastoid to the meninges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Bacteremia from pneumonia has a triad of severe complications</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meningitis</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endocarditis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septic arthritis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With the early use of chemotherapy, acute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pneumococcal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endocarditis and arthritis have become rare.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6002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4" y="543205"/>
            <a:ext cx="8853054" cy="4524315"/>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Diagnostic Laboratory Tests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Blood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for culture;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CSF</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sputum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are collected for demonstration of pneumococci by smear and culture.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Serum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antibody tests are impractical.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Sputum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may be examined by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Gram-stained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film and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capsule swelling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quellung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reaction). The culture is created by sputum cultured on blood agar and incubated in CO</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or a candle jar. A blood culture is also taken.</a:t>
            </a:r>
            <a:endParaRPr lang="en-US"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379528" y="2957512"/>
            <a:ext cx="3004621" cy="4011324"/>
          </a:xfrm>
          <a:prstGeom prst="rect">
            <a:avLst/>
          </a:prstGeom>
        </p:spPr>
      </p:pic>
    </p:spTree>
    <p:extLst>
      <p:ext uri="{BB962C8B-B14F-4D97-AF65-F5344CB8AC3E}">
        <p14:creationId xmlns:p14="http://schemas.microsoft.com/office/powerpoint/2010/main" val="2836690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964" y="443346"/>
            <a:ext cx="10127673" cy="5078313"/>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Treatment</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rPr>
              <a:t>Since pneumococci are sensitive to many antimicrobial drugs, early treatment usually results in rapid recovery, and antibody response seems to play a much diminished role. </a:t>
            </a:r>
            <a:endParaRPr lang="en-US" sz="2400" dirty="0" smtClean="0">
              <a:latin typeface="Times New Roman" panose="02020603050405020304" pitchFamily="18" charset="0"/>
              <a:ea typeface="Times New Roman" panose="02020603050405020304" pitchFamily="18" charset="0"/>
            </a:endParaRPr>
          </a:p>
          <a:p>
            <a:pPr algn="just">
              <a:lnSpc>
                <a:spcPct val="150000"/>
              </a:lnSpc>
            </a:pPr>
            <a:r>
              <a:rPr lang="en-US" sz="2400" dirty="0" smtClean="0">
                <a:solidFill>
                  <a:srgbClr val="FF0000"/>
                </a:solidFill>
                <a:latin typeface="Times New Roman" panose="02020603050405020304" pitchFamily="18" charset="0"/>
                <a:ea typeface="Times New Roman" panose="02020603050405020304" pitchFamily="18" charset="0"/>
              </a:rPr>
              <a:t>Penicillin </a:t>
            </a:r>
            <a:r>
              <a:rPr lang="en-US" sz="2400" dirty="0">
                <a:solidFill>
                  <a:srgbClr val="FF0000"/>
                </a:solidFill>
                <a:latin typeface="Times New Roman" panose="02020603050405020304" pitchFamily="18" charset="0"/>
                <a:ea typeface="Times New Roman" panose="02020603050405020304" pitchFamily="18" charset="0"/>
              </a:rPr>
              <a:t>G</a:t>
            </a:r>
            <a:r>
              <a:rPr lang="en-US" sz="2400" dirty="0">
                <a:latin typeface="Times New Roman" panose="02020603050405020304" pitchFamily="18" charset="0"/>
                <a:ea typeface="Times New Roman" panose="02020603050405020304" pitchFamily="18" charset="0"/>
              </a:rPr>
              <a:t> is the drug of choice. High-dose penicillin G appears to be effective in treating pneumonia caused by pneumococci but would not be effective in treatment of meningitis due to the same strains</a:t>
            </a:r>
            <a:r>
              <a:rPr lang="en-US" sz="2400" dirty="0" smtClean="0">
                <a:latin typeface="Times New Roman" panose="02020603050405020304" pitchFamily="18" charset="0"/>
                <a:ea typeface="Times New Roman" panose="02020603050405020304" pitchFamily="18" charset="0"/>
              </a:rPr>
              <a:t>.</a:t>
            </a:r>
          </a:p>
          <a:p>
            <a:pPr algn="just">
              <a:lnSpc>
                <a:spcPct val="150000"/>
              </a:lnSpc>
            </a:pPr>
            <a:r>
              <a:rPr lang="en-US" sz="2400" dirty="0" smtClean="0">
                <a:latin typeface="Times New Roman" panose="02020603050405020304" pitchFamily="18" charset="0"/>
                <a:ea typeface="Times New Roman" panose="02020603050405020304" pitchFamily="18" charset="0"/>
              </a:rPr>
              <a:t>Resistance </a:t>
            </a:r>
            <a:r>
              <a:rPr lang="en-US" sz="2400" dirty="0">
                <a:latin typeface="Times New Roman" panose="02020603050405020304" pitchFamily="18" charset="0"/>
                <a:ea typeface="Times New Roman" panose="02020603050405020304" pitchFamily="18" charset="0"/>
              </a:rPr>
              <a:t>to tetracycline and erythromycin may occurs. Pneumococci remain susceptible to </a:t>
            </a:r>
            <a:r>
              <a:rPr lang="en-US" sz="2400" dirty="0" err="1">
                <a:latin typeface="Times New Roman" panose="02020603050405020304" pitchFamily="18" charset="0"/>
                <a:ea typeface="Times New Roman" panose="02020603050405020304" pitchFamily="18" charset="0"/>
              </a:rPr>
              <a:t>vancomycin</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304050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5" y="-152400"/>
            <a:ext cx="8293408" cy="6740307"/>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Classification of Streptococci</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classification has been based on a series of observations over years: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1-Hemolysis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Many streptococci are able to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hemolyze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RBCs in vitro in varying degrees.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Bacitracin test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usually performed for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differentiation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of beta-hemolytic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Strep.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(susceptible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from other beta-hemolytic streptococci.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organism is sensitive to the bacitracin in the disk whereas if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organism grows up to the edge of the disk, it is resistant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bacitracin infusing the disk</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18508" r="5093"/>
          <a:stretch/>
        </p:blipFill>
        <p:spPr>
          <a:xfrm>
            <a:off x="9152335" y="943352"/>
            <a:ext cx="2725499" cy="2675612"/>
          </a:xfrm>
          <a:prstGeom prst="rect">
            <a:avLst/>
          </a:prstGeo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67483" y="4050403"/>
            <a:ext cx="3488392" cy="270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858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0" y="1010815"/>
            <a:ext cx="9723549" cy="3970318"/>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2-Group-Specific Substance (Lancefield Classification)</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Based on the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carbohydrate composition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of bacterial </a:t>
            </a:r>
            <a:r>
              <a:rPr lang="en-US" sz="24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tooltip="Antigen"/>
              </a:rPr>
              <a:t>antigens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found on their cell walls and forms the basis of serologic grouping into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Lancefield groups.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serologic specificity is determined by an amino sugar, e.g. group A streptococci, this is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rhamnose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acetylglucosamine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group B, it is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rhamnose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-glucosamine polysaccharide. Two groups lack the Lancefield carbohydrate antigen: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Strep.pneumoniae</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and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Viridans</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streptococci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868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6" y="420319"/>
            <a:ext cx="10529454" cy="5632311"/>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3-Capsular Polysaccharides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antigenic specificity of the capsular polysaccharides is used to classify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pneumoniae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into over 90 types and to type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agalactiae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50000"/>
              </a:lnSpc>
            </a:pPr>
            <a:endPar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4-Biochemical Reactions</a:t>
            </a:r>
            <a:endParaRPr lang="en-US" sz="2400" dirty="0" smtClean="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include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sugar fermentation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reactions, tests for the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presence of enzymes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tests for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susceptibility or resistance to certain chemical agents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biochemical reactions are often unreliable, molecular genetic capabilities, such as gene sequencing, are used with these methods when identification of streptococci is required.</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876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2" y="0"/>
            <a:ext cx="10778836" cy="5909310"/>
          </a:xfrm>
          <a:prstGeom prst="rect">
            <a:avLst/>
          </a:prstGeom>
        </p:spPr>
        <p:txBody>
          <a:bodyPr wrap="square">
            <a:spAutoFit/>
          </a:bodyPr>
          <a:lstStyle/>
          <a:p>
            <a:pPr algn="just">
              <a:lnSpc>
                <a:spcPct val="150000"/>
              </a:lnSpc>
            </a:pP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Streptococcus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rPr>
              <a:t>group </a:t>
            </a:r>
            <a:r>
              <a:rPr lang="en-US" sz="2400" dirty="0">
                <a:latin typeface="Times New Roman" panose="02020603050405020304" pitchFamily="18" charset="0"/>
                <a:ea typeface="Times New Roman" panose="02020603050405020304" pitchFamily="18" charset="0"/>
              </a:rPr>
              <a:t>A </a:t>
            </a:r>
            <a:r>
              <a:rPr lang="en-US" sz="2400" dirty="0" smtClean="0">
                <a:latin typeface="Times New Roman" panose="02020603050405020304" pitchFamily="18" charset="0"/>
                <a:ea typeface="Times New Roman" panose="02020603050405020304" pitchFamily="18" charset="0"/>
              </a:rPr>
              <a:t>antigen</a:t>
            </a:r>
            <a:r>
              <a:rPr lang="en-US" sz="2400" i="1" dirty="0" smtClean="0">
                <a:latin typeface="Times New Roman" panose="02020603050405020304" pitchFamily="18" charset="0"/>
                <a:ea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It is a </a:t>
            </a:r>
            <a:r>
              <a:rPr lang="en-US" sz="2400" u="sng" dirty="0">
                <a:latin typeface="Times New Roman" panose="02020603050405020304" pitchFamily="18" charset="0"/>
                <a:ea typeface="Times New Roman" panose="02020603050405020304" pitchFamily="18" charset="0"/>
              </a:rPr>
              <a:t>typical human pathogen</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produces </a:t>
            </a:r>
            <a:r>
              <a:rPr lang="en-US" sz="2400" dirty="0">
                <a:latin typeface="Times New Roman" panose="02020603050405020304" pitchFamily="18" charset="0"/>
                <a:ea typeface="Times New Roman" panose="02020603050405020304" pitchFamily="18" charset="0"/>
              </a:rPr>
              <a:t>large zones of </a:t>
            </a:r>
            <a:r>
              <a:rPr lang="en-US" sz="2400" u="sng" dirty="0">
                <a:latin typeface="Times New Roman" panose="02020603050405020304" pitchFamily="18" charset="0"/>
                <a:ea typeface="Times New Roman" panose="02020603050405020304" pitchFamily="18" charset="0"/>
              </a:rPr>
              <a:t>β hemolysis </a:t>
            </a:r>
            <a:r>
              <a:rPr lang="en-US" sz="2400" dirty="0" smtClean="0">
                <a:latin typeface="Times New Roman" panose="02020603050405020304" pitchFamily="18" charset="0"/>
                <a:ea typeface="Times New Roman" panose="02020603050405020304" pitchFamily="18" charset="0"/>
              </a:rPr>
              <a:t>and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produce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capsules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plays a greater role in virulence.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Capsules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of other streptococci (e. g,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agalactiae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pneumoniae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are different.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S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cell wall contains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proteins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 T, R antigens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carbohydrates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(group-specific), and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peptidoglycans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u="sng" dirty="0" err="1">
                <a:latin typeface="Times New Roman" panose="02020603050405020304" pitchFamily="18" charset="0"/>
                <a:ea typeface="Times New Roman" panose="02020603050405020304" pitchFamily="18" charset="0"/>
                <a:cs typeface="Times New Roman" panose="02020603050405020304" pitchFamily="18" charset="0"/>
              </a:rPr>
              <a:t>pili</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 project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through the capsule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consist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partly of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 protein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which induces antibodies that react with cardiac muscle tissue (cross-reactive antigens), and are </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covered with </a:t>
            </a:r>
            <a:r>
              <a:rPr lang="en-US" sz="2400" u="sng" dirty="0" err="1">
                <a:latin typeface="Times New Roman" panose="02020603050405020304" pitchFamily="18" charset="0"/>
                <a:ea typeface="Times New Roman" panose="02020603050405020304" pitchFamily="18" charset="0"/>
                <a:cs typeface="Times New Roman" panose="02020603050405020304" pitchFamily="18" charset="0"/>
              </a:rPr>
              <a:t>lipoteichoic</a:t>
            </a: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 acid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which is important in the attachment of streptococci to epithelial cells.</a:t>
            </a:r>
            <a:endParaRPr lang="en-US" sz="24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3131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4" y="270093"/>
            <a:ext cx="11346872" cy="6186309"/>
          </a:xfrm>
          <a:prstGeom prst="rect">
            <a:avLst/>
          </a:prstGeom>
        </p:spPr>
        <p:txBody>
          <a:bodyPr wrap="square">
            <a:spAutoFit/>
          </a:bodyPr>
          <a:lstStyle/>
          <a:p>
            <a:pPr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Toxins &amp; Enzymes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More than 20 extracellular products that are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antigenic</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including the following:</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1-Streptokinase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Fibrinolysin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It transforms the plasminogen of human plasma into plasmin, an active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proteolytic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enzyme that digests fibrin and other proteins.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2-Streptodornase (streptococcal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deoxyribonuclease</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It depolymerizes DNA, an antibody to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DNAse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develops after streptococcal infections, especially after skin infections.</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3-Hyaluronidase</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(spreading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factor).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4-Pyrogenic Exotoxins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Erythrogenic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Toxin)</a:t>
            </a:r>
            <a:endParaRPr lang="en-US" sz="2400" dirty="0">
              <a:solidFill>
                <a:srgbClr val="FF0000"/>
              </a:solidFill>
              <a:latin typeface="Times New Roman" panose="02020603050405020304" pitchFamily="18" charset="0"/>
              <a:ea typeface="Times New Roman" panose="02020603050405020304" pitchFamily="18" charset="0"/>
            </a:endParaRPr>
          </a:p>
          <a:p>
            <a:pPr lvl="0" algn="just">
              <a:lnSpc>
                <a:spcPct val="150000"/>
              </a:lnSpc>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Act as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superantigens</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associated with streptococcal toxic shock syndrome and scarlet fever</a:t>
            </a:r>
            <a:r>
              <a:rPr lang="en-US"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50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2" y="318654"/>
            <a:ext cx="11346872" cy="3349956"/>
          </a:xfrm>
          <a:prstGeom prst="rect">
            <a:avLst/>
          </a:prstGeom>
        </p:spPr>
        <p:txBody>
          <a:bodyPr wrap="square">
            <a:spAutoFit/>
          </a:bodyPr>
          <a:lstStyle/>
          <a:p>
            <a:pPr algn="just">
              <a:lnSpc>
                <a:spcPct val="150000"/>
              </a:lnSpc>
            </a:pP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5-Hemolysins</a:t>
            </a:r>
            <a:endParaRPr lang="en-US" sz="24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pyogenes</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elaborates two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hemolysins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streptolysins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Streptolysin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is a protein that is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hemolytically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active in the reduced state, but rapidly inactivated in the presence of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O2.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It combines quantitatively with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antistreptolysin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ASO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antibody that appears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after infection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with any streptococci that produce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streptolysin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 This antibody blocks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hemolysis. </a:t>
            </a:r>
          </a:p>
        </p:txBody>
      </p:sp>
      <p:pic>
        <p:nvPicPr>
          <p:cNvPr id="3" name="Picture 2"/>
          <p:cNvPicPr>
            <a:picLocks noChangeAspect="1"/>
          </p:cNvPicPr>
          <p:nvPr/>
        </p:nvPicPr>
        <p:blipFill rotWithShape="1">
          <a:blip r:embed="rId2"/>
          <a:srcRect t="7793" b="6785"/>
          <a:stretch/>
        </p:blipFill>
        <p:spPr>
          <a:xfrm>
            <a:off x="429492" y="3920836"/>
            <a:ext cx="4590686" cy="2937164"/>
          </a:xfrm>
          <a:prstGeom prst="rect">
            <a:avLst/>
          </a:prstGeom>
        </p:spPr>
      </p:pic>
      <p:pic>
        <p:nvPicPr>
          <p:cNvPr id="4" name="Picture 3"/>
          <p:cNvPicPr>
            <a:picLocks noChangeAspect="1"/>
          </p:cNvPicPr>
          <p:nvPr/>
        </p:nvPicPr>
        <p:blipFill rotWithShape="1">
          <a:blip r:embed="rId3"/>
          <a:srcRect l="4273" t="7138" r="38459"/>
          <a:stretch/>
        </p:blipFill>
        <p:spPr>
          <a:xfrm>
            <a:off x="8285018" y="4510441"/>
            <a:ext cx="3643746" cy="2326264"/>
          </a:xfrm>
          <a:prstGeom prst="rect">
            <a:avLst/>
          </a:prstGeom>
        </p:spPr>
      </p:pic>
      <p:pic>
        <p:nvPicPr>
          <p:cNvPr id="5" name="Picture 4"/>
          <p:cNvPicPr>
            <a:picLocks noChangeAspect="1"/>
          </p:cNvPicPr>
          <p:nvPr/>
        </p:nvPicPr>
        <p:blipFill>
          <a:blip r:embed="rId4"/>
          <a:stretch>
            <a:fillRect/>
          </a:stretch>
        </p:blipFill>
        <p:spPr>
          <a:xfrm>
            <a:off x="5020178" y="3920836"/>
            <a:ext cx="3167858" cy="2915869"/>
          </a:xfrm>
          <a:prstGeom prst="rect">
            <a:avLst/>
          </a:prstGeom>
        </p:spPr>
      </p:pic>
    </p:spTree>
    <p:extLst>
      <p:ext uri="{BB962C8B-B14F-4D97-AF65-F5344CB8AC3E}">
        <p14:creationId xmlns:p14="http://schemas.microsoft.com/office/powerpoint/2010/main" val="154721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45" y="723244"/>
            <a:ext cx="10875818" cy="4616648"/>
          </a:xfrm>
          <a:prstGeom prst="rect">
            <a:avLst/>
          </a:prstGeom>
        </p:spPr>
        <p:txBody>
          <a:bodyPr wrap="squar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This phenomenon forms the basis of a quantitative test for the antibody. An ASO serum titer in excess of 160–200 units is considered </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abnormally high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and suggests either </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recent infection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or </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persistently high antibody levels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in a hyper sensitive person. </a:t>
            </a:r>
            <a:endParaRPr lang="en-US" sz="2800" dirty="0">
              <a:latin typeface="Times New Roman" panose="02020603050405020304" pitchFamily="18" charset="0"/>
              <a:ea typeface="Times New Roman" panose="02020603050405020304" pitchFamily="18" charset="0"/>
            </a:endParaRPr>
          </a:p>
          <a:p>
            <a:pPr algn="just">
              <a:lnSpc>
                <a:spcPct val="150000"/>
              </a:lnSpc>
            </a:pPr>
            <a:endPar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Streptolysin</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responsible for the hemolytic zones on blood agar plates. It is not antigenic, but it may be inhibited in the sera of humans and animals.</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9764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TotalTime>
  <Words>1901</Words>
  <Application>Microsoft Office PowerPoint</Application>
  <PresentationFormat>Custom</PresentationFormat>
  <Paragraphs>120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Genus Streptococcus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nadal</dc:creator>
  <cp:lastModifiedBy>DR.Ahmed Saker 2o1O</cp:lastModifiedBy>
  <cp:revision>44</cp:revision>
  <dcterms:created xsi:type="dcterms:W3CDTF">2016-10-27T04:00:50Z</dcterms:created>
  <dcterms:modified xsi:type="dcterms:W3CDTF">2022-12-20T19:54:03Z</dcterms:modified>
</cp:coreProperties>
</file>