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3" r:id="rId6"/>
    <p:sldId id="280" r:id="rId7"/>
    <p:sldId id="267" r:id="rId8"/>
    <p:sldId id="279" r:id="rId9"/>
    <p:sldId id="272" r:id="rId10"/>
    <p:sldId id="281" r:id="rId11"/>
    <p:sldId id="282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593" autoAdjust="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3412EA-BC8A-47FA-9338-609E876DE417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726E1-E920-4B8A-AB97-FA731AEB0E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333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B426-E4AB-42BD-8B49-3AACF69AB64A}" type="datetimeFigureOut">
              <a:rPr lang="ar-IQ" smtClean="0"/>
              <a:pPr/>
              <a:t>26/04/1442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descantia+leaves&amp;source=images&amp;cd=&amp;cad=rja&amp;docid=Tqky6Otk7C16CM&amp;tbnid=8YO2Kitntzra9M:&amp;ved=0CAUQjRw&amp;url=http://www.guide-to-houseplants.com/tradescantia-pallida.html&amp;ei=34UGUsHCOsPdtAa43YDIAg&amp;psig=AFQjCNGrHGSNAxKHmXQxrEQAs8zt2FmI1g&amp;ust=13762455272133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opsa+adnate+stipules&amp;source=images&amp;cd=&amp;cad=rja&amp;docid=1G175q8v7qDvBM&amp;tbnid=yumuRx_1DV93BM:&amp;ved=0CAUQjRw&amp;url=http://www.colinherb.com/Rosaceae/Rosa/Woodsii/Rosa_woodsii_1424_084.htm&amp;ei=sooGUrWUO8XptQbA1IDgAQ&amp;psig=AFQjCNGAQ8BmY1qQEMht4tUEeyk7khPr4w&amp;ust=13762463058401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lora.huji.ac.il/browse.asp?action=showfile&amp;fileid=54640&amp;from=action=specie&amp;specie=CAPCAR&amp;fileid=546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capparis+stipules&amp;source=images&amp;cd=&amp;cad=rja&amp;docid=hlocRc65CN1deM&amp;tbnid=P4Dlk7yQe8QcRM:&amp;ved=0CAUQjRw&amp;url=http://www.actaplantarum.org/floraitaliae/viewtopic.php?t=40872&amp;ei=PJAGUqqdJoGvO_y8gaAM&amp;psig=AFQjCNHIHOK6RexcZ8KrQ0aT0nHP8mxMKA&amp;ust=1376247845421828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orus+stipules&amp;source=images&amp;cd=&amp;cad=rja&amp;docid=Ve0PG8NG4Zd5JM&amp;tbnid=YRSpZ8_hy0zN3M:&amp;ved=0CAUQjRw&amp;url=http://tcf.bh.cornell.edu/imgs/robbin/r/Moraceae_Morus_alba_37963.html&amp;ei=b5UGUtO_GInXPa2kgOgH&amp;psig=AFQjCNF8NUG7fgPzIXyOu6j0QXCxMnUAiw&amp;ust=13762493516530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morus+stipules&amp;source=images&amp;cd=&amp;cad=rja&amp;docid=bS_UFyz8Ht2KGM&amp;tbnid=NgyGCCwRrn8zaM:&amp;ved=0CAUQjRw&amp;url=http://tcf.bh.cornell.edu/imgs/robbin/r/Moraceae_Morus_alba_23928.html&amp;ei=QZYGUtHqLcSsPaO2geAG&amp;psig=AFQjCNF8NUG7fgPzIXyOu6j0QXCxMnUAiw&amp;ust=1376249351653070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214290"/>
            <a:ext cx="7838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000" dirty="0" smtClean="0">
                <a:solidFill>
                  <a:srgbClr val="F84AD3"/>
                </a:solidFill>
              </a:rPr>
              <a:t>الورقة   </a:t>
            </a:r>
            <a:r>
              <a:rPr lang="en-US" sz="4000" dirty="0" smtClean="0">
                <a:solidFill>
                  <a:srgbClr val="F84AD3"/>
                </a:solidFill>
              </a:rPr>
              <a:t>The Leaf</a:t>
            </a:r>
            <a:endParaRPr lang="ar-IQ" sz="4000" dirty="0" smtClean="0"/>
          </a:p>
          <a:p>
            <a:r>
              <a:rPr lang="en-US" sz="4000" dirty="0" smtClean="0">
                <a:solidFill>
                  <a:srgbClr val="F84AD3"/>
                </a:solidFill>
              </a:rPr>
              <a:t>   </a:t>
            </a:r>
            <a:endParaRPr lang="ar-IQ" sz="4000" dirty="0" smtClean="0">
              <a:solidFill>
                <a:srgbClr val="F84AD3"/>
              </a:solidFill>
            </a:endParaRPr>
          </a:p>
          <a:p>
            <a:r>
              <a:rPr lang="ar-IQ" sz="4000" dirty="0" smtClean="0">
                <a:solidFill>
                  <a:srgbClr val="F84AD3"/>
                </a:solidFill>
              </a:rPr>
              <a:t>       </a:t>
            </a:r>
            <a:endParaRPr lang="ar-IQ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847725"/>
            <a:ext cx="8096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8662" y="428604"/>
            <a:ext cx="6825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dirty="0" smtClean="0">
                <a:solidFill>
                  <a:srgbClr val="FF0000"/>
                </a:solidFill>
              </a:rPr>
              <a:t> </a:t>
            </a:r>
            <a:r>
              <a:rPr lang="ar-IQ" sz="3600" dirty="0" smtClean="0"/>
              <a:t>ترتيب الأوراق على الساق    </a:t>
            </a:r>
            <a:r>
              <a:rPr lang="en-US" sz="3600" dirty="0" err="1" smtClean="0">
                <a:solidFill>
                  <a:srgbClr val="FF0000"/>
                </a:solidFill>
              </a:rPr>
              <a:t>Phyllotaxy</a:t>
            </a:r>
            <a:r>
              <a:rPr lang="ar-IQ" sz="3600" dirty="0" smtClean="0">
                <a:solidFill>
                  <a:srgbClr val="FF0000"/>
                </a:solidFill>
              </a:rPr>
              <a:t>  </a:t>
            </a:r>
            <a:endParaRPr lang="ar-IQ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6000768"/>
            <a:ext cx="32147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Alternate</a:t>
            </a:r>
            <a:r>
              <a:rPr lang="ar-IQ" sz="3200" b="1" dirty="0" smtClean="0"/>
              <a:t>  متبادلة</a:t>
            </a:r>
            <a:endParaRPr lang="ar-IQ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5929330"/>
            <a:ext cx="30718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   Opposite</a:t>
            </a:r>
            <a:r>
              <a:rPr lang="ar-IQ" sz="3200" b="1" dirty="0" smtClean="0"/>
              <a:t>متقابلة</a:t>
            </a:r>
            <a:endParaRPr lang="ar-IQ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4"/>
            <a:ext cx="3009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1500175"/>
            <a:ext cx="35004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4667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42976" y="571480"/>
            <a:ext cx="6825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dirty="0" smtClean="0">
                <a:solidFill>
                  <a:srgbClr val="FF0000"/>
                </a:solidFill>
              </a:rPr>
              <a:t> </a:t>
            </a:r>
            <a:r>
              <a:rPr lang="ar-IQ" sz="3600" dirty="0" smtClean="0"/>
              <a:t>ترتيب الأوراق على الساق    </a:t>
            </a:r>
            <a:r>
              <a:rPr lang="en-US" sz="3600" dirty="0" err="1" smtClean="0">
                <a:solidFill>
                  <a:srgbClr val="FF0000"/>
                </a:solidFill>
              </a:rPr>
              <a:t>Phyllotaxy</a:t>
            </a:r>
            <a:r>
              <a:rPr lang="ar-IQ" sz="3600" dirty="0" smtClean="0">
                <a:solidFill>
                  <a:srgbClr val="FF0000"/>
                </a:solidFill>
              </a:rPr>
              <a:t>  </a:t>
            </a:r>
            <a:endParaRPr lang="ar-IQ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5643578"/>
            <a:ext cx="2928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  Whorled</a:t>
            </a:r>
            <a:r>
              <a:rPr lang="ar-IQ" sz="3200" b="1" dirty="0" smtClean="0"/>
              <a:t>سوارية</a:t>
            </a:r>
            <a:endParaRPr lang="ar-IQ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26"/>
            <a:ext cx="371952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guide-to-houseplants.com/image-files/tradescantia-pallida-lea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571900" cy="52149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54632" y="5643578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</a:rPr>
              <a:t>جالسة  </a:t>
            </a:r>
            <a:r>
              <a:rPr lang="en-US" sz="3600" b="1" dirty="0" smtClean="0">
                <a:solidFill>
                  <a:srgbClr val="00B050"/>
                </a:solidFill>
              </a:rPr>
              <a:t>Sessile</a:t>
            </a:r>
            <a:endParaRPr lang="ar-IQ" b="1" dirty="0"/>
          </a:p>
        </p:txBody>
      </p:sp>
      <p:sp>
        <p:nvSpPr>
          <p:cNvPr id="6" name="Rectangle 5"/>
          <p:cNvSpPr/>
          <p:nvPr/>
        </p:nvSpPr>
        <p:spPr>
          <a:xfrm>
            <a:off x="5572132" y="5572140"/>
            <a:ext cx="2957244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ar-IQ" sz="3600" b="1" dirty="0" smtClean="0"/>
              <a:t>معنقة  </a:t>
            </a:r>
            <a:r>
              <a:rPr lang="en-US" sz="3600" b="1" dirty="0" err="1" smtClean="0">
                <a:solidFill>
                  <a:srgbClr val="00B050"/>
                </a:solidFill>
              </a:rPr>
              <a:t>Petiolate</a:t>
            </a:r>
            <a:endParaRPr lang="en-US" sz="3600" b="1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04"/>
            <a:ext cx="45434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5772" y="581004"/>
            <a:ext cx="45434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olinherb.com/Rosaceae/Rosa/Woodsii/Rosa_woodsii_1424_08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429132"/>
            <a:ext cx="3000396" cy="16430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86446" y="214290"/>
            <a:ext cx="3026791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600" dirty="0" smtClean="0">
                <a:solidFill>
                  <a:srgbClr val="1E04BC"/>
                </a:solidFill>
              </a:rPr>
              <a:t>الاذينات</a:t>
            </a:r>
            <a:r>
              <a:rPr lang="en-US" sz="3600" dirty="0" smtClean="0"/>
              <a:t> Stipules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5" y="1142984"/>
            <a:ext cx="550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200" dirty="0" smtClean="0">
                <a:solidFill>
                  <a:srgbClr val="1E04BC"/>
                </a:solidFill>
              </a:rPr>
              <a:t>ملتحمة</a:t>
            </a:r>
            <a:r>
              <a:rPr lang="en-US" sz="3200" dirty="0" smtClean="0">
                <a:solidFill>
                  <a:srgbClr val="F84AD3"/>
                </a:solidFill>
              </a:rPr>
              <a:t>a-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Adnate</a:t>
            </a:r>
            <a:r>
              <a:rPr lang="en-US" sz="3200" dirty="0" smtClean="0">
                <a:solidFill>
                  <a:srgbClr val="FF0000"/>
                </a:solidFill>
              </a:rPr>
              <a:t>    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285860"/>
            <a:ext cx="38576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apparis cartilaginea צלף סחוסי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4000528" cy="4762510"/>
          </a:xfrm>
          <a:prstGeom prst="rect">
            <a:avLst/>
          </a:prstGeom>
          <a:noFill/>
        </p:spPr>
      </p:pic>
      <p:pic>
        <p:nvPicPr>
          <p:cNvPr id="31752" name="Picture 8" descr="http://www.actaplantarum.org/floraitaliae/download/file.php?id=18959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71810"/>
            <a:ext cx="4286280" cy="35718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86446" y="214290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600" dirty="0" smtClean="0">
                <a:solidFill>
                  <a:srgbClr val="1E04BC"/>
                </a:solidFill>
              </a:rPr>
              <a:t>الاذينات</a:t>
            </a:r>
            <a:r>
              <a:rPr lang="en-US" sz="3600" dirty="0" smtClean="0"/>
              <a:t> Stipules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7818" y="1071546"/>
            <a:ext cx="2931187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200" dirty="0" smtClean="0">
                <a:solidFill>
                  <a:srgbClr val="1E04BC"/>
                </a:solidFill>
              </a:rPr>
              <a:t>شوكية  </a:t>
            </a:r>
            <a:r>
              <a:rPr lang="ar-IQ" sz="3200" dirty="0" smtClean="0"/>
              <a:t> </a:t>
            </a:r>
            <a:r>
              <a:rPr lang="en-US" sz="3200" dirty="0" smtClean="0">
                <a:solidFill>
                  <a:srgbClr val="F84AD3"/>
                </a:solidFill>
              </a:rPr>
              <a:t>b-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Spiny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tcf.bh.cornell.edu/users/robbin/8_11_10/upload403/Morus_alb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643182"/>
            <a:ext cx="4762494" cy="3571900"/>
          </a:xfrm>
          <a:prstGeom prst="rect">
            <a:avLst/>
          </a:prstGeom>
          <a:noFill/>
        </p:spPr>
      </p:pic>
      <p:pic>
        <p:nvPicPr>
          <p:cNvPr id="29708" name="Picture 12" descr="http://tcf.bh.cornell.edu/users/robbin/8_10_06/upload144/DSCN19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071810"/>
            <a:ext cx="3429023" cy="310038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86446" y="285728"/>
            <a:ext cx="3026791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600" dirty="0" smtClean="0">
                <a:solidFill>
                  <a:srgbClr val="1E04BC"/>
                </a:solidFill>
              </a:rPr>
              <a:t>الاذينات</a:t>
            </a:r>
            <a:r>
              <a:rPr lang="en-US" sz="3600" dirty="0" smtClean="0"/>
              <a:t> Stipules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3504" y="1357298"/>
            <a:ext cx="3015569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200" dirty="0" smtClean="0">
                <a:solidFill>
                  <a:srgbClr val="1E04BC"/>
                </a:solidFill>
              </a:rPr>
              <a:t>حرشفية</a:t>
            </a:r>
            <a:r>
              <a:rPr lang="ar-IQ" sz="3200" dirty="0" smtClean="0"/>
              <a:t>   </a:t>
            </a:r>
            <a:r>
              <a:rPr lang="en-US" sz="3200" dirty="0" smtClean="0">
                <a:solidFill>
                  <a:srgbClr val="F84AD3"/>
                </a:solidFill>
              </a:rPr>
              <a:t>c-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Scaly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86124"/>
            <a:ext cx="4648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357166"/>
            <a:ext cx="4406976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ar-IQ" sz="3600" dirty="0" smtClean="0">
                <a:solidFill>
                  <a:srgbClr val="1E04BC"/>
                </a:solidFill>
              </a:rPr>
              <a:t>لواحق اذينية </a:t>
            </a:r>
            <a:r>
              <a:rPr lang="en-US" sz="3600" dirty="0" smtClean="0">
                <a:solidFill>
                  <a:srgbClr val="F84AD3"/>
                </a:solidFill>
              </a:rPr>
              <a:t>d-</a:t>
            </a:r>
            <a:r>
              <a:rPr lang="en-US" sz="3600" dirty="0" smtClean="0"/>
              <a:t> Auricles.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3724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214290"/>
            <a:ext cx="3291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dirty="0" smtClean="0">
                <a:solidFill>
                  <a:srgbClr val="FF0000"/>
                </a:solidFill>
                <a:cs typeface="+mj-cs"/>
              </a:rPr>
              <a:t>الارتكاز </a:t>
            </a:r>
            <a:r>
              <a:rPr lang="en-US" sz="3600" dirty="0" smtClean="0">
                <a:solidFill>
                  <a:srgbClr val="FF0000"/>
                </a:solidFill>
                <a:cs typeface="+mj-cs"/>
              </a:rPr>
              <a:t> Insertion</a:t>
            </a:r>
            <a:endParaRPr lang="ar-IQ" sz="3600" dirty="0"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0" y="285728"/>
            <a:ext cx="494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200" dirty="0" smtClean="0">
                <a:cs typeface="+mj-cs"/>
              </a:rPr>
              <a:t> </a:t>
            </a:r>
            <a:r>
              <a:rPr lang="ar-IQ" sz="3200" dirty="0" smtClean="0">
                <a:solidFill>
                  <a:srgbClr val="1E04BC"/>
                </a:solidFill>
                <a:cs typeface="+mj-cs"/>
              </a:rPr>
              <a:t>أوراق ساقية  </a:t>
            </a:r>
            <a:r>
              <a:rPr lang="en-US" sz="3200" dirty="0" smtClean="0">
                <a:solidFill>
                  <a:srgbClr val="00B050"/>
                </a:solidFill>
                <a:cs typeface="+mj-cs"/>
              </a:rPr>
              <a:t>1-</a:t>
            </a:r>
            <a:r>
              <a:rPr lang="en-US" sz="3200" dirty="0" smtClean="0">
                <a:cs typeface="+mj-cs"/>
              </a:rPr>
              <a:t>Cauline Leaves.</a:t>
            </a:r>
            <a:endParaRPr lang="ar-IQ" sz="3200" dirty="0"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45005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538" y="928670"/>
            <a:ext cx="779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ar-IQ" sz="3200" dirty="0" smtClean="0">
                <a:solidFill>
                  <a:srgbClr val="1E04BC"/>
                </a:solidFill>
              </a:rPr>
              <a:t>أوراق جذرية </a:t>
            </a:r>
            <a:r>
              <a:rPr lang="ar-IQ" sz="3200" dirty="0" smtClean="0">
                <a:solidFill>
                  <a:srgbClr val="F84AD3"/>
                </a:solidFill>
              </a:rPr>
              <a:t>او</a:t>
            </a:r>
            <a:r>
              <a:rPr lang="ar-IQ" sz="3200" dirty="0" smtClean="0"/>
              <a:t> </a:t>
            </a:r>
            <a:r>
              <a:rPr lang="ar-IQ" sz="3200" dirty="0" smtClean="0">
                <a:solidFill>
                  <a:srgbClr val="1E04BC"/>
                </a:solidFill>
              </a:rPr>
              <a:t>قاعدية</a:t>
            </a:r>
            <a:r>
              <a:rPr lang="ar-IQ" sz="3200" dirty="0" smtClean="0"/>
              <a:t>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84AD3"/>
                </a:solidFill>
              </a:rPr>
              <a:t>Basal</a:t>
            </a:r>
            <a:r>
              <a:rPr lang="en-US" sz="3200" dirty="0" smtClean="0"/>
              <a:t>)  Leaves.</a:t>
            </a:r>
            <a:r>
              <a:rPr lang="ar-IQ" sz="3200" dirty="0" smtClean="0"/>
              <a:t>) </a:t>
            </a:r>
            <a:r>
              <a:rPr lang="en-US" sz="3200" dirty="0" smtClean="0">
                <a:solidFill>
                  <a:srgbClr val="00B050"/>
                </a:solidFill>
              </a:rPr>
              <a:t>2-</a:t>
            </a:r>
            <a:r>
              <a:rPr lang="en-US" sz="3200" dirty="0" smtClean="0"/>
              <a:t> Radical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214290"/>
            <a:ext cx="3291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dirty="0" smtClean="0">
                <a:solidFill>
                  <a:srgbClr val="FF0000"/>
                </a:solidFill>
              </a:rPr>
              <a:t>الارتكاز </a:t>
            </a:r>
            <a:r>
              <a:rPr lang="en-US" sz="3600" dirty="0" smtClean="0">
                <a:solidFill>
                  <a:srgbClr val="FF0000"/>
                </a:solidFill>
              </a:rPr>
              <a:t> Insertion</a:t>
            </a:r>
            <a:endParaRPr lang="ar-IQ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581400" cy="471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30623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75533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 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157480" y="428604"/>
            <a:ext cx="6696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36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ar-IQ" sz="3600" dirty="0" smtClean="0">
                <a:cs typeface="+mj-cs"/>
              </a:rPr>
              <a:t>ترتيب الأوراق على الساق    </a:t>
            </a:r>
            <a:r>
              <a:rPr lang="en-US" sz="3600" dirty="0" err="1" smtClean="0">
                <a:solidFill>
                  <a:srgbClr val="FF0000"/>
                </a:solidFill>
                <a:cs typeface="+mj-cs"/>
              </a:rPr>
              <a:t>Phyllotaxy</a:t>
            </a:r>
            <a:r>
              <a:rPr lang="ar-IQ" sz="3600" dirty="0" smtClean="0">
                <a:solidFill>
                  <a:srgbClr val="FF0000"/>
                </a:solidFill>
                <a:cs typeface="+mj-cs"/>
              </a:rPr>
              <a:t>  </a:t>
            </a:r>
            <a:endParaRPr lang="ar-IQ" sz="3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91</Words>
  <Application>Microsoft Office PowerPoint</Application>
  <PresentationFormat>On-screen Show (4:3)</PresentationFormat>
  <Paragraphs>35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marwan</dc:creator>
  <cp:lastModifiedBy>DR.Ahmed Saker 2O11</cp:lastModifiedBy>
  <cp:revision>197</cp:revision>
  <dcterms:created xsi:type="dcterms:W3CDTF">2013-08-10T16:55:15Z</dcterms:created>
  <dcterms:modified xsi:type="dcterms:W3CDTF">2020-12-11T19:19:34Z</dcterms:modified>
</cp:coreProperties>
</file>