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88" r:id="rId2"/>
    <p:sldId id="319" r:id="rId3"/>
    <p:sldId id="289" r:id="rId4"/>
    <p:sldId id="320" r:id="rId5"/>
    <p:sldId id="290" r:id="rId6"/>
    <p:sldId id="315" r:id="rId7"/>
    <p:sldId id="316" r:id="rId8"/>
    <p:sldId id="317" r:id="rId9"/>
    <p:sldId id="328" r:id="rId10"/>
    <p:sldId id="329" r:id="rId11"/>
    <p:sldId id="330" r:id="rId12"/>
    <p:sldId id="331" r:id="rId13"/>
    <p:sldId id="332" r:id="rId14"/>
    <p:sldId id="333" r:id="rId15"/>
    <p:sldId id="334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593" autoAdjust="0"/>
  </p:normalViewPr>
  <p:slideViewPr>
    <p:cSldViewPr>
      <p:cViewPr>
        <p:scale>
          <a:sx n="69" d="100"/>
          <a:sy n="69" d="100"/>
        </p:scale>
        <p:origin x="-14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3412EA-BC8A-47FA-9338-609E876DE417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726E1-E920-4B8A-AB97-FA731AEB0E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333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E0D4-0295-4176-87B3-5AF099B7446B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B426-E4AB-42BD-8B49-3AACF69AB64A}" type="datetimeFigureOut">
              <a:rPr lang="ar-IQ" smtClean="0"/>
              <a:pPr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ora.huji.ac.il/browse.asp?action=showfile&amp;fileid=10967&amp;from=action=specie&amp;specie=PISELA&amp;fileid=1096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flora.huji.ac.il/browse.asp?action=showfile&amp;fileid=13048&amp;from=action=specie&amp;specie=PISFUL&amp;fileid=13048" TargetMode="Externa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nion+storage+leaves+plant&amp;source=images&amp;cd=&amp;cad=rja&amp;docid=u7VxDB4PRxKSpM&amp;tbnid=XJHYeSPe1kdwcM:&amp;ved=0CAUQjRw&amp;url=http://generalhorticulture.tamu.edu/h202/labs/lab2/Modified-leaf-links/onion.html&amp;ei=W9wIUovLFtDJswb_-oDoCg&amp;psig=AFQjCNGyE4IPI58Vk1n7-F7WKJgPJlrgzg&amp;ust=13763987773220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57224" y="214290"/>
            <a:ext cx="8100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حافة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Margin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286388"/>
            <a:ext cx="1838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000108"/>
            <a:ext cx="1333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7147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6143636" y="5929330"/>
            <a:ext cx="161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B0F0"/>
                </a:solidFill>
              </a:rPr>
              <a:t>Dionaea</a:t>
            </a:r>
            <a:endParaRPr lang="ar-IQ" sz="3200" dirty="0"/>
          </a:p>
        </p:txBody>
      </p:sp>
      <p:sp>
        <p:nvSpPr>
          <p:cNvPr id="8" name="مستطيل 7"/>
          <p:cNvSpPr/>
          <p:nvPr/>
        </p:nvSpPr>
        <p:spPr>
          <a:xfrm>
            <a:off x="2071670" y="142852"/>
            <a:ext cx="62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err="1" smtClean="0">
                <a:solidFill>
                  <a:srgbClr val="00B050"/>
                </a:solidFill>
              </a:rPr>
              <a:t>تحورات</a:t>
            </a:r>
            <a:r>
              <a:rPr lang="ar-IQ" sz="3600" dirty="0" smtClean="0">
                <a:solidFill>
                  <a:srgbClr val="00B050"/>
                </a:solidFill>
              </a:rPr>
              <a:t>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Modification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29124" y="1142984"/>
            <a:ext cx="4553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2800" b="1" dirty="0" err="1" smtClean="0">
                <a:solidFill>
                  <a:srgbClr val="1E04BC"/>
                </a:solidFill>
              </a:rPr>
              <a:t>قانصة</a:t>
            </a:r>
            <a:r>
              <a:rPr lang="ar-IQ" sz="2800" b="1" dirty="0" smtClean="0">
                <a:solidFill>
                  <a:srgbClr val="1E04BC"/>
                </a:solidFill>
              </a:rPr>
              <a:t> الذباب</a:t>
            </a:r>
            <a:r>
              <a:rPr lang="en-US" sz="2800" b="1" dirty="0" smtClean="0">
                <a:solidFill>
                  <a:srgbClr val="00B050"/>
                </a:solidFill>
              </a:rPr>
              <a:t>1-   </a:t>
            </a:r>
            <a:r>
              <a:rPr lang="en-US" sz="2800" b="1" dirty="0" smtClean="0"/>
              <a:t>Venus-Fly trap.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4210050" cy="33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642942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71604" y="214290"/>
            <a:ext cx="62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err="1" smtClean="0">
                <a:solidFill>
                  <a:srgbClr val="00B050"/>
                </a:solidFill>
              </a:rPr>
              <a:t>تحورات</a:t>
            </a:r>
            <a:r>
              <a:rPr lang="ar-IQ" sz="3600" dirty="0" smtClean="0">
                <a:solidFill>
                  <a:srgbClr val="00B050"/>
                </a:solidFill>
              </a:rPr>
              <a:t>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Modification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28860" y="1285860"/>
            <a:ext cx="5335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3200" b="1" dirty="0" smtClean="0">
                <a:solidFill>
                  <a:srgbClr val="1E04BC"/>
                </a:solidFill>
              </a:rPr>
              <a:t>نبات الجرة</a:t>
            </a:r>
            <a:r>
              <a:rPr lang="en-US" sz="3200" b="1" dirty="0" smtClean="0">
                <a:solidFill>
                  <a:srgbClr val="00B050"/>
                </a:solidFill>
              </a:rPr>
              <a:t>2-</a:t>
            </a:r>
            <a:r>
              <a:rPr lang="en-US" sz="3200" b="1" dirty="0" smtClean="0"/>
              <a:t>  Pitcher Plant.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07611_5[1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4320480" cy="450059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14678" y="5929330"/>
            <a:ext cx="2009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B0F0"/>
                </a:solidFill>
              </a:rPr>
              <a:t>Nepenthes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643182"/>
            <a:ext cx="40005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928794" y="285728"/>
            <a:ext cx="62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err="1" smtClean="0">
                <a:solidFill>
                  <a:srgbClr val="00B050"/>
                </a:solidFill>
              </a:rPr>
              <a:t>تحورات</a:t>
            </a:r>
            <a:r>
              <a:rPr lang="ar-IQ" sz="3600" dirty="0" smtClean="0">
                <a:solidFill>
                  <a:srgbClr val="00B050"/>
                </a:solidFill>
              </a:rPr>
              <a:t>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Modification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1538" y="1285860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2800" b="1" dirty="0" smtClean="0">
                <a:solidFill>
                  <a:srgbClr val="1E04BC"/>
                </a:solidFill>
              </a:rPr>
              <a:t>أشواك  </a:t>
            </a:r>
            <a:r>
              <a:rPr lang="en-US" sz="2800" b="1" dirty="0" smtClean="0">
                <a:solidFill>
                  <a:srgbClr val="00B050"/>
                </a:solidFill>
              </a:rPr>
              <a:t>3-</a:t>
            </a:r>
            <a:r>
              <a:rPr lang="en-US" sz="2800" b="1" dirty="0" smtClean="0"/>
              <a:t>  Spines.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ea Pisum elatius depriv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4429156" cy="3571900"/>
          </a:xfrm>
          <a:prstGeom prst="rect">
            <a:avLst/>
          </a:prstGeom>
          <a:noFill/>
        </p:spPr>
      </p:pic>
      <p:pic>
        <p:nvPicPr>
          <p:cNvPr id="5" name="Picture 8" descr="Pisum fulvum pea 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357430"/>
            <a:ext cx="3500462" cy="35719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714480" y="214290"/>
            <a:ext cx="62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err="1" smtClean="0">
                <a:solidFill>
                  <a:srgbClr val="00B050"/>
                </a:solidFill>
              </a:rPr>
              <a:t>تحورات</a:t>
            </a:r>
            <a:r>
              <a:rPr lang="ar-IQ" sz="3600" dirty="0" smtClean="0">
                <a:solidFill>
                  <a:srgbClr val="00B050"/>
                </a:solidFill>
              </a:rPr>
              <a:t>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Modification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43042" y="1214422"/>
            <a:ext cx="3487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2800" b="1" dirty="0" err="1" smtClean="0">
                <a:solidFill>
                  <a:srgbClr val="1E04BC"/>
                </a:solidFill>
              </a:rPr>
              <a:t>محاليق</a:t>
            </a:r>
            <a:r>
              <a:rPr lang="ar-IQ" sz="2800" b="1" dirty="0" smtClean="0">
                <a:solidFill>
                  <a:srgbClr val="1E04BC"/>
                </a:solidFill>
              </a:rPr>
              <a:t>      </a:t>
            </a:r>
            <a:r>
              <a:rPr lang="en-US" sz="2800" b="1" dirty="0" smtClean="0">
                <a:solidFill>
                  <a:srgbClr val="00B050"/>
                </a:solidFill>
              </a:rPr>
              <a:t>4-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Tendrills</a:t>
            </a:r>
            <a:r>
              <a:rPr lang="en-US" sz="28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eneralhorticulture.tamu.edu/h202/labs/lab2/Modified-leaf-links/storage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071678"/>
            <a:ext cx="5143536" cy="3857627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857356" y="285728"/>
            <a:ext cx="62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err="1" smtClean="0">
                <a:solidFill>
                  <a:srgbClr val="00B050"/>
                </a:solidFill>
              </a:rPr>
              <a:t>تحورات</a:t>
            </a:r>
            <a:r>
              <a:rPr lang="ar-IQ" sz="3600" dirty="0" smtClean="0">
                <a:solidFill>
                  <a:srgbClr val="00B050"/>
                </a:solidFill>
              </a:rPr>
              <a:t> الورقة    </a:t>
            </a:r>
            <a:r>
              <a:rPr lang="en-US" sz="3600" dirty="0" smtClean="0">
                <a:solidFill>
                  <a:srgbClr val="FF0000"/>
                </a:solidFill>
              </a:rPr>
              <a:t>Leaf Modification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285860"/>
            <a:ext cx="5010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>
                <a:solidFill>
                  <a:srgbClr val="1E04BC"/>
                </a:solidFill>
              </a:rPr>
              <a:t>أوراق خازنة</a:t>
            </a:r>
            <a:r>
              <a:rPr lang="ar-IQ" sz="2800" b="1" dirty="0" smtClean="0"/>
              <a:t>    </a:t>
            </a:r>
            <a:r>
              <a:rPr lang="en-US" sz="2800" b="1" dirty="0" smtClean="0"/>
              <a:t>Storage Leaves.  </a:t>
            </a:r>
            <a:r>
              <a:rPr lang="ar-IQ" sz="2800" b="1" dirty="0" smtClean="0"/>
              <a:t>  </a:t>
            </a:r>
            <a:r>
              <a:rPr lang="en-US" sz="2800" b="1" dirty="0" smtClean="0">
                <a:solidFill>
                  <a:srgbClr val="00B050"/>
                </a:solidFill>
              </a:rPr>
              <a:t>5-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429264"/>
            <a:ext cx="1352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90526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39957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85786" y="214290"/>
            <a:ext cx="8100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حافة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Margin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186214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286388"/>
            <a:ext cx="1266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30003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7716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928934"/>
            <a:ext cx="3819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643578"/>
            <a:ext cx="1304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857232"/>
            <a:ext cx="376713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428728" y="214290"/>
            <a:ext cx="7231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200" dirty="0" smtClean="0">
                <a:solidFill>
                  <a:srgbClr val="00B050"/>
                </a:solidFill>
              </a:rPr>
              <a:t>أشكال حافة نصل الورقة    </a:t>
            </a:r>
            <a:r>
              <a:rPr lang="en-US" sz="3200" dirty="0" smtClean="0">
                <a:solidFill>
                  <a:srgbClr val="FF0000"/>
                </a:solidFill>
              </a:rPr>
              <a:t>Blade  Margin Forms</a:t>
            </a:r>
            <a:endParaRPr lang="ar-IQ" sz="3200" dirty="0" smtClean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86446" y="857232"/>
            <a:ext cx="2763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dirty="0" smtClean="0">
                <a:solidFill>
                  <a:srgbClr val="1E04BC"/>
                </a:solidFill>
              </a:rPr>
              <a:t>مفصصة</a:t>
            </a:r>
            <a:r>
              <a:rPr lang="ar-IQ" sz="3200" dirty="0" smtClean="0"/>
              <a:t>   </a:t>
            </a:r>
            <a:r>
              <a:rPr lang="en-US" sz="3200" dirty="0" smtClean="0"/>
              <a:t>Lobed </a:t>
            </a:r>
            <a:endParaRPr lang="ar-IQ" sz="3200" dirty="0"/>
          </a:p>
        </p:txBody>
      </p:sp>
      <p:sp>
        <p:nvSpPr>
          <p:cNvPr id="9" name="مستطيل 8"/>
          <p:cNvSpPr/>
          <p:nvPr/>
        </p:nvSpPr>
        <p:spPr>
          <a:xfrm>
            <a:off x="5000628" y="6000768"/>
            <a:ext cx="3904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 smtClean="0"/>
              <a:t> </a:t>
            </a:r>
            <a:r>
              <a:rPr lang="ar-IQ" sz="2400" dirty="0" smtClean="0">
                <a:solidFill>
                  <a:srgbClr val="00B050"/>
                </a:solidFill>
              </a:rPr>
              <a:t>مفصصة </a:t>
            </a:r>
            <a:r>
              <a:rPr lang="ar-IQ" sz="2400" dirty="0" err="1" smtClean="0">
                <a:solidFill>
                  <a:srgbClr val="00B050"/>
                </a:solidFill>
              </a:rPr>
              <a:t>ريشية</a:t>
            </a:r>
            <a:r>
              <a:rPr lang="ar-IQ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/>
              <a:t>Pinnately</a:t>
            </a:r>
            <a:r>
              <a:rPr lang="en-US" sz="2400" b="1" dirty="0" smtClean="0"/>
              <a:t> Lobed</a:t>
            </a:r>
            <a:endParaRPr lang="ar-IQ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214282" y="5929330"/>
            <a:ext cx="4123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 smtClean="0">
                <a:solidFill>
                  <a:srgbClr val="00B050"/>
                </a:solidFill>
              </a:rPr>
              <a:t>مفصصة </a:t>
            </a:r>
            <a:r>
              <a:rPr lang="ar-IQ" sz="2400" dirty="0" err="1" smtClean="0">
                <a:solidFill>
                  <a:srgbClr val="00B050"/>
                </a:solidFill>
              </a:rPr>
              <a:t>كفية</a:t>
            </a:r>
            <a:r>
              <a:rPr lang="ar-IQ" sz="2400" dirty="0" smtClean="0">
                <a:solidFill>
                  <a:srgbClr val="00B050"/>
                </a:solidFill>
              </a:rPr>
              <a:t>      </a:t>
            </a:r>
            <a:r>
              <a:rPr lang="en-US" sz="2400" b="1" dirty="0" err="1" smtClean="0"/>
              <a:t>Palmately</a:t>
            </a:r>
            <a:r>
              <a:rPr lang="en-US" sz="2400" b="1" dirty="0" smtClean="0"/>
              <a:t> Lobed</a:t>
            </a:r>
            <a:endParaRPr lang="ar-IQ" sz="2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2857520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714356"/>
            <a:ext cx="1333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00100" y="214290"/>
            <a:ext cx="7757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قاعدة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Base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643578"/>
            <a:ext cx="1276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572140"/>
            <a:ext cx="1809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715016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000240"/>
            <a:ext cx="2447927" cy="294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000108"/>
            <a:ext cx="2128847" cy="46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357298"/>
            <a:ext cx="16430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85786" y="428604"/>
            <a:ext cx="7757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قاعدة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Base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214950"/>
            <a:ext cx="2114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357826"/>
            <a:ext cx="171450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14422"/>
            <a:ext cx="3890957" cy="373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142984"/>
            <a:ext cx="2286016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57224" y="214290"/>
            <a:ext cx="7757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قاعدة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Base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572140"/>
            <a:ext cx="1643074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369093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14422"/>
            <a:ext cx="40481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357826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7"/>
          <p:cNvSpPr/>
          <p:nvPr/>
        </p:nvSpPr>
        <p:spPr>
          <a:xfrm>
            <a:off x="857224" y="214290"/>
            <a:ext cx="7757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600" dirty="0" smtClean="0">
                <a:solidFill>
                  <a:srgbClr val="00B050"/>
                </a:solidFill>
              </a:rPr>
              <a:t>أشكال قاعدة نصل الورقة    </a:t>
            </a:r>
            <a:r>
              <a:rPr lang="en-US" sz="3600" dirty="0" smtClean="0">
                <a:solidFill>
                  <a:srgbClr val="FF0000"/>
                </a:solidFill>
              </a:rPr>
              <a:t>Blade  Base Forms</a:t>
            </a:r>
            <a:endParaRPr lang="ar-IQ" sz="3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2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4648209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119</Words>
  <Application>Microsoft Office PowerPoint</Application>
  <PresentationFormat>On-screen Show (4:3)</PresentationFormat>
  <Paragraphs>34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marwan</dc:creator>
  <cp:lastModifiedBy>DR.Ahmed Saker 2O11</cp:lastModifiedBy>
  <cp:revision>199</cp:revision>
  <dcterms:created xsi:type="dcterms:W3CDTF">2013-08-10T16:55:15Z</dcterms:created>
  <dcterms:modified xsi:type="dcterms:W3CDTF">2023-11-22T12:30:41Z</dcterms:modified>
</cp:coreProperties>
</file>