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8" r:id="rId4"/>
    <p:sldId id="257" r:id="rId5"/>
    <p:sldId id="258" r:id="rId6"/>
    <p:sldId id="267" r:id="rId7"/>
    <p:sldId id="259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470C48-1992-412A-8450-1CBC932DDE2C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32E0D4-0295-4176-87B3-5AF099B7446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508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16ED9-0248-412F-AF94-EBC325BA2261}" type="datetimeFigureOut">
              <a:rPr lang="ar-IQ" smtClean="0"/>
              <a:pPr/>
              <a:t>10/04/1443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8844-9CC9-48E4-8379-92CF5898595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643174" y="214290"/>
            <a:ext cx="5771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b="1" dirty="0" smtClean="0">
                <a:solidFill>
                  <a:srgbClr val="00B050"/>
                </a:solidFill>
              </a:rPr>
              <a:t>تعقيد الورقة    </a:t>
            </a:r>
            <a:r>
              <a:rPr lang="en-US" sz="3600" b="1" dirty="0" smtClean="0">
                <a:solidFill>
                  <a:srgbClr val="FF0000"/>
                </a:solidFill>
              </a:rPr>
              <a:t>Leaf   Complexity</a:t>
            </a:r>
            <a:endParaRPr lang="ar-IQ" sz="3600" b="1" dirty="0" smtClean="0"/>
          </a:p>
        </p:txBody>
      </p:sp>
      <p:sp>
        <p:nvSpPr>
          <p:cNvPr id="8" name="مستطيل 7"/>
          <p:cNvSpPr/>
          <p:nvPr/>
        </p:nvSpPr>
        <p:spPr>
          <a:xfrm>
            <a:off x="428596" y="1071546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ar-IQ" sz="3200" b="1" dirty="0" smtClean="0">
                <a:solidFill>
                  <a:srgbClr val="1E04BC"/>
                </a:solidFill>
              </a:rPr>
              <a:t>ورقة بسيطة  </a:t>
            </a:r>
            <a:r>
              <a:rPr lang="en-US" sz="3200" b="1" dirty="0" smtClean="0">
                <a:solidFill>
                  <a:srgbClr val="1E04BC"/>
                </a:solidFill>
              </a:rPr>
              <a:t>  </a:t>
            </a:r>
            <a:r>
              <a:rPr lang="en-US" sz="3200" b="1" dirty="0" smtClean="0"/>
              <a:t>Simple Leaf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0003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43042" y="1357298"/>
            <a:ext cx="5163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ar-IQ" sz="3200" b="1" dirty="0" smtClean="0">
                <a:solidFill>
                  <a:srgbClr val="1E04BC"/>
                </a:solidFill>
              </a:rPr>
              <a:t>ورقة مركبة    </a:t>
            </a:r>
            <a:r>
              <a:rPr lang="en-US" sz="3200" b="1" dirty="0" smtClean="0">
                <a:solidFill>
                  <a:srgbClr val="00B050"/>
                </a:solidFill>
              </a:rPr>
              <a:t>* </a:t>
            </a:r>
            <a:r>
              <a:rPr lang="en-US" sz="3200" b="1" dirty="0" smtClean="0"/>
              <a:t>Compound Leaf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00166" y="285728"/>
            <a:ext cx="6220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4000" dirty="0" smtClean="0">
                <a:solidFill>
                  <a:srgbClr val="00B050"/>
                </a:solidFill>
              </a:rPr>
              <a:t>تعقيد الورقة    </a:t>
            </a:r>
            <a:r>
              <a:rPr lang="en-US" sz="4000" dirty="0" smtClean="0">
                <a:solidFill>
                  <a:srgbClr val="FF0000"/>
                </a:solidFill>
              </a:rPr>
              <a:t>Leaf   Complexity</a:t>
            </a:r>
            <a:endParaRPr lang="ar-IQ" sz="4000" dirty="0" smtClean="0"/>
          </a:p>
        </p:txBody>
      </p:sp>
      <p:sp>
        <p:nvSpPr>
          <p:cNvPr id="7" name="مستطيل 6"/>
          <p:cNvSpPr/>
          <p:nvPr/>
        </p:nvSpPr>
        <p:spPr>
          <a:xfrm>
            <a:off x="1500166" y="5857892"/>
            <a:ext cx="4735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b="1" dirty="0" smtClean="0">
                <a:solidFill>
                  <a:srgbClr val="1E04BC"/>
                </a:solidFill>
              </a:rPr>
              <a:t>أحادية الوريقات    </a:t>
            </a:r>
            <a:r>
              <a:rPr lang="en-US" sz="3200" b="1" dirty="0" err="1" smtClean="0"/>
              <a:t>Unifoliolate</a:t>
            </a:r>
            <a:endParaRPr lang="ar-IQ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185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86190"/>
            <a:ext cx="771525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071678"/>
            <a:ext cx="2143140" cy="392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8"/>
          <p:cNvSpPr/>
          <p:nvPr/>
        </p:nvSpPr>
        <p:spPr>
          <a:xfrm>
            <a:off x="2643174" y="5715016"/>
            <a:ext cx="4488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ar-IQ" sz="3200" b="1" dirty="0" smtClean="0">
                <a:solidFill>
                  <a:srgbClr val="1E04BC"/>
                </a:solidFill>
              </a:rPr>
              <a:t>ثنائية الوريقات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Bifoliolate</a:t>
            </a:r>
            <a:r>
              <a:rPr lang="en-US" sz="3200" b="1" dirty="0" smtClean="0"/>
              <a:t>.   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185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14686"/>
            <a:ext cx="7905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5"/>
          <p:cNvSpPr/>
          <p:nvPr/>
        </p:nvSpPr>
        <p:spPr>
          <a:xfrm>
            <a:off x="2643174" y="214290"/>
            <a:ext cx="5771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b="1" dirty="0" smtClean="0">
                <a:solidFill>
                  <a:srgbClr val="00B050"/>
                </a:solidFill>
              </a:rPr>
              <a:t>تعقيد الورقة    </a:t>
            </a:r>
            <a:r>
              <a:rPr lang="en-US" sz="3600" b="1" dirty="0" smtClean="0">
                <a:solidFill>
                  <a:srgbClr val="FF0000"/>
                </a:solidFill>
              </a:rPr>
              <a:t>Leaf   Complexity</a:t>
            </a:r>
            <a:endParaRPr lang="ar-IQ" sz="3600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428736"/>
            <a:ext cx="46434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29432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2571736" y="357166"/>
            <a:ext cx="5791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ar-IQ" sz="3600" b="1" dirty="0" smtClean="0">
                <a:solidFill>
                  <a:srgbClr val="1E04BC"/>
                </a:solidFill>
              </a:rPr>
              <a:t>ورقة مركبة    </a:t>
            </a:r>
            <a:r>
              <a:rPr lang="en-US" sz="3600" b="1" dirty="0" smtClean="0">
                <a:solidFill>
                  <a:srgbClr val="00B050"/>
                </a:solidFill>
              </a:rPr>
              <a:t>* </a:t>
            </a:r>
            <a:r>
              <a:rPr lang="en-US" sz="3600" b="1" dirty="0" smtClean="0"/>
              <a:t>Compound Leaf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285992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 9"/>
          <p:cNvSpPr/>
          <p:nvPr/>
        </p:nvSpPr>
        <p:spPr>
          <a:xfrm>
            <a:off x="2428860" y="1428736"/>
            <a:ext cx="4367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b="1" dirty="0" smtClean="0">
                <a:solidFill>
                  <a:srgbClr val="1E04BC"/>
                </a:solidFill>
              </a:rPr>
              <a:t>ثلاثية الوريقات   </a:t>
            </a:r>
            <a:r>
              <a:rPr lang="en-US" sz="3200" b="1" dirty="0" err="1" smtClean="0"/>
              <a:t>Trifoliolate</a:t>
            </a:r>
            <a:endParaRPr lang="ar-IQ" sz="3200" b="1" dirty="0"/>
          </a:p>
        </p:txBody>
      </p:sp>
      <p:sp>
        <p:nvSpPr>
          <p:cNvPr id="11" name="مستطيل 10"/>
          <p:cNvSpPr/>
          <p:nvPr/>
        </p:nvSpPr>
        <p:spPr>
          <a:xfrm>
            <a:off x="428596" y="5429264"/>
            <a:ext cx="3452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sz="2800" b="1" dirty="0" err="1" smtClean="0"/>
              <a:t>Pinnately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Trifoliolate</a:t>
            </a:r>
            <a:r>
              <a:rPr lang="en-US" sz="2800" b="1" dirty="0" smtClean="0"/>
              <a:t>.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286380" y="5429264"/>
            <a:ext cx="3530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sz="2800" b="1" dirty="0" err="1" smtClean="0"/>
              <a:t>Palmately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Trifoliolate</a:t>
            </a:r>
            <a:r>
              <a:rPr lang="en-US" sz="2800" b="1" dirty="0" smtClean="0"/>
              <a:t>. </a:t>
            </a:r>
            <a:endParaRPr lang="ar-IQ" sz="2800" b="1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6143644"/>
            <a:ext cx="2419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6072206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3714752"/>
            <a:ext cx="82867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571876"/>
            <a:ext cx="1143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143380"/>
            <a:ext cx="1657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71678"/>
            <a:ext cx="25288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2986094" cy="390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57158" y="214290"/>
            <a:ext cx="5615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smtClean="0">
                <a:solidFill>
                  <a:srgbClr val="00B050"/>
                </a:solidFill>
              </a:rPr>
              <a:t>تعقيد الورقة    </a:t>
            </a:r>
            <a:r>
              <a:rPr lang="en-US" sz="3600" dirty="0" smtClean="0">
                <a:solidFill>
                  <a:srgbClr val="FF0000"/>
                </a:solidFill>
              </a:rPr>
              <a:t>Leaf   Complexity</a:t>
            </a:r>
            <a:endParaRPr lang="ar-IQ" sz="3600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500034" y="928670"/>
            <a:ext cx="4509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 smtClean="0">
                <a:solidFill>
                  <a:srgbClr val="1E04BC"/>
                </a:solidFill>
              </a:rPr>
              <a:t>متعددة الوريقات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Multifoliolate</a:t>
            </a:r>
            <a:r>
              <a:rPr lang="en-US" sz="2800" b="1" dirty="0" smtClean="0"/>
              <a:t>.  </a:t>
            </a:r>
            <a:endParaRPr lang="ar-IQ" sz="2800" b="1" dirty="0"/>
          </a:p>
        </p:txBody>
      </p:sp>
      <p:sp>
        <p:nvSpPr>
          <p:cNvPr id="7" name="مستطيل 6"/>
          <p:cNvSpPr/>
          <p:nvPr/>
        </p:nvSpPr>
        <p:spPr>
          <a:xfrm>
            <a:off x="571472" y="1643050"/>
            <a:ext cx="6862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 smtClean="0">
                <a:solidFill>
                  <a:srgbClr val="1E04BC"/>
                </a:solidFill>
              </a:rPr>
              <a:t>متعددة الوريقات </a:t>
            </a:r>
            <a:r>
              <a:rPr lang="ar-IQ" sz="2800" b="1" dirty="0" err="1" smtClean="0">
                <a:solidFill>
                  <a:srgbClr val="1E04BC"/>
                </a:solidFill>
              </a:rPr>
              <a:t>ريشية</a:t>
            </a:r>
            <a:r>
              <a:rPr lang="ar-IQ" sz="2800" b="1" dirty="0" smtClean="0">
                <a:solidFill>
                  <a:srgbClr val="00B050"/>
                </a:solidFill>
              </a:rPr>
              <a:t>   .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/>
              <a:t>Pinnately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/>
              <a:t>Multifoliolate</a:t>
            </a:r>
            <a:endParaRPr lang="ar-IQ" sz="2800" b="1" dirty="0"/>
          </a:p>
        </p:txBody>
      </p:sp>
      <p:sp>
        <p:nvSpPr>
          <p:cNvPr id="8" name="مستطيل 7"/>
          <p:cNvSpPr/>
          <p:nvPr/>
        </p:nvSpPr>
        <p:spPr>
          <a:xfrm>
            <a:off x="147862" y="6215082"/>
            <a:ext cx="3680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400" b="1" dirty="0" err="1" smtClean="0">
                <a:solidFill>
                  <a:srgbClr val="FF0000"/>
                </a:solidFill>
              </a:rPr>
              <a:t>ريشية</a:t>
            </a:r>
            <a:r>
              <a:rPr lang="ar-IQ" sz="2400" b="1" dirty="0" smtClean="0">
                <a:solidFill>
                  <a:srgbClr val="FF0000"/>
                </a:solidFill>
              </a:rPr>
              <a:t> زوجية</a:t>
            </a:r>
            <a:r>
              <a:rPr lang="en-US" sz="2400" b="1" dirty="0" smtClean="0"/>
              <a:t>1-</a:t>
            </a:r>
            <a:r>
              <a:rPr lang="en-US" sz="2400" b="1" dirty="0" smtClean="0">
                <a:solidFill>
                  <a:srgbClr val="1E04BC"/>
                </a:solidFill>
              </a:rPr>
              <a:t>  </a:t>
            </a:r>
            <a:r>
              <a:rPr lang="en-US" sz="2400" b="1" dirty="0" err="1" smtClean="0">
                <a:solidFill>
                  <a:srgbClr val="1E04BC"/>
                </a:solidFill>
              </a:rPr>
              <a:t>Paripinnate</a:t>
            </a:r>
            <a:r>
              <a:rPr lang="en-US" sz="2400" b="1" dirty="0" smtClean="0">
                <a:solidFill>
                  <a:srgbClr val="1E04BC"/>
                </a:solidFill>
              </a:rPr>
              <a:t>.   </a:t>
            </a:r>
            <a:endParaRPr lang="ar-IQ" sz="2400" b="1" dirty="0"/>
          </a:p>
        </p:txBody>
      </p:sp>
      <p:sp>
        <p:nvSpPr>
          <p:cNvPr id="9" name="مستطيل 8"/>
          <p:cNvSpPr/>
          <p:nvPr/>
        </p:nvSpPr>
        <p:spPr>
          <a:xfrm>
            <a:off x="4929190" y="6072206"/>
            <a:ext cx="3905364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r-IQ" sz="2400" b="1" dirty="0" err="1" smtClean="0">
                <a:solidFill>
                  <a:srgbClr val="FF0000"/>
                </a:solidFill>
              </a:rPr>
              <a:t>ريشية</a:t>
            </a:r>
            <a:r>
              <a:rPr lang="ar-IQ" sz="2400" b="1" dirty="0" smtClean="0">
                <a:solidFill>
                  <a:srgbClr val="FF0000"/>
                </a:solidFill>
              </a:rPr>
              <a:t> فردية</a:t>
            </a:r>
            <a:r>
              <a:rPr lang="en-US" sz="2400" b="1" dirty="0" smtClean="0"/>
              <a:t>2-</a:t>
            </a:r>
            <a:r>
              <a:rPr lang="en-US" sz="2400" b="1" dirty="0" smtClean="0">
                <a:solidFill>
                  <a:srgbClr val="1E04BC"/>
                </a:solidFill>
              </a:rPr>
              <a:t>  </a:t>
            </a:r>
            <a:r>
              <a:rPr lang="en-US" sz="2400" b="1" dirty="0" err="1" smtClean="0">
                <a:solidFill>
                  <a:srgbClr val="1E04BC"/>
                </a:solidFill>
              </a:rPr>
              <a:t>im</a:t>
            </a:r>
            <a:r>
              <a:rPr lang="en-US" sz="2400" b="1" dirty="0" smtClean="0">
                <a:solidFill>
                  <a:srgbClr val="1E04BC"/>
                </a:solidFill>
              </a:rPr>
              <a:t> </a:t>
            </a:r>
            <a:r>
              <a:rPr lang="en-US" sz="2400" b="1" dirty="0" err="1" smtClean="0">
                <a:solidFill>
                  <a:srgbClr val="1E04BC"/>
                </a:solidFill>
              </a:rPr>
              <a:t>Paripinnate</a:t>
            </a:r>
            <a:r>
              <a:rPr lang="en-US" sz="2400" b="1" dirty="0" smtClean="0">
                <a:solidFill>
                  <a:srgbClr val="1E04BC"/>
                </a:solidFill>
              </a:rPr>
              <a:t>.  </a:t>
            </a:r>
            <a:endParaRPr lang="ar-IQ" sz="2400" b="1" dirty="0" smtClean="0">
              <a:solidFill>
                <a:srgbClr val="1E04BC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286256"/>
            <a:ext cx="1114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429132"/>
            <a:ext cx="19907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500570"/>
            <a:ext cx="19907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714884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57158" y="214290"/>
            <a:ext cx="5615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smtClean="0">
                <a:solidFill>
                  <a:srgbClr val="00B050"/>
                </a:solidFill>
              </a:rPr>
              <a:t>تعقيد الورقة    </a:t>
            </a:r>
            <a:r>
              <a:rPr lang="en-US" sz="3600" dirty="0" smtClean="0">
                <a:solidFill>
                  <a:srgbClr val="FF0000"/>
                </a:solidFill>
              </a:rPr>
              <a:t>Leaf   Complexity</a:t>
            </a:r>
            <a:endParaRPr lang="ar-IQ" sz="3600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642910" y="1142984"/>
            <a:ext cx="5124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b="1" dirty="0" smtClean="0">
                <a:solidFill>
                  <a:srgbClr val="1E04BC"/>
                </a:solidFill>
              </a:rPr>
              <a:t>متعددة الوريقات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Multifoliolate</a:t>
            </a:r>
            <a:r>
              <a:rPr lang="en-US" sz="3200" b="1" dirty="0" smtClean="0"/>
              <a:t>.  </a:t>
            </a:r>
            <a:endParaRPr lang="ar-IQ" sz="3200" b="1" dirty="0"/>
          </a:p>
        </p:txBody>
      </p:sp>
      <p:sp>
        <p:nvSpPr>
          <p:cNvPr id="10" name="مستطيل 9"/>
          <p:cNvSpPr/>
          <p:nvPr/>
        </p:nvSpPr>
        <p:spPr>
          <a:xfrm>
            <a:off x="1071538" y="2000240"/>
            <a:ext cx="7759112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r-IQ" sz="3200" b="1" dirty="0" smtClean="0">
                <a:solidFill>
                  <a:srgbClr val="00B050"/>
                </a:solidFill>
              </a:rPr>
              <a:t> </a:t>
            </a:r>
            <a:r>
              <a:rPr lang="ar-IQ" sz="3200" b="1" dirty="0" smtClean="0">
                <a:solidFill>
                  <a:srgbClr val="1E04BC"/>
                </a:solidFill>
              </a:rPr>
              <a:t>متعددة الوريقات </a:t>
            </a:r>
            <a:r>
              <a:rPr lang="ar-IQ" sz="3200" b="1" dirty="0" err="1" smtClean="0">
                <a:solidFill>
                  <a:srgbClr val="1E04BC"/>
                </a:solidFill>
              </a:rPr>
              <a:t>كفية</a:t>
            </a:r>
            <a:r>
              <a:rPr lang="ar-IQ" sz="3200" b="1" dirty="0" smtClean="0">
                <a:solidFill>
                  <a:srgbClr val="00B050"/>
                </a:solidFill>
              </a:rPr>
              <a:t>   .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/>
              <a:t>Palmately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/>
              <a:t>Multifoliolate</a:t>
            </a:r>
            <a:endParaRPr lang="ar-IQ" sz="3200" b="1" dirty="0" smtClean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496"/>
            <a:ext cx="4014792" cy="380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72008"/>
            <a:ext cx="185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786322"/>
            <a:ext cx="771525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85926"/>
            <a:ext cx="28575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5214942" y="5286388"/>
            <a:ext cx="3782126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r-IQ" sz="2800" b="1" dirty="0" smtClean="0">
                <a:solidFill>
                  <a:srgbClr val="1E04BC"/>
                </a:solidFill>
              </a:rPr>
              <a:t>ثنائية </a:t>
            </a:r>
            <a:r>
              <a:rPr lang="ar-IQ" sz="2800" b="1" dirty="0" err="1" smtClean="0">
                <a:solidFill>
                  <a:srgbClr val="1E04BC"/>
                </a:solidFill>
              </a:rPr>
              <a:t>التريش</a:t>
            </a:r>
            <a:r>
              <a:rPr lang="en-US" sz="2800" b="1" dirty="0" smtClean="0">
                <a:solidFill>
                  <a:srgbClr val="1E04BC"/>
                </a:solidFill>
              </a:rPr>
              <a:t> </a:t>
            </a:r>
            <a:r>
              <a:rPr lang="en-US" sz="2800" b="1" dirty="0" err="1" smtClean="0">
                <a:solidFill>
                  <a:srgbClr val="1E04BC"/>
                </a:solidFill>
              </a:rPr>
              <a:t>Bi</a:t>
            </a:r>
            <a:r>
              <a:rPr lang="en-US" sz="2800" b="1" dirty="0" err="1" smtClean="0"/>
              <a:t>pinnate</a:t>
            </a:r>
            <a:r>
              <a:rPr lang="en-US" sz="2800" b="1" dirty="0" smtClean="0">
                <a:solidFill>
                  <a:srgbClr val="1E04BC"/>
                </a:solidFill>
              </a:rPr>
              <a:t>.    </a:t>
            </a:r>
            <a:r>
              <a:rPr lang="ar-IQ" sz="2800" b="1" dirty="0" smtClean="0">
                <a:solidFill>
                  <a:srgbClr val="1E04BC"/>
                </a:solidFill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357290" y="285728"/>
            <a:ext cx="5615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smtClean="0">
                <a:solidFill>
                  <a:srgbClr val="00B050"/>
                </a:solidFill>
              </a:rPr>
              <a:t>تعقيد الورقة    </a:t>
            </a:r>
            <a:r>
              <a:rPr lang="en-US" sz="3600" dirty="0" smtClean="0">
                <a:solidFill>
                  <a:srgbClr val="FF0000"/>
                </a:solidFill>
              </a:rPr>
              <a:t>Leaf   Complexity</a:t>
            </a:r>
            <a:endParaRPr lang="ar-IQ" sz="3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000372"/>
            <a:ext cx="1095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357694"/>
            <a:ext cx="1352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143380"/>
            <a:ext cx="16573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214686"/>
            <a:ext cx="16573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429000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857232"/>
            <a:ext cx="36957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96</Words>
  <Application>Microsoft Office PowerPoint</Application>
  <PresentationFormat>On-screen Show (4:3)</PresentationFormat>
  <Paragraphs>27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marwan</dc:creator>
  <cp:lastModifiedBy>DR.Ahmed Saker 2O11</cp:lastModifiedBy>
  <cp:revision>51</cp:revision>
  <dcterms:created xsi:type="dcterms:W3CDTF">2013-08-11T12:31:19Z</dcterms:created>
  <dcterms:modified xsi:type="dcterms:W3CDTF">2021-11-15T17:53:10Z</dcterms:modified>
</cp:coreProperties>
</file>