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73" r:id="rId6"/>
    <p:sldId id="274" r:id="rId7"/>
    <p:sldId id="266" r:id="rId8"/>
    <p:sldId id="261" r:id="rId9"/>
    <p:sldId id="262" r:id="rId10"/>
    <p:sldId id="263" r:id="rId11"/>
    <p:sldId id="264" r:id="rId12"/>
    <p:sldId id="265" r:id="rId13"/>
    <p:sldId id="267" r:id="rId14"/>
    <p:sldId id="268" r:id="rId15"/>
    <p:sldId id="269" r:id="rId16"/>
    <p:sldId id="270" r:id="rId17"/>
    <p:sldId id="275" r:id="rId18"/>
    <p:sldId id="276" r:id="rId19"/>
    <p:sldId id="277"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691" autoAdjust="0"/>
    <p:restoredTop sz="94660"/>
  </p:normalViewPr>
  <p:slideViewPr>
    <p:cSldViewPr>
      <p:cViewPr varScale="1">
        <p:scale>
          <a:sx n="66" d="100"/>
          <a:sy n="66" d="100"/>
        </p:scale>
        <p:origin x="172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24A84D25-6745-43AC-936C-1FF8732EDFE2}" type="datetimeFigureOut">
              <a:rPr lang="ar-IQ" smtClean="0"/>
              <a:pPr/>
              <a:t>12/03/1445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346A80A-91E3-40A8-9C5F-4B0A3975AA5C}"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4A84D25-6745-43AC-936C-1FF8732EDFE2}" type="datetimeFigureOut">
              <a:rPr lang="ar-IQ" smtClean="0"/>
              <a:pPr/>
              <a:t>12/03/1445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346A80A-91E3-40A8-9C5F-4B0A3975AA5C}"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4A84D25-6745-43AC-936C-1FF8732EDFE2}" type="datetimeFigureOut">
              <a:rPr lang="ar-IQ" smtClean="0"/>
              <a:pPr/>
              <a:t>12/03/1445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346A80A-91E3-40A8-9C5F-4B0A3975AA5C}"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4A84D25-6745-43AC-936C-1FF8732EDFE2}" type="datetimeFigureOut">
              <a:rPr lang="ar-IQ" smtClean="0"/>
              <a:pPr/>
              <a:t>12/03/1445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346A80A-91E3-40A8-9C5F-4B0A3975AA5C}"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A84D25-6745-43AC-936C-1FF8732EDFE2}" type="datetimeFigureOut">
              <a:rPr lang="ar-IQ" smtClean="0"/>
              <a:pPr/>
              <a:t>12/03/1445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346A80A-91E3-40A8-9C5F-4B0A3975AA5C}"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24A84D25-6745-43AC-936C-1FF8732EDFE2}" type="datetimeFigureOut">
              <a:rPr lang="ar-IQ" smtClean="0"/>
              <a:pPr/>
              <a:t>12/03/1445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346A80A-91E3-40A8-9C5F-4B0A3975AA5C}"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24A84D25-6745-43AC-936C-1FF8732EDFE2}" type="datetimeFigureOut">
              <a:rPr lang="ar-IQ" smtClean="0"/>
              <a:pPr/>
              <a:t>12/03/1445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F346A80A-91E3-40A8-9C5F-4B0A3975AA5C}"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24A84D25-6745-43AC-936C-1FF8732EDFE2}" type="datetimeFigureOut">
              <a:rPr lang="ar-IQ" smtClean="0"/>
              <a:pPr/>
              <a:t>12/03/1445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F346A80A-91E3-40A8-9C5F-4B0A3975AA5C}"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84D25-6745-43AC-936C-1FF8732EDFE2}" type="datetimeFigureOut">
              <a:rPr lang="ar-IQ" smtClean="0"/>
              <a:pPr/>
              <a:t>12/03/1445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F346A80A-91E3-40A8-9C5F-4B0A3975AA5C}"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84D25-6745-43AC-936C-1FF8732EDFE2}" type="datetimeFigureOut">
              <a:rPr lang="ar-IQ" smtClean="0"/>
              <a:pPr/>
              <a:t>12/03/1445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346A80A-91E3-40A8-9C5F-4B0A3975AA5C}"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84D25-6745-43AC-936C-1FF8732EDFE2}" type="datetimeFigureOut">
              <a:rPr lang="ar-IQ" smtClean="0"/>
              <a:pPr/>
              <a:t>12/03/1445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346A80A-91E3-40A8-9C5F-4B0A3975AA5C}"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4A84D25-6745-43AC-936C-1FF8732EDFE2}" type="datetimeFigureOut">
              <a:rPr lang="ar-IQ" smtClean="0"/>
              <a:pPr/>
              <a:t>12/03/1445</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346A80A-91E3-40A8-9C5F-4B0A3975AA5C}"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4.bin"/><Relationship Id="rId7" Type="http://schemas.openxmlformats.org/officeDocument/2006/relationships/hyperlink" Target="http://en.wikipedia.org/wiki/File:Salicylic-acid-skeletal.svg"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hyperlink" Target="http://en.wikipedia.org/wiki/File:4-Hydroxybenzoic_acid.svg" TargetMode="Externa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6.bin"/><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oleObject" Target="../embeddings/oleObject7.bin"/><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5.png"/><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hyperlink" Target="http://www.google.iq/url?sa=i&amp;rct=j&amp;q=&amp;esrc=s&amp;source=images&amp;cd=&amp;cad=rja&amp;uact=8&amp;ved=0CAcQjRxqFQoTCOvR0faJqsgCFcaTLAodcQ0OJA&amp;url=http://www.clipartpanda.com/categories/note-20clipart&amp;psig=AFQjCNHj6Dy5fRsv8m0O4E7OKYSIaLXptg&amp;ust=1444091324597599" TargetMode="External"/><Relationship Id="rId5" Type="http://schemas.openxmlformats.org/officeDocument/2006/relationships/image" Target="../media/image26.w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hyperlink" Target="https://en.wikipedia.org/wiki/Latin" TargetMode="Externa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hyperlink" Target="https://en.wikipedia.org/wiki/Monohydroxybenzoic_acid" TargetMode="External"/><Relationship Id="rId4" Type="http://schemas.openxmlformats.org/officeDocument/2006/relationships/hyperlink" Target="https://en.wikipedia.org/wiki/Sali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Carboxylic_acid" TargetMode="External"/><Relationship Id="rId2" Type="http://schemas.openxmlformats.org/officeDocument/2006/relationships/hyperlink" Target="http://en.wikipedia.org/wiki/Arene_substitution_patterns"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en.wikipedia.org/wiki/Aspiri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Chemical_reaction" TargetMode="External"/><Relationship Id="rId2" Type="http://schemas.openxmlformats.org/officeDocument/2006/relationships/hyperlink" Target="http://en.wikipedia.org/wiki/Carboxyl" TargetMode="External"/><Relationship Id="rId1" Type="http://schemas.openxmlformats.org/officeDocument/2006/relationships/slideLayout" Target="../slideLayouts/slideLayout2.xml"/><Relationship Id="rId5" Type="http://schemas.openxmlformats.org/officeDocument/2006/relationships/hyperlink" Target="http://en.wikipedia.org/wiki/Aspirin" TargetMode="External"/><Relationship Id="rId4" Type="http://schemas.openxmlformats.org/officeDocument/2006/relationships/hyperlink" Target="http://en.wikipedia.org/wiki/Salicylic_acid" TargetMode="Externa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salicylate\salixalba2.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1475656" y="1988840"/>
            <a:ext cx="5958408" cy="92333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lgerian" pitchFamily="82" charset="0"/>
                <a:cs typeface="+mj-cs"/>
              </a:rPr>
              <a:t>S</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lgerian" pitchFamily="82" charset="0"/>
                <a:cs typeface="+mj-cs"/>
              </a:rPr>
              <a:t>alicylates</a:t>
            </a:r>
            <a:endParaRPr lang="ar-IQ"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lgerian" pitchFamily="82" charset="0"/>
              <a:cs typeface="+mj-cs"/>
            </a:endParaRPr>
          </a:p>
        </p:txBody>
      </p:sp>
      <p:pic>
        <p:nvPicPr>
          <p:cNvPr id="1027" name="Picture 3"/>
          <p:cNvPicPr>
            <a:picLocks noChangeAspect="1" noChangeArrowheads="1"/>
          </p:cNvPicPr>
          <p:nvPr/>
        </p:nvPicPr>
        <p:blipFill>
          <a:blip r:embed="rId3" cstate="print"/>
          <a:srcRect/>
          <a:stretch>
            <a:fillRect/>
          </a:stretch>
        </p:blipFill>
        <p:spPr bwMode="auto">
          <a:xfrm>
            <a:off x="7308304" y="260648"/>
            <a:ext cx="1381125" cy="1409700"/>
          </a:xfrm>
          <a:prstGeom prst="rect">
            <a:avLst/>
          </a:prstGeom>
          <a:ln>
            <a:noFill/>
          </a:ln>
          <a:effectLst>
            <a:glow rad="228600">
              <a:schemeClr val="accent3">
                <a:satMod val="175000"/>
                <a:alpha val="40000"/>
              </a:schemeClr>
            </a:glow>
            <a:outerShdw blurRad="292100" dist="139700" dir="2700000" algn="tl" rotWithShape="0">
              <a:srgbClr val="333333">
                <a:alpha val="65000"/>
              </a:srgbClr>
            </a:outerShdw>
            <a:softEdge rad="31750"/>
          </a:effectLst>
        </p:spPr>
      </p:pic>
      <p:pic>
        <p:nvPicPr>
          <p:cNvPr id="1028" name="Picture 4" descr="C:\Users\user\Pictures\salicylate\salicylic-acid-willow.jpg"/>
          <p:cNvPicPr>
            <a:picLocks noChangeAspect="1" noChangeArrowheads="1"/>
          </p:cNvPicPr>
          <p:nvPr/>
        </p:nvPicPr>
        <p:blipFill>
          <a:blip r:embed="rId4" cstate="print"/>
          <a:srcRect/>
          <a:stretch>
            <a:fillRect/>
          </a:stretch>
        </p:blipFill>
        <p:spPr bwMode="auto">
          <a:xfrm>
            <a:off x="2843808" y="3573016"/>
            <a:ext cx="2808312" cy="2618379"/>
          </a:xfrm>
          <a:prstGeom prst="roundRect">
            <a:avLst>
              <a:gd name="adj" fmla="val 4167"/>
            </a:avLst>
          </a:prstGeom>
          <a:solidFill>
            <a:srgbClr val="FFFFFF"/>
          </a:solidFill>
          <a:ln w="76200" cap="sq">
            <a:solidFill>
              <a:schemeClr val="accent6">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Rectangle 6"/>
          <p:cNvSpPr/>
          <p:nvPr/>
        </p:nvSpPr>
        <p:spPr>
          <a:xfrm>
            <a:off x="499858" y="188640"/>
            <a:ext cx="2087431" cy="461665"/>
          </a:xfrm>
          <a:prstGeom prst="rect">
            <a:avLst/>
          </a:prstGeom>
        </p:spPr>
        <p:txBody>
          <a:bodyPr wrap="none">
            <a:spAutoFit/>
          </a:bodyPr>
          <a:lstStyle/>
          <a:p>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2023 - 2024 </a:t>
            </a:r>
            <a:endParaRPr lang="ar-IQ"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21505" name="Object 1"/>
          <p:cNvGraphicFramePr>
            <a:graphicFrameLocks noChangeAspect="1"/>
          </p:cNvGraphicFramePr>
          <p:nvPr/>
        </p:nvGraphicFramePr>
        <p:xfrm>
          <a:off x="1331640" y="188640"/>
          <a:ext cx="6552727" cy="1728192"/>
        </p:xfrm>
        <a:graphic>
          <a:graphicData uri="http://schemas.openxmlformats.org/presentationml/2006/ole">
            <mc:AlternateContent xmlns:mc="http://schemas.openxmlformats.org/markup-compatibility/2006">
              <mc:Choice xmlns:v="urn:schemas-microsoft-com:vml" Requires="v">
                <p:oleObj spid="_x0000_s21545" name="CS ChemDraw Drawing" r:id="rId3" imgW="6492240" imgH="2390140" progId="ChemDraw.Document.5.0">
                  <p:embed/>
                </p:oleObj>
              </mc:Choice>
              <mc:Fallback>
                <p:oleObj name="CS ChemDraw Drawing" r:id="rId3" imgW="6492240" imgH="2390140" progId="ChemDraw.Document.5.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88640"/>
                        <a:ext cx="6552727" cy="1728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611560" y="1988840"/>
            <a:ext cx="8136904" cy="1015663"/>
          </a:xfrm>
          <a:prstGeom prst="rect">
            <a:avLst/>
          </a:prstGeom>
        </p:spPr>
        <p:txBody>
          <a:bodyPr wrap="square">
            <a:spAutoFit/>
          </a:bodyPr>
          <a:lstStyle/>
          <a:p>
            <a:pPr algn="l"/>
            <a:r>
              <a:rPr lang="en-US" sz="2000" b="1" dirty="0" smtClean="0">
                <a:effectLst>
                  <a:outerShdw blurRad="38100" dist="38100" dir="2700000" algn="tl">
                    <a:srgbClr val="000000">
                      <a:alpha val="43137"/>
                    </a:srgbClr>
                  </a:outerShdw>
                </a:effectLst>
                <a:cs typeface="+mj-cs"/>
              </a:rPr>
              <a:t>Some p-</a:t>
            </a:r>
            <a:r>
              <a:rPr lang="en-US" sz="2000" b="1" dirty="0" err="1" smtClean="0">
                <a:effectLst>
                  <a:outerShdw blurRad="38100" dist="38100" dir="2700000" algn="tl">
                    <a:srgbClr val="000000">
                      <a:alpha val="43137"/>
                    </a:srgbClr>
                  </a:outerShdw>
                </a:effectLst>
                <a:cs typeface="+mj-cs"/>
              </a:rPr>
              <a:t>hydroxybenzoic</a:t>
            </a:r>
            <a:r>
              <a:rPr lang="en-US" sz="2000" b="1" dirty="0" smtClean="0">
                <a:effectLst>
                  <a:outerShdw blurRad="38100" dist="38100" dir="2700000" algn="tl">
                    <a:srgbClr val="000000">
                      <a:alpha val="43137"/>
                    </a:srgbClr>
                  </a:outerShdw>
                </a:effectLst>
                <a:cs typeface="+mj-cs"/>
              </a:rPr>
              <a:t> acid is formed ( in small quantities ) as well, the separation of the two isomers can be carried out by steam distillation, the </a:t>
            </a:r>
            <a:r>
              <a:rPr lang="ar-IQ" sz="2000" b="1" dirty="0" smtClean="0">
                <a:effectLst>
                  <a:outerShdw blurRad="38100" dist="38100" dir="2700000" algn="tl">
                    <a:srgbClr val="000000">
                      <a:alpha val="43137"/>
                    </a:srgbClr>
                  </a:outerShdw>
                </a:effectLst>
                <a:cs typeface="+mj-cs"/>
              </a:rPr>
              <a:t>(</a:t>
            </a:r>
            <a:r>
              <a:rPr lang="en-US" sz="2000" b="1" dirty="0" err="1" smtClean="0">
                <a:effectLst>
                  <a:outerShdw blurRad="38100" dist="38100" dir="2700000" algn="tl">
                    <a:srgbClr val="000000">
                      <a:alpha val="43137"/>
                    </a:srgbClr>
                  </a:outerShdw>
                </a:effectLst>
                <a:cs typeface="+mj-cs"/>
              </a:rPr>
              <a:t>ortho</a:t>
            </a:r>
            <a:r>
              <a:rPr lang="en-US" sz="2000" b="1" dirty="0" smtClean="0">
                <a:effectLst>
                  <a:outerShdw blurRad="38100" dist="38100" dir="2700000" algn="tl">
                    <a:srgbClr val="000000">
                      <a:alpha val="43137"/>
                    </a:srgbClr>
                  </a:outerShdw>
                </a:effectLst>
                <a:cs typeface="+mj-cs"/>
              </a:rPr>
              <a:t> isomer being more volatile (sublimes at 76)</a:t>
            </a:r>
            <a:r>
              <a:rPr lang="en-US" sz="2000" b="1" i="1" dirty="0" smtClean="0">
                <a:effectLst>
                  <a:outerShdw blurRad="38100" dist="38100" dir="2700000" algn="tl">
                    <a:srgbClr val="000000">
                      <a:alpha val="43137"/>
                    </a:srgbClr>
                  </a:outerShdw>
                </a:effectLst>
                <a:cs typeface="+mj-cs"/>
              </a:rPr>
              <a:t>. (Why?</a:t>
            </a:r>
            <a:endParaRPr lang="ar-IQ" sz="2000" b="1" dirty="0">
              <a:effectLst>
                <a:outerShdw blurRad="38100" dist="38100" dir="2700000" algn="tl">
                  <a:srgbClr val="000000">
                    <a:alpha val="43137"/>
                  </a:srgbClr>
                </a:outerShdw>
              </a:effectLst>
              <a:cs typeface="+mj-cs"/>
            </a:endParaRPr>
          </a:p>
        </p:txBody>
      </p:sp>
      <p:graphicFrame>
        <p:nvGraphicFramePr>
          <p:cNvPr id="5" name="Table 4"/>
          <p:cNvGraphicFramePr>
            <a:graphicFrameLocks noGrp="1"/>
          </p:cNvGraphicFramePr>
          <p:nvPr/>
        </p:nvGraphicFramePr>
        <p:xfrm>
          <a:off x="755577" y="2996952"/>
          <a:ext cx="7704855" cy="3694037"/>
        </p:xfrm>
        <a:graphic>
          <a:graphicData uri="http://schemas.openxmlformats.org/drawingml/2006/table">
            <a:tbl>
              <a:tblPr/>
              <a:tblGrid>
                <a:gridCol w="2567683">
                  <a:extLst>
                    <a:ext uri="{9D8B030D-6E8A-4147-A177-3AD203B41FA5}">
                      <a16:colId xmlns:a16="http://schemas.microsoft.com/office/drawing/2014/main" val="20000"/>
                    </a:ext>
                  </a:extLst>
                </a:gridCol>
                <a:gridCol w="2568586">
                  <a:extLst>
                    <a:ext uri="{9D8B030D-6E8A-4147-A177-3AD203B41FA5}">
                      <a16:colId xmlns:a16="http://schemas.microsoft.com/office/drawing/2014/main" val="20001"/>
                    </a:ext>
                  </a:extLst>
                </a:gridCol>
                <a:gridCol w="2568586">
                  <a:extLst>
                    <a:ext uri="{9D8B030D-6E8A-4147-A177-3AD203B41FA5}">
                      <a16:colId xmlns:a16="http://schemas.microsoft.com/office/drawing/2014/main" val="20002"/>
                    </a:ext>
                  </a:extLst>
                </a:gridCol>
              </a:tblGrid>
              <a:tr h="1080120">
                <a:tc>
                  <a:txBody>
                    <a:bodyPr/>
                    <a:lstStyle/>
                    <a:p>
                      <a:pPr algn="ctr"/>
                      <a:endParaRPr lang="en-US" sz="1100" b="1" dirty="0">
                        <a:effectLst>
                          <a:outerShdw blurRad="38100" dist="38100" dir="2700000" algn="tl">
                            <a:srgbClr val="000000">
                              <a:alpha val="43137"/>
                            </a:srgbClr>
                          </a:outerShdw>
                        </a:effectLst>
                        <a:latin typeface="Calibri"/>
                        <a:ea typeface="Times New Roman"/>
                        <a:cs typeface="Arial"/>
                      </a:endParaRPr>
                    </a:p>
                    <a:p>
                      <a:pPr algn="l"/>
                      <a:r>
                        <a:rPr lang="en-US" sz="2000" b="1" i="1" dirty="0" smtClean="0">
                          <a:effectLst>
                            <a:outerShdw blurRad="38100" dist="38100" dir="2700000" algn="tl">
                              <a:srgbClr val="000000">
                                <a:alpha val="43137"/>
                              </a:srgbClr>
                            </a:outerShdw>
                          </a:effectLst>
                          <a:latin typeface="Calibri"/>
                          <a:ea typeface="Times New Roman"/>
                          <a:cs typeface="Arial"/>
                        </a:rPr>
                        <a:t>Compound</a:t>
                      </a:r>
                      <a:r>
                        <a:rPr lang="en-US" sz="2000" b="1" i="1" baseline="0" dirty="0" smtClean="0">
                          <a:effectLst>
                            <a:outerShdw blurRad="38100" dist="38100" dir="2700000" algn="tl">
                              <a:srgbClr val="000000">
                                <a:alpha val="43137"/>
                              </a:srgbClr>
                            </a:outerShdw>
                          </a:effectLst>
                          <a:latin typeface="Calibri"/>
                          <a:ea typeface="Times New Roman"/>
                          <a:cs typeface="Arial"/>
                        </a:rPr>
                        <a:t> </a:t>
                      </a:r>
                      <a:r>
                        <a:rPr lang="en-US" sz="2000" b="1" i="1" dirty="0" smtClean="0">
                          <a:effectLst>
                            <a:outerShdw blurRad="38100" dist="38100" dir="2700000" algn="tl">
                              <a:srgbClr val="000000">
                                <a:alpha val="43137"/>
                              </a:srgbClr>
                            </a:outerShdw>
                          </a:effectLst>
                          <a:latin typeface="Calibri"/>
                          <a:ea typeface="Times New Roman"/>
                          <a:cs typeface="Arial"/>
                        </a:rPr>
                        <a:t>Structure</a:t>
                      </a:r>
                      <a:endParaRPr lang="en-US" sz="2000" b="1" i="1" dirty="0">
                        <a:effectLst>
                          <a:outerShdw blurRad="38100" dist="38100" dir="2700000" algn="tl">
                            <a:srgbClr val="000000">
                              <a:alpha val="43137"/>
                            </a:srgbClr>
                          </a:outerShdw>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4419">
                <a:tc>
                  <a:txBody>
                    <a:bodyPr/>
                    <a:lstStyle/>
                    <a:p>
                      <a:pPr algn="l"/>
                      <a:r>
                        <a:rPr lang="en-US" sz="2000" b="1" i="1" dirty="0">
                          <a:effectLst>
                            <a:outerShdw blurRad="38100" dist="38100" dir="2700000" algn="tl">
                              <a:srgbClr val="000000">
                                <a:alpha val="43137"/>
                              </a:srgbClr>
                            </a:outerShdw>
                          </a:effectLst>
                          <a:latin typeface="Calibri"/>
                          <a:ea typeface="Times New Roman"/>
                          <a:cs typeface="Arial"/>
                        </a:rPr>
                        <a:t>Compound name</a:t>
                      </a:r>
                      <a:endParaRPr lang="en-US" sz="2000" b="1" dirty="0">
                        <a:effectLst>
                          <a:outerShdw blurRad="38100" dist="38100" dir="2700000" algn="tl">
                            <a:srgbClr val="000000">
                              <a:alpha val="43137"/>
                            </a:srgbClr>
                          </a:outerShdw>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i="1" dirty="0">
                          <a:latin typeface="Calibri"/>
                          <a:ea typeface="Times New Roman"/>
                          <a:cs typeface="Arial"/>
                        </a:rPr>
                        <a:t>o</a:t>
                      </a:r>
                      <a:r>
                        <a:rPr lang="en-US" sz="2000" dirty="0">
                          <a:latin typeface="Calibri"/>
                          <a:ea typeface="Times New Roman"/>
                          <a:cs typeface="Arial"/>
                        </a:rPr>
                        <a:t>-</a:t>
                      </a:r>
                      <a:r>
                        <a:rPr lang="en-US" sz="2000" dirty="0" err="1">
                          <a:latin typeface="Calibri"/>
                          <a:ea typeface="Times New Roman"/>
                          <a:cs typeface="Arial"/>
                        </a:rPr>
                        <a:t>hydroxybenzoic</a:t>
                      </a:r>
                      <a:r>
                        <a:rPr lang="en-US" sz="2000" dirty="0">
                          <a:latin typeface="Calibri"/>
                          <a:ea typeface="Times New Roman"/>
                          <a:cs typeface="Arial"/>
                        </a:rPr>
                        <a:t> acid (S.A.)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i="1" dirty="0">
                          <a:latin typeface="Calibri"/>
                          <a:ea typeface="Times New Roman"/>
                          <a:cs typeface="Arial"/>
                        </a:rPr>
                        <a:t>p</a:t>
                      </a:r>
                      <a:r>
                        <a:rPr lang="en-US" sz="2000" dirty="0">
                          <a:latin typeface="Calibri"/>
                          <a:ea typeface="Times New Roman"/>
                          <a:cs typeface="Arial"/>
                        </a:rPr>
                        <a:t>-</a:t>
                      </a:r>
                      <a:r>
                        <a:rPr lang="en-US" sz="2000" dirty="0" err="1">
                          <a:latin typeface="Calibri"/>
                          <a:ea typeface="Times New Roman"/>
                          <a:cs typeface="Arial"/>
                        </a:rPr>
                        <a:t>hydroxybenzoic</a:t>
                      </a:r>
                      <a:r>
                        <a:rPr lang="en-US" sz="2000" dirty="0">
                          <a:latin typeface="Calibri"/>
                          <a:ea typeface="Times New Roman"/>
                          <a:cs typeface="Arial"/>
                        </a:rPr>
                        <a:t> acid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6399">
                <a:tc>
                  <a:txBody>
                    <a:bodyPr/>
                    <a:lstStyle/>
                    <a:p>
                      <a:pPr algn="l"/>
                      <a:r>
                        <a:rPr lang="en-US" sz="2000" b="1" i="1" u="none" strike="noStrike" dirty="0">
                          <a:effectLst>
                            <a:outerShdw blurRad="38100" dist="38100" dir="2700000" algn="tl">
                              <a:srgbClr val="000000">
                                <a:alpha val="43137"/>
                              </a:srgbClr>
                            </a:outerShdw>
                          </a:effectLst>
                          <a:latin typeface="Calibri"/>
                          <a:ea typeface="Times New Roman"/>
                          <a:cs typeface="Arial"/>
                        </a:rPr>
                        <a:t>Molecular formula</a:t>
                      </a:r>
                      <a:endParaRPr lang="en-US" sz="2000" b="1" u="none" dirty="0">
                        <a:effectLst>
                          <a:outerShdw blurRad="38100" dist="38100" dir="2700000" algn="tl">
                            <a:srgbClr val="000000">
                              <a:alpha val="43137"/>
                            </a:srgbClr>
                          </a:outerShdw>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Calibri"/>
                          <a:ea typeface="Times New Roman"/>
                          <a:cs typeface="Arial"/>
                        </a:rPr>
                        <a:t>C</a:t>
                      </a:r>
                      <a:r>
                        <a:rPr lang="en-US" sz="2000" baseline="-25000" dirty="0">
                          <a:latin typeface="Calibri"/>
                          <a:ea typeface="Times New Roman"/>
                          <a:cs typeface="Arial"/>
                        </a:rPr>
                        <a:t>7</a:t>
                      </a:r>
                      <a:r>
                        <a:rPr lang="en-US" sz="2000" dirty="0">
                          <a:latin typeface="Calibri"/>
                          <a:ea typeface="Times New Roman"/>
                          <a:cs typeface="Arial"/>
                        </a:rPr>
                        <a:t>H</a:t>
                      </a:r>
                      <a:r>
                        <a:rPr lang="en-US" sz="2000" baseline="-25000" dirty="0">
                          <a:latin typeface="Calibri"/>
                          <a:ea typeface="Times New Roman"/>
                          <a:cs typeface="Arial"/>
                        </a:rPr>
                        <a:t>6</a:t>
                      </a:r>
                      <a:r>
                        <a:rPr lang="en-US" sz="2000" dirty="0">
                          <a:latin typeface="Calibri"/>
                          <a:ea typeface="Times New Roman"/>
                          <a:cs typeface="Arial"/>
                        </a:rPr>
                        <a:t>O</a:t>
                      </a:r>
                      <a:r>
                        <a:rPr lang="en-US" sz="2000" baseline="-25000" dirty="0">
                          <a:latin typeface="Calibri"/>
                          <a:ea typeface="Times New Roman"/>
                          <a:cs typeface="Arial"/>
                        </a:rPr>
                        <a:t>3</a:t>
                      </a:r>
                      <a:endParaRPr lang="en-US" sz="20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Calibri"/>
                          <a:ea typeface="Times New Roman"/>
                          <a:cs typeface="Arial"/>
                        </a:rPr>
                        <a:t>C</a:t>
                      </a:r>
                      <a:r>
                        <a:rPr lang="en-US" sz="2000" baseline="-25000" dirty="0">
                          <a:latin typeface="Calibri"/>
                          <a:ea typeface="Times New Roman"/>
                          <a:cs typeface="Arial"/>
                        </a:rPr>
                        <a:t>7</a:t>
                      </a:r>
                      <a:r>
                        <a:rPr lang="en-US" sz="2000" dirty="0">
                          <a:latin typeface="Calibri"/>
                          <a:ea typeface="Times New Roman"/>
                          <a:cs typeface="Arial"/>
                        </a:rPr>
                        <a:t>H</a:t>
                      </a:r>
                      <a:r>
                        <a:rPr lang="en-US" sz="2000" baseline="-25000" dirty="0">
                          <a:latin typeface="Calibri"/>
                          <a:ea typeface="Times New Roman"/>
                          <a:cs typeface="Arial"/>
                        </a:rPr>
                        <a:t>6</a:t>
                      </a:r>
                      <a:r>
                        <a:rPr lang="en-US" sz="2000" dirty="0">
                          <a:latin typeface="Calibri"/>
                          <a:ea typeface="Times New Roman"/>
                          <a:cs typeface="Arial"/>
                        </a:rPr>
                        <a:t>O</a:t>
                      </a:r>
                      <a:r>
                        <a:rPr lang="en-US" sz="2000" baseline="-25000" dirty="0">
                          <a:latin typeface="Calibri"/>
                          <a:ea typeface="Times New Roman"/>
                          <a:cs typeface="Arial"/>
                        </a:rPr>
                        <a:t>3</a:t>
                      </a:r>
                      <a:endParaRPr lang="en-US" sz="20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1691">
                <a:tc>
                  <a:txBody>
                    <a:bodyPr/>
                    <a:lstStyle/>
                    <a:p>
                      <a:pPr algn="l"/>
                      <a:r>
                        <a:rPr lang="en-US" sz="2000" b="1" i="1" dirty="0">
                          <a:effectLst>
                            <a:outerShdw blurRad="38100" dist="38100" dir="2700000" algn="tl">
                              <a:srgbClr val="000000">
                                <a:alpha val="43137"/>
                              </a:srgbClr>
                            </a:outerShdw>
                          </a:effectLst>
                          <a:latin typeface="Calibri"/>
                          <a:ea typeface="Times New Roman"/>
                          <a:cs typeface="Arial"/>
                        </a:rPr>
                        <a:t>Molecular weight</a:t>
                      </a:r>
                      <a:endParaRPr lang="en-US" sz="2000" b="1" dirty="0">
                        <a:effectLst>
                          <a:outerShdw blurRad="38100" dist="38100" dir="2700000" algn="tl">
                            <a:srgbClr val="000000">
                              <a:alpha val="43137"/>
                            </a:srgbClr>
                          </a:outerShdw>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latin typeface="Calibri"/>
                          <a:ea typeface="Times New Roman"/>
                          <a:cs typeface="Arial"/>
                        </a:rPr>
                        <a:t>138.121 g/mol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Calibri"/>
                          <a:ea typeface="Times New Roman"/>
                          <a:cs typeface="Arial"/>
                        </a:rPr>
                        <a:t>138.121 g/mol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5554">
                <a:tc>
                  <a:txBody>
                    <a:bodyPr/>
                    <a:lstStyle/>
                    <a:p>
                      <a:pPr algn="l"/>
                      <a:r>
                        <a:rPr lang="en-US" sz="2000" b="1" i="1" dirty="0">
                          <a:effectLst>
                            <a:outerShdw blurRad="38100" dist="38100" dir="2700000" algn="tl">
                              <a:srgbClr val="000000">
                                <a:alpha val="43137"/>
                              </a:srgbClr>
                            </a:outerShdw>
                          </a:effectLst>
                          <a:latin typeface="Calibri"/>
                          <a:ea typeface="Times New Roman"/>
                          <a:cs typeface="Arial"/>
                        </a:rPr>
                        <a:t>Appearance</a:t>
                      </a:r>
                      <a:endParaRPr lang="en-US" sz="2000" b="1" dirty="0">
                        <a:effectLst>
                          <a:outerShdw blurRad="38100" dist="38100" dir="2700000" algn="tl">
                            <a:srgbClr val="000000">
                              <a:alpha val="43137"/>
                            </a:srgbClr>
                          </a:outerShdw>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latin typeface="Calibri"/>
                          <a:ea typeface="Times New Roman"/>
                          <a:cs typeface="Arial"/>
                        </a:rPr>
                        <a:t>colorless to white crystals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Calibri"/>
                          <a:ea typeface="Times New Roman"/>
                          <a:cs typeface="Arial"/>
                        </a:rPr>
                        <a:t>white crystalline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06627">
                <a:tc>
                  <a:txBody>
                    <a:bodyPr/>
                    <a:lstStyle/>
                    <a:p>
                      <a:pPr algn="l"/>
                      <a:r>
                        <a:rPr lang="en-US" sz="2000" b="1" i="1" u="none" strike="noStrike" dirty="0">
                          <a:effectLst>
                            <a:outerShdw blurRad="38100" dist="38100" dir="2700000" algn="tl">
                              <a:srgbClr val="000000">
                                <a:alpha val="43137"/>
                              </a:srgbClr>
                            </a:outerShdw>
                          </a:effectLst>
                          <a:latin typeface="Calibri"/>
                          <a:ea typeface="Times New Roman"/>
                          <a:cs typeface="Arial"/>
                        </a:rPr>
                        <a:t>Melting </a:t>
                      </a:r>
                      <a:r>
                        <a:rPr lang="en-US" sz="2000" b="1" i="1" u="none" strike="noStrike" dirty="0" smtClean="0">
                          <a:effectLst>
                            <a:outerShdw blurRad="38100" dist="38100" dir="2700000" algn="tl">
                              <a:srgbClr val="000000">
                                <a:alpha val="43137"/>
                              </a:srgbClr>
                            </a:outerShdw>
                          </a:effectLst>
                          <a:latin typeface="Calibri"/>
                          <a:ea typeface="Times New Roman"/>
                          <a:cs typeface="Arial"/>
                        </a:rPr>
                        <a:t>point</a:t>
                      </a:r>
                      <a:endParaRPr lang="en-US" sz="2000" b="1" dirty="0">
                        <a:effectLst>
                          <a:outerShdw blurRad="38100" dist="38100" dir="2700000" algn="tl">
                            <a:srgbClr val="000000">
                              <a:alpha val="43137"/>
                            </a:srgbClr>
                          </a:outerShdw>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latin typeface="Calibri"/>
                          <a:ea typeface="Times New Roman"/>
                          <a:cs typeface="Arial"/>
                        </a:rPr>
                        <a:t>159 °C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latin typeface="Calibri"/>
                          <a:ea typeface="Times New Roman"/>
                          <a:cs typeface="Arial"/>
                        </a:rPr>
                        <a:t>214.5 °C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2" name="Picture 1" descr="Skeletal formula">
            <a:hlinkClick r:id="rId5" tooltip="&quot;Skeletal formula&quot;"/>
          </p:cNvPr>
          <p:cNvPicPr>
            <a:picLocks noChangeAspect="1" noChangeArrowheads="1"/>
          </p:cNvPicPr>
          <p:nvPr/>
        </p:nvPicPr>
        <p:blipFill>
          <a:blip r:embed="rId6" cstate="print"/>
          <a:srcRect/>
          <a:stretch>
            <a:fillRect/>
          </a:stretch>
        </p:blipFill>
        <p:spPr bwMode="auto">
          <a:xfrm>
            <a:off x="6588224" y="3068960"/>
            <a:ext cx="1219200" cy="828675"/>
          </a:xfrm>
          <a:prstGeom prst="rect">
            <a:avLst/>
          </a:prstGeom>
          <a:noFill/>
        </p:spPr>
      </p:pic>
      <p:pic>
        <p:nvPicPr>
          <p:cNvPr id="21507" name="Picture 4" descr="Skeletal formula of salicylic acid">
            <a:hlinkClick r:id="rId7" tooltip="&quot;Skeletal formula of salicylic acid&quot;"/>
          </p:cNvPr>
          <p:cNvPicPr>
            <a:picLocks noChangeAspect="1" noChangeArrowheads="1"/>
          </p:cNvPicPr>
          <p:nvPr/>
        </p:nvPicPr>
        <p:blipFill>
          <a:blip r:embed="rId8" cstate="print"/>
          <a:srcRect/>
          <a:stretch>
            <a:fillRect/>
          </a:stretch>
        </p:blipFill>
        <p:spPr bwMode="auto">
          <a:xfrm>
            <a:off x="4211960" y="3068960"/>
            <a:ext cx="771525" cy="838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157862"/>
            <a:ext cx="9144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2"/>
                </a:solidFill>
                <a:latin typeface="Bookman Old Style" pitchFamily="18" charset="0"/>
                <a:ea typeface="Calibri" pitchFamily="34" charset="0"/>
                <a:cs typeface="Times New Roman" pitchFamily="18" charset="0"/>
              </a:rPr>
              <a:t>2- </a:t>
            </a:r>
            <a:r>
              <a:rPr kumimoji="0" lang="en-US" sz="2800" b="1" i="0" u="sng" strike="noStrike" cap="none" normalizeH="0" baseline="0" dirty="0" smtClean="0">
                <a:ln>
                  <a:noFill/>
                </a:ln>
                <a:solidFill>
                  <a:schemeClr val="tx2"/>
                </a:solidFill>
                <a:latin typeface="Bookman Old Style" pitchFamily="18" charset="0"/>
                <a:ea typeface="Calibri" pitchFamily="34" charset="0"/>
                <a:cs typeface="Times New Roman" pitchFamily="18" charset="0"/>
              </a:rPr>
              <a:t>Oxidation of </a:t>
            </a:r>
            <a:r>
              <a:rPr kumimoji="0" lang="en-US" sz="2800" b="1" i="0" u="sng" strike="noStrike" cap="none" normalizeH="0" baseline="0" dirty="0" err="1" smtClean="0">
                <a:ln>
                  <a:noFill/>
                </a:ln>
                <a:solidFill>
                  <a:schemeClr val="tx2"/>
                </a:solidFill>
                <a:latin typeface="Bookman Old Style" pitchFamily="18" charset="0"/>
                <a:ea typeface="Calibri" pitchFamily="34" charset="0"/>
                <a:cs typeface="Times New Roman" pitchFamily="18" charset="0"/>
              </a:rPr>
              <a:t>salicylaldehyde</a:t>
            </a:r>
            <a:r>
              <a:rPr kumimoji="0" lang="en-US" sz="2800" b="1" i="0" u="sng" strike="noStrike" cap="none" normalizeH="0" baseline="0" dirty="0" smtClean="0">
                <a:ln>
                  <a:noFill/>
                </a:ln>
                <a:solidFill>
                  <a:schemeClr val="tx2"/>
                </a:solidFill>
                <a:latin typeface="Bookman Old Style" pitchFamily="18" charset="0"/>
                <a:ea typeface="Calibri" pitchFamily="34" charset="0"/>
                <a:cs typeface="Times New Roman" pitchFamily="18" charset="0"/>
              </a:rPr>
              <a:t>:</a:t>
            </a:r>
            <a:endParaRPr kumimoji="0" lang="en-US" sz="2800" b="1" i="0" u="none" strike="noStrike" cap="none" normalizeH="0" baseline="0" dirty="0" smtClean="0">
              <a:ln>
                <a:noFill/>
              </a:ln>
              <a:solidFill>
                <a:schemeClr val="tx2"/>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On treating phenol with chloroform in presence of sodium hydroxide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an </a:t>
            </a:r>
            <a:r>
              <a:rPr kumimoji="0" lang="en-US" sz="2400" i="0" u="none" strike="noStrike" cap="none" normalizeH="0" baseline="0" dirty="0" err="1"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aldehyde</a:t>
            </a:r>
            <a:r>
              <a:rPr kumimoji="0" lang="en-US" sz="240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group , a - CHO group, is introduced at </a:t>
            </a:r>
            <a:r>
              <a:rPr kumimoji="0" lang="en-US" sz="2400" i="0" u="none" strike="noStrike" cap="none" normalizeH="0" baseline="0" dirty="0" err="1"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ortho</a:t>
            </a:r>
            <a:r>
              <a:rPr kumimoji="0" lang="en-US" sz="240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position of</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benzene  ring .   This  reaction  is  known  as   </a:t>
            </a:r>
            <a:r>
              <a:rPr kumimoji="0" lang="en-US" sz="2800" b="1" i="1" u="none" strike="noStrike" cap="none" normalizeH="0" baseline="0" dirty="0" smtClean="0">
                <a:ln>
                  <a:noFill/>
                </a:ln>
                <a:solidFill>
                  <a:schemeClr val="tx2">
                    <a:lumMod val="5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Reimer  –  </a:t>
            </a:r>
            <a:r>
              <a:rPr kumimoji="0" lang="en-US" sz="2800" b="1" i="1" u="none" strike="noStrike" cap="none" normalizeH="0" baseline="0" dirty="0" err="1" smtClean="0">
                <a:ln>
                  <a:noFill/>
                </a:ln>
                <a:solidFill>
                  <a:schemeClr val="tx2">
                    <a:lumMod val="5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Tiemann</a:t>
            </a:r>
            <a:endParaRPr kumimoji="0" lang="en-US" sz="2800" b="1" i="1" u="none" strike="noStrike" cap="none" normalizeH="0" baseline="0" dirty="0" smtClean="0">
              <a:ln>
                <a:noFill/>
              </a:ln>
              <a:solidFill>
                <a:schemeClr val="tx2">
                  <a:lumMod val="5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2">
                    <a:lumMod val="5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reaction</a:t>
            </a:r>
            <a:r>
              <a:rPr kumimoji="0" lang="en-US" sz="240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a:t>
            </a:r>
            <a:r>
              <a:rPr kumimoji="0" lang="en-US" sz="2400" i="0" u="none" strike="noStrike" cap="none" normalizeH="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kumimoji="0" lang="en-US" sz="240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This </a:t>
            </a:r>
            <a:r>
              <a:rPr kumimoji="0" lang="en-US" sz="2400" i="0" u="none" strike="noStrike" cap="none" normalizeH="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kumimoji="0" lang="en-US" sz="240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results  in  the  formation  of   </a:t>
            </a:r>
            <a:r>
              <a:rPr lang="en-US" sz="2400" i="1" dirty="0" smtClean="0">
                <a:effectLst>
                  <a:outerShdw blurRad="38100" dist="38100" dir="2700000" algn="tl">
                    <a:srgbClr val="000000">
                      <a:alpha val="43137"/>
                    </a:srgbClr>
                  </a:outerShdw>
                </a:effectLst>
                <a:latin typeface="Calibri" pitchFamily="34" charset="0"/>
                <a:ea typeface="Times New Roman" pitchFamily="18" charset="0"/>
                <a:cs typeface="Arial" pitchFamily="34" charset="0"/>
              </a:rPr>
              <a:t>o </a:t>
            </a:r>
            <a:r>
              <a:rPr kumimoji="0" lang="en-US" sz="240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kumimoji="0" lang="en-US" sz="2400" i="0" u="none" strike="noStrike" cap="none" normalizeH="0" baseline="0" dirty="0" err="1"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hydroxybenzaldehyde</a:t>
            </a:r>
            <a:r>
              <a:rPr lang="en-US" sz="2400" dirty="0" smtClean="0">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kumimoji="0" lang="en-US" sz="240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a:t>
            </a:r>
            <a:r>
              <a:rPr kumimoji="0" lang="en-US" sz="2400" i="0" u="none" strike="noStrike" cap="none" normalizeH="0" baseline="0" dirty="0" err="1"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salicylaldehyde</a:t>
            </a:r>
            <a:r>
              <a:rPr kumimoji="0" lang="en-US" sz="240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and   </a:t>
            </a:r>
            <a:r>
              <a:rPr kumimoji="0" lang="en-US" sz="2400" i="1"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a:t>
            </a:r>
            <a:r>
              <a:rPr kumimoji="0" lang="en-US" sz="240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 </a:t>
            </a:r>
            <a:r>
              <a:rPr kumimoji="0" lang="en-US" sz="2400" i="0" u="none" strike="noStrike" cap="none" normalizeH="0" baseline="0" dirty="0" err="1"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hydroxybenzaldehyde</a:t>
            </a:r>
            <a:r>
              <a:rPr kumimoji="0" lang="en-US" sz="240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lang="en-US" sz="2400" dirty="0" smtClean="0">
                <a:effectLst>
                  <a:outerShdw blurRad="38100" dist="38100" dir="2700000" algn="tl">
                    <a:srgbClr val="000000">
                      <a:alpha val="43137"/>
                    </a:srgbClr>
                  </a:outerShdw>
                </a:effectLst>
                <a:latin typeface="Calibri" pitchFamily="34" charset="0"/>
                <a:ea typeface="Times New Roman" pitchFamily="18" charset="0"/>
                <a:cs typeface="Arial" pitchFamily="34" charset="0"/>
              </a:rPr>
              <a:t>.</a:t>
            </a:r>
            <a:endParaRPr kumimoji="0" lang="en-US" sz="240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400" dirty="0" smtClean="0">
                <a:effectLst>
                  <a:outerShdw blurRad="38100" dist="38100" dir="2700000" algn="tl">
                    <a:srgbClr val="000000">
                      <a:alpha val="43137"/>
                    </a:srgbClr>
                  </a:outerShdw>
                </a:effectLst>
                <a:latin typeface="Calibri" pitchFamily="34" charset="0"/>
                <a:ea typeface="Times New Roman" pitchFamily="18" charset="0"/>
                <a:cs typeface="Arial" pitchFamily="34" charset="0"/>
              </a:rPr>
              <a:t>T</a:t>
            </a:r>
            <a:r>
              <a:rPr kumimoji="0" lang="en-US" sz="240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he </a:t>
            </a:r>
            <a:r>
              <a:rPr kumimoji="0" lang="en-US" sz="2400" i="0" u="none" strike="noStrike" cap="none" normalizeH="0" baseline="0" dirty="0" err="1"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ortho</a:t>
            </a:r>
            <a:r>
              <a:rPr kumimoji="0" lang="en-US" sz="240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isomer being the major product.</a:t>
            </a:r>
            <a:endParaRPr kumimoji="0" lang="en-US" sz="240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p:cNvPicPr/>
          <p:nvPr/>
        </p:nvPicPr>
        <p:blipFill>
          <a:blip r:embed="rId2" cstate="print"/>
          <a:srcRect/>
          <a:stretch>
            <a:fillRect/>
          </a:stretch>
        </p:blipFill>
        <p:spPr bwMode="auto">
          <a:xfrm>
            <a:off x="1187624" y="3068960"/>
            <a:ext cx="6048672" cy="3528392"/>
          </a:xfrm>
          <a:prstGeom prst="rect">
            <a:avLst/>
          </a:prstGeom>
          <a:noFill/>
          <a:ln w="9525">
            <a:solidFill>
              <a:schemeClr val="accent6">
                <a:lumMod val="75000"/>
              </a:schemeClr>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79512" y="188640"/>
            <a:ext cx="896448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6">
                    <a:lumMod val="75000"/>
                  </a:schemeClr>
                </a:solidFill>
                <a:latin typeface="Stencil" pitchFamily="82" charset="0"/>
                <a:ea typeface="Calibri" pitchFamily="34" charset="0"/>
                <a:cs typeface="Times New Roman" pitchFamily="18" charset="0"/>
              </a:rPr>
              <a:t>Mechanism of the reaction:</a:t>
            </a:r>
            <a:endParaRPr kumimoji="0" lang="en-US" sz="2400" b="1" i="0" u="none" strike="noStrike" cap="none" normalizeH="0" baseline="0" dirty="0" smtClean="0">
              <a:ln>
                <a:noFill/>
              </a:ln>
              <a:solidFill>
                <a:schemeClr val="accent6">
                  <a:lumMod val="75000"/>
                </a:schemeClr>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2">
                    <a:lumMod val="5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Reimer </a:t>
            </a:r>
            <a:r>
              <a:rPr kumimoji="0" lang="en-US" sz="2400" b="1" i="0" u="none" strike="noStrike" cap="none" normalizeH="0" baseline="0" dirty="0" err="1" smtClean="0">
                <a:ln>
                  <a:noFill/>
                </a:ln>
                <a:solidFill>
                  <a:schemeClr val="tx2">
                    <a:lumMod val="5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Tiemann</a:t>
            </a:r>
            <a:r>
              <a:rPr kumimoji="0" lang="en-US" sz="2400" b="1" i="0" u="none" strike="noStrike" cap="none" normalizeH="0" baseline="0" dirty="0" smtClean="0">
                <a:ln>
                  <a:noFill/>
                </a:ln>
                <a:solidFill>
                  <a:schemeClr val="tx2">
                    <a:lumMod val="5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reaction is an </a:t>
            </a:r>
            <a:r>
              <a:rPr kumimoji="0" lang="en-US" sz="2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electrophilic</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substitution reaction. The first step is the generation of </a:t>
            </a:r>
            <a:r>
              <a:rPr kumimoji="0" lang="en-US" sz="2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electrophile</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25602" name="Object 2"/>
          <p:cNvGraphicFramePr>
            <a:graphicFrameLocks noChangeAspect="1"/>
          </p:cNvGraphicFramePr>
          <p:nvPr/>
        </p:nvGraphicFramePr>
        <p:xfrm>
          <a:off x="755575" y="1412776"/>
          <a:ext cx="6870763" cy="1440160"/>
        </p:xfrm>
        <a:graphic>
          <a:graphicData uri="http://schemas.openxmlformats.org/presentationml/2006/ole">
            <mc:AlternateContent xmlns:mc="http://schemas.openxmlformats.org/markup-compatibility/2006">
              <mc:Choice xmlns:v="urn:schemas-microsoft-com:vml" Requires="v">
                <p:oleObj spid="_x0000_s25681" name="CS ChemDraw Drawing" r:id="rId3" imgW="5504180" imgH="1153160" progId="ChemDraw.Document.5.0">
                  <p:embed/>
                </p:oleObj>
              </mc:Choice>
              <mc:Fallback>
                <p:oleObj name="CS ChemDraw Drawing" r:id="rId3" imgW="5504180" imgH="1153160" progId="ChemDraw.Document.5.0">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5" y="1412776"/>
                        <a:ext cx="6870763" cy="1440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323528" y="2204864"/>
            <a:ext cx="5328592" cy="830997"/>
          </a:xfrm>
          <a:prstGeom prst="rect">
            <a:avLst/>
          </a:prstGeom>
        </p:spPr>
        <p:txBody>
          <a:bodyPr wrap="square">
            <a:spAutoFit/>
          </a:bodyPr>
          <a:lstStyle/>
          <a:p>
            <a:pPr algn="l"/>
            <a:r>
              <a:rPr lang="en-US" sz="2400" b="1" dirty="0" err="1" smtClean="0">
                <a:solidFill>
                  <a:schemeClr val="accent3">
                    <a:lumMod val="50000"/>
                  </a:schemeClr>
                </a:solidFill>
                <a:effectLst>
                  <a:outerShdw blurRad="38100" dist="38100" dir="2700000" algn="tl">
                    <a:srgbClr val="000000">
                      <a:alpha val="43137"/>
                    </a:srgbClr>
                  </a:outerShdw>
                </a:effectLst>
                <a:cs typeface="+mj-cs"/>
              </a:rPr>
              <a:t>Dichlorocarbene</a:t>
            </a:r>
            <a:r>
              <a:rPr lang="en-US" sz="2400" b="1" dirty="0" smtClean="0">
                <a:solidFill>
                  <a:schemeClr val="accent3">
                    <a:lumMod val="50000"/>
                  </a:schemeClr>
                </a:solidFill>
                <a:effectLst>
                  <a:outerShdw blurRad="38100" dist="38100" dir="2700000" algn="tl">
                    <a:srgbClr val="000000">
                      <a:alpha val="43137"/>
                    </a:srgbClr>
                  </a:outerShdw>
                </a:effectLst>
                <a:cs typeface="+mj-cs"/>
              </a:rPr>
              <a:t> contains a sextet of electrons &amp; thus is a strong </a:t>
            </a:r>
            <a:r>
              <a:rPr lang="en-US" sz="2400" b="1" dirty="0" err="1" smtClean="0">
                <a:solidFill>
                  <a:schemeClr val="accent3">
                    <a:lumMod val="50000"/>
                  </a:schemeClr>
                </a:solidFill>
                <a:effectLst>
                  <a:outerShdw blurRad="38100" dist="38100" dir="2700000" algn="tl">
                    <a:srgbClr val="000000">
                      <a:alpha val="43137"/>
                    </a:srgbClr>
                  </a:outerShdw>
                </a:effectLst>
                <a:cs typeface="+mj-cs"/>
              </a:rPr>
              <a:t>electrophile</a:t>
            </a:r>
            <a:r>
              <a:rPr lang="en-US" sz="2400" b="1" dirty="0" smtClean="0">
                <a:solidFill>
                  <a:schemeClr val="accent3">
                    <a:lumMod val="50000"/>
                  </a:schemeClr>
                </a:solidFill>
                <a:effectLst>
                  <a:outerShdw blurRad="38100" dist="38100" dir="2700000" algn="tl">
                    <a:srgbClr val="000000">
                      <a:alpha val="43137"/>
                    </a:srgbClr>
                  </a:outerShdw>
                </a:effectLst>
                <a:cs typeface="+mj-cs"/>
              </a:rPr>
              <a:t>.</a:t>
            </a:r>
            <a:endParaRPr lang="ar-IQ" sz="2400" b="1" dirty="0">
              <a:solidFill>
                <a:schemeClr val="accent3">
                  <a:lumMod val="50000"/>
                </a:schemeClr>
              </a:solidFill>
              <a:effectLst>
                <a:outerShdw blurRad="38100" dist="38100" dir="2700000" algn="tl">
                  <a:srgbClr val="000000">
                    <a:alpha val="43137"/>
                  </a:srgbClr>
                </a:outerShdw>
              </a:effectLst>
              <a:cs typeface="+mj-cs"/>
            </a:endParaRPr>
          </a:p>
        </p:txBody>
      </p:sp>
      <p:sp>
        <p:nvSpPr>
          <p:cNvPr id="256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25604" name="Object 4"/>
          <p:cNvGraphicFramePr>
            <a:graphicFrameLocks noChangeAspect="1"/>
          </p:cNvGraphicFramePr>
          <p:nvPr/>
        </p:nvGraphicFramePr>
        <p:xfrm>
          <a:off x="1691680" y="3068960"/>
          <a:ext cx="6103373" cy="3573016"/>
        </p:xfrm>
        <a:graphic>
          <a:graphicData uri="http://schemas.openxmlformats.org/presentationml/2006/ole">
            <mc:AlternateContent xmlns:mc="http://schemas.openxmlformats.org/markup-compatibility/2006">
              <mc:Choice xmlns:v="urn:schemas-microsoft-com:vml" Requires="v">
                <p:oleObj spid="_x0000_s25682" name="CS ChemDraw Drawing" r:id="rId5" imgW="6324600" imgH="3705860" progId="ChemDraw.Document.5.0">
                  <p:embed/>
                </p:oleObj>
              </mc:Choice>
              <mc:Fallback>
                <p:oleObj name="CS ChemDraw Drawing" r:id="rId5" imgW="6324600" imgH="3705860" progId="ChemDraw.Document.5.0">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3068960"/>
                        <a:ext cx="6103373" cy="35730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79512" y="229871"/>
            <a:ext cx="8964488"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2"/>
                </a:solidFill>
                <a:latin typeface="Bookman Old Style" pitchFamily="18" charset="0"/>
                <a:ea typeface="Calibri" pitchFamily="34" charset="0"/>
                <a:cs typeface="Times New Roman" pitchFamily="18" charset="0"/>
              </a:rPr>
              <a:t>3-</a:t>
            </a:r>
            <a:r>
              <a:rPr kumimoji="0" lang="en-US" sz="2800" b="1" i="0" u="sng" strike="noStrike" cap="none" normalizeH="0" baseline="0" dirty="0" smtClean="0">
                <a:ln>
                  <a:noFill/>
                </a:ln>
                <a:solidFill>
                  <a:schemeClr val="tx2"/>
                </a:solidFill>
                <a:latin typeface="Bookman Old Style" pitchFamily="18" charset="0"/>
                <a:ea typeface="Calibri" pitchFamily="34" charset="0"/>
                <a:cs typeface="Times New Roman" pitchFamily="18" charset="0"/>
              </a:rPr>
              <a:t> Alkaline hydrolysis of ester:</a:t>
            </a:r>
            <a:endParaRPr kumimoji="0" lang="en-US" sz="2800" b="1" i="0" u="none" strike="noStrike" cap="none" normalizeH="0" baseline="0" dirty="0" smtClean="0">
              <a:ln>
                <a:noFill/>
              </a:ln>
              <a:solidFill>
                <a:schemeClr val="tx2"/>
              </a:solidFill>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An ester is hydrolyzed either by aqueous base ( </a:t>
            </a:r>
            <a:r>
              <a:rPr kumimoji="0" lang="en-US" sz="2400" b="1" u="none" strike="noStrike" cap="none" normalizeH="0" baseline="0" dirty="0" err="1" smtClean="0">
                <a:ln>
                  <a:noFill/>
                </a:ln>
                <a:solidFill>
                  <a:schemeClr val="tx2">
                    <a:lumMod val="50000"/>
                  </a:schemeClr>
                </a:solidFill>
                <a:latin typeface="Times New Roman" pitchFamily="18" charset="0"/>
                <a:ea typeface="Calibri" pitchFamily="34" charset="0"/>
                <a:cs typeface="Times New Roman" pitchFamily="18" charset="0"/>
              </a:rPr>
              <a:t>Saponification</a:t>
            </a:r>
            <a:r>
              <a:rPr kumimoji="0" lang="en-US" sz="24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 ) or by aqueous acid,</a:t>
            </a:r>
            <a:r>
              <a:rPr lang="en-US" sz="2400" b="1" dirty="0" smtClean="0">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to yield a carboxylic acid plus an alcohol.</a:t>
            </a:r>
            <a:endParaRPr kumimoji="0" lang="en-US" sz="2400" b="1" i="0" u="none" strike="noStrike" cap="none" normalizeH="0" baseline="0" dirty="0" smtClean="0">
              <a:ln>
                <a:noFill/>
              </a:ln>
              <a:solidFill>
                <a:schemeClr val="tx1"/>
              </a:solidFill>
              <a:latin typeface="Arial" pitchFamily="34" charset="0"/>
              <a:cs typeface="Arial" pitchFamily="34" charset="0"/>
            </a:endParaRPr>
          </a:p>
        </p:txBody>
      </p:sp>
      <p:sp>
        <p:nvSpPr>
          <p:cNvPr id="2969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29698" name="Object 2"/>
          <p:cNvGraphicFramePr>
            <a:graphicFrameLocks noChangeAspect="1"/>
          </p:cNvGraphicFramePr>
          <p:nvPr/>
        </p:nvGraphicFramePr>
        <p:xfrm>
          <a:off x="3275856" y="1484784"/>
          <a:ext cx="5479466" cy="1440160"/>
        </p:xfrm>
        <a:graphic>
          <a:graphicData uri="http://schemas.openxmlformats.org/presentationml/2006/ole">
            <mc:AlternateContent xmlns:mc="http://schemas.openxmlformats.org/markup-compatibility/2006">
              <mc:Choice xmlns:v="urn:schemas-microsoft-com:vml" Requires="v">
                <p:oleObj spid="_x0000_s29737" name="CS ChemDraw Drawing" r:id="rId3" imgW="4574540" imgH="1016000" progId="ChemDraw.Document.5.0">
                  <p:embed/>
                </p:oleObj>
              </mc:Choice>
              <mc:Fallback>
                <p:oleObj name="CS ChemDraw Drawing" r:id="rId3" imgW="4574540" imgH="1016000" progId="ChemDraw.Document.5.0">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484784"/>
                        <a:ext cx="5479466" cy="1440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23" name="Rectangle 27"/>
          <p:cNvSpPr>
            <a:spLocks noChangeArrowheads="1"/>
          </p:cNvSpPr>
          <p:nvPr/>
        </p:nvSpPr>
        <p:spPr bwMode="auto">
          <a:xfrm>
            <a:off x="0" y="2780928"/>
            <a:ext cx="853244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6">
                    <a:lumMod val="75000"/>
                  </a:schemeClr>
                </a:solidFill>
                <a:latin typeface="Stencil" pitchFamily="82" charset="0"/>
                <a:ea typeface="Calibri" pitchFamily="34" charset="0"/>
                <a:cs typeface="Times New Roman" pitchFamily="18" charset="0"/>
              </a:rPr>
              <a:t>Mechanism of </a:t>
            </a:r>
            <a:r>
              <a:rPr kumimoji="0" lang="en-US" sz="2400" b="1" i="0" u="none" strike="noStrike" cap="none" normalizeH="0" baseline="0" dirty="0" err="1" smtClean="0">
                <a:ln>
                  <a:noFill/>
                </a:ln>
                <a:solidFill>
                  <a:schemeClr val="accent6">
                    <a:lumMod val="75000"/>
                  </a:schemeClr>
                </a:solidFill>
                <a:latin typeface="Stencil" pitchFamily="82" charset="0"/>
                <a:ea typeface="Calibri" pitchFamily="34" charset="0"/>
                <a:cs typeface="Times New Roman" pitchFamily="18" charset="0"/>
              </a:rPr>
              <a:t>Saponification</a:t>
            </a:r>
            <a:r>
              <a:rPr kumimoji="0" lang="en-US" sz="1200" b="1" i="0" u="none" strike="noStrike" cap="none" normalizeH="0" baseline="0" dirty="0" smtClean="0">
                <a:ln>
                  <a:noFill/>
                </a:ln>
                <a:solidFill>
                  <a:schemeClr val="accent6">
                    <a:lumMod val="75000"/>
                  </a:schemeClr>
                </a:solidFill>
                <a:latin typeface="Stencil" pitchFamily="82" charset="0"/>
                <a:ea typeface="Calibri" pitchFamily="34" charset="0"/>
                <a:cs typeface="Times New Roman" pitchFamily="18" charset="0"/>
              </a:rPr>
              <a:t>:</a:t>
            </a:r>
            <a:endParaRPr kumimoji="0" lang="en-US" sz="1800" b="1" i="0" u="none" strike="noStrike" cap="none" normalizeH="0" baseline="0" dirty="0" smtClean="0">
              <a:ln>
                <a:noFill/>
              </a:ln>
              <a:solidFill>
                <a:schemeClr val="accent6">
                  <a:lumMod val="75000"/>
                </a:schemeClr>
              </a:solidFill>
              <a:latin typeface="Arial" pitchFamily="34" charset="0"/>
              <a:cs typeface="Arial" pitchFamily="34" charset="0"/>
            </a:endParaRPr>
          </a:p>
        </p:txBody>
      </p:sp>
      <p:sp>
        <p:nvSpPr>
          <p:cNvPr id="29724" name="Rectangle 28"/>
          <p:cNvSpPr>
            <a:spLocks noChangeArrowheads="1"/>
          </p:cNvSpPr>
          <p:nvPr/>
        </p:nvSpPr>
        <p:spPr bwMode="auto">
          <a:xfrm>
            <a:off x="323528" y="3203104"/>
            <a:ext cx="893019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fontAlgn="base">
              <a:spcBef>
                <a:spcPct val="0"/>
              </a:spcBef>
              <a:spcAft>
                <a:spcPct val="0"/>
              </a:spcAf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a:t>
            </a:r>
            <a:r>
              <a:rPr kumimoji="0" lang="en-US" sz="2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Nucleophilic</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addition  of</a:t>
            </a:r>
            <a:r>
              <a:rPr kumimoji="0" lang="en-US" sz="2400" b="1" i="0" u="none"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a:t>
            </a:r>
            <a:r>
              <a:rPr lang="en-US" sz="2400" b="1" dirty="0" smtClean="0">
                <a:effectLst>
                  <a:outerShdw blurRad="38100" dist="38100" dir="2700000" algn="tl">
                    <a:srgbClr val="000000">
                      <a:alpha val="43137"/>
                    </a:srgbClr>
                  </a:outerShdw>
                </a:effectLst>
                <a:latin typeface="Times New Roman" pitchFamily="18" charset="0"/>
                <a:ea typeface="Calibri" pitchFamily="34" charset="0"/>
                <a:cs typeface="+mj-cs"/>
              </a:rPr>
              <a:t>OH </a:t>
            </a:r>
            <a:r>
              <a:rPr lang="en-US" sz="3200" b="1" baseline="30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ion  to the</a:t>
            </a:r>
            <a:r>
              <a:rPr kumimoji="0" lang="en-US" sz="2400" b="1" i="0" u="none"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ester carbonyl group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gives the usual tetrahedral </a:t>
            </a:r>
            <a:r>
              <a:rPr kumimoji="0" lang="en-US" sz="2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alkoxide</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intermediate.</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mj-cs"/>
              </a:rPr>
              <a:t> </a:t>
            </a:r>
          </a:p>
        </p:txBody>
      </p:sp>
      <p:sp>
        <p:nvSpPr>
          <p:cNvPr id="29700" name="Rectangle 4"/>
          <p:cNvSpPr>
            <a:spLocks noChangeArrowheads="1"/>
          </p:cNvSpPr>
          <p:nvPr/>
        </p:nvSpPr>
        <p:spPr bwMode="auto">
          <a:xfrm>
            <a:off x="467544" y="4118303"/>
            <a:ext cx="8676456"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Elimination of  </a:t>
            </a:r>
            <a:r>
              <a:rPr kumimoji="0" lang="en-US" sz="2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alkoxide</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ion, (RO</a:t>
            </a:r>
            <a:r>
              <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then generate the carboxylic</a:t>
            </a:r>
          </a:p>
          <a:p>
            <a:pPr marL="0" marR="0" lvl="0" indent="0" algn="l" defTabSz="914400" rtl="1" eaLnBrk="1" fontAlgn="base" latinLnBrk="0" hangingPunct="1">
              <a:lnSpc>
                <a:spcPct val="100000"/>
              </a:lnSpc>
              <a:spcBef>
                <a:spcPct val="0"/>
              </a:spcBef>
              <a:spcAft>
                <a:spcPct val="0"/>
              </a:spcAft>
              <a:buClrTx/>
              <a:buSzTx/>
              <a:buFontTx/>
              <a:buNone/>
              <a:tabLst/>
            </a:pP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acid.</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2" name="Picture 12"/>
          <p:cNvPicPr>
            <a:picLocks noChangeAspect="1" noChangeArrowheads="1"/>
          </p:cNvPicPr>
          <p:nvPr/>
        </p:nvPicPr>
        <p:blipFill>
          <a:blip r:embed="rId5" cstate="print"/>
          <a:srcRect/>
          <a:stretch>
            <a:fillRect/>
          </a:stretch>
        </p:blipFill>
        <p:spPr bwMode="auto">
          <a:xfrm>
            <a:off x="179512" y="5013176"/>
            <a:ext cx="333375" cy="314325"/>
          </a:xfrm>
          <a:prstGeom prst="rect">
            <a:avLst/>
          </a:prstGeom>
          <a:noFill/>
        </p:spPr>
      </p:pic>
      <p:pic>
        <p:nvPicPr>
          <p:cNvPr id="13" name="Picture 12"/>
          <p:cNvPicPr/>
          <p:nvPr/>
        </p:nvPicPr>
        <p:blipFill>
          <a:blip r:embed="rId6" cstate="print"/>
          <a:srcRect/>
          <a:stretch>
            <a:fillRect/>
          </a:stretch>
        </p:blipFill>
        <p:spPr bwMode="auto">
          <a:xfrm>
            <a:off x="179512" y="3284984"/>
            <a:ext cx="333375" cy="285750"/>
          </a:xfrm>
          <a:prstGeom prst="rect">
            <a:avLst/>
          </a:prstGeom>
          <a:noFill/>
          <a:ln w="9525">
            <a:noFill/>
            <a:miter lim="800000"/>
            <a:headEnd/>
            <a:tailEnd/>
          </a:ln>
        </p:spPr>
      </p:pic>
      <p:pic>
        <p:nvPicPr>
          <p:cNvPr id="14" name="Picture 13"/>
          <p:cNvPicPr/>
          <p:nvPr/>
        </p:nvPicPr>
        <p:blipFill>
          <a:blip r:embed="rId7" cstate="print"/>
          <a:srcRect/>
          <a:stretch>
            <a:fillRect/>
          </a:stretch>
        </p:blipFill>
        <p:spPr bwMode="auto">
          <a:xfrm>
            <a:off x="179512" y="4221088"/>
            <a:ext cx="323850" cy="304800"/>
          </a:xfrm>
          <a:prstGeom prst="rect">
            <a:avLst/>
          </a:prstGeom>
          <a:noFill/>
          <a:ln w="9525">
            <a:noFill/>
            <a:miter lim="800000"/>
            <a:headEnd/>
            <a:tailEnd/>
          </a:ln>
        </p:spPr>
      </p:pic>
      <p:sp>
        <p:nvSpPr>
          <p:cNvPr id="29703" name="Rectangle 7"/>
          <p:cNvSpPr>
            <a:spLocks noChangeArrowheads="1"/>
          </p:cNvSpPr>
          <p:nvPr/>
        </p:nvSpPr>
        <p:spPr bwMode="auto">
          <a:xfrm>
            <a:off x="467544" y="4941168"/>
            <a:ext cx="867645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Alkoxide</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ion  abstracts  the  acidic  proton  from  the carboxylic acid &amp; yields</a:t>
            </a:r>
            <a:r>
              <a:rPr kumimoji="0" lang="en-US" sz="2400" b="1" i="0" u="none"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 </a:t>
            </a:r>
            <a:r>
              <a:rPr kumimoji="0" lang="en-US" sz="2400" b="1" i="0" u="none" strike="noStrike" cap="none" normalizeH="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carboxylate</a:t>
            </a:r>
            <a:r>
              <a:rPr kumimoji="0" lang="en-US" sz="2400" b="1" i="0" u="none"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ion.</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29702" name="Picture 13"/>
          <p:cNvPicPr>
            <a:picLocks noChangeAspect="1" noChangeArrowheads="1"/>
          </p:cNvPicPr>
          <p:nvPr/>
        </p:nvPicPr>
        <p:blipFill>
          <a:blip r:embed="rId8" cstate="print"/>
          <a:srcRect/>
          <a:stretch>
            <a:fillRect/>
          </a:stretch>
        </p:blipFill>
        <p:spPr bwMode="auto">
          <a:xfrm>
            <a:off x="179512" y="5877272"/>
            <a:ext cx="323850" cy="295275"/>
          </a:xfrm>
          <a:prstGeom prst="rect">
            <a:avLst/>
          </a:prstGeom>
          <a:noFill/>
        </p:spPr>
      </p:pic>
      <p:sp>
        <p:nvSpPr>
          <p:cNvPr id="29705" name="Rectangle 9"/>
          <p:cNvSpPr>
            <a:spLocks noChangeArrowheads="1"/>
          </p:cNvSpPr>
          <p:nvPr/>
        </p:nvSpPr>
        <p:spPr bwMode="auto">
          <a:xfrm>
            <a:off x="395536" y="5805264"/>
            <a:ext cx="908351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Protonation</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of   the  </a:t>
            </a:r>
            <a:r>
              <a:rPr kumimoji="0" lang="en-US" sz="2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carboxylate</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ion  by the addition  of  aqueous</a:t>
            </a:r>
            <a:r>
              <a:rPr kumimoji="0" lang="en-US" sz="2400" b="1" i="0" u="none"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mineral acid</a:t>
            </a:r>
            <a:r>
              <a:rPr kumimoji="0" lang="en-US" sz="2400" b="1" i="0" u="none"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mj-cs"/>
              </a:rPr>
              <a:t>in a separate step then gives the free carboxylic acid.</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mj-cs"/>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5" name="Object 1"/>
          <p:cNvGraphicFramePr>
            <a:graphicFrameLocks noChangeAspect="1"/>
          </p:cNvGraphicFramePr>
          <p:nvPr/>
        </p:nvGraphicFramePr>
        <p:xfrm>
          <a:off x="1691680" y="188640"/>
          <a:ext cx="5688632" cy="6480720"/>
        </p:xfrm>
        <a:graphic>
          <a:graphicData uri="http://schemas.openxmlformats.org/presentationml/2006/ole">
            <mc:AlternateContent xmlns:mc="http://schemas.openxmlformats.org/markup-compatibility/2006">
              <mc:Choice xmlns:v="urn:schemas-microsoft-com:vml" Requires="v">
                <p:oleObj spid="_x0000_s31784" name="CS ChemDraw Drawing" r:id="rId3" imgW="6203950" imgH="7416800" progId="ChemDraw.Document.5.0">
                  <p:embed/>
                </p:oleObj>
              </mc:Choice>
              <mc:Fallback>
                <p:oleObj name="CS ChemDraw Drawing" r:id="rId3" imgW="6203950" imgH="7416800" progId="ChemDraw.Document.5.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88640"/>
                        <a:ext cx="5688632" cy="6480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3883947" y="5229200"/>
            <a:ext cx="5052602" cy="707886"/>
          </a:xfrm>
          <a:prstGeom prst="rect">
            <a:avLst/>
          </a:prstGeom>
        </p:spPr>
        <p:txBody>
          <a:bodyPr wrap="none">
            <a:spAutoFit/>
          </a:bodyPr>
          <a:lstStyle/>
          <a:p>
            <a:pPr algn="ctr"/>
            <a:r>
              <a:rPr lang="en-US" sz="2000" b="1" dirty="0" smtClean="0">
                <a:solidFill>
                  <a:schemeClr val="accent3">
                    <a:lumMod val="50000"/>
                  </a:schemeClr>
                </a:solidFill>
                <a:effectLst>
                  <a:outerShdw blurRad="38100" dist="38100" dir="2700000" algn="tl">
                    <a:srgbClr val="000000">
                      <a:alpha val="43137"/>
                    </a:srgbClr>
                  </a:outerShdw>
                </a:effectLst>
                <a:cs typeface="+mj-cs"/>
              </a:rPr>
              <a:t>Mechanism of Base-catalyzed ester hydrolysis</a:t>
            </a:r>
          </a:p>
          <a:p>
            <a:pPr algn="ctr"/>
            <a:r>
              <a:rPr lang="en-US" sz="2000" b="1" dirty="0" smtClean="0">
                <a:solidFill>
                  <a:schemeClr val="accent6">
                    <a:lumMod val="75000"/>
                  </a:schemeClr>
                </a:solidFill>
                <a:effectLst>
                  <a:outerShdw blurRad="38100" dist="38100" dir="2700000" algn="tl">
                    <a:srgbClr val="000000">
                      <a:alpha val="43137"/>
                    </a:srgbClr>
                  </a:outerShdw>
                </a:effectLst>
                <a:cs typeface="+mj-cs"/>
              </a:rPr>
              <a:t>( </a:t>
            </a:r>
            <a:r>
              <a:rPr lang="en-US" sz="2000" b="1" dirty="0" err="1" smtClean="0">
                <a:solidFill>
                  <a:schemeClr val="accent6">
                    <a:lumMod val="75000"/>
                  </a:schemeClr>
                </a:solidFill>
                <a:effectLst>
                  <a:outerShdw blurRad="38100" dist="38100" dir="2700000" algn="tl">
                    <a:srgbClr val="000000">
                      <a:alpha val="43137"/>
                    </a:srgbClr>
                  </a:outerShdw>
                </a:effectLst>
                <a:cs typeface="+mj-cs"/>
              </a:rPr>
              <a:t>Saponification</a:t>
            </a:r>
            <a:r>
              <a:rPr lang="en-US" sz="2000" b="1" dirty="0" smtClean="0">
                <a:solidFill>
                  <a:schemeClr val="accent6">
                    <a:lumMod val="75000"/>
                  </a:schemeClr>
                </a:solidFill>
                <a:effectLst>
                  <a:outerShdw blurRad="38100" dist="38100" dir="2700000" algn="tl">
                    <a:srgbClr val="000000">
                      <a:alpha val="43137"/>
                    </a:srgbClr>
                  </a:outerShdw>
                </a:effectLst>
                <a:cs typeface="+mj-cs"/>
              </a:rPr>
              <a:t> )</a:t>
            </a:r>
            <a:endParaRPr lang="ar-IQ" sz="2000" dirty="0">
              <a:solidFill>
                <a:schemeClr val="accent6">
                  <a:lumMod val="75000"/>
                </a:schemeClr>
              </a:solidFill>
              <a:effectLst>
                <a:outerShdw blurRad="38100" dist="38100" dir="2700000" algn="tl">
                  <a:srgbClr val="000000">
                    <a:alpha val="43137"/>
                  </a:srgbClr>
                </a:outerShdw>
              </a:effectLst>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47626" y="188640"/>
            <a:ext cx="9153468"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Bradley Hand ITC" pitchFamily="66" charset="0"/>
                <a:ea typeface="Calibri" pitchFamily="34" charset="0"/>
                <a:cs typeface="Times New Roman" pitchFamily="18" charset="0"/>
              </a:rPr>
              <a:t>Name of Experiment:</a:t>
            </a:r>
            <a:r>
              <a:rPr kumimoji="0" lang="en-US" sz="2400" b="1" i="0" u="sng"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Alkaline Hydrolysis of Ester.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0" u="sng"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Bradley Hand ITC" pitchFamily="66" charset="0"/>
                <a:ea typeface="Calibri" pitchFamily="34" charset="0"/>
                <a:cs typeface="Times New Roman" pitchFamily="18" charset="0"/>
              </a:rPr>
              <a:t>Aim of experiment:</a:t>
            </a:r>
            <a:r>
              <a:rPr kumimoji="0" lang="en-US" sz="2400" b="1" i="0" u="none" strike="noStrike" cap="none" normalizeH="0" baseline="0" dirty="0" smtClean="0">
                <a:ln>
                  <a:noFill/>
                </a:ln>
                <a:solidFill>
                  <a:schemeClr val="tx1"/>
                </a:solidFill>
                <a:effectLst/>
                <a:latin typeface="Bradley Hand ITC" pitchFamily="66"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Preparation of Salicylic Acid by Alkaline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0721" name="Object 1"/>
          <p:cNvGraphicFramePr>
            <a:graphicFrameLocks noChangeAspect="1"/>
          </p:cNvGraphicFramePr>
          <p:nvPr/>
        </p:nvGraphicFramePr>
        <p:xfrm>
          <a:off x="4499992" y="1340768"/>
          <a:ext cx="4413643" cy="2322378"/>
        </p:xfrm>
        <a:graphic>
          <a:graphicData uri="http://schemas.openxmlformats.org/presentationml/2006/ole">
            <mc:AlternateContent xmlns:mc="http://schemas.openxmlformats.org/markup-compatibility/2006">
              <mc:Choice xmlns:v="urn:schemas-microsoft-com:vml" Requires="v">
                <p:oleObj spid="_x0000_s30760" name="CS ChemDraw Drawing" r:id="rId3" imgW="5816600" imgH="3268980" progId="ChemDraw.Document.5.0">
                  <p:embed/>
                </p:oleObj>
              </mc:Choice>
              <mc:Fallback>
                <p:oleObj name="CS ChemDraw Drawing" r:id="rId3" imgW="5816600" imgH="3268980" progId="ChemDraw.Document.5.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340768"/>
                        <a:ext cx="4413643" cy="23223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3" name="Rectangle 3"/>
          <p:cNvSpPr>
            <a:spLocks noChangeArrowheads="1"/>
          </p:cNvSpPr>
          <p:nvPr/>
        </p:nvSpPr>
        <p:spPr bwMode="auto">
          <a:xfrm>
            <a:off x="2339752" y="908720"/>
            <a:ext cx="544167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400" b="1" dirty="0" smtClean="0">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hydrolysis of </a:t>
            </a:r>
            <a:r>
              <a:rPr kumimoji="0" lang="en-US" sz="2400" b="1" i="0" u="none" strike="noStrike" cap="none" normalizeH="0" baseline="0" dirty="0" err="1" smtClean="0">
                <a:ln>
                  <a:noFill/>
                </a:ln>
                <a:solidFill>
                  <a:schemeClr val="accent1">
                    <a:lumMod val="75000"/>
                  </a:schemeClr>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Methylsalicylate</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p:cNvPicPr/>
          <p:nvPr/>
        </p:nvPicPr>
        <p:blipFill>
          <a:blip r:embed="rId5" cstate="print"/>
          <a:srcRect/>
          <a:stretch>
            <a:fillRect/>
          </a:stretch>
        </p:blipFill>
        <p:spPr bwMode="auto">
          <a:xfrm>
            <a:off x="6660232" y="3573016"/>
            <a:ext cx="2304256" cy="3024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25" name="Rectangle 5"/>
          <p:cNvSpPr>
            <a:spLocks noChangeArrowheads="1"/>
          </p:cNvSpPr>
          <p:nvPr/>
        </p:nvSpPr>
        <p:spPr bwMode="auto">
          <a:xfrm>
            <a:off x="251520" y="1412776"/>
            <a:ext cx="3895618"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chemeClr val="accent6">
                    <a:lumMod val="50000"/>
                  </a:schemeClr>
                </a:solidFill>
                <a:effectLst>
                  <a:outerShdw blurRad="38100" dist="38100" dir="2700000" algn="tl">
                    <a:srgbClr val="000000">
                      <a:alpha val="43137"/>
                    </a:srgbClr>
                  </a:outerShdw>
                </a:effectLst>
                <a:latin typeface="Bradley Hand ITC" pitchFamily="66" charset="0"/>
                <a:ea typeface="Calibri" pitchFamily="34" charset="0"/>
                <a:cs typeface="Arial" pitchFamily="34" charset="0"/>
              </a:rPr>
              <a:t>Procedure:</a:t>
            </a:r>
            <a:endParaRPr kumimoji="0" lang="en-US" sz="2400" b="1" i="0" u="none" strike="noStrike" cap="none" normalizeH="0" baseline="0" dirty="0" smtClean="0">
              <a:ln>
                <a:noFill/>
              </a:ln>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1- Put 2.1</a:t>
            </a:r>
            <a:r>
              <a:rPr kumimoji="0" lang="en-US" sz="2400" b="1" i="1" u="none" strike="noStrike" cap="none" normalizeH="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 </a:t>
            </a: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ml of </a:t>
            </a:r>
          </a:p>
          <a:p>
            <a:pPr marL="0" marR="0" lvl="0" indent="0" algn="l" defTabSz="914400" rtl="1" eaLnBrk="0" fontAlgn="base" latinLnBrk="0" hangingPunct="0">
              <a:lnSpc>
                <a:spcPct val="100000"/>
              </a:lnSpc>
              <a:spcBef>
                <a:spcPct val="0"/>
              </a:spcBef>
              <a:spcAft>
                <a:spcPct val="0"/>
              </a:spcAft>
              <a:buClrTx/>
              <a:buSzTx/>
              <a:buFontTx/>
              <a:buNone/>
              <a:tabLst/>
            </a:pPr>
            <a:r>
              <a:rPr lang="en-US" sz="2400" b="1" i="1" dirty="0" err="1" smtClean="0">
                <a:effectLst>
                  <a:outerShdw blurRad="38100" dist="38100" dir="2700000" algn="tl">
                    <a:srgbClr val="000000">
                      <a:alpha val="43137"/>
                    </a:srgbClr>
                  </a:outerShdw>
                </a:effectLst>
                <a:latin typeface="Bookman Old Style" pitchFamily="18" charset="0"/>
                <a:ea typeface="Calibri" pitchFamily="34" charset="0"/>
                <a:cs typeface="Arial" pitchFamily="34" charset="0"/>
              </a:rPr>
              <a:t>M</a:t>
            </a:r>
            <a:r>
              <a:rPr kumimoji="0" lang="en-US" sz="2400" b="1" i="1" u="none" strike="noStrike" cap="none" normalizeH="0" baseline="0" dirty="0" err="1"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ethylsalicylate</a:t>
            </a: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 in</a:t>
            </a: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250 ml boiling flask </a:t>
            </a: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with few boiling chips.</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0728" name="Rectangle 8"/>
          <p:cNvSpPr>
            <a:spLocks noChangeArrowheads="1"/>
          </p:cNvSpPr>
          <p:nvPr/>
        </p:nvSpPr>
        <p:spPr bwMode="auto">
          <a:xfrm>
            <a:off x="251520" y="3573016"/>
            <a:ext cx="6436377"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2- Add 25ml of 20% aq. </a:t>
            </a:r>
            <a:r>
              <a:rPr kumimoji="0" lang="en-US" sz="2400" b="1" i="1" u="none" strike="noStrike" cap="none" normalizeH="0" baseline="0" dirty="0" err="1"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NaOH</a:t>
            </a: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 solution</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 &amp; mix ;</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at this point a white ppt. </a:t>
            </a:r>
          </a:p>
          <a:p>
            <a:pPr marL="0" marR="0" lvl="0" indent="0" algn="l" defTabSz="914400" rtl="1" eaLnBrk="1" fontAlgn="base" latinLnBrk="0" hangingPunct="1">
              <a:lnSpc>
                <a:spcPct val="100000"/>
              </a:lnSpc>
              <a:spcBef>
                <a:spcPct val="0"/>
              </a:spcBef>
              <a:spcAft>
                <a:spcPct val="0"/>
              </a:spcAft>
              <a:buClrTx/>
              <a:buSzTx/>
              <a:buFontTx/>
              <a:buNone/>
              <a:tabLst/>
            </a:pPr>
            <a:r>
              <a:rPr lang="en-US" sz="2400" b="1" i="1" dirty="0" smtClean="0">
                <a:effectLst>
                  <a:outerShdw blurRad="38100" dist="38100" dir="2700000" algn="tl">
                    <a:srgbClr val="000000">
                      <a:alpha val="43137"/>
                    </a:srgbClr>
                  </a:outerShdw>
                </a:effectLst>
                <a:latin typeface="Bookman Old Style" pitchFamily="18" charset="0"/>
                <a:ea typeface="Calibri" pitchFamily="34" charset="0"/>
                <a:cs typeface="Arial" pitchFamily="34" charset="0"/>
              </a:rPr>
              <a:t> </a:t>
            </a: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appears which</a:t>
            </a:r>
            <a:r>
              <a:rPr kumimoji="0" lang="en-US" sz="2400" b="1" i="1" u="none" strike="noStrike" cap="none" normalizeH="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 </a:t>
            </a: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will re-dissolve again</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 by heating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a:t>
            </a:r>
          </a:p>
        </p:txBody>
      </p:sp>
      <p:sp>
        <p:nvSpPr>
          <p:cNvPr id="12" name="Rectangle 11"/>
          <p:cNvSpPr/>
          <p:nvPr/>
        </p:nvSpPr>
        <p:spPr>
          <a:xfrm>
            <a:off x="251520" y="5373216"/>
            <a:ext cx="4283545" cy="461665"/>
          </a:xfrm>
          <a:prstGeom prst="rect">
            <a:avLst/>
          </a:prstGeom>
        </p:spPr>
        <p:txBody>
          <a:bodyPr wrap="none">
            <a:spAutoFit/>
          </a:bodyPr>
          <a:lstStyle/>
          <a:p>
            <a:r>
              <a:rPr lang="en-US" sz="2400" b="1" i="1" dirty="0" smtClean="0">
                <a:effectLst>
                  <a:outerShdw blurRad="38100" dist="38100" dir="2700000" algn="tl">
                    <a:srgbClr val="000000">
                      <a:alpha val="43137"/>
                    </a:srgbClr>
                  </a:outerShdw>
                </a:effectLst>
                <a:latin typeface="Bookman Old Style" pitchFamily="18" charset="0"/>
              </a:rPr>
              <a:t>3- Reflex for 15 – 20 min</a:t>
            </a:r>
            <a:r>
              <a:rPr lang="en-US" sz="2400" b="1" i="1" dirty="0" smtClean="0">
                <a:effectLst>
                  <a:outerShdw blurRad="38100" dist="38100" dir="2700000" algn="tl">
                    <a:srgbClr val="000000">
                      <a:alpha val="43137"/>
                    </a:srgbClr>
                  </a:outerShdw>
                </a:effectLst>
              </a:rPr>
              <a:t>.</a:t>
            </a:r>
            <a:endParaRPr lang="ar-IQ"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9768" y="332656"/>
            <a:ext cx="923842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4- Stop reflex, cool &amp; transfer the mixture</a:t>
            </a:r>
            <a:r>
              <a:rPr kumimoji="0" lang="en-US" sz="2400" b="1" i="1" u="none" strike="noStrike" cap="none" normalizeH="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 </a:t>
            </a: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to a beaker.</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rPr>
              <a:t> </a:t>
            </a:r>
          </a:p>
        </p:txBody>
      </p:sp>
      <p:sp>
        <p:nvSpPr>
          <p:cNvPr id="33794" name="Rectangle 2"/>
          <p:cNvSpPr>
            <a:spLocks noChangeArrowheads="1"/>
          </p:cNvSpPr>
          <p:nvPr/>
        </p:nvSpPr>
        <p:spPr bwMode="auto">
          <a:xfrm>
            <a:off x="0" y="908720"/>
            <a:ext cx="895950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5- Add 35 ml of dil. H</a:t>
            </a:r>
            <a:r>
              <a:rPr kumimoji="0" lang="en-US" sz="2400" b="1" i="1" u="none" strike="noStrike" cap="none" normalizeH="0" baseline="-3000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2</a:t>
            </a: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SO</a:t>
            </a:r>
            <a:r>
              <a:rPr kumimoji="0" lang="en-US" sz="2400" b="1" i="1" u="none" strike="noStrike" cap="none" normalizeH="0" baseline="-3000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4</a:t>
            </a: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 to get the acid</a:t>
            </a:r>
            <a:r>
              <a:rPr kumimoji="0" lang="en-US" sz="2400" b="1" i="1" u="none" strike="noStrike" cap="none" normalizeH="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 </a:t>
            </a: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Arial" pitchFamily="34" charset="0"/>
              </a:rPr>
              <a:t>( S.A. ppt.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rPr>
              <a:t> </a:t>
            </a:r>
          </a:p>
        </p:txBody>
      </p:sp>
      <p:sp>
        <p:nvSpPr>
          <p:cNvPr id="7" name="Rectangle 6"/>
          <p:cNvSpPr/>
          <p:nvPr/>
        </p:nvSpPr>
        <p:spPr>
          <a:xfrm>
            <a:off x="0" y="1628800"/>
            <a:ext cx="8964488" cy="830997"/>
          </a:xfrm>
          <a:prstGeom prst="rect">
            <a:avLst/>
          </a:prstGeom>
        </p:spPr>
        <p:txBody>
          <a:bodyPr wrap="square">
            <a:spAutoFit/>
          </a:bodyPr>
          <a:lstStyle/>
          <a:p>
            <a:pPr algn="l"/>
            <a:r>
              <a:rPr lang="en-US" sz="2400" b="1" i="1" dirty="0" smtClean="0">
                <a:effectLst>
                  <a:outerShdw blurRad="38100" dist="38100" dir="2700000" algn="tl">
                    <a:srgbClr val="000000">
                      <a:alpha val="43137"/>
                    </a:srgbClr>
                  </a:outerShdw>
                </a:effectLst>
                <a:latin typeface="Bookman Old Style" pitchFamily="18" charset="0"/>
              </a:rPr>
              <a:t>6- Further cooling is required then filter &amp; collect the     ppt.</a:t>
            </a:r>
            <a:endParaRPr lang="ar-IQ" sz="2400" b="1" dirty="0">
              <a:effectLst>
                <a:outerShdw blurRad="38100" dist="38100" dir="2700000" algn="tl">
                  <a:srgbClr val="000000">
                    <a:alpha val="43137"/>
                  </a:srgbClr>
                </a:outerShdw>
              </a:effectLst>
              <a:latin typeface="Bookman Old Style" pitchFamily="18" charset="0"/>
            </a:endParaRPr>
          </a:p>
        </p:txBody>
      </p:sp>
      <p:pic>
        <p:nvPicPr>
          <p:cNvPr id="9" name="Picture 8" descr="C:\Users\user\Pictures\salicylate\Salicylic_acid_recrystallized.JPG"/>
          <p:cNvPicPr/>
          <p:nvPr/>
        </p:nvPicPr>
        <p:blipFill>
          <a:blip r:embed="rId3" cstate="print"/>
          <a:srcRect/>
          <a:stretch>
            <a:fillRect/>
          </a:stretch>
        </p:blipFill>
        <p:spPr bwMode="auto">
          <a:xfrm>
            <a:off x="5724128" y="2204864"/>
            <a:ext cx="3069203" cy="1512168"/>
          </a:xfrm>
          <a:prstGeom prst="rect">
            <a:avLst/>
          </a:prstGeom>
          <a:noFill/>
          <a:ln w="9525">
            <a:solidFill>
              <a:srgbClr val="FFC000"/>
            </a:solidFill>
            <a:miter lim="800000"/>
            <a:headEnd/>
            <a:tailEnd/>
          </a:ln>
        </p:spPr>
      </p:pic>
      <p:sp>
        <p:nvSpPr>
          <p:cNvPr id="10" name="Rectangle 9"/>
          <p:cNvSpPr/>
          <p:nvPr/>
        </p:nvSpPr>
        <p:spPr>
          <a:xfrm>
            <a:off x="0" y="2492896"/>
            <a:ext cx="5436096" cy="830997"/>
          </a:xfrm>
          <a:prstGeom prst="rect">
            <a:avLst/>
          </a:prstGeom>
        </p:spPr>
        <p:txBody>
          <a:bodyPr wrap="square">
            <a:spAutoFit/>
          </a:bodyPr>
          <a:lstStyle/>
          <a:p>
            <a:pPr algn="l"/>
            <a:r>
              <a:rPr lang="en-US" sz="2400" b="1" i="1" dirty="0" smtClean="0">
                <a:effectLst>
                  <a:outerShdw blurRad="38100" dist="38100" dir="2700000" algn="tl">
                    <a:srgbClr val="000000">
                      <a:alpha val="43137"/>
                    </a:srgbClr>
                  </a:outerShdw>
                </a:effectLst>
                <a:latin typeface="Bookman Old Style" pitchFamily="18" charset="0"/>
              </a:rPr>
              <a:t>7- </a:t>
            </a:r>
            <a:r>
              <a:rPr lang="en-US" sz="2400" b="1" i="1" dirty="0" err="1" smtClean="0">
                <a:effectLst>
                  <a:outerShdw blurRad="38100" dist="38100" dir="2700000" algn="tl">
                    <a:srgbClr val="000000">
                      <a:alpha val="43137"/>
                    </a:srgbClr>
                  </a:outerShdw>
                </a:effectLst>
                <a:latin typeface="Bookman Old Style" pitchFamily="18" charset="0"/>
              </a:rPr>
              <a:t>Recrystalize</a:t>
            </a:r>
            <a:r>
              <a:rPr lang="en-US" sz="2400" b="1" i="1" dirty="0" smtClean="0">
                <a:effectLst>
                  <a:outerShdw blurRad="38100" dist="38100" dir="2700000" algn="tl">
                    <a:srgbClr val="000000">
                      <a:alpha val="43137"/>
                    </a:srgbClr>
                  </a:outerShdw>
                </a:effectLst>
                <a:latin typeface="Bookman Old Style" pitchFamily="18" charset="0"/>
              </a:rPr>
              <a:t>  S.A. from the</a:t>
            </a:r>
          </a:p>
          <a:p>
            <a:pPr algn="l"/>
            <a:r>
              <a:rPr lang="en-US" sz="2400" b="1" i="1" dirty="0" smtClean="0">
                <a:effectLst>
                  <a:outerShdw blurRad="38100" dist="38100" dir="2700000" algn="tl">
                    <a:srgbClr val="000000">
                      <a:alpha val="43137"/>
                    </a:srgbClr>
                  </a:outerShdw>
                </a:effectLst>
                <a:latin typeface="Bookman Old Style" pitchFamily="18" charset="0"/>
              </a:rPr>
              <a:t>   minimum amount of hot water</a:t>
            </a:r>
            <a:endParaRPr lang="ar-IQ" sz="2400" b="1" dirty="0">
              <a:effectLst>
                <a:outerShdw blurRad="38100" dist="38100" dir="2700000" algn="tl">
                  <a:srgbClr val="000000">
                    <a:alpha val="43137"/>
                  </a:srgbClr>
                </a:outerShdw>
              </a:effectLst>
              <a:latin typeface="Bookman Old Style" pitchFamily="18" charset="0"/>
            </a:endParaRPr>
          </a:p>
        </p:txBody>
      </p:sp>
      <p:sp>
        <p:nvSpPr>
          <p:cNvPr id="34818" name="Rectangle 2"/>
          <p:cNvSpPr>
            <a:spLocks noChangeArrowheads="1"/>
          </p:cNvSpPr>
          <p:nvPr/>
        </p:nvSpPr>
        <p:spPr bwMode="auto">
          <a:xfrm>
            <a:off x="179512" y="4365104"/>
            <a:ext cx="896448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635000" algn="l"/>
                <a:tab pos="5273675" algn="r"/>
              </a:tabLst>
            </a:pPr>
            <a:r>
              <a:rPr kumimoji="0" lang="en-US" sz="2400" b="1" u="none" strike="noStrike" cap="none" normalizeH="0" baseline="0" dirty="0" smtClean="0">
                <a:ln>
                  <a:noFill/>
                </a:ln>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The </a:t>
            </a:r>
            <a:r>
              <a:rPr kumimoji="0" lang="en-US" sz="2400" b="1" u="none" strike="noStrike" cap="none" normalizeH="0" baseline="0" dirty="0" smtClean="0">
                <a:ln>
                  <a:noFill/>
                </a:ln>
                <a:effectLst>
                  <a:outerShdw blurRad="38100" dist="38100" dir="2700000" algn="tl">
                    <a:srgbClr val="000000">
                      <a:alpha val="43137"/>
                    </a:srgbClr>
                  </a:outerShdw>
                </a:effectLst>
                <a:latin typeface="Algerian" pitchFamily="82" charset="0"/>
                <a:ea typeface="Calibri" pitchFamily="34" charset="0"/>
                <a:cs typeface="Times New Roman" pitchFamily="18" charset="0"/>
              </a:rPr>
              <a:t>white  solid </a:t>
            </a:r>
            <a:r>
              <a:rPr kumimoji="0" lang="en-US" sz="2400" b="1"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that is</a:t>
            </a:r>
            <a:r>
              <a:rPr kumimoji="0" lang="en-US" sz="2400" b="1" u="none" strike="noStrike" cap="none" normalizeH="0" dirty="0" smtClean="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a:t>
            </a:r>
            <a:r>
              <a:rPr kumimoji="0" lang="en-US" sz="2400" b="1"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formed immediately ( before reflex )</a:t>
            </a:r>
          </a:p>
          <a:p>
            <a:pPr marL="0" marR="0" lvl="0" indent="0" algn="l" defTabSz="914400" rtl="0" eaLnBrk="1" fontAlgn="base" latinLnBrk="0" hangingPunct="1">
              <a:lnSpc>
                <a:spcPct val="100000"/>
              </a:lnSpc>
              <a:spcBef>
                <a:spcPct val="0"/>
              </a:spcBef>
              <a:spcAft>
                <a:spcPct val="0"/>
              </a:spcAft>
              <a:buClrTx/>
              <a:buSzTx/>
              <a:tabLst>
                <a:tab pos="635000" algn="l"/>
                <a:tab pos="5273675" algn="r"/>
              </a:tabLst>
            </a:pPr>
            <a:r>
              <a:rPr kumimoji="0" lang="en-US" sz="2400" b="1"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when </a:t>
            </a:r>
            <a:r>
              <a:rPr kumimoji="0" lang="en-US" sz="2400" b="1" u="none" strike="noStrike" cap="none" normalizeH="0" baseline="0" dirty="0" err="1" smtClean="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methylsalicylate</a:t>
            </a:r>
            <a:r>
              <a:rPr kumimoji="0" lang="en-US" sz="2400" b="1"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was introduced to the aqueous solution</a:t>
            </a:r>
          </a:p>
          <a:p>
            <a:pPr marL="0" marR="0" lvl="0" indent="0" algn="l" defTabSz="914400" rtl="0" eaLnBrk="1" fontAlgn="base" latinLnBrk="0" hangingPunct="1">
              <a:lnSpc>
                <a:spcPct val="100000"/>
              </a:lnSpc>
              <a:spcBef>
                <a:spcPct val="0"/>
              </a:spcBef>
              <a:spcAft>
                <a:spcPct val="0"/>
              </a:spcAft>
              <a:buClrTx/>
              <a:buSzTx/>
              <a:tabLst>
                <a:tab pos="635000" algn="l"/>
                <a:tab pos="5273675" algn="r"/>
              </a:tabLst>
            </a:pPr>
            <a:r>
              <a:rPr kumimoji="0" lang="en-US" sz="2400" b="1"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of </a:t>
            </a:r>
            <a:r>
              <a:rPr kumimoji="0" lang="en-US" sz="2400" b="1" u="none" strike="noStrike" cap="none" normalizeH="0" baseline="0" dirty="0" err="1" smtClean="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NaOH</a:t>
            </a:r>
            <a:r>
              <a:rPr kumimoji="0" lang="en-US" sz="2400" b="1"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is the Na salt </a:t>
            </a:r>
          </a:p>
          <a:p>
            <a:pPr marL="0" marR="0" lvl="0" indent="0" algn="l" defTabSz="914400" rtl="0" eaLnBrk="1" fontAlgn="base" latinLnBrk="0" hangingPunct="1">
              <a:lnSpc>
                <a:spcPct val="100000"/>
              </a:lnSpc>
              <a:spcBef>
                <a:spcPct val="0"/>
              </a:spcBef>
              <a:spcAft>
                <a:spcPct val="0"/>
              </a:spcAft>
              <a:buClrTx/>
              <a:buSzTx/>
              <a:tabLst>
                <a:tab pos="635000" algn="l"/>
                <a:tab pos="5273675" algn="r"/>
              </a:tabLst>
            </a:pPr>
            <a:r>
              <a:rPr kumimoji="0" lang="en-US" sz="2400" b="1"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of </a:t>
            </a:r>
            <a:r>
              <a:rPr kumimoji="0" lang="en-US" sz="2400" b="1" u="none" strike="noStrike" cap="none" normalizeH="0" baseline="0" dirty="0" err="1" smtClean="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methylsalicylate</a:t>
            </a:r>
            <a:r>
              <a:rPr kumimoji="0" lang="en-US" sz="2400" b="1"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that</a:t>
            </a:r>
          </a:p>
          <a:p>
            <a:pPr marL="0" marR="0" lvl="0" indent="0" algn="l" defTabSz="914400" rtl="0" eaLnBrk="1" fontAlgn="base" latinLnBrk="0" hangingPunct="1">
              <a:lnSpc>
                <a:spcPct val="100000"/>
              </a:lnSpc>
              <a:spcBef>
                <a:spcPct val="0"/>
              </a:spcBef>
              <a:spcAft>
                <a:spcPct val="0"/>
              </a:spcAft>
              <a:buClrTx/>
              <a:buSzTx/>
              <a:tabLst>
                <a:tab pos="635000" algn="l"/>
                <a:tab pos="5273675" algn="r"/>
              </a:tabLst>
            </a:pPr>
            <a:r>
              <a:rPr kumimoji="0" lang="en-US" sz="2400" b="1"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will disappear</a:t>
            </a:r>
            <a:r>
              <a:rPr kumimoji="0" lang="en-US" sz="2400" b="1" u="none" strike="noStrike" cap="none" normalizeH="0" dirty="0" smtClean="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a:t>
            </a:r>
            <a:r>
              <a:rPr kumimoji="0" lang="en-US" sz="2400" b="1"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by </a:t>
            </a:r>
          </a:p>
          <a:p>
            <a:pPr marL="0" marR="0" lvl="0" indent="0" algn="l" defTabSz="914400" rtl="0" eaLnBrk="1" fontAlgn="base" latinLnBrk="0" hangingPunct="1">
              <a:lnSpc>
                <a:spcPct val="100000"/>
              </a:lnSpc>
              <a:spcBef>
                <a:spcPct val="0"/>
              </a:spcBef>
              <a:spcAft>
                <a:spcPct val="0"/>
              </a:spcAft>
              <a:buClrTx/>
              <a:buSzTx/>
              <a:tabLst>
                <a:tab pos="635000" algn="l"/>
                <a:tab pos="5273675" algn="r"/>
              </a:tabLst>
            </a:pPr>
            <a:r>
              <a:rPr kumimoji="0" lang="en-US" sz="2400" b="1"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boiling ( </a:t>
            </a:r>
            <a:r>
              <a:rPr kumimoji="0" lang="en-US" sz="2400" b="1" u="none" strike="noStrike" cap="none" normalizeH="0" baseline="0" dirty="0" err="1" smtClean="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redissolve</a:t>
            </a:r>
            <a:r>
              <a:rPr kumimoji="0" lang="en-US" sz="2400" b="1"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ea typeface="Calibri" pitchFamily="34" charset="0"/>
                <a:cs typeface="Times New Roman" pitchFamily="18" charset="0"/>
              </a:rPr>
              <a:t> ).</a:t>
            </a:r>
            <a:endParaRPr kumimoji="0" lang="en-US" sz="2400" b="1" u="none" strike="noStrike" cap="none" normalizeH="0" baseline="0" dirty="0" smtClean="0">
              <a:ln>
                <a:noFill/>
              </a:ln>
              <a:solidFill>
                <a:schemeClr val="tx1"/>
              </a:solidFill>
              <a:effectLst>
                <a:outerShdw blurRad="38100" dist="38100" dir="2700000" algn="tl">
                  <a:srgbClr val="000000">
                    <a:alpha val="43137"/>
                  </a:srgbClr>
                </a:outerShdw>
              </a:effectLst>
              <a:latin typeface="Book Antiqua" pitchFamily="18" charset="0"/>
              <a:cs typeface="Arial" pitchFamily="34" charset="0"/>
            </a:endParaRPr>
          </a:p>
        </p:txBody>
      </p:sp>
      <p:graphicFrame>
        <p:nvGraphicFramePr>
          <p:cNvPr id="34819" name="Object 3"/>
          <p:cNvGraphicFramePr>
            <a:graphicFrameLocks noChangeAspect="1"/>
          </p:cNvGraphicFramePr>
          <p:nvPr/>
        </p:nvGraphicFramePr>
        <p:xfrm>
          <a:off x="3707904" y="5157192"/>
          <a:ext cx="5256584" cy="1512168"/>
        </p:xfrm>
        <a:graphic>
          <a:graphicData uri="http://schemas.openxmlformats.org/presentationml/2006/ole">
            <mc:AlternateContent xmlns:mc="http://schemas.openxmlformats.org/markup-compatibility/2006">
              <mc:Choice xmlns:v="urn:schemas-microsoft-com:vml" Requires="v">
                <p:oleObj spid="_x0000_s34858" name="CS ChemDraw Drawing" r:id="rId4" imgW="5847080" imgH="1742440" progId="ChemDraw.Document.5.0">
                  <p:embed/>
                </p:oleObj>
              </mc:Choice>
              <mc:Fallback>
                <p:oleObj name="CS ChemDraw Drawing" r:id="rId4" imgW="5847080" imgH="1742440" progId="ChemDraw.Document.5.0">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5157192"/>
                        <a:ext cx="5256584" cy="1512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4821" name="Picture 5" descr="http://images.clipartpanda.com/note-clipart-KTjA7LGTq.png">
            <a:hlinkClick r:id="rId6"/>
          </p:cNvPr>
          <p:cNvPicPr>
            <a:picLocks noChangeAspect="1" noChangeArrowheads="1"/>
          </p:cNvPicPr>
          <p:nvPr/>
        </p:nvPicPr>
        <p:blipFill>
          <a:blip r:embed="rId7" cstate="print"/>
          <a:srcRect/>
          <a:stretch>
            <a:fillRect/>
          </a:stretch>
        </p:blipFill>
        <p:spPr bwMode="auto">
          <a:xfrm>
            <a:off x="251520" y="3645024"/>
            <a:ext cx="1368152" cy="79208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smtClean="0"/>
              <a:t>Safety and Health Notifications</a:t>
            </a:r>
            <a:endParaRPr lang="ar-IQ" dirty="0"/>
          </a:p>
        </p:txBody>
      </p:sp>
      <p:sp>
        <p:nvSpPr>
          <p:cNvPr id="3" name="Content Placeholder 2"/>
          <p:cNvSpPr>
            <a:spLocks noGrp="1"/>
          </p:cNvSpPr>
          <p:nvPr>
            <p:ph idx="1"/>
          </p:nvPr>
        </p:nvSpPr>
        <p:spPr/>
        <p:txBody>
          <a:bodyPr>
            <a:normAutofit/>
          </a:bodyPr>
          <a:lstStyle/>
          <a:p>
            <a:pPr marL="0" indent="0" algn="l">
              <a:buNone/>
            </a:pPr>
            <a:r>
              <a:rPr lang="en-US" sz="2400" b="1" i="1" u="sng" dirty="0" smtClean="0"/>
              <a:t>Salicylic acid:</a:t>
            </a:r>
          </a:p>
          <a:p>
            <a:pPr marL="0" indent="0" algn="l">
              <a:buNone/>
            </a:pPr>
            <a:r>
              <a:rPr lang="en-US" sz="2400" b="1" i="1" dirty="0" smtClean="0"/>
              <a:t>    Eye </a:t>
            </a:r>
            <a:r>
              <a:rPr lang="en-US" sz="2400" b="1" i="1" dirty="0" smtClean="0"/>
              <a:t>hazards(severe irritation), Skin hazards(mild irritation), danger, and it has been listed as experimental teratogen.</a:t>
            </a:r>
          </a:p>
          <a:p>
            <a:pPr marL="0" indent="0" algn="l">
              <a:buNone/>
            </a:pPr>
            <a:r>
              <a:rPr lang="en-US" sz="2400" b="1" i="1" dirty="0" smtClean="0"/>
              <a:t>Salicylic acid upon heating converts to phenyl salicylate with further heating it gives </a:t>
            </a:r>
            <a:r>
              <a:rPr lang="en-US" sz="2400" b="1" i="1" dirty="0" err="1" smtClean="0"/>
              <a:t>xanthone</a:t>
            </a:r>
            <a:r>
              <a:rPr lang="en-US" sz="2400" b="1" i="1" dirty="0" smtClean="0"/>
              <a:t>.</a:t>
            </a:r>
          </a:p>
          <a:p>
            <a:pPr marL="0" indent="0" algn="l">
              <a:buNone/>
            </a:pPr>
            <a:r>
              <a:rPr lang="en-US" sz="2400" b="1" i="1" dirty="0" smtClean="0"/>
              <a:t>At the boiling point =200-230, it slowly decomposes or degrades to phenol and CO2.</a:t>
            </a:r>
          </a:p>
          <a:p>
            <a:pPr marL="0" indent="0" algn="l">
              <a:buNone/>
            </a:pPr>
            <a:r>
              <a:rPr lang="en-US" sz="2400" b="1" i="1" dirty="0" smtClean="0"/>
              <a:t>With log P= 2.25, using high concentration ointment of salicylic acid will lead to absorption to blood stream across the skin.</a:t>
            </a:r>
          </a:p>
          <a:p>
            <a:pPr marL="0" indent="0" algn="l">
              <a:buNone/>
            </a:pPr>
            <a:r>
              <a:rPr lang="en-US" sz="2400" dirty="0" smtClean="0"/>
              <a:t> </a:t>
            </a:r>
          </a:p>
          <a:p>
            <a:pPr marL="0" indent="0" algn="l">
              <a:buNone/>
            </a:pPr>
            <a:endParaRPr lang="en-US" sz="2400" dirty="0" smtClean="0"/>
          </a:p>
          <a:p>
            <a:pPr marL="0" indent="0" algn="l">
              <a:buNone/>
            </a:pPr>
            <a:endParaRPr lang="ar-IQ" sz="2400" dirty="0"/>
          </a:p>
        </p:txBody>
      </p:sp>
    </p:spTree>
    <p:extLst>
      <p:ext uri="{BB962C8B-B14F-4D97-AF65-F5344CB8AC3E}">
        <p14:creationId xmlns:p14="http://schemas.microsoft.com/office/powerpoint/2010/main" val="3452879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smtClean="0"/>
              <a:t>Safety and Health Notifications </a:t>
            </a:r>
            <a:endParaRPr lang="ar-IQ" dirty="0"/>
          </a:p>
        </p:txBody>
      </p:sp>
      <p:sp>
        <p:nvSpPr>
          <p:cNvPr id="3" name="Content Placeholder 2"/>
          <p:cNvSpPr>
            <a:spLocks noGrp="1"/>
          </p:cNvSpPr>
          <p:nvPr>
            <p:ph idx="1"/>
          </p:nvPr>
        </p:nvSpPr>
        <p:spPr/>
        <p:txBody>
          <a:bodyPr/>
          <a:lstStyle/>
          <a:p>
            <a:pPr marL="0" indent="0" algn="l">
              <a:buNone/>
            </a:pPr>
            <a:r>
              <a:rPr lang="en-US" sz="2400" b="1" i="1" u="sng" dirty="0" smtClean="0"/>
              <a:t>Methyl salicylate:</a:t>
            </a:r>
          </a:p>
          <a:p>
            <a:pPr marL="0" indent="0" algn="l">
              <a:buNone/>
            </a:pPr>
            <a:r>
              <a:rPr lang="en-US" sz="2400" b="1" i="1" dirty="0" smtClean="0"/>
              <a:t>    Harmful</a:t>
            </a:r>
            <a:r>
              <a:rPr lang="en-US" sz="2400" b="1" i="1" dirty="0" smtClean="0"/>
              <a:t>, use with warning. It is potentially deadly especially for young children who may accidently ingest preparations containing methyl salicylate. Also excessive application of topical muscle pain-relief products can be toxic and fatal due to accumulation of salicylate in blood plasma or serum. </a:t>
            </a:r>
            <a:endParaRPr lang="ar-IQ" sz="2400" b="1" i="1" dirty="0"/>
          </a:p>
        </p:txBody>
      </p:sp>
    </p:spTree>
    <p:extLst>
      <p:ext uri="{BB962C8B-B14F-4D97-AF65-F5344CB8AC3E}">
        <p14:creationId xmlns:p14="http://schemas.microsoft.com/office/powerpoint/2010/main" val="1093520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smtClean="0"/>
              <a:t>Safety and Health Notifications</a:t>
            </a:r>
            <a:endParaRPr lang="ar-IQ" dirty="0"/>
          </a:p>
        </p:txBody>
      </p:sp>
      <p:sp>
        <p:nvSpPr>
          <p:cNvPr id="3" name="Content Placeholder 2"/>
          <p:cNvSpPr>
            <a:spLocks noGrp="1"/>
          </p:cNvSpPr>
          <p:nvPr>
            <p:ph idx="1"/>
          </p:nvPr>
        </p:nvSpPr>
        <p:spPr/>
        <p:txBody>
          <a:bodyPr/>
          <a:lstStyle/>
          <a:p>
            <a:pPr marL="0" indent="0" algn="l">
              <a:buNone/>
            </a:pPr>
            <a:r>
              <a:rPr lang="en-US" b="1" i="1" u="sng" dirty="0" err="1" smtClean="0"/>
              <a:t>NaOH</a:t>
            </a:r>
            <a:r>
              <a:rPr lang="en-US" b="1" i="1" u="sng" dirty="0" smtClean="0"/>
              <a:t>:</a:t>
            </a:r>
          </a:p>
          <a:p>
            <a:pPr marL="0" indent="0" algn="l">
              <a:buNone/>
            </a:pPr>
            <a:r>
              <a:rPr lang="en-US" sz="2400" b="1" i="1" dirty="0" smtClean="0"/>
              <a:t>    Caustic </a:t>
            </a:r>
            <a:r>
              <a:rPr lang="en-US" sz="2400" b="1" i="1" dirty="0" smtClean="0"/>
              <a:t>soda and danger. It can readily decompose proteins and lipids via amide and ester hydrolysis with consequently chemical burns and may induce blindness if contact with eyes. The alkali spills on skin is first aided with irrigation with large quantities of water continued for at least 10-15 min. </a:t>
            </a:r>
          </a:p>
          <a:p>
            <a:pPr marL="0" indent="0" algn="l">
              <a:buNone/>
            </a:pPr>
            <a:endParaRPr lang="en-US" dirty="0" smtClean="0"/>
          </a:p>
          <a:p>
            <a:pPr marL="0" indent="0" algn="l">
              <a:buNone/>
            </a:pPr>
            <a:r>
              <a:rPr lang="en-US" dirty="0" smtClean="0"/>
              <a:t> </a:t>
            </a:r>
          </a:p>
          <a:p>
            <a:pPr marL="0" indent="0" algn="l">
              <a:buNone/>
            </a:pPr>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570" y="4219575"/>
            <a:ext cx="2095500" cy="2638425"/>
          </a:xfrm>
          <a:prstGeom prst="rect">
            <a:avLst/>
          </a:prstGeom>
        </p:spPr>
      </p:pic>
    </p:spTree>
    <p:extLst>
      <p:ext uri="{BB962C8B-B14F-4D97-AF65-F5344CB8AC3E}">
        <p14:creationId xmlns:p14="http://schemas.microsoft.com/office/powerpoint/2010/main" val="2938239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2060848"/>
            <a:ext cx="8640960" cy="830997"/>
          </a:xfrm>
          <a:prstGeom prst="rect">
            <a:avLst/>
          </a:prstGeom>
        </p:spPr>
        <p:txBody>
          <a:bodyPr wrap="square">
            <a:spAutoFit/>
          </a:bodyPr>
          <a:lstStyle/>
          <a:p>
            <a:pPr algn="l"/>
            <a:r>
              <a:rPr lang="en-US" sz="2400" b="1" dirty="0" smtClean="0">
                <a:effectLst>
                  <a:outerShdw blurRad="38100" dist="38100" dir="2700000" algn="tl">
                    <a:srgbClr val="000000">
                      <a:alpha val="43137"/>
                    </a:srgbClr>
                  </a:outerShdw>
                </a:effectLst>
                <a:latin typeface="Bookman Old Style" pitchFamily="18" charset="0"/>
              </a:rPr>
              <a:t>The parent cpd. </a:t>
            </a:r>
            <a:r>
              <a:rPr lang="en-US" sz="2400" b="1" dirty="0" smtClean="0">
                <a:solidFill>
                  <a:srgbClr val="0070C0"/>
                </a:solidFill>
                <a:effectLst>
                  <a:outerShdw blurRad="38100" dist="38100" dir="2700000" algn="tl">
                    <a:srgbClr val="000000">
                      <a:alpha val="43137"/>
                    </a:srgbClr>
                  </a:outerShdw>
                </a:effectLst>
                <a:latin typeface="Bookman Old Style" pitchFamily="18" charset="0"/>
              </a:rPr>
              <a:t>Salicylic acid</a:t>
            </a:r>
            <a:r>
              <a:rPr lang="en-US" sz="2400" b="1" dirty="0" smtClean="0">
                <a:effectLst>
                  <a:outerShdw blurRad="38100" dist="38100" dir="2700000" algn="tl">
                    <a:srgbClr val="000000">
                      <a:alpha val="43137"/>
                    </a:srgbClr>
                  </a:outerShdw>
                </a:effectLst>
                <a:latin typeface="Bookman Old Style" pitchFamily="18" charset="0"/>
              </a:rPr>
              <a:t> has been known since 1839 and it is found as free form, salts &amp; esters.</a:t>
            </a:r>
            <a:endParaRPr lang="ar-IQ" sz="2400" b="1" dirty="0">
              <a:effectLst>
                <a:outerShdw blurRad="38100" dist="38100" dir="2700000" algn="tl">
                  <a:srgbClr val="000000">
                    <a:alpha val="43137"/>
                  </a:srgbClr>
                </a:outerShdw>
              </a:effectLst>
              <a:latin typeface="Bookman Old Style" pitchFamily="18" charset="0"/>
            </a:endParaRPr>
          </a:p>
        </p:txBody>
      </p:sp>
      <p:sp>
        <p:nvSpPr>
          <p:cNvPr id="4" name="Rectangle 3"/>
          <p:cNvSpPr/>
          <p:nvPr/>
        </p:nvSpPr>
        <p:spPr>
          <a:xfrm>
            <a:off x="148801" y="260648"/>
            <a:ext cx="3466013" cy="707886"/>
          </a:xfrm>
          <a:prstGeom prst="rect">
            <a:avLst/>
          </a:prstGeom>
        </p:spPr>
        <p:txBody>
          <a:bodyPr wrap="none">
            <a:spAutoFit/>
          </a:bodyPr>
          <a:lstStyle/>
          <a:p>
            <a:r>
              <a:rPr lang="en-US" sz="4000" b="1" dirty="0" smtClean="0">
                <a:solidFill>
                  <a:schemeClr val="accent6">
                    <a:lumMod val="50000"/>
                  </a:schemeClr>
                </a:solidFill>
                <a:effectLst>
                  <a:outerShdw blurRad="38100" dist="38100" dir="2700000" algn="tl">
                    <a:srgbClr val="000000">
                      <a:alpha val="43137"/>
                    </a:srgbClr>
                  </a:outerShdw>
                </a:effectLst>
                <a:latin typeface="Bookman Old Style" pitchFamily="18" charset="0"/>
                <a:ea typeface="Batang" pitchFamily="18" charset="-127"/>
              </a:rPr>
              <a:t>Historically,</a:t>
            </a:r>
            <a:endParaRPr lang="ar-IQ" sz="4000" dirty="0">
              <a:solidFill>
                <a:schemeClr val="accent6">
                  <a:lumMod val="50000"/>
                </a:schemeClr>
              </a:solidFill>
              <a:effectLst>
                <a:outerShdw blurRad="38100" dist="38100" dir="2700000" algn="tl">
                  <a:srgbClr val="000000">
                    <a:alpha val="43137"/>
                  </a:srgbClr>
                </a:outerShdw>
              </a:effectLst>
              <a:latin typeface="Bookman Old Style" pitchFamily="18" charset="0"/>
              <a:ea typeface="Batang" pitchFamily="18" charset="-127"/>
            </a:endParaRPr>
          </a:p>
        </p:txBody>
      </p:sp>
      <p:sp>
        <p:nvSpPr>
          <p:cNvPr id="5" name="Rectangle 4"/>
          <p:cNvSpPr/>
          <p:nvPr/>
        </p:nvSpPr>
        <p:spPr>
          <a:xfrm>
            <a:off x="251520" y="980728"/>
            <a:ext cx="8640960" cy="954107"/>
          </a:xfrm>
          <a:prstGeom prst="rect">
            <a:avLst/>
          </a:prstGeom>
        </p:spPr>
        <p:txBody>
          <a:bodyPr wrap="square">
            <a:spAutoFit/>
          </a:bodyPr>
          <a:lstStyle/>
          <a:p>
            <a:pPr algn="l"/>
            <a:r>
              <a:rPr lang="en-US" sz="3200" b="1" dirty="0">
                <a:solidFill>
                  <a:srgbClr val="FF0000"/>
                </a:solidFill>
                <a:effectLst>
                  <a:outerShdw blurRad="38100" dist="38100" dir="2700000" algn="tl">
                    <a:srgbClr val="000000">
                      <a:alpha val="43137"/>
                    </a:srgbClr>
                  </a:outerShdw>
                </a:effectLst>
                <a:latin typeface="Bookman Old Style" pitchFamily="18" charset="0"/>
              </a:rPr>
              <a:t>s</a:t>
            </a:r>
            <a:r>
              <a:rPr lang="en-US" sz="3200" b="1" dirty="0" smtClean="0">
                <a:solidFill>
                  <a:srgbClr val="FF0000"/>
                </a:solidFill>
                <a:effectLst>
                  <a:outerShdw blurRad="38100" dist="38100" dir="2700000" algn="tl">
                    <a:srgbClr val="000000">
                      <a:alpha val="43137"/>
                    </a:srgbClr>
                  </a:outerShdw>
                </a:effectLst>
                <a:latin typeface="Bookman Old Style" pitchFamily="18" charset="0"/>
              </a:rPr>
              <a:t>alicylates</a:t>
            </a:r>
            <a:r>
              <a:rPr lang="en-US" sz="2800" b="1" dirty="0" smtClean="0">
                <a:effectLst>
                  <a:outerShdw blurRad="38100" dist="38100" dir="2700000" algn="tl">
                    <a:srgbClr val="000000">
                      <a:alpha val="43137"/>
                    </a:srgbClr>
                  </a:outerShdw>
                </a:effectLst>
                <a:latin typeface="Bookman Old Style" pitchFamily="18" charset="0"/>
              </a:rPr>
              <a:t>  </a:t>
            </a:r>
            <a:r>
              <a:rPr lang="en-US" sz="2400" b="1" dirty="0" smtClean="0">
                <a:effectLst>
                  <a:outerShdw blurRad="38100" dist="38100" dir="2700000" algn="tl">
                    <a:srgbClr val="000000">
                      <a:alpha val="43137"/>
                    </a:srgbClr>
                  </a:outerShdw>
                </a:effectLst>
                <a:latin typeface="Bookman Old Style" pitchFamily="18" charset="0"/>
              </a:rPr>
              <a:t>were among the 1st of the NSAIDs that are recognized as analgesics.</a:t>
            </a:r>
            <a:endParaRPr lang="ar-IQ" sz="2800" dirty="0"/>
          </a:p>
        </p:txBody>
      </p:sp>
      <p:sp>
        <p:nvSpPr>
          <p:cNvPr id="6" name="Rectangle 5"/>
          <p:cNvSpPr/>
          <p:nvPr/>
        </p:nvSpPr>
        <p:spPr>
          <a:xfrm>
            <a:off x="251520" y="2996952"/>
            <a:ext cx="5832648" cy="1938992"/>
          </a:xfrm>
          <a:prstGeom prst="rect">
            <a:avLst/>
          </a:prstGeom>
        </p:spPr>
        <p:txBody>
          <a:bodyPr wrap="square">
            <a:spAutoFit/>
          </a:bodyPr>
          <a:lstStyle/>
          <a:p>
            <a:pPr algn="l"/>
            <a:r>
              <a:rPr lang="en-US" sz="2400" b="1" dirty="0" smtClean="0">
                <a:solidFill>
                  <a:srgbClr val="002060"/>
                </a:solidFill>
                <a:effectLst>
                  <a:outerShdw blurRad="38100" dist="38100" dir="2700000" algn="tl">
                    <a:srgbClr val="000000">
                      <a:alpha val="43137"/>
                    </a:srgbClr>
                  </a:outerShdw>
                </a:effectLst>
                <a:latin typeface="Bookman Old Style" pitchFamily="18" charset="0"/>
              </a:rPr>
              <a:t>Salicylic acid (from  </a:t>
            </a:r>
            <a:r>
              <a:rPr lang="en-US" sz="2400" b="1" i="1" dirty="0" smtClean="0">
                <a:solidFill>
                  <a:srgbClr val="002060"/>
                </a:solidFill>
                <a:effectLst>
                  <a:outerShdw blurRad="38100" dist="38100" dir="2700000" algn="tl">
                    <a:srgbClr val="000000">
                      <a:alpha val="43137"/>
                    </a:srgbClr>
                  </a:outerShdw>
                </a:effectLst>
                <a:latin typeface="Bookman Old Style" pitchFamily="18" charset="0"/>
                <a:hlinkClick r:id="rId3" tooltip="Latin"/>
              </a:rPr>
              <a:t>Latin</a:t>
            </a:r>
            <a:r>
              <a:rPr lang="en-US" sz="2400" b="1" dirty="0" smtClean="0">
                <a:solidFill>
                  <a:srgbClr val="002060"/>
                </a:solidFill>
                <a:effectLst>
                  <a:outerShdw blurRad="38100" dist="38100" dir="2700000" algn="tl">
                    <a:srgbClr val="000000">
                      <a:alpha val="43137"/>
                    </a:srgbClr>
                  </a:outerShdw>
                </a:effectLst>
                <a:latin typeface="Bookman Old Style" pitchFamily="18" charset="0"/>
              </a:rPr>
              <a:t>  </a:t>
            </a:r>
            <a:r>
              <a:rPr lang="en-US" sz="2400" b="1" i="1" dirty="0" err="1" smtClean="0">
                <a:solidFill>
                  <a:srgbClr val="002060"/>
                </a:solidFill>
                <a:effectLst>
                  <a:outerShdw blurRad="38100" dist="38100" dir="2700000" algn="tl">
                    <a:srgbClr val="000000">
                      <a:alpha val="43137"/>
                    </a:srgbClr>
                  </a:outerShdw>
                </a:effectLst>
                <a:latin typeface="Bookman Old Style" pitchFamily="18" charset="0"/>
                <a:hlinkClick r:id="rId4" tooltip="Salix"/>
              </a:rPr>
              <a:t>salix</a:t>
            </a:r>
            <a:r>
              <a:rPr lang="en-US" sz="2400" b="1" i="1" dirty="0" smtClean="0">
                <a:solidFill>
                  <a:srgbClr val="002060"/>
                </a:solidFill>
                <a:effectLst>
                  <a:outerShdw blurRad="38100" dist="38100" dir="2700000" algn="tl">
                    <a:srgbClr val="000000">
                      <a:alpha val="43137"/>
                    </a:srgbClr>
                  </a:outerShdw>
                </a:effectLst>
                <a:latin typeface="Bookman Old Style" pitchFamily="18" charset="0"/>
              </a:rPr>
              <a:t> </a:t>
            </a:r>
            <a:r>
              <a:rPr lang="en-US" sz="2400" b="1" dirty="0" smtClean="0">
                <a:solidFill>
                  <a:srgbClr val="002060"/>
                </a:solidFill>
                <a:effectLst>
                  <a:outerShdw blurRad="38100" dist="38100" dir="2700000" algn="tl">
                    <a:srgbClr val="000000">
                      <a:alpha val="43137"/>
                    </a:srgbClr>
                  </a:outerShdw>
                </a:effectLst>
                <a:latin typeface="Bookman Old Style" pitchFamily="18" charset="0"/>
              </a:rPr>
              <a:t>, </a:t>
            </a:r>
            <a:r>
              <a:rPr lang="en-US" sz="2400" b="1" i="1" dirty="0" smtClean="0">
                <a:solidFill>
                  <a:srgbClr val="002060"/>
                </a:solidFill>
                <a:effectLst>
                  <a:outerShdw blurRad="38100" dist="38100" dir="2700000" algn="tl">
                    <a:srgbClr val="000000">
                      <a:alpha val="43137"/>
                    </a:srgbClr>
                  </a:outerShdw>
                </a:effectLst>
                <a:latin typeface="Bookman Old Style" pitchFamily="18" charset="0"/>
              </a:rPr>
              <a:t>willow tree</a:t>
            </a:r>
            <a:r>
              <a:rPr lang="en-US" sz="2400" b="1" dirty="0" smtClean="0">
                <a:solidFill>
                  <a:srgbClr val="002060"/>
                </a:solidFill>
                <a:effectLst>
                  <a:outerShdw blurRad="38100" dist="38100" dir="2700000" algn="tl">
                    <a:srgbClr val="000000">
                      <a:alpha val="43137"/>
                    </a:srgbClr>
                  </a:outerShdw>
                </a:effectLst>
                <a:latin typeface="Bookman Old Style" pitchFamily="18" charset="0"/>
              </a:rPr>
              <a:t>, from the bark of which the substance used to be obtained) is an </a:t>
            </a:r>
            <a:r>
              <a:rPr lang="en-US" sz="2400" b="1" dirty="0" smtClean="0">
                <a:solidFill>
                  <a:srgbClr val="FF0000"/>
                </a:solidFill>
                <a:effectLst>
                  <a:outerShdw blurRad="38100" dist="38100" dir="2700000" algn="tl">
                    <a:srgbClr val="000000">
                      <a:alpha val="43137"/>
                    </a:srgbClr>
                  </a:outerShdw>
                </a:effectLst>
                <a:latin typeface="Bookman Old Style" pitchFamily="18" charset="0"/>
              </a:rPr>
              <a:t>beta-</a:t>
            </a:r>
            <a:r>
              <a:rPr lang="en-US" sz="2400" b="1" dirty="0" smtClean="0">
                <a:solidFill>
                  <a:srgbClr val="002060"/>
                </a:solidFill>
                <a:effectLst>
                  <a:outerShdw blurRad="38100" dist="38100" dir="2700000" algn="tl">
                    <a:srgbClr val="000000">
                      <a:alpha val="43137"/>
                    </a:srgbClr>
                  </a:outerShdw>
                </a:effectLst>
                <a:latin typeface="Bookman Old Style" pitchFamily="18" charset="0"/>
              </a:rPr>
              <a:t> or </a:t>
            </a:r>
            <a:r>
              <a:rPr lang="en-US" sz="2400" b="1" dirty="0" err="1" smtClean="0">
                <a:solidFill>
                  <a:srgbClr val="FF0000"/>
                </a:solidFill>
                <a:effectLst>
                  <a:outerShdw blurRad="38100" dist="38100" dir="2700000" algn="tl">
                    <a:srgbClr val="000000">
                      <a:alpha val="43137"/>
                    </a:srgbClr>
                  </a:outerShdw>
                </a:effectLst>
                <a:latin typeface="Bookman Old Style" pitchFamily="18" charset="0"/>
              </a:rPr>
              <a:t>ortho-</a:t>
            </a:r>
            <a:r>
              <a:rPr lang="en-US" sz="2400" b="1" dirty="0" err="1" smtClean="0">
                <a:solidFill>
                  <a:srgbClr val="FF0000"/>
                </a:solidFill>
                <a:effectLst>
                  <a:outerShdw blurRad="38100" dist="38100" dir="2700000" algn="tl">
                    <a:srgbClr val="000000">
                      <a:alpha val="43137"/>
                    </a:srgbClr>
                  </a:outerShdw>
                </a:effectLst>
                <a:latin typeface="Bookman Old Style" pitchFamily="18" charset="0"/>
                <a:hlinkClick r:id="rId5" tooltip="Monohydroxybenzoic acid"/>
              </a:rPr>
              <a:t>hydroxybenzoic</a:t>
            </a:r>
            <a:r>
              <a:rPr lang="en-US" sz="2400" b="1" dirty="0" smtClean="0">
                <a:solidFill>
                  <a:srgbClr val="FF0000"/>
                </a:solidFill>
                <a:effectLst>
                  <a:outerShdw blurRad="38100" dist="38100" dir="2700000" algn="tl">
                    <a:srgbClr val="000000">
                      <a:alpha val="43137"/>
                    </a:srgbClr>
                  </a:outerShdw>
                </a:effectLst>
                <a:latin typeface="Bookman Old Style" pitchFamily="18" charset="0"/>
                <a:hlinkClick r:id="rId5" tooltip="Monohydroxybenzoic acid"/>
              </a:rPr>
              <a:t> acid</a:t>
            </a:r>
            <a:r>
              <a:rPr lang="en-US" sz="2400" b="1" dirty="0" smtClean="0">
                <a:solidFill>
                  <a:srgbClr val="002060"/>
                </a:solidFill>
                <a:effectLst>
                  <a:outerShdw blurRad="38100" dist="38100" dir="2700000" algn="tl">
                    <a:srgbClr val="000000">
                      <a:alpha val="43137"/>
                    </a:srgbClr>
                  </a:outerShdw>
                </a:effectLst>
                <a:latin typeface="Bookman Old Style" pitchFamily="18" charset="0"/>
              </a:rPr>
              <a:t>.</a:t>
            </a:r>
          </a:p>
        </p:txBody>
      </p:sp>
      <p:pic>
        <p:nvPicPr>
          <p:cNvPr id="1027" name="Picture 3" descr="C:\Users\user\Pictures\salicylate\PROD-REC-950-white-willow-bark-cs.jpg"/>
          <p:cNvPicPr>
            <a:picLocks noChangeAspect="1" noChangeArrowheads="1"/>
          </p:cNvPicPr>
          <p:nvPr/>
        </p:nvPicPr>
        <p:blipFill>
          <a:blip r:embed="rId6" cstate="print"/>
          <a:srcRect/>
          <a:stretch>
            <a:fillRect/>
          </a:stretch>
        </p:blipFill>
        <p:spPr bwMode="auto">
          <a:xfrm>
            <a:off x="6012160" y="3212976"/>
            <a:ext cx="2881755" cy="2952328"/>
          </a:xfrm>
          <a:prstGeom prst="rect">
            <a:avLst/>
          </a:prstGeom>
          <a:ln>
            <a:noFill/>
          </a:ln>
          <a:effectLst>
            <a:softEdge rad="112500"/>
          </a:effectLst>
        </p:spPr>
      </p:pic>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1033" name="Object 9"/>
          <p:cNvGraphicFramePr>
            <a:graphicFrameLocks noChangeAspect="1"/>
          </p:cNvGraphicFramePr>
          <p:nvPr/>
        </p:nvGraphicFramePr>
        <p:xfrm>
          <a:off x="395536" y="4725144"/>
          <a:ext cx="3600400" cy="1863943"/>
        </p:xfrm>
        <a:graphic>
          <a:graphicData uri="http://schemas.openxmlformats.org/presentationml/2006/ole">
            <mc:AlternateContent xmlns:mc="http://schemas.openxmlformats.org/markup-compatibility/2006">
              <mc:Choice xmlns:v="urn:schemas-microsoft-com:vml" Requires="v">
                <p:oleObj spid="_x0000_s1074" name="CS ChemDraw Drawing" r:id="rId7" imgW="2600960" imgH="1346200" progId="ChemDraw.Document.5.0">
                  <p:embed/>
                </p:oleObj>
              </mc:Choice>
              <mc:Fallback>
                <p:oleObj name="CS ChemDraw Drawing" r:id="rId7" imgW="2600960" imgH="1346200" progId="ChemDraw.Document.5.0">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4725144"/>
                        <a:ext cx="3600400" cy="186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51520" y="476672"/>
            <a:ext cx="9294469"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lang="en-US" sz="2800" b="1" dirty="0" smtClean="0">
                <a:solidFill>
                  <a:schemeClr val="accent6">
                    <a:lumMod val="75000"/>
                  </a:schemeClr>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Salicylates</a:t>
            </a:r>
            <a:r>
              <a:rPr kumimoji="0" lang="en-US" sz="2800" b="1" i="0" u="none" strike="noStrike" cap="none" normalizeH="0" dirty="0" smtClean="0">
                <a:ln>
                  <a:noFill/>
                </a:ln>
                <a:solidFill>
                  <a:schemeClr val="accent6">
                    <a:lumMod val="75000"/>
                  </a:schemeClr>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a:t>
            </a:r>
            <a:r>
              <a:rPr kumimoji="0" lang="en-US" sz="2800" b="1" i="0" u="none"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have been introduced</a:t>
            </a:r>
            <a:r>
              <a:rPr kumimoji="0" lang="en-US" sz="2800" b="1" i="0" u="none" strike="noStrike" cap="none" normalizeH="0" dirty="0" smtClean="0">
                <a:ln>
                  <a:noFill/>
                </a:ln>
                <a:solidFill>
                  <a:schemeClr val="accent6">
                    <a:lumMod val="75000"/>
                  </a:schemeClr>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a:t>
            </a:r>
            <a:r>
              <a:rPr kumimoji="0" lang="en-US" sz="2800" b="1" i="0" u="none"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for a variety of purposes such as:</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280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endParaRP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 </a:t>
            </a:r>
            <a:r>
              <a:rPr kumimoji="0" lang="en-US" sz="2800" b="1" i="0" u="sng" strike="noStrike" cap="none" normalizeH="0" baseline="0" dirty="0" smtClean="0">
                <a:ln>
                  <a:noFill/>
                </a:ln>
                <a:solidFill>
                  <a:schemeClr val="tx2"/>
                </a:solidFill>
                <a:latin typeface="Times New Roman" pitchFamily="18" charset="0"/>
                <a:ea typeface="Calibri" pitchFamily="34" charset="0"/>
                <a:cs typeface="Times New Roman" pitchFamily="18" charset="0"/>
              </a:rPr>
              <a:t>Preservative for food and pharmaceuticals. </a:t>
            </a:r>
            <a:endParaRPr kumimoji="0" lang="en-US" sz="2800" b="1" i="0" u="sng" strike="noStrike" cap="none" normalizeH="0" baseline="0" dirty="0" smtClean="0">
              <a:ln>
                <a:noFill/>
              </a:ln>
              <a:solidFill>
                <a:schemeClr val="tx2"/>
              </a:solidFill>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They have strong antiseptic and germicidal properties.                   </a:t>
            </a:r>
            <a:endParaRPr kumimoji="0" lang="en-US" sz="280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 </a:t>
            </a:r>
            <a:r>
              <a:rPr kumimoji="0" lang="en-US" sz="2800" b="1" i="0" u="sng" strike="noStrike" cap="none" normalizeH="0" baseline="0" dirty="0" smtClean="0">
                <a:ln>
                  <a:noFill/>
                </a:ln>
                <a:solidFill>
                  <a:schemeClr val="tx2"/>
                </a:solidFill>
                <a:latin typeface="Times New Roman" pitchFamily="18" charset="0"/>
                <a:ea typeface="Calibri" pitchFamily="34" charset="0"/>
                <a:cs typeface="Times New Roman" pitchFamily="18" charset="0"/>
              </a:rPr>
              <a:t>Local treatment of warts, corns and athlete's feet.</a:t>
            </a:r>
            <a:endParaRPr kumimoji="0" lang="en-US" sz="2800" b="1" i="0" u="sng" strike="noStrike" cap="none" normalizeH="0" baseline="0" dirty="0" smtClean="0">
              <a:ln>
                <a:noFill/>
              </a:ln>
              <a:solidFill>
                <a:schemeClr val="tx2"/>
              </a:solidFill>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They have good </a:t>
            </a:r>
            <a:r>
              <a:rPr kumimoji="0" lang="en-US" sz="280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escharotic</a:t>
            </a:r>
            <a:r>
              <a:rPr kumimoji="0" lang="en-US" sz="280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and </a:t>
            </a:r>
            <a:r>
              <a:rPr kumimoji="0" lang="en-US" sz="2800"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keratolytic</a:t>
            </a:r>
            <a:r>
              <a:rPr kumimoji="0" lang="en-US" sz="280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properties.</a:t>
            </a:r>
          </a:p>
          <a:p>
            <a:pPr marL="0" marR="0" lvl="0" indent="0" algn="l" defTabSz="914400" rtl="1" eaLnBrk="0" fontAlgn="base" latinLnBrk="0" hangingPunct="0">
              <a:lnSpc>
                <a:spcPct val="100000"/>
              </a:lnSpc>
              <a:spcBef>
                <a:spcPct val="0"/>
              </a:spcBef>
              <a:spcAft>
                <a:spcPct val="0"/>
              </a:spcAft>
              <a:buClrTx/>
              <a:buSzTx/>
              <a:buFontTx/>
              <a:buNone/>
              <a:tabLst/>
            </a:pPr>
            <a:endParaRPr kumimoji="0" lang="en-US" sz="280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3- </a:t>
            </a:r>
            <a:r>
              <a:rPr kumimoji="0" lang="en-US" sz="2800" b="1" i="0" u="sng" strike="noStrike" cap="none" normalizeH="0" baseline="0" dirty="0" smtClean="0">
                <a:ln>
                  <a:noFill/>
                </a:ln>
                <a:solidFill>
                  <a:schemeClr val="tx2"/>
                </a:solidFill>
                <a:latin typeface="Times New Roman" pitchFamily="18" charset="0"/>
                <a:ea typeface="Calibri" pitchFamily="34" charset="0"/>
                <a:cs typeface="Times New Roman" pitchFamily="18" charset="0"/>
              </a:rPr>
              <a:t>Internally, (although seldom taken in the free state).</a:t>
            </a:r>
            <a:endParaRPr kumimoji="0" lang="en-US" sz="2800" b="1" i="0" u="sng" strike="noStrike" cap="none" normalizeH="0" baseline="0" dirty="0" smtClean="0">
              <a:ln>
                <a:noFill/>
              </a:ln>
              <a:solidFill>
                <a:schemeClr val="tx2"/>
              </a:solidFill>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They  show  good  anti-inflammatory ,  antipyretic  and </a:t>
            </a: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analgesic  </a:t>
            </a:r>
            <a:r>
              <a:rPr kumimoji="0" lang="en-US" sz="2800" i="0" u="none"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80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activities   characteristics   of    their   many</a:t>
            </a:r>
          </a:p>
          <a:p>
            <a:pPr marL="0" marR="0" lvl="0" indent="0" algn="l" defTabSz="914400" rtl="1" eaLnBrk="0" fontAlgn="base" latinLnBrk="0" hangingPunct="0">
              <a:lnSpc>
                <a:spcPct val="100000"/>
              </a:lnSpc>
              <a:spcBef>
                <a:spcPct val="0"/>
              </a:spcBef>
              <a:spcAft>
                <a:spcPct val="0"/>
              </a:spcAft>
              <a:buClrTx/>
              <a:buSzTx/>
              <a:buFontTx/>
              <a:buNone/>
              <a:tabLst/>
            </a:pPr>
            <a:r>
              <a:rPr lang="en-US" sz="28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80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commonly  used  salts  and  derivatives.</a:t>
            </a:r>
            <a:endParaRPr kumimoji="0" lang="en-US" sz="280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0" y="-57581"/>
            <a:ext cx="9204764" cy="2616101"/>
          </a:xfrm>
          <a:prstGeom prst="rect">
            <a:avLst/>
          </a:prstGeom>
          <a:solidFill>
            <a:schemeClr val="bg2"/>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accent6">
                    <a:lumMod val="50000"/>
                  </a:schemeClr>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Derivatives of S.A. were introduced in an attempt to:</a:t>
            </a: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a:t>
            </a:r>
            <a:r>
              <a:rPr lang="en-US" sz="2800" b="1" u="sng" dirty="0" smtClean="0">
                <a:solidFill>
                  <a:schemeClr val="tx2"/>
                </a:solidFill>
                <a:latin typeface="Times New Roman" pitchFamily="18" charset="0"/>
                <a:ea typeface="Calibri" pitchFamily="34" charset="0"/>
                <a:cs typeface="Times New Roman" pitchFamily="18" charset="0"/>
              </a:rPr>
              <a:t>Minimize</a:t>
            </a:r>
            <a:r>
              <a:rPr kumimoji="0" lang="en-US" sz="2800" b="1" i="0" u="sng" strike="noStrike" cap="none" normalizeH="0" baseline="0" dirty="0" smtClean="0">
                <a:ln>
                  <a:noFill/>
                </a:ln>
                <a:solidFill>
                  <a:schemeClr val="tx2"/>
                </a:solidFill>
                <a:latin typeface="Times New Roman" pitchFamily="18" charset="0"/>
                <a:ea typeface="Calibri" pitchFamily="34" charset="0"/>
                <a:cs typeface="Times New Roman" pitchFamily="18" charset="0"/>
              </a:rPr>
              <a:t> the gastric symptoms </a:t>
            </a:r>
          </a:p>
          <a:p>
            <a:pPr marL="0" marR="0" lvl="0" indent="0" algn="l" defTabSz="914400" rtl="1" eaLnBrk="0" fontAlgn="base" latinLnBrk="0" hangingPunct="0">
              <a:lnSpc>
                <a:spcPct val="100000"/>
              </a:lnSpc>
              <a:spcBef>
                <a:spcPct val="0"/>
              </a:spcBef>
              <a:spcAft>
                <a:spcPct val="0"/>
              </a:spcAft>
              <a:buClrTx/>
              <a:buSzTx/>
              <a:buFontTx/>
              <a:buNone/>
              <a:tabLst/>
            </a:pPr>
            <a:r>
              <a:rPr lang="en-US" sz="2400" dirty="0" smtClean="0">
                <a:latin typeface="Times New Roman" pitchFamily="18" charset="0"/>
                <a:ea typeface="Calibri" pitchFamily="34" charset="0"/>
                <a:cs typeface="Times New Roman" pitchFamily="18" charset="0"/>
              </a:rPr>
              <a:t>    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astric  disturbances , hemorrhage ,  irritation</a:t>
            </a:r>
            <a:r>
              <a:rPr lang="en-US" sz="2400" dirty="0" smtClean="0">
                <a:latin typeface="Times New Roman" pitchFamily="18" charset="0"/>
                <a:ea typeface="Calibri" pitchFamily="34" charset="0"/>
                <a:cs typeface="Times New Roman" pitchFamily="18" charset="0"/>
              </a:rPr>
              <a:t>.(</a:t>
            </a:r>
            <a:r>
              <a:rPr lang="en-US" sz="2400" dirty="0" err="1" smtClean="0">
                <a:latin typeface="Times New Roman" pitchFamily="18" charset="0"/>
                <a:ea typeface="Calibri" pitchFamily="34" charset="0"/>
                <a:cs typeface="Times New Roman" pitchFamily="18" charset="0"/>
              </a:rPr>
              <a:t>Pka</a:t>
            </a:r>
            <a:r>
              <a:rPr lang="en-US" sz="2400" dirty="0" smtClean="0">
                <a:latin typeface="Times New Roman" pitchFamily="18" charset="0"/>
                <a:ea typeface="Calibri" pitchFamily="34" charset="0"/>
                <a:cs typeface="Times New Roman" pitchFamily="18" charset="0"/>
              </a:rPr>
              <a:t>=2.97).</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a:t>
            </a:r>
            <a:r>
              <a:rPr lang="en-US" sz="2800" b="1" u="sng" dirty="0" smtClean="0">
                <a:solidFill>
                  <a:schemeClr val="tx2"/>
                </a:solidFill>
                <a:latin typeface="Times New Roman" pitchFamily="18" charset="0"/>
                <a:ea typeface="Calibri" pitchFamily="34" charset="0"/>
                <a:cs typeface="Times New Roman" pitchFamily="18" charset="0"/>
              </a:rPr>
              <a:t>Minimize</a:t>
            </a:r>
            <a:r>
              <a:rPr kumimoji="0" lang="en-US" sz="2800" b="1" i="0" u="sng" strike="noStrike" cap="none" normalizeH="0" baseline="0" dirty="0" smtClean="0">
                <a:ln>
                  <a:noFill/>
                </a:ln>
                <a:solidFill>
                  <a:schemeClr val="tx2"/>
                </a:solidFill>
                <a:latin typeface="Times New Roman" pitchFamily="18" charset="0"/>
                <a:ea typeface="Calibri" pitchFamily="34" charset="0"/>
                <a:cs typeface="Times New Roman" pitchFamily="18" charset="0"/>
              </a:rPr>
              <a:t> the undesirable  taste</a:t>
            </a:r>
          </a:p>
          <a:p>
            <a:pPr marL="0" marR="0" lvl="0" indent="0" algn="l" defTabSz="914400" rtl="0" eaLnBrk="0" fontAlgn="base" latinLnBrk="0" hangingPunct="0">
              <a:lnSpc>
                <a:spcPct val="100000"/>
              </a:lnSpc>
              <a:spcBef>
                <a:spcPct val="0"/>
              </a:spcBef>
              <a:spcAft>
                <a:spcPct val="0"/>
              </a:spcAft>
              <a:buClrTx/>
              <a:buSzTx/>
              <a:buFontTx/>
              <a:buNone/>
              <a:tabLst/>
            </a:pPr>
            <a:r>
              <a:rPr lang="en-US" sz="2800" b="1" dirty="0" smtClean="0">
                <a:latin typeface="Times New Roman" pitchFamily="18" charset="0"/>
                <a:ea typeface="Calibri" pitchFamily="34" charset="0"/>
                <a:cs typeface="Times New Roman" pitchFamily="18" charset="0"/>
              </a:rPr>
              <a:t>3-</a:t>
            </a:r>
            <a:r>
              <a:rPr lang="en-US" sz="2800" b="1" dirty="0" smtClean="0">
                <a:solidFill>
                  <a:schemeClr val="tx2"/>
                </a:solidFill>
                <a:latin typeface="Times New Roman" pitchFamily="18" charset="0"/>
                <a:ea typeface="Calibri" pitchFamily="34" charset="0"/>
                <a:cs typeface="Times New Roman" pitchFamily="18" charset="0"/>
              </a:rPr>
              <a:t> </a:t>
            </a:r>
            <a:r>
              <a:rPr lang="en-US" sz="2800" b="1" u="sng" dirty="0">
                <a:solidFill>
                  <a:schemeClr val="tx2"/>
                </a:solidFill>
                <a:latin typeface="Times New Roman" pitchFamily="18" charset="0"/>
                <a:ea typeface="Calibri" pitchFamily="34" charset="0"/>
                <a:cs typeface="Times New Roman" pitchFamily="18" charset="0"/>
              </a:rPr>
              <a:t>P</a:t>
            </a:r>
            <a:r>
              <a:rPr lang="en-US" sz="2800" b="1" u="sng" dirty="0" smtClean="0">
                <a:solidFill>
                  <a:schemeClr val="tx2"/>
                </a:solidFill>
                <a:latin typeface="Times New Roman" pitchFamily="18" charset="0"/>
                <a:ea typeface="Calibri" pitchFamily="34" charset="0"/>
                <a:cs typeface="Times New Roman" pitchFamily="18" charset="0"/>
              </a:rPr>
              <a:t>repare suitable dosage forms</a:t>
            </a:r>
            <a:r>
              <a:rPr lang="en-US" sz="2400" dirty="0" smtClean="0">
                <a:solidFill>
                  <a:schemeClr val="tx2"/>
                </a:solidFill>
                <a:latin typeface="Times New Roman" pitchFamily="18" charset="0"/>
                <a:ea typeface="Calibri" pitchFamily="34" charset="0"/>
                <a:cs typeface="Times New Roman" pitchFamily="18" charset="0"/>
              </a:rPr>
              <a:t> </a:t>
            </a:r>
            <a:endParaRPr lang="en-US" sz="2400" dirty="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sng" strike="noStrike" cap="none" normalizeH="0" dirty="0" smtClean="0">
                <a:ln>
                  <a:noFill/>
                </a:ln>
                <a:solidFill>
                  <a:schemeClr val="tx2"/>
                </a:solidFill>
                <a:effectLst/>
                <a:latin typeface="Times New Roman" pitchFamily="18" charset="0"/>
                <a:ea typeface="Calibri" pitchFamily="34" charset="0"/>
                <a:cs typeface="Times New Roman" pitchFamily="18" charset="0"/>
              </a:rPr>
              <a:t>Improve the physicochemical properties</a:t>
            </a:r>
            <a:r>
              <a:rPr kumimoji="0" lang="en-US" sz="2800" b="1" i="0" u="sng"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 </a:t>
            </a:r>
            <a:endParaRPr kumimoji="0" lang="en-US" sz="2800" b="1" i="0" u="sng" strike="noStrike" cap="none" normalizeH="0" baseline="0" dirty="0" smtClean="0">
              <a:ln>
                <a:noFill/>
              </a:ln>
              <a:solidFill>
                <a:schemeClr val="tx2"/>
              </a:solidFill>
              <a:effectLst/>
              <a:latin typeface="Arial" pitchFamily="34" charset="0"/>
              <a:cs typeface="Arial" pitchFamily="34" charset="0"/>
            </a:endParaRPr>
          </a:p>
        </p:txBody>
      </p:sp>
      <p:sp>
        <p:nvSpPr>
          <p:cNvPr id="16392" name="Rectangle 8"/>
          <p:cNvSpPr>
            <a:spLocks noChangeArrowheads="1"/>
          </p:cNvSpPr>
          <p:nvPr/>
        </p:nvSpPr>
        <p:spPr bwMode="auto">
          <a:xfrm>
            <a:off x="171672" y="2503349"/>
            <a:ext cx="8990859" cy="206210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strike="noStrike" cap="none" normalizeH="0" baseline="0" dirty="0" smtClean="0">
                <a:ln>
                  <a:noFill/>
                </a:ln>
                <a:solidFill>
                  <a:srgbClr val="FF0000"/>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Types of S.A. derivatives:</a:t>
            </a:r>
            <a:endParaRPr kumimoji="0" lang="en-US" sz="2800" b="1" i="0"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i="1"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 </a:t>
            </a:r>
            <a:r>
              <a:rPr kumimoji="0" lang="en-US" sz="2400" b="1" i="0" u="sng" strike="noStrike" cap="none" normalizeH="0" baseline="0" dirty="0" smtClean="0">
                <a:ln>
                  <a:noFill/>
                </a:ln>
                <a:solidFill>
                  <a:srgbClr val="C00000"/>
                </a:solidFill>
                <a:effectLst>
                  <a:outerShdw blurRad="38100" dist="38100" dir="2700000" algn="tl">
                    <a:srgbClr val="000000">
                      <a:alpha val="43137"/>
                    </a:srgbClr>
                  </a:outerShdw>
                </a:effectLst>
                <a:latin typeface="Algerian" pitchFamily="82" charset="0"/>
                <a:ea typeface="Calibri" pitchFamily="34" charset="0"/>
                <a:cs typeface="Times New Roman" pitchFamily="18" charset="0"/>
              </a:rPr>
              <a:t>Type I:</a:t>
            </a:r>
            <a:endParaRPr kumimoji="0" lang="en-US" sz="2400" b="1" i="0" u="sng" strike="noStrike" cap="none" normalizeH="0" baseline="0" dirty="0" smtClean="0">
              <a:ln>
                <a:noFill/>
              </a:ln>
              <a:solidFill>
                <a:srgbClr val="C00000"/>
              </a:solidFill>
              <a:effectLst>
                <a:outerShdw blurRad="38100" dist="38100" dir="2700000" algn="tl">
                  <a:srgbClr val="000000">
                    <a:alpha val="43137"/>
                  </a:srgbClr>
                </a:outerShdw>
              </a:effectLst>
              <a:latin typeface="Algerian" pitchFamily="82"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Represents</a:t>
            </a:r>
            <a:r>
              <a:rPr kumimoji="0" lang="en-US" sz="2400" b="1" i="0" u="none"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those that are formed by modifying the carboxyl  group</a:t>
            </a: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of  S.A. , ( e.g. salts, esters or  amides ) .</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C00000"/>
                </a:solidFill>
                <a:effectLst>
                  <a:outerShdw blurRad="38100" dist="38100" dir="2700000" algn="tl">
                    <a:srgbClr val="000000">
                      <a:alpha val="43137"/>
                    </a:srgbClr>
                  </a:outerShdw>
                </a:effectLst>
                <a:latin typeface="Algerian" pitchFamily="82" charset="0"/>
                <a:ea typeface="Calibri" pitchFamily="34" charset="0"/>
                <a:cs typeface="Times New Roman" pitchFamily="18" charset="0"/>
              </a:rPr>
              <a:t>Type II:</a:t>
            </a:r>
            <a:endParaRPr kumimoji="0" lang="en-US" sz="2400" b="1" i="0" u="sng" strike="noStrike" cap="none" normalizeH="0" baseline="0" dirty="0" smtClean="0">
              <a:ln>
                <a:noFill/>
              </a:ln>
              <a:solidFill>
                <a:srgbClr val="C00000"/>
              </a:solidFill>
              <a:effectLst>
                <a:outerShdw blurRad="38100" dist="38100" dir="2700000" algn="tl">
                  <a:srgbClr val="000000">
                    <a:alpha val="43137"/>
                  </a:srgbClr>
                </a:outerShdw>
              </a:effectLst>
              <a:latin typeface="Algerian" pitchFamily="82" charset="0"/>
              <a:cs typeface="Arial" pitchFamily="34" charset="0"/>
            </a:endParaRPr>
          </a:p>
        </p:txBody>
      </p:sp>
      <p:sp>
        <p:nvSpPr>
          <p:cNvPr id="1639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16394" name="Object 10"/>
          <p:cNvGraphicFramePr>
            <a:graphicFrameLocks noChangeAspect="1"/>
          </p:cNvGraphicFramePr>
          <p:nvPr/>
        </p:nvGraphicFramePr>
        <p:xfrm>
          <a:off x="2339752" y="4869160"/>
          <a:ext cx="5332050" cy="1772816"/>
        </p:xfrm>
        <a:graphic>
          <a:graphicData uri="http://schemas.openxmlformats.org/presentationml/2006/ole">
            <mc:AlternateContent xmlns:mc="http://schemas.openxmlformats.org/markup-compatibility/2006">
              <mc:Choice xmlns:v="urn:schemas-microsoft-com:vml" Requires="v">
                <p:oleObj spid="_x0000_s16436" name="CS ChemDraw Drawing" r:id="rId3" imgW="5773420" imgH="1920240" progId="ChemDraw.Document.5.0">
                  <p:embed/>
                </p:oleObj>
              </mc:Choice>
              <mc:Fallback>
                <p:oleObj name="CS ChemDraw Drawing" r:id="rId3" imgW="5773420" imgH="1920240" progId="ChemDraw.Document.5.0">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4869160"/>
                        <a:ext cx="5332050" cy="1772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6" name="Rectangle 12"/>
          <p:cNvSpPr>
            <a:spLocks noChangeArrowheads="1"/>
          </p:cNvSpPr>
          <p:nvPr/>
        </p:nvSpPr>
        <p:spPr bwMode="auto">
          <a:xfrm>
            <a:off x="179512" y="4437112"/>
            <a:ext cx="896448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Represents those that are derived by substitution on </a:t>
            </a:r>
            <a:r>
              <a:rPr lang="en-US" sz="24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–OH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group of</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S.A.</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p:spPr>
        <p:txBody>
          <a:bodyPr/>
          <a:lstStyle/>
          <a:p>
            <a:pPr algn="l">
              <a:buNone/>
            </a:pPr>
            <a:r>
              <a:rPr lang="en-US" b="1" dirty="0" smtClean="0">
                <a:solidFill>
                  <a:schemeClr val="tx2"/>
                </a:solidFill>
                <a:cs typeface="+mj-cs"/>
              </a:rPr>
              <a:t>Examples (Type I derivatives):</a:t>
            </a:r>
          </a:p>
          <a:p>
            <a:pPr algn="l">
              <a:buNone/>
            </a:pPr>
            <a:endParaRPr lang="ar-IQ" dirty="0"/>
          </a:p>
        </p:txBody>
      </p:sp>
      <p:pic>
        <p:nvPicPr>
          <p:cNvPr id="4" name="Picture 3"/>
          <p:cNvPicPr/>
          <p:nvPr/>
        </p:nvPicPr>
        <p:blipFill>
          <a:blip r:embed="rId2" cstate="print"/>
          <a:srcRect/>
          <a:stretch>
            <a:fillRect/>
          </a:stretch>
        </p:blipFill>
        <p:spPr bwMode="auto">
          <a:xfrm>
            <a:off x="611560" y="980728"/>
            <a:ext cx="8064896" cy="57119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08712"/>
          </a:xfrm>
        </p:spPr>
        <p:txBody>
          <a:bodyPr/>
          <a:lstStyle/>
          <a:p>
            <a:pPr algn="l">
              <a:buNone/>
            </a:pPr>
            <a:r>
              <a:rPr lang="en-US" sz="2800" b="1" dirty="0" smtClean="0">
                <a:solidFill>
                  <a:schemeClr val="tx2"/>
                </a:solidFill>
              </a:rPr>
              <a:t>Example ( Type II derivative) </a:t>
            </a:r>
            <a:r>
              <a:rPr lang="en-US" b="1" dirty="0" smtClean="0">
                <a:solidFill>
                  <a:schemeClr val="tx2"/>
                </a:solidFill>
              </a:rPr>
              <a:t>:</a:t>
            </a:r>
            <a:endParaRPr lang="ar-IQ" dirty="0">
              <a:solidFill>
                <a:schemeClr val="tx2"/>
              </a:solidFill>
            </a:endParaRPr>
          </a:p>
        </p:txBody>
      </p:sp>
      <p:pic>
        <p:nvPicPr>
          <p:cNvPr id="4" name="Picture 3" descr="Aspirin picture.png"/>
          <p:cNvPicPr/>
          <p:nvPr/>
        </p:nvPicPr>
        <p:blipFill>
          <a:blip r:embed="rId2" cstate="print"/>
          <a:stretch>
            <a:fillRect/>
          </a:stretch>
        </p:blipFill>
        <p:spPr>
          <a:xfrm>
            <a:off x="6732240" y="260648"/>
            <a:ext cx="1670670" cy="1220143"/>
          </a:xfrm>
          <a:prstGeom prst="rect">
            <a:avLst/>
          </a:prstGeom>
          <a:ln>
            <a:solidFill>
              <a:schemeClr val="accent1">
                <a:lumMod val="60000"/>
                <a:lumOff val="40000"/>
              </a:schemeClr>
            </a:solidFill>
          </a:ln>
        </p:spPr>
      </p:pic>
      <p:sp>
        <p:nvSpPr>
          <p:cNvPr id="5" name="Rectangle 4"/>
          <p:cNvSpPr/>
          <p:nvPr/>
        </p:nvSpPr>
        <p:spPr>
          <a:xfrm>
            <a:off x="179512" y="692696"/>
            <a:ext cx="4664995" cy="461665"/>
          </a:xfrm>
          <a:prstGeom prst="rect">
            <a:avLst/>
          </a:prstGeom>
        </p:spPr>
        <p:txBody>
          <a:bodyPr wrap="none">
            <a:spAutoFit/>
          </a:bodyPr>
          <a:lstStyle/>
          <a:p>
            <a:r>
              <a:rPr lang="en-US" sz="2400" dirty="0" smtClean="0">
                <a:cs typeface="+mj-cs"/>
              </a:rPr>
              <a:t>Aspirin, C</a:t>
            </a:r>
            <a:r>
              <a:rPr lang="en-US" sz="2400" baseline="-25000" dirty="0" smtClean="0">
                <a:cs typeface="+mj-cs"/>
              </a:rPr>
              <a:t>9</a:t>
            </a:r>
            <a:r>
              <a:rPr lang="en-US" sz="2400" dirty="0" smtClean="0">
                <a:cs typeface="+mj-cs"/>
              </a:rPr>
              <a:t>H</a:t>
            </a:r>
            <a:r>
              <a:rPr lang="en-US" sz="2400" baseline="-25000" dirty="0" smtClean="0">
                <a:cs typeface="+mj-cs"/>
              </a:rPr>
              <a:t>8</a:t>
            </a:r>
            <a:r>
              <a:rPr lang="en-US" sz="2400" dirty="0" smtClean="0">
                <a:cs typeface="+mj-cs"/>
              </a:rPr>
              <a:t>O</a:t>
            </a:r>
            <a:r>
              <a:rPr lang="en-US" sz="2400" baseline="-25000" dirty="0" smtClean="0">
                <a:cs typeface="+mj-cs"/>
              </a:rPr>
              <a:t>4</a:t>
            </a:r>
            <a:r>
              <a:rPr lang="en-US" sz="2400" dirty="0" smtClean="0">
                <a:cs typeface="+mj-cs"/>
              </a:rPr>
              <a:t>, Acetyl salicylic acid.</a:t>
            </a:r>
            <a:endParaRPr lang="ar-IQ" sz="2400" dirty="0">
              <a:cs typeface="+mj-cs"/>
            </a:endParaRPr>
          </a:p>
        </p:txBody>
      </p:sp>
      <p:sp>
        <p:nvSpPr>
          <p:cNvPr id="6" name="Rectangle 5"/>
          <p:cNvSpPr/>
          <p:nvPr/>
        </p:nvSpPr>
        <p:spPr>
          <a:xfrm>
            <a:off x="251520" y="1340768"/>
            <a:ext cx="5832648" cy="461665"/>
          </a:xfrm>
          <a:prstGeom prst="rect">
            <a:avLst/>
          </a:prstGeom>
        </p:spPr>
        <p:txBody>
          <a:bodyPr wrap="square">
            <a:spAutoFit/>
          </a:bodyPr>
          <a:lstStyle/>
          <a:p>
            <a:pPr algn="l"/>
            <a:r>
              <a:rPr lang="en-US" sz="2400" b="1" i="1" dirty="0" smtClean="0">
                <a:solidFill>
                  <a:schemeClr val="tx2">
                    <a:lumMod val="60000"/>
                    <a:lumOff val="40000"/>
                  </a:schemeClr>
                </a:solidFill>
              </a:rPr>
              <a:t>Differences between S.A and aspirin :</a:t>
            </a:r>
            <a:r>
              <a:rPr lang="en-US" sz="1600" dirty="0" smtClean="0">
                <a:solidFill>
                  <a:schemeClr val="tx2">
                    <a:lumMod val="60000"/>
                    <a:lumOff val="40000"/>
                  </a:schemeClr>
                </a:solidFill>
              </a:rPr>
              <a:t> </a:t>
            </a:r>
            <a:endParaRPr lang="ar-IQ" dirty="0">
              <a:solidFill>
                <a:schemeClr val="tx2">
                  <a:lumMod val="60000"/>
                  <a:lumOff val="40000"/>
                </a:schemeClr>
              </a:solidFill>
            </a:endParaRPr>
          </a:p>
        </p:txBody>
      </p:sp>
      <p:pic>
        <p:nvPicPr>
          <p:cNvPr id="7" name="Picture 3"/>
          <p:cNvPicPr>
            <a:picLocks noChangeAspect="1" noChangeArrowheads="1"/>
          </p:cNvPicPr>
          <p:nvPr/>
        </p:nvPicPr>
        <p:blipFill>
          <a:blip r:embed="rId3" cstate="print"/>
          <a:srcRect/>
          <a:stretch>
            <a:fillRect/>
          </a:stretch>
        </p:blipFill>
        <p:spPr bwMode="auto">
          <a:xfrm>
            <a:off x="251520" y="1772816"/>
            <a:ext cx="8568952" cy="5085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1520" y="332656"/>
          <a:ext cx="8712967" cy="1051560"/>
        </p:xfrm>
        <a:graphic>
          <a:graphicData uri="http://schemas.openxmlformats.org/drawingml/2006/table">
            <a:tbl>
              <a:tblPr rtl="1"/>
              <a:tblGrid>
                <a:gridCol w="2903641">
                  <a:extLst>
                    <a:ext uri="{9D8B030D-6E8A-4147-A177-3AD203B41FA5}">
                      <a16:colId xmlns:a16="http://schemas.microsoft.com/office/drawing/2014/main" val="20000"/>
                    </a:ext>
                  </a:extLst>
                </a:gridCol>
                <a:gridCol w="2904663">
                  <a:extLst>
                    <a:ext uri="{9D8B030D-6E8A-4147-A177-3AD203B41FA5}">
                      <a16:colId xmlns:a16="http://schemas.microsoft.com/office/drawing/2014/main" val="20001"/>
                    </a:ext>
                  </a:extLst>
                </a:gridCol>
                <a:gridCol w="2904663">
                  <a:extLst>
                    <a:ext uri="{9D8B030D-6E8A-4147-A177-3AD203B41FA5}">
                      <a16:colId xmlns:a16="http://schemas.microsoft.com/office/drawing/2014/main" val="20002"/>
                    </a:ext>
                  </a:extLst>
                </a:gridCol>
              </a:tblGrid>
              <a:tr h="936104">
                <a:tc>
                  <a:txBody>
                    <a:bodyPr/>
                    <a:lstStyle/>
                    <a:p>
                      <a:pPr algn="ctr" rtl="1">
                        <a:lnSpc>
                          <a:spcPct val="115000"/>
                        </a:lnSpc>
                        <a:spcAft>
                          <a:spcPts val="0"/>
                        </a:spcAft>
                      </a:pPr>
                      <a:r>
                        <a:rPr lang="en-US" sz="2000" b="0" dirty="0">
                          <a:effectLst>
                            <a:outerShdw blurRad="38100" dist="38100" dir="2700000" algn="tl">
                              <a:srgbClr val="000000">
                                <a:alpha val="43137"/>
                              </a:srgbClr>
                            </a:outerShdw>
                          </a:effectLst>
                          <a:latin typeface="Calibri"/>
                          <a:ea typeface="Calibri"/>
                          <a:cs typeface="+mj-cs"/>
                        </a:rPr>
                        <a:t>Given </a:t>
                      </a:r>
                      <a:r>
                        <a:rPr lang="en-US" sz="2000" b="0" dirty="0" smtClean="0">
                          <a:effectLst>
                            <a:outerShdw blurRad="38100" dist="38100" dir="2700000" algn="tl">
                              <a:srgbClr val="000000">
                                <a:alpha val="43137"/>
                              </a:srgbClr>
                            </a:outerShdw>
                          </a:effectLst>
                          <a:latin typeface="Calibri"/>
                          <a:ea typeface="Calibri"/>
                          <a:cs typeface="+mj-cs"/>
                        </a:rPr>
                        <a:t>orally</a:t>
                      </a:r>
                      <a:endParaRPr lang="en-US" sz="2000" b="0" dirty="0">
                        <a:effectLst>
                          <a:outerShdw blurRad="38100" dist="38100" dir="2700000" algn="tl">
                            <a:srgbClr val="000000">
                              <a:alpha val="43137"/>
                            </a:srgbClr>
                          </a:outerShdw>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0" dirty="0">
                          <a:effectLst>
                            <a:outerShdw blurRad="38100" dist="38100" dir="2700000" algn="tl">
                              <a:srgbClr val="000000">
                                <a:alpha val="43137"/>
                              </a:srgbClr>
                            </a:outerShdw>
                          </a:effectLst>
                          <a:latin typeface="Calibri"/>
                          <a:ea typeface="Calibri"/>
                          <a:cs typeface="+mj-cs"/>
                        </a:rPr>
                        <a:t>Externally</a:t>
                      </a:r>
                    </a:p>
                    <a:p>
                      <a:pPr algn="ctr" rtl="1">
                        <a:lnSpc>
                          <a:spcPct val="115000"/>
                        </a:lnSpc>
                        <a:spcAft>
                          <a:spcPts val="0"/>
                        </a:spcAft>
                      </a:pPr>
                      <a:r>
                        <a:rPr lang="en-US" sz="2000" b="0" dirty="0">
                          <a:effectLst>
                            <a:outerShdw blurRad="38100" dist="38100" dir="2700000" algn="tl">
                              <a:srgbClr val="000000">
                                <a:alpha val="43137"/>
                              </a:srgbClr>
                            </a:outerShdw>
                          </a:effectLst>
                          <a:latin typeface="Calibri"/>
                          <a:ea typeface="Calibri"/>
                          <a:cs typeface="+mj-cs"/>
                        </a:rPr>
                        <a:t>Not given orally</a:t>
                      </a:r>
                    </a:p>
                    <a:p>
                      <a:pPr algn="ctr" rtl="1">
                        <a:lnSpc>
                          <a:spcPct val="115000"/>
                        </a:lnSpc>
                        <a:spcAft>
                          <a:spcPts val="0"/>
                        </a:spcAft>
                      </a:pPr>
                      <a:r>
                        <a:rPr lang="en-US" sz="2000" b="0" i="1" dirty="0">
                          <a:solidFill>
                            <a:srgbClr val="FF0000"/>
                          </a:solidFill>
                          <a:effectLst>
                            <a:outerShdw blurRad="38100" dist="38100" dir="2700000" algn="tl">
                              <a:srgbClr val="000000">
                                <a:alpha val="43137"/>
                              </a:srgbClr>
                            </a:outerShdw>
                          </a:effectLst>
                          <a:latin typeface="Calibri"/>
                          <a:ea typeface="Calibri"/>
                          <a:cs typeface="+mj-cs"/>
                        </a:rPr>
                        <a:t>Why?</a:t>
                      </a:r>
                      <a:endParaRPr lang="en-US" sz="2000" b="0" dirty="0">
                        <a:solidFill>
                          <a:srgbClr val="FF0000"/>
                        </a:solidFill>
                        <a:effectLst>
                          <a:outerShdw blurRad="38100" dist="38100" dir="2700000" algn="tl">
                            <a:srgbClr val="000000">
                              <a:alpha val="43137"/>
                            </a:srgbClr>
                          </a:outerShdw>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2000" b="1" dirty="0">
                          <a:effectLst>
                            <a:outerShdw blurRad="38100" dist="38100" dir="2700000" algn="tl">
                              <a:srgbClr val="000000">
                                <a:alpha val="43137"/>
                              </a:srgbClr>
                            </a:outerShdw>
                          </a:effectLst>
                          <a:latin typeface="Bookman Old Style"/>
                          <a:ea typeface="Calibri"/>
                          <a:cs typeface="+mj-cs"/>
                        </a:rPr>
                        <a:t>Route of administration</a:t>
                      </a:r>
                      <a:endParaRPr lang="en-US" sz="2000" b="1" dirty="0">
                        <a:effectLst>
                          <a:outerShdw blurRad="38100" dist="38100" dir="2700000" algn="tl">
                            <a:srgbClr val="000000">
                              <a:alpha val="43137"/>
                            </a:srgbClr>
                          </a:outerShdw>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Rectangle 5"/>
          <p:cNvSpPr/>
          <p:nvPr/>
        </p:nvSpPr>
        <p:spPr>
          <a:xfrm>
            <a:off x="395536" y="1988840"/>
            <a:ext cx="8532440" cy="1200329"/>
          </a:xfrm>
          <a:prstGeom prst="rect">
            <a:avLst/>
          </a:prstGeom>
        </p:spPr>
        <p:txBody>
          <a:bodyPr wrap="square">
            <a:spAutoFit/>
          </a:bodyPr>
          <a:lstStyle/>
          <a:p>
            <a:pPr algn="l"/>
            <a:r>
              <a:rPr lang="en-US" sz="2400" b="1" dirty="0" smtClean="0">
                <a:effectLst>
                  <a:outerShdw blurRad="38100" dist="38100" dir="2700000" algn="tl">
                    <a:srgbClr val="000000">
                      <a:alpha val="43137"/>
                    </a:srgbClr>
                  </a:outerShdw>
                </a:effectLst>
                <a:cs typeface="+mj-cs"/>
              </a:rPr>
              <a:t>S.A.  contains </a:t>
            </a:r>
            <a:r>
              <a:rPr lang="en-US" sz="2400" b="1" dirty="0" err="1" smtClean="0">
                <a:effectLst>
                  <a:outerShdw blurRad="38100" dist="38100" dir="2700000" algn="tl">
                    <a:srgbClr val="000000">
                      <a:alpha val="43137"/>
                    </a:srgbClr>
                  </a:outerShdw>
                </a:effectLst>
                <a:cs typeface="+mj-cs"/>
              </a:rPr>
              <a:t>phenolic</a:t>
            </a:r>
            <a:r>
              <a:rPr lang="en-US" sz="2400" b="1" dirty="0" smtClean="0">
                <a:effectLst>
                  <a:outerShdw blurRad="38100" dist="38100" dir="2700000" algn="tl">
                    <a:srgbClr val="000000">
                      <a:alpha val="43137"/>
                    </a:srgbClr>
                  </a:outerShdw>
                </a:effectLst>
                <a:cs typeface="+mj-cs"/>
              </a:rPr>
              <a:t>  - OH  group and it is </a:t>
            </a:r>
            <a:r>
              <a:rPr lang="en-US" sz="2400" b="1" i="1" dirty="0" err="1" smtClean="0">
                <a:effectLst>
                  <a:outerShdw blurRad="38100" dist="38100" dir="2700000" algn="tl">
                    <a:srgbClr val="000000">
                      <a:alpha val="43137"/>
                    </a:srgbClr>
                  </a:outerShdw>
                </a:effectLst>
                <a:cs typeface="+mj-cs"/>
                <a:hlinkClick r:id="rId2" tooltip="Arene substitution patterns"/>
              </a:rPr>
              <a:t>ortho</a:t>
            </a:r>
            <a:r>
              <a:rPr lang="en-US" sz="2400" b="1" dirty="0" smtClean="0">
                <a:effectLst>
                  <a:outerShdw blurRad="38100" dist="38100" dir="2700000" algn="tl">
                    <a:srgbClr val="000000">
                      <a:alpha val="43137"/>
                    </a:srgbClr>
                  </a:outerShdw>
                </a:effectLst>
                <a:cs typeface="+mj-cs"/>
              </a:rPr>
              <a:t> to the </a:t>
            </a:r>
            <a:r>
              <a:rPr lang="en-US" sz="2400" b="1" dirty="0" smtClean="0">
                <a:effectLst>
                  <a:outerShdw blurRad="38100" dist="38100" dir="2700000" algn="tl">
                    <a:srgbClr val="000000">
                      <a:alpha val="43137"/>
                    </a:srgbClr>
                  </a:outerShdw>
                </a:effectLst>
                <a:cs typeface="+mj-cs"/>
                <a:hlinkClick r:id="rId3" tooltip="Carboxylic acid"/>
              </a:rPr>
              <a:t>carboxyl group</a:t>
            </a:r>
            <a:r>
              <a:rPr lang="en-US" sz="2400" b="1" dirty="0" smtClean="0">
                <a:effectLst>
                  <a:outerShdw blurRad="38100" dist="38100" dir="2700000" algn="tl">
                    <a:srgbClr val="000000">
                      <a:alpha val="43137"/>
                    </a:srgbClr>
                  </a:outerShdw>
                </a:effectLst>
                <a:cs typeface="+mj-cs"/>
              </a:rPr>
              <a:t>. It forms a violet colored complex when reacted with FeCl</a:t>
            </a:r>
            <a:r>
              <a:rPr lang="en-US" b="1" dirty="0" smtClean="0">
                <a:effectLst>
                  <a:outerShdw blurRad="38100" dist="38100" dir="2700000" algn="tl">
                    <a:srgbClr val="000000">
                      <a:alpha val="43137"/>
                    </a:srgbClr>
                  </a:outerShdw>
                </a:effectLst>
                <a:cs typeface="+mj-cs"/>
              </a:rPr>
              <a:t>3</a:t>
            </a:r>
            <a:r>
              <a:rPr lang="en-US" sz="2400" b="1" dirty="0" smtClean="0">
                <a:effectLst>
                  <a:outerShdw blurRad="38100" dist="38100" dir="2700000" algn="tl">
                    <a:srgbClr val="000000">
                      <a:alpha val="43137"/>
                    </a:srgbClr>
                  </a:outerShdw>
                </a:effectLst>
                <a:cs typeface="+mj-cs"/>
              </a:rPr>
              <a:t>. </a:t>
            </a:r>
            <a:r>
              <a:rPr lang="en-US" sz="2400" b="1" dirty="0" smtClean="0">
                <a:effectLst>
                  <a:outerShdw blurRad="38100" dist="38100" dir="2700000" algn="tl">
                    <a:srgbClr val="000000">
                      <a:alpha val="43137"/>
                    </a:srgbClr>
                  </a:outerShdw>
                </a:effectLst>
              </a:rPr>
              <a:t> </a:t>
            </a:r>
            <a:endParaRPr lang="ar-IQ" sz="2400" b="1" dirty="0">
              <a:effectLst>
                <a:outerShdw blurRad="38100" dist="38100" dir="2700000" algn="tl">
                  <a:srgbClr val="000000">
                    <a:alpha val="43137"/>
                  </a:srgbClr>
                </a:outerShdw>
              </a:effectLst>
            </a:endParaRPr>
          </a:p>
        </p:txBody>
      </p:sp>
      <p:sp>
        <p:nvSpPr>
          <p:cNvPr id="8" name="Rectangle 7"/>
          <p:cNvSpPr/>
          <p:nvPr/>
        </p:nvSpPr>
        <p:spPr>
          <a:xfrm>
            <a:off x="251520" y="5733256"/>
            <a:ext cx="8640960" cy="830997"/>
          </a:xfrm>
          <a:prstGeom prst="rect">
            <a:avLst/>
          </a:prstGeom>
        </p:spPr>
        <p:txBody>
          <a:bodyPr wrap="square">
            <a:spAutoFit/>
          </a:bodyPr>
          <a:lstStyle/>
          <a:p>
            <a:pPr algn="l"/>
            <a:r>
              <a:rPr lang="en-US" sz="2400" b="1" dirty="0" smtClean="0">
                <a:solidFill>
                  <a:schemeClr val="tx2">
                    <a:lumMod val="50000"/>
                  </a:schemeClr>
                </a:solidFill>
                <a:effectLst>
                  <a:outerShdw blurRad="38100" dist="38100" dir="2700000" algn="tl">
                    <a:srgbClr val="000000">
                      <a:alpha val="43137"/>
                    </a:srgbClr>
                  </a:outerShdw>
                </a:effectLst>
                <a:cs typeface="+mj-cs"/>
              </a:rPr>
              <a:t>FeCl</a:t>
            </a:r>
            <a:r>
              <a:rPr lang="en-US" sz="2400" b="1" baseline="-25000" dirty="0" smtClean="0">
                <a:solidFill>
                  <a:schemeClr val="tx2">
                    <a:lumMod val="50000"/>
                  </a:schemeClr>
                </a:solidFill>
                <a:effectLst>
                  <a:outerShdw blurRad="38100" dist="38100" dir="2700000" algn="tl">
                    <a:srgbClr val="000000">
                      <a:alpha val="43137"/>
                    </a:srgbClr>
                  </a:outerShdw>
                </a:effectLst>
                <a:cs typeface="+mj-cs"/>
              </a:rPr>
              <a:t>3 </a:t>
            </a:r>
            <a:r>
              <a:rPr lang="en-US" sz="2400" b="1" dirty="0" smtClean="0">
                <a:solidFill>
                  <a:schemeClr val="tx2">
                    <a:lumMod val="50000"/>
                  </a:schemeClr>
                </a:solidFill>
                <a:effectLst>
                  <a:outerShdw blurRad="38100" dist="38100" dir="2700000" algn="tl">
                    <a:srgbClr val="000000">
                      <a:alpha val="43137"/>
                    </a:srgbClr>
                  </a:outerShdw>
                </a:effectLst>
                <a:cs typeface="+mj-cs"/>
              </a:rPr>
              <a:t> is  used  to  detect  the  presence  of  phenol compounds in organic synthesis e.g.: examining purity of the synthesized </a:t>
            </a:r>
            <a:r>
              <a:rPr lang="en-US" sz="2400" b="1" u="sng" dirty="0" smtClean="0">
                <a:solidFill>
                  <a:srgbClr val="0070C0"/>
                </a:solidFill>
                <a:effectLst>
                  <a:outerShdw blurRad="38100" dist="38100" dir="2700000" algn="tl">
                    <a:srgbClr val="000000">
                      <a:alpha val="43137"/>
                    </a:srgbClr>
                  </a:outerShdw>
                </a:effectLst>
                <a:cs typeface="+mj-cs"/>
              </a:rPr>
              <a:t>as</a:t>
            </a:r>
            <a:r>
              <a:rPr lang="en-US" sz="2400" b="1" u="sng" dirty="0" smtClean="0">
                <a:solidFill>
                  <a:schemeClr val="tx2">
                    <a:lumMod val="50000"/>
                  </a:schemeClr>
                </a:solidFill>
                <a:effectLst>
                  <a:outerShdw blurRad="38100" dist="38100" dir="2700000" algn="tl">
                    <a:srgbClr val="000000">
                      <a:alpha val="43137"/>
                    </a:srgbClr>
                  </a:outerShdw>
                </a:effectLst>
                <a:cs typeface="+mj-cs"/>
                <a:hlinkClick r:id="rId4" tooltip="Aspirin"/>
              </a:rPr>
              <a:t>pirin</a:t>
            </a:r>
            <a:r>
              <a:rPr lang="en-US" sz="2400" b="1" dirty="0" smtClean="0">
                <a:solidFill>
                  <a:schemeClr val="tx2">
                    <a:lumMod val="50000"/>
                  </a:schemeClr>
                </a:solidFill>
                <a:effectLst>
                  <a:outerShdw blurRad="38100" dist="38100" dir="2700000" algn="tl">
                    <a:srgbClr val="000000">
                      <a:alpha val="43137"/>
                    </a:srgbClr>
                  </a:outerShdw>
                </a:effectLst>
                <a:cs typeface="+mj-cs"/>
              </a:rPr>
              <a:t>.</a:t>
            </a:r>
            <a:endParaRPr lang="ar-IQ" sz="2400" b="1" dirty="0">
              <a:solidFill>
                <a:schemeClr val="tx2">
                  <a:lumMod val="50000"/>
                </a:schemeClr>
              </a:solidFill>
              <a:effectLst>
                <a:outerShdw blurRad="38100" dist="38100" dir="2700000" algn="tl">
                  <a:srgbClr val="000000">
                    <a:alpha val="43137"/>
                  </a:srgbClr>
                </a:outerShdw>
              </a:effectLst>
              <a:cs typeface="+mj-cs"/>
            </a:endParaRPr>
          </a:p>
        </p:txBody>
      </p:sp>
      <p:pic>
        <p:nvPicPr>
          <p:cNvPr id="7" name="Picture 6"/>
          <p:cNvPicPr/>
          <p:nvPr/>
        </p:nvPicPr>
        <p:blipFill>
          <a:blip r:embed="rId5" cstate="print"/>
          <a:srcRect/>
          <a:stretch>
            <a:fillRect/>
          </a:stretch>
        </p:blipFill>
        <p:spPr bwMode="auto">
          <a:xfrm>
            <a:off x="1403648" y="3140968"/>
            <a:ext cx="6264695" cy="2303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51520" y="188640"/>
            <a:ext cx="5315109" cy="16312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C00000"/>
                </a:solidFill>
                <a:effectLst>
                  <a:outerShdw blurRad="38100" dist="38100" dir="2700000" algn="tl">
                    <a:srgbClr val="000000">
                      <a:alpha val="43137"/>
                    </a:srgbClr>
                  </a:outerShdw>
                </a:effectLst>
                <a:latin typeface="Rockwell Extra Bold" pitchFamily="18" charset="0"/>
                <a:ea typeface="Calibri" pitchFamily="34" charset="0"/>
                <a:cs typeface="Times New Roman" pitchFamily="18" charset="0"/>
              </a:rPr>
              <a:t>Preparation of S.A.:</a:t>
            </a:r>
            <a:endParaRPr kumimoji="0" lang="en-US" sz="2800" b="1" i="0" u="none" strike="noStrike" cap="none" normalizeH="0" baseline="0" dirty="0" smtClean="0">
              <a:ln>
                <a:noFill/>
              </a:ln>
              <a:solidFill>
                <a:srgbClr val="C00000"/>
              </a:solidFill>
              <a:effectLst>
                <a:outerShdw blurRad="38100" dist="38100" dir="2700000" algn="tl">
                  <a:srgbClr val="000000">
                    <a:alpha val="43137"/>
                  </a:srgbClr>
                </a:outerShdw>
              </a:effectLst>
              <a:latin typeface="Rockwell Extra Bold" pitchFamily="18"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 Kolbe reaction ( industrial method ).</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 Oxidation of </a:t>
            </a:r>
            <a:r>
              <a:rPr kumimoji="0" lang="en-US" sz="2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salicylaldehyde</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3- Alkaline hydrolysis of ester.</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8434" name="Rectangle 2"/>
          <p:cNvSpPr>
            <a:spLocks noChangeArrowheads="1"/>
          </p:cNvSpPr>
          <p:nvPr/>
        </p:nvSpPr>
        <p:spPr bwMode="auto">
          <a:xfrm>
            <a:off x="192511" y="1916832"/>
            <a:ext cx="10410222" cy="273921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2"/>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1-</a:t>
            </a:r>
            <a:r>
              <a:rPr kumimoji="0" lang="en-US" sz="2800" b="1" i="0" u="sng" strike="noStrike" cap="none" normalizeH="0" baseline="0" dirty="0" smtClean="0">
                <a:ln>
                  <a:noFill/>
                </a:ln>
                <a:solidFill>
                  <a:schemeClr val="tx2"/>
                </a:solidFill>
                <a:effectLst/>
                <a:latin typeface="Bookman Old Style" pitchFamily="18" charset="0"/>
                <a:ea typeface="Calibri" pitchFamily="34" charset="0"/>
                <a:cs typeface="Times New Roman" pitchFamily="18" charset="0"/>
              </a:rPr>
              <a:t>Kolbe reaction :(electrophilic</a:t>
            </a:r>
            <a:r>
              <a:rPr kumimoji="0" lang="en-US" sz="2800" b="1" i="0" u="sng" strike="noStrike" cap="none" normalizeH="0" dirty="0" smtClean="0">
                <a:ln>
                  <a:noFill/>
                </a:ln>
                <a:solidFill>
                  <a:schemeClr val="tx2"/>
                </a:solidFill>
                <a:effectLst/>
                <a:latin typeface="Bookman Old Style" pitchFamily="18" charset="0"/>
                <a:ea typeface="Calibri" pitchFamily="34" charset="0"/>
                <a:cs typeface="Times New Roman" pitchFamily="18" charset="0"/>
              </a:rPr>
              <a:t> aromatic</a:t>
            </a:r>
            <a:r>
              <a:rPr kumimoji="0" lang="en-US" sz="2800" b="1" i="0" u="sng" strike="noStrike" cap="none" normalizeH="0" baseline="0" dirty="0" smtClean="0">
                <a:ln>
                  <a:noFill/>
                </a:ln>
                <a:solidFill>
                  <a:schemeClr val="tx2"/>
                </a:solidFill>
                <a:effectLst/>
                <a:latin typeface="Bookman Old Style" pitchFamily="18" charset="0"/>
                <a:ea typeface="Calibri" pitchFamily="34" charset="0"/>
                <a:cs typeface="Times New Roman" pitchFamily="18" charset="0"/>
              </a:rPr>
              <a:t> substitution)</a:t>
            </a:r>
            <a:endParaRPr kumimoji="0" lang="en-US" sz="28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It is a </a:t>
            </a:r>
            <a:r>
              <a:rPr kumimoji="0" lang="en-US" sz="2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hlinkClick r:id="rId2" tooltip="Carboxyl"/>
              </a:rPr>
              <a:t>carboxylation</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hlinkClick r:id="rId3" tooltip="Chemical reaction"/>
              </a:rPr>
              <a:t>chemical reaction</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that proceeds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by  heating  sodium  </a:t>
            </a:r>
            <a:r>
              <a:rPr kumimoji="0" lang="en-US" sz="2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phenolate</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 the  </a:t>
            </a:r>
            <a:r>
              <a:rPr lang="en-US" sz="2400" b="1" dirty="0" smtClean="0">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sodium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salt of</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phenol</a:t>
            </a:r>
            <a:r>
              <a:rPr kumimoji="0" lang="en-US" sz="2400" b="1" i="0" u="none" strike="noStrike" cap="none" normalizeH="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with </a:t>
            </a:r>
            <a:r>
              <a:rPr lang="en-US" sz="2400" b="1" dirty="0" smtClean="0">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CO</a:t>
            </a:r>
            <a:r>
              <a:rPr lang="en-US" sz="1600" b="1" dirty="0" smtClean="0">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2</a:t>
            </a:r>
            <a:r>
              <a:rPr lang="en-US" sz="2400" b="1" dirty="0" smtClean="0">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under</a:t>
            </a:r>
            <a:r>
              <a:rPr kumimoji="0" lang="en-US" sz="2400" b="1" i="0" u="none" strike="noStrike" cap="none" normalizeH="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pressure (100 </a:t>
            </a:r>
            <a:r>
              <a:rPr kumimoji="0" lang="en-US" sz="2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atm</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r>
              <a:rPr kumimoji="0" lang="en-US" sz="2400" b="1" i="0" u="none" strike="noStrike" cap="none" normalizeH="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125 °C),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then treating the product with sulfuric acid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The final product is an aromatic</a:t>
            </a:r>
            <a:r>
              <a:rPr kumimoji="0" lang="en-US" sz="2400" b="1" i="0" u="none" strike="noStrike" cap="none" normalizeH="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r>
              <a:rPr kumimoji="0" lang="en-US" sz="2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hydroxy</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acid</a:t>
            </a:r>
            <a:r>
              <a:rPr lang="en-US" sz="2400" b="1" dirty="0" smtClean="0">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which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is known as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hlinkClick r:id="rId4" tooltip="Salicylic acid"/>
              </a:rPr>
              <a:t>salicylic acid</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 (the precursor to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hlinkClick r:id="rId5" tooltip="Aspirin"/>
              </a:rPr>
              <a:t>aspirin</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ea typeface="Times New Roman" pitchFamily="18" charset="0"/>
                <a:cs typeface="Arial" pitchFamily="34" charset="0"/>
              </a:rPr>
              <a:t>).</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Bookman Old Style" pitchFamily="18" charset="0"/>
              <a:cs typeface="Arial" pitchFamily="34" charset="0"/>
            </a:endParaRPr>
          </a:p>
        </p:txBody>
      </p:sp>
      <p:sp>
        <p:nvSpPr>
          <p:cNvPr id="23553" name="Rectangle 1"/>
          <p:cNvSpPr>
            <a:spLocks noChangeArrowheads="1"/>
          </p:cNvSpPr>
          <p:nvPr/>
        </p:nvSpPr>
        <p:spPr bwMode="auto">
          <a:xfrm>
            <a:off x="323528" y="4725144"/>
            <a:ext cx="8781828"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Stencil" pitchFamily="82" charset="0"/>
                <a:ea typeface="Times New Roman" pitchFamily="18" charset="0"/>
                <a:cs typeface="+mj-cs"/>
              </a:rPr>
              <a:t>The mechanism of the reaction:</a:t>
            </a:r>
            <a:endParaRPr kumimoji="0" lang="en-US" sz="2400" b="1" i="0" u="none"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The Kolbe – Schmitt reaction proceeds via the </a:t>
            </a:r>
            <a:r>
              <a:rPr kumimoji="0" lang="en-US" sz="2400" b="1" i="0" u="none" strike="noStrike" cap="none" normalizeH="0" baseline="0" dirty="0" err="1" smtClean="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nucleophile</a:t>
            </a:r>
            <a:r>
              <a:rPr kumimoji="0" lang="en-US" sz="2400"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addition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of a </a:t>
            </a:r>
            <a:r>
              <a:rPr kumimoji="0" lang="en-US" sz="2400" b="1" i="0" u="none" strike="noStrike" cap="none" normalizeH="0" baseline="0" dirty="0" err="1" smtClean="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phenolate</a:t>
            </a:r>
            <a:r>
              <a:rPr kumimoji="0" lang="en-US" sz="2400"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to carbon dioxide to give the </a:t>
            </a:r>
            <a:r>
              <a:rPr kumimoji="0" lang="en-US" sz="2400" b="1" i="0" u="none" strike="noStrike" cap="none" normalizeH="0" baseline="0" dirty="0" err="1" smtClean="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salicylate</a:t>
            </a:r>
            <a:r>
              <a:rPr kumimoji="0" lang="en-US" sz="2400"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The final step is the reaction</a:t>
            </a:r>
            <a:r>
              <a:rPr kumimoji="0" lang="en-US" sz="2400" b="1" i="0" u="none" strike="noStrike" cap="none" normalizeH="0" dirty="0" smtClean="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kumimoji="0" lang="en-US" sz="2400"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of the </a:t>
            </a:r>
            <a:r>
              <a:rPr kumimoji="0" lang="en-US" sz="2400" b="1" i="0" u="none" strike="noStrike" cap="none" normalizeH="0" baseline="0" dirty="0" err="1" smtClean="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salicylate</a:t>
            </a:r>
            <a:r>
              <a:rPr kumimoji="0" lang="en-US" sz="2400"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with acid to form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desired salicylic acid.</a:t>
            </a:r>
            <a:endParaRPr kumimoji="0" lang="en-US" sz="2400" b="1" i="0" u="none" strike="noStrike" cap="none" normalizeH="0" baseline="0" dirty="0" smtClean="0">
              <a:ln>
                <a:noFill/>
              </a:ln>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20481" name="Object 1"/>
          <p:cNvGraphicFramePr>
            <a:graphicFrameLocks noChangeAspect="1"/>
          </p:cNvGraphicFramePr>
          <p:nvPr/>
        </p:nvGraphicFramePr>
        <p:xfrm>
          <a:off x="467544" y="476672"/>
          <a:ext cx="8288456" cy="5472608"/>
        </p:xfrm>
        <a:graphic>
          <a:graphicData uri="http://schemas.openxmlformats.org/presentationml/2006/ole">
            <mc:AlternateContent xmlns:mc="http://schemas.openxmlformats.org/markup-compatibility/2006">
              <mc:Choice xmlns:v="urn:schemas-microsoft-com:vml" Requires="v">
                <p:oleObj spid="_x0000_s20520" name="CS ChemDraw Drawing" r:id="rId3" imgW="6507480" imgH="4287520" progId="ChemDraw.Document.5.0">
                  <p:embed/>
                </p:oleObj>
              </mc:Choice>
              <mc:Fallback>
                <p:oleObj name="CS ChemDraw Drawing" r:id="rId3" imgW="6507480" imgH="4287520" progId="ChemDraw.Document.5.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76672"/>
                        <a:ext cx="8288456" cy="5472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2155</TotalTime>
  <Words>1111</Words>
  <Application>Microsoft Office PowerPoint</Application>
  <PresentationFormat>On-screen Show (4:3)</PresentationFormat>
  <Paragraphs>135</Paragraphs>
  <Slides>19</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2" baseType="lpstr">
      <vt:lpstr>Batang</vt:lpstr>
      <vt:lpstr>Algerian</vt:lpstr>
      <vt:lpstr>Arial</vt:lpstr>
      <vt:lpstr>Book Antiqua</vt:lpstr>
      <vt:lpstr>Bookman Old Style</vt:lpstr>
      <vt:lpstr>Bradley Hand ITC</vt:lpstr>
      <vt:lpstr>Calibri</vt:lpstr>
      <vt:lpstr>Comic Sans MS</vt:lpstr>
      <vt:lpstr>Rockwell Extra Bold</vt:lpstr>
      <vt:lpstr>Stencil</vt:lpstr>
      <vt:lpstr>Times New Roman</vt:lpstr>
      <vt:lpstr>Office Theme</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and Health Notifications</vt:lpstr>
      <vt:lpstr>Safety and Health Notifications </vt:lpstr>
      <vt:lpstr>Safety and Health Notifications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Digital Net</cp:lastModifiedBy>
  <cp:revision>105</cp:revision>
  <dcterms:created xsi:type="dcterms:W3CDTF">2015-10-13T06:29:11Z</dcterms:created>
  <dcterms:modified xsi:type="dcterms:W3CDTF">2023-09-26T19:29:01Z</dcterms:modified>
</cp:coreProperties>
</file>