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84" r:id="rId1"/>
  </p:sldMasterIdLst>
  <p:sldIdLst>
    <p:sldId id="297" r:id="rId2"/>
    <p:sldId id="305" r:id="rId3"/>
    <p:sldId id="322" r:id="rId4"/>
    <p:sldId id="323" r:id="rId5"/>
    <p:sldId id="306" r:id="rId6"/>
    <p:sldId id="311" r:id="rId7"/>
    <p:sldId id="260" r:id="rId8"/>
    <p:sldId id="310" r:id="rId9"/>
    <p:sldId id="261" r:id="rId10"/>
    <p:sldId id="267" r:id="rId11"/>
    <p:sldId id="308" r:id="rId12"/>
    <p:sldId id="309" r:id="rId13"/>
    <p:sldId id="324" r:id="rId14"/>
    <p:sldId id="292" r:id="rId15"/>
    <p:sldId id="325" r:id="rId16"/>
    <p:sldId id="326" r:id="rId17"/>
    <p:sldId id="318" r:id="rId18"/>
    <p:sldId id="270" r:id="rId19"/>
    <p:sldId id="328" r:id="rId20"/>
    <p:sldId id="273" r:id="rId21"/>
    <p:sldId id="329" r:id="rId22"/>
    <p:sldId id="327" r:id="rId23"/>
    <p:sldId id="315" r:id="rId24"/>
    <p:sldId id="316" r:id="rId25"/>
    <p:sldId id="319" r:id="rId26"/>
    <p:sldId id="330" r:id="rId27"/>
    <p:sldId id="317" r:id="rId28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421" autoAdjust="0"/>
    <p:restoredTop sz="94660"/>
  </p:normalViewPr>
  <p:slideViewPr>
    <p:cSldViewPr>
      <p:cViewPr varScale="1">
        <p:scale>
          <a:sx n="65" d="100"/>
          <a:sy n="65" d="100"/>
        </p:scale>
        <p:origin x="1396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0D219D44-180E-4876-85CA-2FFF00709E2B}" type="datetimeFigureOut">
              <a:rPr lang="ar-IQ" smtClean="0"/>
              <a:pPr/>
              <a:t>15/05/1445</a:t>
            </a:fld>
            <a:endParaRPr lang="ar-IQ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11B4408D-DA11-47E2-9103-FE930E13140E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9D44-180E-4876-85CA-2FFF00709E2B}" type="datetimeFigureOut">
              <a:rPr lang="ar-IQ" smtClean="0"/>
              <a:pPr/>
              <a:t>15/05/1445</a:t>
            </a:fld>
            <a:endParaRPr lang="ar-IQ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4408D-DA11-47E2-9103-FE930E13140E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9D44-180E-4876-85CA-2FFF00709E2B}" type="datetimeFigureOut">
              <a:rPr lang="ar-IQ" smtClean="0"/>
              <a:pPr/>
              <a:t>15/05/1445</a:t>
            </a:fld>
            <a:endParaRPr lang="ar-IQ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4408D-DA11-47E2-9103-FE930E13140E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C3919-DB2A-48F8-BBF9-8D2542DD1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9D44-180E-4876-85CA-2FFF00709E2B}" type="datetimeFigureOut">
              <a:rPr lang="ar-IQ" smtClean="0"/>
              <a:pPr/>
              <a:t>15/05/1445</a:t>
            </a:fld>
            <a:endParaRPr lang="ar-IQ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4408D-DA11-47E2-9103-FE930E13140E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0D219D44-180E-4876-85CA-2FFF00709E2B}" type="datetimeFigureOut">
              <a:rPr lang="ar-IQ" smtClean="0"/>
              <a:pPr/>
              <a:t>15/05/1445</a:t>
            </a:fld>
            <a:endParaRPr lang="ar-IQ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11B4408D-DA11-47E2-9103-FE930E13140E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ar-IQ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9D44-180E-4876-85CA-2FFF00709E2B}" type="datetimeFigureOut">
              <a:rPr lang="ar-IQ" smtClean="0"/>
              <a:pPr/>
              <a:t>15/05/1445</a:t>
            </a:fld>
            <a:endParaRPr lang="ar-IQ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4408D-DA11-47E2-9103-FE930E13140E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9D44-180E-4876-85CA-2FFF00709E2B}" type="datetimeFigureOut">
              <a:rPr lang="ar-IQ" smtClean="0"/>
              <a:pPr/>
              <a:t>15/05/1445</a:t>
            </a:fld>
            <a:endParaRPr lang="ar-IQ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4408D-DA11-47E2-9103-FE930E13140E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9D44-180E-4876-85CA-2FFF00709E2B}" type="datetimeFigureOut">
              <a:rPr lang="ar-IQ" smtClean="0"/>
              <a:pPr/>
              <a:t>15/05/1445</a:t>
            </a:fld>
            <a:endParaRPr lang="ar-IQ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4408D-DA11-47E2-9103-FE930E13140E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9D44-180E-4876-85CA-2FFF00709E2B}" type="datetimeFigureOut">
              <a:rPr lang="ar-IQ" smtClean="0"/>
              <a:pPr/>
              <a:t>15/05/1445</a:t>
            </a:fld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4408D-DA11-47E2-9103-FE930E13140E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9D44-180E-4876-85CA-2FFF00709E2B}" type="datetimeFigureOut">
              <a:rPr lang="ar-IQ" smtClean="0"/>
              <a:pPr/>
              <a:t>15/05/1445</a:t>
            </a:fld>
            <a:endParaRPr lang="ar-IQ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4408D-DA11-47E2-9103-FE930E13140E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9D44-180E-4876-85CA-2FFF00709E2B}" type="datetimeFigureOut">
              <a:rPr lang="ar-IQ" smtClean="0"/>
              <a:pPr/>
              <a:t>15/05/1445</a:t>
            </a:fld>
            <a:endParaRPr lang="ar-IQ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4408D-DA11-47E2-9103-FE930E13140E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1B4408D-DA11-47E2-9103-FE930E13140E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D219D44-180E-4876-85CA-2FFF00709E2B}" type="datetimeFigureOut">
              <a:rPr lang="ar-IQ" smtClean="0"/>
              <a:pPr/>
              <a:t>15/05/1445</a:t>
            </a:fld>
            <a:endParaRPr lang="ar-IQ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43608" y="4797152"/>
            <a:ext cx="4896544" cy="1728192"/>
          </a:xfrm>
        </p:spPr>
        <p:txBody>
          <a:bodyPr>
            <a:noAutofit/>
          </a:bodyPr>
          <a:lstStyle/>
          <a:p>
            <a:pPr algn="ctr"/>
            <a:endParaRPr lang="en-US" sz="1800" dirty="0">
              <a:latin typeface="Candara" panose="020E0502030303020204" pitchFamily="34" charset="0"/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6480048" cy="23012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Analgesics</a:t>
            </a:r>
            <a:r>
              <a:rPr lang="en-US" sz="6600" dirty="0">
                <a:latin typeface="Candara" panose="020E0502030303020204" pitchFamily="34" charset="0"/>
              </a:rPr>
              <a:t/>
            </a:r>
            <a:br>
              <a:rPr lang="en-US" sz="6600" dirty="0">
                <a:latin typeface="Candara" panose="020E0502030303020204" pitchFamily="34" charset="0"/>
              </a:rPr>
            </a:br>
            <a:r>
              <a:rPr lang="en-US" sz="4400" dirty="0">
                <a:latin typeface="Candara" panose="020E0502030303020204" pitchFamily="34" charset="0"/>
              </a:rPr>
              <a:t>Acetaminophen &amp; Salicylates</a:t>
            </a:r>
            <a:endParaRPr lang="ar-IQ" sz="4400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199" y="288032"/>
            <a:ext cx="4087815" cy="404664"/>
          </a:xfrm>
        </p:spPr>
        <p:txBody>
          <a:bodyPr>
            <a:noAutofit/>
          </a:bodyPr>
          <a:lstStyle/>
          <a:p>
            <a:pPr algn="l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Clinical Manifestations</a:t>
            </a:r>
            <a:endParaRPr lang="ar-IQ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0041" y="1124744"/>
            <a:ext cx="7058343" cy="6771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 rtl="0"/>
            <a:r>
              <a:rPr lang="en-US" sz="2000" b="1" dirty="0">
                <a:solidFill>
                  <a:srgbClr val="FF0000"/>
                </a:solidFill>
                <a:latin typeface="Candara" panose="020E0502030303020204" pitchFamily="34" charset="0"/>
              </a:rPr>
              <a:t>Stage I toxicity</a:t>
            </a:r>
          </a:p>
          <a:p>
            <a:pPr algn="ctr" rtl="0"/>
            <a:r>
              <a:rPr lang="en-US" dirty="0">
                <a:latin typeface="Candara" panose="020E0502030303020204" pitchFamily="34" charset="0"/>
              </a:rPr>
              <a:t>With in 24 hours, No hepatic injury, asymptomatic, N/V/abdominal pain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35304" y="2420888"/>
            <a:ext cx="6986207" cy="9541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 rtl="0"/>
            <a:r>
              <a:rPr lang="en-US" sz="2000" b="1" dirty="0">
                <a:solidFill>
                  <a:srgbClr val="FF0000"/>
                </a:solidFill>
                <a:latin typeface="Candara" panose="020E0502030303020204" pitchFamily="34" charset="0"/>
              </a:rPr>
              <a:t>Stage II toxicity</a:t>
            </a:r>
          </a:p>
          <a:p>
            <a:pPr algn="ctr" rtl="0"/>
            <a:r>
              <a:rPr lang="en-US" dirty="0">
                <a:latin typeface="Candara" panose="020E0502030303020204" pitchFamily="34" charset="0"/>
              </a:rPr>
              <a:t>24 to 72hours, right upper quadrant abdominal pain, anorexia,  N/V, </a:t>
            </a:r>
          </a:p>
          <a:p>
            <a:pPr algn="ctr" rtl="0"/>
            <a:r>
              <a:rPr lang="en-US" dirty="0">
                <a:latin typeface="Candara" panose="020E0502030303020204" pitchFamily="34" charset="0"/>
              </a:rPr>
              <a:t>Tachycardia and hypotension , Raised liver function test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0860" y="4077072"/>
            <a:ext cx="8108310" cy="123110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 rtl="0"/>
            <a:r>
              <a:rPr lang="en-US" sz="2000" b="1" dirty="0">
                <a:solidFill>
                  <a:srgbClr val="FF0000"/>
                </a:solidFill>
                <a:latin typeface="Candara" panose="020E0502030303020204" pitchFamily="34" charset="0"/>
              </a:rPr>
              <a:t>Stage III toxicity</a:t>
            </a:r>
          </a:p>
          <a:p>
            <a:pPr algn="ctr" rtl="0"/>
            <a:r>
              <a:rPr lang="en-US" dirty="0">
                <a:latin typeface="Candara" panose="020E0502030303020204" pitchFamily="34" charset="0"/>
              </a:rPr>
              <a:t> 72 to 96 hours, N/V/abdominal pain, Maximal liver injury (jaundice, coagulopathy, </a:t>
            </a:r>
          </a:p>
          <a:p>
            <a:pPr algn="ctr" rtl="0"/>
            <a:r>
              <a:rPr lang="en-US" dirty="0">
                <a:latin typeface="Candara" panose="020E0502030303020204" pitchFamily="34" charset="0"/>
              </a:rPr>
              <a:t>hypoglycemia, and hepatic encephalopathy), Acute renal failure,</a:t>
            </a:r>
          </a:p>
          <a:p>
            <a:pPr algn="ctr" rtl="0"/>
            <a:r>
              <a:rPr lang="en-US" dirty="0">
                <a:latin typeface="Candara" panose="020E0502030303020204" pitchFamily="34" charset="0"/>
              </a:rPr>
              <a:t>Death from </a:t>
            </a:r>
            <a:r>
              <a:rPr lang="en-US" dirty="0" err="1">
                <a:latin typeface="Candara" panose="020E0502030303020204" pitchFamily="34" charset="0"/>
              </a:rPr>
              <a:t>multiorgan</a:t>
            </a:r>
            <a:r>
              <a:rPr lang="en-US" dirty="0">
                <a:latin typeface="Candara" panose="020E0502030303020204" pitchFamily="34" charset="0"/>
              </a:rPr>
              <a:t> failure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08754" y="5877272"/>
            <a:ext cx="5048178" cy="6771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 rtl="0"/>
            <a:r>
              <a:rPr lang="en-US" sz="2000" b="1" dirty="0">
                <a:solidFill>
                  <a:srgbClr val="FF0000"/>
                </a:solidFill>
                <a:latin typeface="Candara" panose="020E0502030303020204" pitchFamily="34" charset="0"/>
              </a:rPr>
              <a:t>Stage IV toxicity</a:t>
            </a:r>
          </a:p>
          <a:p>
            <a:pPr algn="ctr" rtl="0"/>
            <a:r>
              <a:rPr lang="en-US" dirty="0">
                <a:latin typeface="Candara" panose="020E0502030303020204" pitchFamily="34" charset="0"/>
              </a:rPr>
              <a:t>The recovery phase, Patients who survive stage III 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4067944" y="1988840"/>
            <a:ext cx="86409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4094838" y="3573016"/>
            <a:ext cx="86409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4185066" y="5445224"/>
            <a:ext cx="86409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3568" y="457200"/>
            <a:ext cx="4464496" cy="595536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Monitoring and Testing</a:t>
            </a:r>
            <a:endParaRPr lang="ar-IQ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1322179"/>
            <a:ext cx="38884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Laboratory tests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en-US" b="1" dirty="0">
              <a:latin typeface="Candara" panose="020E0502030303020204" pitchFamily="34" charset="0"/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b="1" dirty="0">
                <a:latin typeface="Candara" panose="020E0502030303020204" pitchFamily="34" charset="0"/>
              </a:rPr>
              <a:t>Serum acetaminophen levels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US" dirty="0">
                <a:latin typeface="Candara" panose="020E0502030303020204" pitchFamily="34" charset="0"/>
              </a:rPr>
              <a:t>Management is dependent on the serum acetaminophen level and the time of ingestion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US" dirty="0" err="1">
                <a:latin typeface="Candara" panose="020E0502030303020204" pitchFamily="34" charset="0"/>
              </a:rPr>
              <a:t>Rumack</a:t>
            </a:r>
            <a:r>
              <a:rPr lang="en-US" dirty="0">
                <a:latin typeface="Candara" panose="020E0502030303020204" pitchFamily="34" charset="0"/>
              </a:rPr>
              <a:t>/Matthew </a:t>
            </a:r>
            <a:r>
              <a:rPr lang="en-US" dirty="0" err="1">
                <a:latin typeface="Candara" panose="020E0502030303020204" pitchFamily="34" charset="0"/>
              </a:rPr>
              <a:t>nomogram</a:t>
            </a:r>
            <a:endParaRPr lang="en-US" dirty="0">
              <a:latin typeface="Candara" panose="020E0502030303020204" pitchFamily="34" charset="0"/>
            </a:endParaRP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US" dirty="0">
                <a:latin typeface="Candara" panose="020E0502030303020204" pitchFamily="34" charset="0"/>
              </a:rPr>
              <a:t>Paracetamol concentrations taken between 4 and 24 hours after ingestion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endParaRPr lang="en-US" dirty="0">
              <a:latin typeface="Candara" panose="020E0502030303020204" pitchFamily="34" charset="0"/>
            </a:endParaRP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endParaRPr lang="ar-IQ" dirty="0">
              <a:latin typeface="Candara" panose="020E0502030303020204" pitchFamily="34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24744"/>
            <a:ext cx="4563616" cy="507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2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4896544" cy="595536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Monitoring and Testing</a:t>
            </a:r>
            <a:endParaRPr lang="ar-IQ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908720"/>
            <a:ext cx="871296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Laboratory tests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200" dirty="0">
                <a:latin typeface="Candara" panose="020E0502030303020204" pitchFamily="34" charset="0"/>
              </a:rPr>
              <a:t>Liver function tests 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alanine aminotransferase [ALT]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aspartate aminotransferase [AST]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bilirubin [total and fractionated]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alkaline phosphatase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200" dirty="0">
                <a:latin typeface="Candara" panose="020E0502030303020204" pitchFamily="34" charset="0"/>
              </a:rPr>
              <a:t>Prothrombin time (PT) with international normalized ratio (INR)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200" dirty="0">
                <a:latin typeface="Candara" panose="020E0502030303020204" pitchFamily="34" charset="0"/>
              </a:rPr>
              <a:t>Glucose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200" dirty="0">
                <a:latin typeface="Candara" panose="020E0502030303020204" pitchFamily="34" charset="0"/>
              </a:rPr>
              <a:t>Renal function studies (electrolytes, BUN, creatinine)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200" dirty="0">
                <a:latin typeface="Candara" panose="020E0502030303020204" pitchFamily="34" charset="0"/>
              </a:rPr>
              <a:t>ECG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200" dirty="0">
                <a:latin typeface="Candara" panose="020E0502030303020204" pitchFamily="34" charset="0"/>
              </a:rPr>
              <a:t>Lipase and amylase (in patients with abdominal pain)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200" dirty="0">
                <a:latin typeface="Candara" panose="020E0502030303020204" pitchFamily="34" charset="0"/>
              </a:rPr>
              <a:t>Other tests to consider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Serum salicylate level: in unconscious patients or those in whom there is a suspicion of co-ingestion of salicylates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Urine drug screen: may be used in patients who are unconscious to determine if other substances have been taken</a:t>
            </a:r>
          </a:p>
        </p:txBody>
      </p:sp>
    </p:spTree>
    <p:extLst>
      <p:ext uri="{BB962C8B-B14F-4D97-AF65-F5344CB8AC3E}">
        <p14:creationId xmlns:p14="http://schemas.microsoft.com/office/powerpoint/2010/main" val="88199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3568" y="457200"/>
            <a:ext cx="4248472" cy="595536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Monitoring and Testing</a:t>
            </a:r>
            <a:endParaRPr lang="ar-IQ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1404059"/>
            <a:ext cx="864096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Candara" panose="020E0502030303020204" pitchFamily="34" charset="0"/>
              </a:rPr>
              <a:t>Special clinical considerations</a:t>
            </a:r>
          </a:p>
          <a:p>
            <a:pPr algn="l" rtl="0"/>
            <a:endParaRPr lang="en-US" sz="2400" b="1" dirty="0">
              <a:latin typeface="Candara" panose="020E0502030303020204" pitchFamily="34" charset="0"/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Glutathione deficiency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US" dirty="0">
                <a:latin typeface="Candara" panose="020E0502030303020204" pitchFamily="34" charset="0"/>
              </a:rPr>
              <a:t>people with acute or chronic starvation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US" dirty="0">
                <a:latin typeface="Candara" panose="020E0502030303020204" pitchFamily="34" charset="0"/>
              </a:rPr>
              <a:t>Eating disorders (e.g., anorexia or bulimia)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US" dirty="0">
                <a:latin typeface="Candara" panose="020E0502030303020204" pitchFamily="34" charset="0"/>
              </a:rPr>
              <a:t>Patients with chronic debilitating illnesses (e.g., cystic fibrosis, AIDS, alcoholism, or hepatitis C)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Prior medications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US" dirty="0">
                <a:latin typeface="Candara" panose="020E0502030303020204" pitchFamily="34" charset="0"/>
              </a:rPr>
              <a:t>Long-term treatment with CYP 450 inductors (e.g., carbamazepine, rifampicin)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US" dirty="0">
                <a:latin typeface="Candara" panose="020E0502030303020204" pitchFamily="34" charset="0"/>
              </a:rPr>
              <a:t>Long standing alcohol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Children</a:t>
            </a:r>
            <a:endParaRPr lang="en-US" sz="20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11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715200" cy="922114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Treatment of Acetaminophen Overdose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1607309"/>
            <a:ext cx="84249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>
                <a:latin typeface="Candara" panose="020E0502030303020204" pitchFamily="34" charset="0"/>
              </a:rPr>
              <a:t>Out of hospital treatment</a:t>
            </a:r>
          </a:p>
          <a:p>
            <a:pPr algn="l" rtl="0"/>
            <a:endParaRPr lang="en-US" sz="2400" b="1" dirty="0">
              <a:latin typeface="Candara" panose="020E0502030303020204" pitchFamily="34" charset="0"/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Activated charcoal, with in the first hour after overdose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Ipecac and Lavage might be used with in 2 hours of ingestion (not common)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ndara" panose="020E0502030303020204" pitchFamily="34" charset="0"/>
              </a:rPr>
              <a:t>Antiemetics</a:t>
            </a:r>
            <a:r>
              <a:rPr lang="en-US" sz="2400" dirty="0">
                <a:latin typeface="Candara" panose="020E0502030303020204" pitchFamily="34" charset="0"/>
              </a:rPr>
              <a:t> are used to relieve nausea and vomiting, which can result from both acetaminophen toxicity and from Activated charcoal and oral N-</a:t>
            </a:r>
            <a:r>
              <a:rPr lang="en-US" sz="2400" dirty="0" err="1">
                <a:latin typeface="Candara" panose="020E0502030303020204" pitchFamily="34" charset="0"/>
              </a:rPr>
              <a:t>acetylcysteine</a:t>
            </a:r>
            <a:r>
              <a:rPr lang="en-US" sz="2400" dirty="0">
                <a:latin typeface="Candara" panose="020E0502030303020204" pitchFamily="34" charset="0"/>
              </a:rPr>
              <a:t> administration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715200" cy="922114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Treatment of Acetaminophen Overdose</a:t>
            </a:r>
          </a:p>
        </p:txBody>
      </p:sp>
      <p:sp>
        <p:nvSpPr>
          <p:cNvPr id="3" name="Rectangle 2"/>
          <p:cNvSpPr/>
          <p:nvPr/>
        </p:nvSpPr>
        <p:spPr>
          <a:xfrm>
            <a:off x="467544" y="1196752"/>
            <a:ext cx="828092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fontAlgn="base"/>
            <a:r>
              <a:rPr lang="en-US" sz="2400" b="1" dirty="0">
                <a:latin typeface="Candara" panose="020E0502030303020204" pitchFamily="34" charset="0"/>
              </a:rPr>
              <a:t>N-</a:t>
            </a:r>
            <a:r>
              <a:rPr lang="en-US" sz="2400" b="1" dirty="0" err="1">
                <a:latin typeface="Candara" panose="020E0502030303020204" pitchFamily="34" charset="0"/>
              </a:rPr>
              <a:t>acetylcysteine</a:t>
            </a:r>
            <a:endParaRPr lang="en-US" sz="2400" b="1" dirty="0">
              <a:latin typeface="Candara" panose="020E0502030303020204" pitchFamily="34" charset="0"/>
            </a:endParaRPr>
          </a:p>
          <a:p>
            <a:pPr algn="l" rtl="0" fontAlgn="base"/>
            <a:endParaRPr lang="en-US" sz="2000" b="1" dirty="0">
              <a:latin typeface="Candara" panose="020E0502030303020204" pitchFamily="34" charset="0"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sz="2200" dirty="0">
                <a:latin typeface="Candara" panose="020E0502030303020204" pitchFamily="34" charset="0"/>
              </a:rPr>
              <a:t>The mainstay of treatment for paracetamol toxicity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sz="2200" dirty="0">
                <a:latin typeface="Candara" panose="020E0502030303020204" pitchFamily="34" charset="0"/>
              </a:rPr>
              <a:t>Antidote for paracetamol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sz="2200" dirty="0">
                <a:latin typeface="Candara" panose="020E0502030303020204" pitchFamily="34" charset="0"/>
              </a:rPr>
              <a:t>As early as possible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sz="2200" dirty="0">
                <a:latin typeface="Candara" panose="020E0502030303020204" pitchFamily="34" charset="0"/>
              </a:rPr>
              <a:t>Is a sulfhydryl donor, replenishes glutathione stores</a:t>
            </a:r>
            <a:r>
              <a:rPr lang="en-US" sz="2200" dirty="0"/>
              <a:t> </a:t>
            </a:r>
            <a:endParaRPr lang="en-US" sz="2200" dirty="0">
              <a:latin typeface="Candara" panose="020E0502030303020204" pitchFamily="34" charset="0"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sz="2200" dirty="0">
                <a:latin typeface="Candara" panose="020E0502030303020204" pitchFamily="34" charset="0"/>
              </a:rPr>
              <a:t>Loading dose of 140 mg/kg then 70 mg/kg given every 4 hours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sz="2200" dirty="0">
                <a:latin typeface="Candara" panose="020E0502030303020204" pitchFamily="34" charset="0"/>
              </a:rPr>
              <a:t>Total treatment duration of 72 hours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sz="2200" dirty="0">
                <a:latin typeface="Candara" panose="020E0502030303020204" pitchFamily="34" charset="0"/>
              </a:rPr>
              <a:t>Should be given even if the history is unclear but a potentially toxic acetaminophen ingestion is suspected. NAC should be administered while awaiting a serum Acetaminophen level if the patient presents close to or later than 8 hours after an acute ingestion</a:t>
            </a:r>
          </a:p>
        </p:txBody>
      </p:sp>
    </p:spTree>
    <p:extLst>
      <p:ext uri="{BB962C8B-B14F-4D97-AF65-F5344CB8AC3E}">
        <p14:creationId xmlns:p14="http://schemas.microsoft.com/office/powerpoint/2010/main" val="2998380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715200" cy="922114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Treatment of Acetaminophen Overdose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N-</a:t>
            </a:r>
            <a:r>
              <a:rPr lang="en-US" sz="2400" dirty="0" err="1">
                <a:latin typeface="Candara" panose="020E0502030303020204" pitchFamily="34" charset="0"/>
              </a:rPr>
              <a:t>acetylcysteine</a:t>
            </a:r>
            <a:endParaRPr lang="en-US" sz="2400" dirty="0">
              <a:latin typeface="Candara" panose="020E0502030303020204" pitchFamily="34" charset="0"/>
            </a:endParaRPr>
          </a:p>
          <a:p>
            <a:pPr marL="800100" lvl="1" indent="-342900" algn="l" rtl="0" fontAlgn="base">
              <a:buFont typeface="Arial" panose="020B0604020202020204" pitchFamily="34" charset="0"/>
              <a:buChar char="•"/>
            </a:pPr>
            <a:r>
              <a:rPr lang="en-US" sz="2200" dirty="0" err="1">
                <a:latin typeface="Candara" panose="020E0502030303020204" pitchFamily="34" charset="0"/>
              </a:rPr>
              <a:t>Sulphurous</a:t>
            </a:r>
            <a:r>
              <a:rPr lang="en-US" sz="2200" dirty="0">
                <a:latin typeface="Candara" panose="020E0502030303020204" pitchFamily="34" charset="0"/>
              </a:rPr>
              <a:t> compound:</a:t>
            </a:r>
          </a:p>
          <a:p>
            <a:pPr marL="1257300" lvl="2" indent="-342900" algn="l" rtl="0"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Causes vomiting when given by mouth or nausea when given intravenously</a:t>
            </a:r>
          </a:p>
          <a:p>
            <a:pPr marL="1257300" lvl="2" indent="-342900" algn="l" rtl="0"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Asthma, family history of drug allergy, and women</a:t>
            </a:r>
          </a:p>
          <a:p>
            <a:pPr marL="1257300" lvl="2" indent="-342900" algn="l" rtl="0"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Treated by interrupting the </a:t>
            </a:r>
            <a:r>
              <a:rPr lang="en-US" sz="2000" dirty="0" err="1">
                <a:latin typeface="Candara" panose="020E0502030303020204" pitchFamily="34" charset="0"/>
              </a:rPr>
              <a:t>acetylcysteine</a:t>
            </a:r>
            <a:r>
              <a:rPr lang="en-US" sz="2000" dirty="0">
                <a:latin typeface="Candara" panose="020E0502030303020204" pitchFamily="34" charset="0"/>
              </a:rPr>
              <a:t> infusion and providing symptomatic relief with an antihistamine such as chlorpheniramine and nebulized salbutamol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endParaRPr lang="en-US" sz="2000" dirty="0">
              <a:latin typeface="Candara" panose="020E0502030303020204" pitchFamily="34" charset="0"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Liver transplantation, patients with severe hepatotoxicity and potential to progress to hepatic failure</a:t>
            </a:r>
          </a:p>
          <a:p>
            <a:pPr marL="800100" lvl="1" indent="-342900" algn="l" rtl="0"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Metabolic acidosis</a:t>
            </a:r>
          </a:p>
          <a:p>
            <a:pPr marL="800100" lvl="1" indent="-342900" algn="l" rtl="0"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Renal failure</a:t>
            </a:r>
          </a:p>
          <a:p>
            <a:pPr marL="800100" lvl="1" indent="-342900" algn="l" rtl="0"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Coagulopathy</a:t>
            </a:r>
          </a:p>
          <a:p>
            <a:pPr marL="800100" lvl="1" indent="-342900" algn="l" rtl="0"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Encephalopathy </a:t>
            </a:r>
          </a:p>
        </p:txBody>
      </p:sp>
    </p:spTree>
    <p:extLst>
      <p:ext uri="{BB962C8B-B14F-4D97-AF65-F5344CB8AC3E}">
        <p14:creationId xmlns:p14="http://schemas.microsoft.com/office/powerpoint/2010/main" val="499851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12776"/>
            <a:ext cx="8003232" cy="4759423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400" b="1" dirty="0">
                <a:latin typeface="Candara" panose="020E0502030303020204" pitchFamily="34" charset="0"/>
              </a:rPr>
              <a:t>Case study</a:t>
            </a:r>
            <a:endParaRPr lang="en-US" sz="2400" dirty="0">
              <a:latin typeface="Candara" panose="020E0502030303020204" pitchFamily="34" charset="0"/>
            </a:endParaRPr>
          </a:p>
          <a:p>
            <a:pPr marL="0" indent="0" algn="l" rtl="0">
              <a:buNone/>
            </a:pPr>
            <a:r>
              <a:rPr lang="en-US" sz="2000" dirty="0">
                <a:solidFill>
                  <a:schemeClr val="tx1"/>
                </a:solidFill>
                <a:latin typeface="Candara" panose="020E0502030303020204" pitchFamily="34" charset="0"/>
              </a:rPr>
              <a:t>            A </a:t>
            </a:r>
            <a:r>
              <a:rPr lang="en-US" sz="2000" b="1" dirty="0">
                <a:solidFill>
                  <a:schemeClr val="tx1"/>
                </a:solidFill>
                <a:latin typeface="Candara" panose="020E0502030303020204" pitchFamily="34" charset="0"/>
              </a:rPr>
              <a:t>21-year-old woman </a:t>
            </a:r>
            <a:r>
              <a:rPr lang="en-US" sz="2000" dirty="0">
                <a:solidFill>
                  <a:schemeClr val="tx1"/>
                </a:solidFill>
                <a:latin typeface="Candara" panose="020E0502030303020204" pitchFamily="34" charset="0"/>
              </a:rPr>
              <a:t>was brought to the emergency department (ED) by her friend when he learned that she ingested approximately </a:t>
            </a:r>
            <a:r>
              <a:rPr lang="en-US" sz="2000" b="1" dirty="0">
                <a:solidFill>
                  <a:schemeClr val="tx1"/>
                </a:solidFill>
                <a:latin typeface="Candara" panose="020E0502030303020204" pitchFamily="34" charset="0"/>
              </a:rPr>
              <a:t>30 (325-mg) acetaminophen tablets</a:t>
            </a:r>
            <a:r>
              <a:rPr lang="en-US" sz="2000" dirty="0">
                <a:solidFill>
                  <a:schemeClr val="tx1"/>
                </a:solidFill>
                <a:latin typeface="Candara" panose="020E0502030303020204" pitchFamily="34" charset="0"/>
              </a:rPr>
              <a:t> in an attempted suicide. He was unaware of any previous significant medical or psychiatric illness but reported that she was seen in another ED several days earlier for </a:t>
            </a:r>
            <a:r>
              <a:rPr lang="en-US" sz="2000" b="1" dirty="0">
                <a:solidFill>
                  <a:schemeClr val="tx1"/>
                </a:solidFill>
                <a:latin typeface="Candara" panose="020E0502030303020204" pitchFamily="34" charset="0"/>
              </a:rPr>
              <a:t>persistent headaches</a:t>
            </a:r>
            <a:r>
              <a:rPr lang="en-US" sz="2000" dirty="0">
                <a:solidFill>
                  <a:schemeClr val="tx1"/>
                </a:solidFill>
                <a:latin typeface="Candara" panose="020E0502030303020204" pitchFamily="34" charset="0"/>
              </a:rPr>
              <a:t>. He said that she did </a:t>
            </a:r>
            <a:r>
              <a:rPr lang="en-US" sz="2000" b="1" dirty="0">
                <a:solidFill>
                  <a:schemeClr val="tx1"/>
                </a:solidFill>
                <a:latin typeface="Candara" panose="020E0502030303020204" pitchFamily="34" charset="0"/>
              </a:rPr>
              <a:t>not abuse alcohol </a:t>
            </a:r>
            <a:r>
              <a:rPr lang="en-US" sz="2000" dirty="0">
                <a:solidFill>
                  <a:schemeClr val="tx1"/>
                </a:solidFill>
                <a:latin typeface="Candara" panose="020E0502030303020204" pitchFamily="34" charset="0"/>
              </a:rPr>
              <a:t>or any other drugs.</a:t>
            </a:r>
          </a:p>
          <a:p>
            <a:pPr marL="0" indent="0" algn="l" rtl="0">
              <a:buNone/>
            </a:pPr>
            <a:r>
              <a:rPr lang="en-US" sz="2000" dirty="0">
                <a:solidFill>
                  <a:schemeClr val="tx1"/>
                </a:solidFill>
                <a:latin typeface="Candara" panose="020E0502030303020204" pitchFamily="34" charset="0"/>
              </a:rPr>
              <a:t>The patient was able to provide a history and admitted to taking approximately 30 tablets approximately </a:t>
            </a:r>
            <a:r>
              <a:rPr lang="en-US" sz="2000" b="1" dirty="0">
                <a:solidFill>
                  <a:schemeClr val="tx1"/>
                </a:solidFill>
                <a:latin typeface="Candara" panose="020E0502030303020204" pitchFamily="34" charset="0"/>
              </a:rPr>
              <a:t>3 hours before </a:t>
            </a:r>
            <a:r>
              <a:rPr lang="en-US" sz="2000" dirty="0">
                <a:solidFill>
                  <a:schemeClr val="tx1"/>
                </a:solidFill>
                <a:latin typeface="Candara" panose="020E0502030303020204" pitchFamily="34" charset="0"/>
              </a:rPr>
              <a:t>coming to the hospital because she wanted to kill herself. Shortly after taking the tablets she developed </a:t>
            </a:r>
            <a:r>
              <a:rPr lang="en-US" sz="2000" b="1" dirty="0">
                <a:solidFill>
                  <a:schemeClr val="tx1"/>
                </a:solidFill>
                <a:latin typeface="Candara" panose="020E0502030303020204" pitchFamily="34" charset="0"/>
              </a:rPr>
              <a:t>a bad stomach ache, felt extremely nauseated, and vomited </a:t>
            </a:r>
            <a:r>
              <a:rPr lang="en-US" sz="2000" dirty="0">
                <a:solidFill>
                  <a:schemeClr val="tx1"/>
                </a:solidFill>
                <a:latin typeface="Candara" panose="020E0502030303020204" pitchFamily="34" charset="0"/>
              </a:rPr>
              <a:t>once. She denied taking any other medications or alcohol in the suicide attempt.</a:t>
            </a:r>
          </a:p>
          <a:p>
            <a:pPr marL="0" indent="0" algn="just">
              <a:buNone/>
            </a:pPr>
            <a:endParaRPr lang="ar-IQ" sz="2000" dirty="0">
              <a:latin typeface="Candara" panose="020E0502030303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85720" y="467961"/>
            <a:ext cx="37822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ACETAMINOPHEN</a:t>
            </a:r>
          </a:p>
        </p:txBody>
      </p:sp>
    </p:spTree>
    <p:extLst>
      <p:ext uri="{BB962C8B-B14F-4D97-AF65-F5344CB8AC3E}">
        <p14:creationId xmlns:p14="http://schemas.microsoft.com/office/powerpoint/2010/main" val="358041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592" y="548680"/>
            <a:ext cx="2790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SALICYLATES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1517878"/>
            <a:ext cx="835292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200" dirty="0">
                <a:latin typeface="Candara" panose="020E0502030303020204" pitchFamily="34" charset="0"/>
              </a:rPr>
              <a:t>Salicylate-containing medications have been widely used in the world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Aspirin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Topical products containing salicylates, such as Ben-Gay, salicylic acid, and oil of wintergreen or methyl salicylate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200" dirty="0">
                <a:latin typeface="Candara" panose="020E0502030303020204" pitchFamily="34" charset="0"/>
              </a:rPr>
              <a:t>Continues to be responsible for a significant number of cases of morbidity and mortality every year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Candara" panose="020E0502030303020204" pitchFamily="34" charset="0"/>
              </a:rPr>
              <a:t>Salicylism</a:t>
            </a:r>
            <a:r>
              <a:rPr lang="en-US" sz="2200" dirty="0">
                <a:latin typeface="Candara" panose="020E0502030303020204" pitchFamily="34" charset="0"/>
              </a:rPr>
              <a:t>, acute or chronic poisoning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827584" y="4509120"/>
            <a:ext cx="3528392" cy="15841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ndara" panose="020E0502030303020204" pitchFamily="34" charset="0"/>
              </a:rPr>
              <a:t>OTC Analgesic Exposures </a:t>
            </a:r>
          </a:p>
          <a:p>
            <a:pPr algn="ctr"/>
            <a:r>
              <a:rPr lang="en-US" dirty="0">
                <a:latin typeface="Candara" panose="020E0502030303020204" pitchFamily="34" charset="0"/>
              </a:rPr>
              <a:t>64% acetaminophen</a:t>
            </a:r>
          </a:p>
          <a:p>
            <a:pPr algn="ctr"/>
            <a:r>
              <a:rPr lang="en-US" dirty="0">
                <a:latin typeface="Candara" panose="020E0502030303020204" pitchFamily="34" charset="0"/>
              </a:rPr>
              <a:t>19% ibuprofen</a:t>
            </a:r>
          </a:p>
          <a:p>
            <a:pPr algn="ctr"/>
            <a:r>
              <a:rPr lang="en-US" dirty="0">
                <a:latin typeface="Candara" panose="020E0502030303020204" pitchFamily="34" charset="0"/>
              </a:rPr>
              <a:t>17% aspirin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004048" y="4509120"/>
            <a:ext cx="3528392" cy="15841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ndara" panose="020E0502030303020204" pitchFamily="34" charset="0"/>
              </a:rPr>
              <a:t>OTC Analgesic Fatalities </a:t>
            </a:r>
          </a:p>
          <a:p>
            <a:pPr algn="ctr"/>
            <a:r>
              <a:rPr lang="en-US" dirty="0">
                <a:latin typeface="Candara" panose="020E0502030303020204" pitchFamily="34" charset="0"/>
              </a:rPr>
              <a:t>62% aspirin</a:t>
            </a:r>
          </a:p>
          <a:p>
            <a:pPr algn="ctr"/>
            <a:r>
              <a:rPr lang="en-US" dirty="0">
                <a:latin typeface="Candara" panose="020E0502030303020204" pitchFamily="34" charset="0"/>
              </a:rPr>
              <a:t>34% acetaminophen</a:t>
            </a:r>
          </a:p>
          <a:p>
            <a:pPr algn="ctr"/>
            <a:r>
              <a:rPr lang="en-US" dirty="0">
                <a:latin typeface="Candara" panose="020E0502030303020204" pitchFamily="34" charset="0"/>
              </a:rPr>
              <a:t>04% ibuprofen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504" y="1196752"/>
            <a:ext cx="864096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>
                <a:latin typeface="Candara" panose="020E0502030303020204" pitchFamily="34" charset="0"/>
              </a:rPr>
              <a:t>Toxic dose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300" dirty="0">
                <a:latin typeface="Candara" panose="020E0502030303020204" pitchFamily="34" charset="0"/>
              </a:rPr>
              <a:t>Less than 150 mg/kg - no toxicity to mild toxicity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300" dirty="0">
                <a:latin typeface="Candara" panose="020E0502030303020204" pitchFamily="34" charset="0"/>
              </a:rPr>
              <a:t>150-300 mg/kg – Mild to moderate toxicity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300" dirty="0">
                <a:latin typeface="Candara" panose="020E0502030303020204" pitchFamily="34" charset="0"/>
              </a:rPr>
              <a:t>301-500 mg/kg - Serious toxicity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300" dirty="0">
                <a:latin typeface="Candara" panose="020E0502030303020204" pitchFamily="34" charset="0"/>
              </a:rPr>
              <a:t>Greater than 500 mg/kg - Potentially lethal toxicity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en-US" sz="2300" dirty="0">
              <a:latin typeface="Candara" panose="020E0502030303020204" pitchFamily="34" charset="0"/>
            </a:endParaRPr>
          </a:p>
          <a:p>
            <a:pPr algn="l" rtl="0"/>
            <a:r>
              <a:rPr lang="en-US" sz="2400" b="1" dirty="0" err="1">
                <a:latin typeface="Candara" panose="020E0502030303020204" pitchFamily="34" charset="0"/>
              </a:rPr>
              <a:t>Toxicokinetics</a:t>
            </a:r>
            <a:endParaRPr lang="en-US" sz="2300" dirty="0">
              <a:latin typeface="Candara" panose="020E0502030303020204" pitchFamily="34" charset="0"/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300" dirty="0">
                <a:latin typeface="Candara" panose="020E0502030303020204" pitchFamily="34" charset="0"/>
              </a:rPr>
              <a:t>Aspirin is a weak acid (</a:t>
            </a:r>
            <a:r>
              <a:rPr lang="en-US" sz="2300" dirty="0" err="1">
                <a:latin typeface="Candara" panose="020E0502030303020204" pitchFamily="34" charset="0"/>
              </a:rPr>
              <a:t>pKa</a:t>
            </a:r>
            <a:r>
              <a:rPr lang="en-US" sz="2300" dirty="0">
                <a:latin typeface="Candara" panose="020E0502030303020204" pitchFamily="34" charset="0"/>
              </a:rPr>
              <a:t> = 3.5)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300" dirty="0">
                <a:latin typeface="Candara" panose="020E0502030303020204" pitchFamily="34" charset="0"/>
              </a:rPr>
              <a:t>Rapidly absorbed (peak ~1hr or 4-6 if enteric coated) 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300" dirty="0">
                <a:latin typeface="Candara" panose="020E0502030303020204" pitchFamily="34" charset="0"/>
              </a:rPr>
              <a:t>~5-10% is excreted unchanged as salicylic acid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300" dirty="0">
                <a:latin typeface="Candara" panose="020E0502030303020204" pitchFamily="34" charset="0"/>
              </a:rPr>
              <a:t>~90% oxidation, glycine conjugation, and </a:t>
            </a:r>
            <a:r>
              <a:rPr lang="en-US" sz="2300" dirty="0" err="1">
                <a:latin typeface="Candara" panose="020E0502030303020204" pitchFamily="34" charset="0"/>
              </a:rPr>
              <a:t>glucoronide</a:t>
            </a:r>
            <a:r>
              <a:rPr lang="en-US" sz="2300" dirty="0">
                <a:latin typeface="Candara" panose="020E0502030303020204" pitchFamily="34" charset="0"/>
              </a:rPr>
              <a:t> conjugation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de-DE" sz="2300" dirty="0">
                <a:latin typeface="Candara" panose="020E0502030303020204" pitchFamily="34" charset="0"/>
              </a:rPr>
              <a:t>Therapeutic T½=2-4.5hr, but in over dose T½~18-36hr</a:t>
            </a:r>
            <a:endParaRPr lang="en-US" sz="2300" dirty="0">
              <a:latin typeface="Candara" panose="020E0502030303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9592" y="548680"/>
            <a:ext cx="2790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SALICYLATES</a:t>
            </a:r>
          </a:p>
        </p:txBody>
      </p:sp>
    </p:spTree>
    <p:extLst>
      <p:ext uri="{BB962C8B-B14F-4D97-AF65-F5344CB8AC3E}">
        <p14:creationId xmlns:p14="http://schemas.microsoft.com/office/powerpoint/2010/main" val="2324601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85005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Non-steroidal anti-inflammatory drugs (NSAIDs)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1628800"/>
            <a:ext cx="82089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Non-steroidal anti-inflammatory drugs (NSAIDs) 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Analgesic, anti-inflammatory, and antipyretic 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OTC drugs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The most widely used of all drugs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Used to relieve mild to moderate pain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Gastrointestinal toxicity including bleeding ulcer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Risk of cardiovascular events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Kidney damage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21473"/>
            <a:ext cx="3426808" cy="1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895428"/>
            <a:ext cx="3048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941168"/>
            <a:ext cx="2058144" cy="144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57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124744"/>
            <a:ext cx="85689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>
                <a:latin typeface="Candara" panose="020E0502030303020204" pitchFamily="34" charset="0"/>
              </a:rPr>
              <a:t>Toxic mechanisms</a:t>
            </a:r>
          </a:p>
          <a:p>
            <a:pPr algn="l" rtl="0"/>
            <a:r>
              <a:rPr lang="en-US" sz="2400" b="1" dirty="0">
                <a:latin typeface="Candara" panose="020E0502030303020204" pitchFamily="34" charset="0"/>
              </a:rPr>
              <a:t> </a:t>
            </a:r>
            <a:r>
              <a:rPr lang="en-US" sz="2000" dirty="0">
                <a:latin typeface="Candara" panose="020E0502030303020204" pitchFamily="34" charset="0"/>
              </a:rPr>
              <a:t>Acid-base, fluid, and electrolyte abnormalities</a:t>
            </a:r>
          </a:p>
          <a:p>
            <a:pPr algn="l" rtl="0"/>
            <a:endParaRPr lang="en-US" sz="2000" dirty="0">
              <a:latin typeface="Candara" panose="020E0502030303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9592" y="404664"/>
            <a:ext cx="2790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SALICYLATES</a:t>
            </a:r>
          </a:p>
        </p:txBody>
      </p:sp>
      <p:sp>
        <p:nvSpPr>
          <p:cNvPr id="2" name="Oval 1"/>
          <p:cNvSpPr/>
          <p:nvPr/>
        </p:nvSpPr>
        <p:spPr>
          <a:xfrm>
            <a:off x="35496" y="1916832"/>
            <a:ext cx="3654152" cy="280831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ndara" panose="020E0502030303020204" pitchFamily="34" charset="0"/>
              </a:rPr>
              <a:t>Phase 1 </a:t>
            </a:r>
          </a:p>
          <a:p>
            <a:pPr algn="ctr"/>
            <a:r>
              <a:rPr lang="en-US" dirty="0">
                <a:latin typeface="Candara" panose="020E0502030303020204" pitchFamily="34" charset="0"/>
              </a:rPr>
              <a:t>hyperventilation resulting from direct respiratory center stimulation, respiratory alkalosis and compensatory </a:t>
            </a:r>
            <a:r>
              <a:rPr lang="en-US" dirty="0" err="1">
                <a:latin typeface="Candara" panose="020E0502030303020204" pitchFamily="34" charset="0"/>
              </a:rPr>
              <a:t>alkaluria</a:t>
            </a:r>
            <a:endParaRPr lang="en-US" dirty="0">
              <a:latin typeface="Candara" panose="020E0502030303020204" pitchFamily="34" charset="0"/>
            </a:endParaRPr>
          </a:p>
          <a:p>
            <a:pPr algn="ctr"/>
            <a:r>
              <a:rPr lang="en-US" dirty="0">
                <a:latin typeface="Candara" panose="020E0502030303020204" pitchFamily="34" charset="0"/>
              </a:rPr>
              <a:t>last as long as 12 hours</a:t>
            </a:r>
          </a:p>
        </p:txBody>
      </p:sp>
      <p:sp>
        <p:nvSpPr>
          <p:cNvPr id="4" name="Oval 3"/>
          <p:cNvSpPr/>
          <p:nvPr/>
        </p:nvSpPr>
        <p:spPr>
          <a:xfrm>
            <a:off x="5580112" y="1995210"/>
            <a:ext cx="3384376" cy="273630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ndara" panose="020E0502030303020204" pitchFamily="34" charset="0"/>
              </a:rPr>
              <a:t>Phase 3 </a:t>
            </a:r>
          </a:p>
          <a:p>
            <a:pPr algn="ctr"/>
            <a:r>
              <a:rPr lang="en-US" dirty="0">
                <a:latin typeface="Candara" panose="020E0502030303020204" pitchFamily="34" charset="0"/>
              </a:rPr>
              <a:t>Dehydration, hypokalemia, </a:t>
            </a:r>
            <a:r>
              <a:rPr lang="en-US">
                <a:latin typeface="Candara" panose="020E0502030303020204" pitchFamily="34" charset="0"/>
              </a:rPr>
              <a:t>and fever </a:t>
            </a:r>
            <a:endParaRPr lang="en-US" dirty="0">
              <a:latin typeface="Candara" panose="020E0502030303020204" pitchFamily="34" charset="0"/>
            </a:endParaRPr>
          </a:p>
          <a:p>
            <a:pPr algn="ctr"/>
            <a:r>
              <a:rPr lang="en-US" dirty="0">
                <a:latin typeface="Candara" panose="020E0502030303020204" pitchFamily="34" charset="0"/>
              </a:rPr>
              <a:t> 4-6 hours after ingestion in a young infant or 24 hours or more in adults</a:t>
            </a:r>
          </a:p>
        </p:txBody>
      </p:sp>
      <p:sp>
        <p:nvSpPr>
          <p:cNvPr id="3" name="Oval 2"/>
          <p:cNvSpPr/>
          <p:nvPr/>
        </p:nvSpPr>
        <p:spPr>
          <a:xfrm>
            <a:off x="3059832" y="2139226"/>
            <a:ext cx="3024336" cy="251391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ndara" panose="020E0502030303020204" pitchFamily="34" charset="0"/>
              </a:rPr>
              <a:t>phase 2</a:t>
            </a:r>
          </a:p>
          <a:p>
            <a:pPr algn="ctr"/>
            <a:r>
              <a:rPr lang="en-US" dirty="0">
                <a:latin typeface="Candara" panose="020E0502030303020204" pitchFamily="34" charset="0"/>
              </a:rPr>
              <a:t>Metabolic acidosis, interrupts aerobic respiration, Krebs cycle and  lactate </a:t>
            </a:r>
            <a:r>
              <a:rPr lang="en-US" dirty="0" err="1">
                <a:latin typeface="Candara" panose="020E0502030303020204" pitchFamily="34" charset="0"/>
              </a:rPr>
              <a:t>accomulation</a:t>
            </a:r>
            <a:endParaRPr lang="en-US" dirty="0">
              <a:latin typeface="Candara" panose="020E0502030303020204" pitchFamily="34" charset="0"/>
            </a:endParaRPr>
          </a:p>
          <a:p>
            <a:pPr algn="ctr"/>
            <a:r>
              <a:rPr lang="en-US" dirty="0">
                <a:latin typeface="Candara" panose="020E0502030303020204" pitchFamily="34" charset="0"/>
              </a:rPr>
              <a:t>last 12-24 hours</a:t>
            </a:r>
          </a:p>
        </p:txBody>
      </p:sp>
      <p:sp>
        <p:nvSpPr>
          <p:cNvPr id="5" name="Oval 4"/>
          <p:cNvSpPr/>
          <p:nvPr/>
        </p:nvSpPr>
        <p:spPr>
          <a:xfrm>
            <a:off x="61622" y="4555002"/>
            <a:ext cx="8928992" cy="2232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ndara" panose="020E0502030303020204" pitchFamily="34" charset="0"/>
              </a:rPr>
              <a:t>Metabolic acidosis</a:t>
            </a:r>
          </a:p>
          <a:p>
            <a:pPr algn="ctr"/>
            <a:r>
              <a:rPr lang="en-US" dirty="0">
                <a:latin typeface="Candara" panose="020E0502030303020204" pitchFamily="34" charset="0"/>
              </a:rPr>
              <a:t>Affect TCA  (↑glucose utilization, ↑lactic acid) &amp; Urea (↑ammonia) Cycles</a:t>
            </a:r>
          </a:p>
          <a:p>
            <a:pPr algn="ctr"/>
            <a:r>
              <a:rPr lang="en-US" sz="2000" b="1" dirty="0">
                <a:latin typeface="Candara" panose="020E0502030303020204" pitchFamily="34" charset="0"/>
              </a:rPr>
              <a:t>Glucose metabolism</a:t>
            </a:r>
          </a:p>
          <a:p>
            <a:pPr algn="ctr"/>
            <a:r>
              <a:rPr lang="en-US" dirty="0">
                <a:latin typeface="Candara" panose="020E0502030303020204" pitchFamily="34" charset="0"/>
              </a:rPr>
              <a:t>Hypoglycemia, ↑tissue glycolysis, ↓glucose synthesis</a:t>
            </a:r>
          </a:p>
          <a:p>
            <a:pPr algn="ctr"/>
            <a:r>
              <a:rPr lang="en-US" sz="2000" b="1" dirty="0">
                <a:latin typeface="Candara" panose="020E0502030303020204" pitchFamily="34" charset="0"/>
              </a:rPr>
              <a:t>Other effects</a:t>
            </a:r>
            <a:r>
              <a:rPr lang="en-US" dirty="0">
                <a:latin typeface="Candara" panose="020E0502030303020204" pitchFamily="34" charset="0"/>
              </a:rPr>
              <a:t> </a:t>
            </a:r>
          </a:p>
          <a:p>
            <a:pPr algn="ctr"/>
            <a:r>
              <a:rPr lang="en-US" dirty="0">
                <a:latin typeface="Candara" panose="020E0502030303020204" pitchFamily="34" charset="0"/>
              </a:rPr>
              <a:t>Inhibit </a:t>
            </a:r>
            <a:r>
              <a:rPr lang="en-US" dirty="0" err="1">
                <a:latin typeface="Candara" panose="020E0502030303020204" pitchFamily="34" charset="0"/>
              </a:rPr>
              <a:t>Vit</a:t>
            </a:r>
            <a:r>
              <a:rPr lang="en-US" dirty="0">
                <a:latin typeface="Candara" panose="020E0502030303020204" pitchFamily="34" charset="0"/>
              </a:rPr>
              <a:t> K dependent factors II, VII, IX &amp; X → ↑INR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59" y="2132856"/>
            <a:ext cx="8644313" cy="365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44068" y="866894"/>
            <a:ext cx="2851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Candara" panose="020E0502030303020204" pitchFamily="34" charset="0"/>
              </a:rPr>
              <a:t>Toxic mechanisms</a:t>
            </a:r>
          </a:p>
        </p:txBody>
      </p:sp>
    </p:spTree>
    <p:extLst>
      <p:ext uri="{BB962C8B-B14F-4D97-AF65-F5344CB8AC3E}">
        <p14:creationId xmlns:p14="http://schemas.microsoft.com/office/powerpoint/2010/main" val="404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412776"/>
            <a:ext cx="856895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b="1" dirty="0">
                <a:latin typeface="Candara" panose="020E0502030303020204" pitchFamily="34" charset="0"/>
              </a:rPr>
              <a:t>Clinical features 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200" dirty="0">
                <a:latin typeface="Candara" panose="020E0502030303020204" pitchFamily="34" charset="0"/>
              </a:rPr>
              <a:t>Hyperthermia is an indication of severe toxicity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ndara" panose="020E0502030303020204" pitchFamily="34" charset="0"/>
              </a:rPr>
              <a:t>Acute intoxication 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Gastric effects: N &amp; V, Gastritis 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CNS effects: N &amp; V, tinnitus, confusion, hallucinations, seizures 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Metabolic effects: Hyperventilation, Acid-base disturbance (respiratory alkalosis, metabolic acidosis), dehydration, electrolyte disturbances, fever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ndara" panose="020E0502030303020204" pitchFamily="34" charset="0"/>
              </a:rPr>
              <a:t>Chronic intoxication</a:t>
            </a:r>
            <a:endParaRPr lang="en-US" sz="2000" dirty="0">
              <a:latin typeface="Candara" panose="020E0502030303020204" pitchFamily="34" charset="0"/>
            </a:endParaRP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More common in elderly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Lower GI symptoms &amp; higher non-specific neuro symptoms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Confusion, delirium, dehydration, metabolic acidosis, cerebral </a:t>
            </a:r>
            <a:r>
              <a:rPr lang="en-US" sz="2000" dirty="0" err="1">
                <a:latin typeface="Candara" panose="020E0502030303020204" pitchFamily="34" charset="0"/>
              </a:rPr>
              <a:t>oedema</a:t>
            </a:r>
            <a:endParaRPr lang="en-US" sz="2000" dirty="0">
              <a:latin typeface="Candara" panose="020E0502030303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9592" y="548680"/>
            <a:ext cx="2790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SALICYLATES</a:t>
            </a:r>
          </a:p>
        </p:txBody>
      </p:sp>
    </p:spTree>
    <p:extLst>
      <p:ext uri="{BB962C8B-B14F-4D97-AF65-F5344CB8AC3E}">
        <p14:creationId xmlns:p14="http://schemas.microsoft.com/office/powerpoint/2010/main" val="6179175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124744"/>
            <a:ext cx="856895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200" b="1" i="1" dirty="0">
                <a:latin typeface="Candara" panose="020E0502030303020204" pitchFamily="34" charset="0"/>
              </a:rPr>
              <a:t>Lab tests</a:t>
            </a:r>
            <a:endParaRPr lang="en-US" sz="2800" b="1" i="1" dirty="0">
              <a:latin typeface="Candara" panose="020E0502030303020204" pitchFamily="34" charset="0"/>
            </a:endParaRPr>
          </a:p>
          <a:p>
            <a:pPr marL="342900" lvl="1" indent="-342900" algn="l" rtl="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ndara" panose="020E0502030303020204" pitchFamily="34" charset="0"/>
              </a:rPr>
              <a:t>Salicylate level</a:t>
            </a:r>
            <a:endParaRPr lang="en-US" sz="2200" dirty="0">
              <a:latin typeface="Candara" panose="020E0502030303020204" pitchFamily="34" charset="0"/>
            </a:endParaRPr>
          </a:p>
          <a:p>
            <a:pPr marL="800100" lvl="2" indent="-342900" algn="l" rtl="0">
              <a:buFont typeface="Arial" panose="020B0604020202020204" pitchFamily="34" charset="0"/>
              <a:buChar char="•"/>
            </a:pPr>
            <a:r>
              <a:rPr lang="en-US" dirty="0">
                <a:latin typeface="Candara" panose="020E0502030303020204" pitchFamily="34" charset="0"/>
              </a:rPr>
              <a:t>If enteric coated preparations, serial salicylate levels (2 hourly)</a:t>
            </a:r>
          </a:p>
          <a:p>
            <a:pPr marL="800100" lvl="2" indent="-342900" algn="l" rtl="0">
              <a:buFont typeface="Arial" panose="020B0604020202020204" pitchFamily="34" charset="0"/>
              <a:buChar char="•"/>
            </a:pPr>
            <a:r>
              <a:rPr lang="en-US" dirty="0">
                <a:latin typeface="Candara" panose="020E0502030303020204" pitchFamily="34" charset="0"/>
              </a:rPr>
              <a:t>15-30 mg/</a:t>
            </a:r>
            <a:r>
              <a:rPr lang="en-US" dirty="0" err="1">
                <a:latin typeface="Candara" panose="020E0502030303020204" pitchFamily="34" charset="0"/>
              </a:rPr>
              <a:t>dL</a:t>
            </a:r>
            <a:r>
              <a:rPr lang="en-US" dirty="0">
                <a:latin typeface="Candara" panose="020E0502030303020204" pitchFamily="34" charset="0"/>
              </a:rPr>
              <a:t>: therapeutic level </a:t>
            </a:r>
          </a:p>
          <a:p>
            <a:pPr marL="800100" lvl="2" indent="-342900" algn="l" rtl="0">
              <a:buFont typeface="Arial" panose="020B0604020202020204" pitchFamily="34" charset="0"/>
              <a:buChar char="•"/>
            </a:pPr>
            <a:r>
              <a:rPr lang="en-US" dirty="0">
                <a:latin typeface="Candara" panose="020E0502030303020204" pitchFamily="34" charset="0"/>
              </a:rPr>
              <a:t>Higher than 40-50 mg/</a:t>
            </a:r>
            <a:r>
              <a:rPr lang="en-US" dirty="0" err="1">
                <a:latin typeface="Candara" panose="020E0502030303020204" pitchFamily="34" charset="0"/>
              </a:rPr>
              <a:t>dL</a:t>
            </a:r>
            <a:r>
              <a:rPr lang="en-US" dirty="0">
                <a:latin typeface="Candara" panose="020E0502030303020204" pitchFamily="34" charset="0"/>
              </a:rPr>
              <a:t>: symptomatic </a:t>
            </a:r>
          </a:p>
          <a:p>
            <a:pPr marL="800100" lvl="2" indent="-342900" algn="l" rtl="0">
              <a:buFont typeface="Arial" panose="020B0604020202020204" pitchFamily="34" charset="0"/>
              <a:buChar char="•"/>
            </a:pPr>
            <a:r>
              <a:rPr lang="en-US" dirty="0">
                <a:latin typeface="Candara" panose="020E0502030303020204" pitchFamily="34" charset="0"/>
              </a:rPr>
              <a:t>Above 100 mg/</a:t>
            </a:r>
            <a:r>
              <a:rPr lang="en-US" dirty="0" err="1">
                <a:latin typeface="Candara" panose="020E0502030303020204" pitchFamily="34" charset="0"/>
              </a:rPr>
              <a:t>dL</a:t>
            </a:r>
            <a:r>
              <a:rPr lang="en-US" dirty="0">
                <a:latin typeface="Candara" panose="020E0502030303020204" pitchFamily="34" charset="0"/>
              </a:rPr>
              <a:t>: life-threatening toxicity</a:t>
            </a:r>
          </a:p>
          <a:p>
            <a:pPr marL="342900" lvl="1" indent="-342900" algn="l" rtl="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ndara" panose="020E0502030303020204" pitchFamily="34" charset="0"/>
              </a:rPr>
              <a:t>Arterial blood gas (ABG)</a:t>
            </a:r>
          </a:p>
          <a:p>
            <a:pPr marL="800100" lvl="2" indent="-342900" algn="l" rtl="0">
              <a:buFont typeface="Arial" panose="020B0604020202020204" pitchFamily="34" charset="0"/>
              <a:buChar char="•"/>
            </a:pPr>
            <a:r>
              <a:rPr lang="en-US" dirty="0">
                <a:latin typeface="Candara" panose="020E0502030303020204" pitchFamily="34" charset="0"/>
              </a:rPr>
              <a:t>Respiratory alkalosis</a:t>
            </a:r>
          </a:p>
          <a:p>
            <a:pPr marL="800100" lvl="2" indent="-342900" algn="l" rtl="0">
              <a:buFont typeface="Arial" panose="020B0604020202020204" pitchFamily="34" charset="0"/>
              <a:buChar char="•"/>
            </a:pPr>
            <a:r>
              <a:rPr lang="en-US" dirty="0">
                <a:latin typeface="Candara" panose="020E0502030303020204" pitchFamily="34" charset="0"/>
              </a:rPr>
              <a:t>Metabolic acidosis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ndara" panose="020E0502030303020204" pitchFamily="34" charset="0"/>
              </a:rPr>
              <a:t>Electrolytes, BUN/creatinine, glucose</a:t>
            </a:r>
            <a:endParaRPr lang="en-US" b="1" dirty="0">
              <a:latin typeface="Candara" panose="020E0502030303020204" pitchFamily="34" charset="0"/>
            </a:endParaRP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Anion-gap metabolic acidosis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Hypokalemia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Baseline renal function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ndara" panose="020E0502030303020204" pitchFamily="34" charset="0"/>
              </a:rPr>
              <a:t>Imaging studies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US" dirty="0">
                <a:latin typeface="Candara" panose="020E0502030303020204" pitchFamily="34" charset="0"/>
              </a:rPr>
              <a:t>Abdominal radiograph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US" dirty="0">
                <a:latin typeface="Candara" panose="020E0502030303020204" pitchFamily="34" charset="0"/>
              </a:rPr>
              <a:t>Computed tomography (CT) scanning of the abdomen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US" dirty="0">
                <a:latin typeface="Candara" panose="020E0502030303020204" pitchFamily="34" charset="0"/>
              </a:rPr>
              <a:t>Endoscopy </a:t>
            </a:r>
          </a:p>
        </p:txBody>
      </p:sp>
      <p:sp>
        <p:nvSpPr>
          <p:cNvPr id="7" name="Rectangle 6"/>
          <p:cNvSpPr/>
          <p:nvPr/>
        </p:nvSpPr>
        <p:spPr>
          <a:xfrm>
            <a:off x="827584" y="332656"/>
            <a:ext cx="2790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SALICYLATES</a:t>
            </a:r>
          </a:p>
        </p:txBody>
      </p:sp>
    </p:spTree>
    <p:extLst>
      <p:ext uri="{BB962C8B-B14F-4D97-AF65-F5344CB8AC3E}">
        <p14:creationId xmlns:p14="http://schemas.microsoft.com/office/powerpoint/2010/main" val="34583300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1268760"/>
            <a:ext cx="86409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b="1" i="1" dirty="0">
                <a:latin typeface="Candara" panose="020E0502030303020204" pitchFamily="34" charset="0"/>
              </a:rPr>
              <a:t>Management</a:t>
            </a:r>
            <a:endParaRPr lang="en-US" sz="2400" b="1" i="1" dirty="0">
              <a:latin typeface="Candara" panose="020E0502030303020204" pitchFamily="34" charset="0"/>
            </a:endParaRPr>
          </a:p>
          <a:p>
            <a:pPr algn="l" rtl="0"/>
            <a:endParaRPr lang="en-US" sz="2000" dirty="0">
              <a:latin typeface="Candara" panose="020E0502030303020204" pitchFamily="34" charset="0"/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200" b="1" dirty="0">
                <a:latin typeface="Candara" panose="020E0502030303020204" pitchFamily="34" charset="0"/>
              </a:rPr>
              <a:t>Asymptomatic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Charcoal 1g/kg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I.V. bicarbonate infusion 1mmol/kg/</a:t>
            </a:r>
            <a:r>
              <a:rPr lang="en-US" sz="2000" dirty="0" err="1">
                <a:latin typeface="Candara" panose="020E0502030303020204" pitchFamily="34" charset="0"/>
              </a:rPr>
              <a:t>hr</a:t>
            </a:r>
            <a:r>
              <a:rPr lang="en-US" sz="2000" dirty="0">
                <a:latin typeface="Candara" panose="020E0502030303020204" pitchFamily="34" charset="0"/>
              </a:rPr>
              <a:t> to correct any acidosis (pH &lt;7.3)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endParaRPr lang="en-US" sz="2000" dirty="0">
              <a:latin typeface="Candara" panose="020E0502030303020204" pitchFamily="34" charset="0"/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200" b="1" dirty="0">
                <a:latin typeface="Candara" panose="020E0502030303020204" pitchFamily="34" charset="0"/>
              </a:rPr>
              <a:t>Symptomatic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Charcoal 1g/kg unless altered conscious state 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Whole-bowel irrigation, hemodialysis 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I.V. fluid resuscitation to correct dehydration (use N. Saline)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I.V. bicarbonate infusion 1mmol/kg/</a:t>
            </a:r>
            <a:r>
              <a:rPr lang="en-US" sz="2000" dirty="0" err="1">
                <a:latin typeface="Candara" panose="020E0502030303020204" pitchFamily="34" charset="0"/>
              </a:rPr>
              <a:t>hr</a:t>
            </a:r>
            <a:r>
              <a:rPr lang="en-US" sz="2000" dirty="0">
                <a:latin typeface="Candara" panose="020E0502030303020204" pitchFamily="34" charset="0"/>
              </a:rPr>
              <a:t>, after initial slow bolus of 2mmol/kg, (Alkalization, urine pH &gt;7.5)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Potassium replacement (</a:t>
            </a:r>
            <a:r>
              <a:rPr lang="it-IT" sz="2000" dirty="0">
                <a:latin typeface="Candara" panose="020E0502030303020204" pitchFamily="34" charset="0"/>
              </a:rPr>
              <a:t>20–40 mEq KCl per liter)</a:t>
            </a:r>
            <a:endParaRPr lang="en-US" sz="2000" dirty="0">
              <a:latin typeface="Candara" panose="020E0502030303020204" pitchFamily="34" charset="0"/>
            </a:endParaRP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Respiratory support ± </a:t>
            </a:r>
            <a:r>
              <a:rPr lang="en-US" sz="2000" dirty="0" err="1">
                <a:latin typeface="Candara" panose="020E0502030303020204" pitchFamily="34" charset="0"/>
              </a:rPr>
              <a:t>haemodialysis</a:t>
            </a:r>
            <a:r>
              <a:rPr lang="en-US" sz="2000" dirty="0">
                <a:latin typeface="Candara" panose="020E0502030303020204" pitchFamily="34" charset="0"/>
              </a:rPr>
              <a:t> in case of convulsion and coma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STABILIZATION THERAPY</a:t>
            </a:r>
          </a:p>
        </p:txBody>
      </p:sp>
      <p:sp>
        <p:nvSpPr>
          <p:cNvPr id="7" name="Rectangle 6"/>
          <p:cNvSpPr/>
          <p:nvPr/>
        </p:nvSpPr>
        <p:spPr>
          <a:xfrm>
            <a:off x="899592" y="548680"/>
            <a:ext cx="2790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SALICYLATES</a:t>
            </a:r>
          </a:p>
        </p:txBody>
      </p:sp>
    </p:spTree>
    <p:extLst>
      <p:ext uri="{BB962C8B-B14F-4D97-AF65-F5344CB8AC3E}">
        <p14:creationId xmlns:p14="http://schemas.microsoft.com/office/powerpoint/2010/main" val="34583300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1689770"/>
            <a:ext cx="77768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Candara" panose="020E0502030303020204" pitchFamily="34" charset="0"/>
              </a:rPr>
              <a:t>Case study</a:t>
            </a:r>
          </a:p>
          <a:p>
            <a:pPr algn="l" rtl="0"/>
            <a:r>
              <a:rPr lang="en-US" sz="2000" dirty="0">
                <a:latin typeface="Candara" panose="020E0502030303020204" pitchFamily="34" charset="0"/>
              </a:rPr>
              <a:t>            A </a:t>
            </a:r>
            <a:r>
              <a:rPr lang="en-US" sz="2000" b="1" dirty="0">
                <a:latin typeface="Candara" panose="020E0502030303020204" pitchFamily="34" charset="0"/>
              </a:rPr>
              <a:t>22-years-old woman </a:t>
            </a:r>
            <a:r>
              <a:rPr lang="en-US" sz="2000" dirty="0">
                <a:latin typeface="Candara" panose="020E0502030303020204" pitchFamily="34" charset="0"/>
              </a:rPr>
              <a:t>came to the emergency department complaining of </a:t>
            </a:r>
            <a:r>
              <a:rPr lang="en-US" sz="2000" b="1" dirty="0">
                <a:latin typeface="Candara" panose="020E0502030303020204" pitchFamily="34" charset="0"/>
              </a:rPr>
              <a:t>abdominal pain, nausea, and vomiting</a:t>
            </a:r>
            <a:r>
              <a:rPr lang="en-US" sz="2000" dirty="0">
                <a:latin typeface="Candara" panose="020E0502030303020204" pitchFamily="34" charset="0"/>
              </a:rPr>
              <a:t>. She had a history of </a:t>
            </a:r>
            <a:r>
              <a:rPr lang="en-US" sz="2000" b="1" dirty="0">
                <a:latin typeface="Candara" panose="020E0502030303020204" pitchFamily="34" charset="0"/>
              </a:rPr>
              <a:t>depression</a:t>
            </a:r>
            <a:r>
              <a:rPr lang="en-US" sz="2000" dirty="0">
                <a:latin typeface="Candara" panose="020E0502030303020204" pitchFamily="34" charset="0"/>
              </a:rPr>
              <a:t> but stated that she currently was not being treated by a psychiatrist or taking any psychiatric medications. Upon further questioning, the patient said that</a:t>
            </a:r>
            <a:r>
              <a:rPr lang="en-US" sz="2000" b="1" dirty="0">
                <a:latin typeface="Candara" panose="020E0502030303020204" pitchFamily="34" charset="0"/>
              </a:rPr>
              <a:t> 6 hours earlier </a:t>
            </a:r>
            <a:r>
              <a:rPr lang="en-US" sz="2000" dirty="0">
                <a:latin typeface="Candara" panose="020E0502030303020204" pitchFamily="34" charset="0"/>
              </a:rPr>
              <a:t>she had been severely depressed and had ingested </a:t>
            </a:r>
            <a:r>
              <a:rPr lang="en-US" sz="2000" b="1" dirty="0">
                <a:latin typeface="Candara" panose="020E0502030303020204" pitchFamily="34" charset="0"/>
              </a:rPr>
              <a:t>at least half a bottle of aspirin tablets</a:t>
            </a:r>
            <a:r>
              <a:rPr lang="en-US" sz="2000" dirty="0">
                <a:latin typeface="Candara" panose="020E0502030303020204" pitchFamily="34" charset="0"/>
              </a:rPr>
              <a:t> in a suicide attempt, after which she </a:t>
            </a:r>
            <a:r>
              <a:rPr lang="en-US" sz="2000" b="1" dirty="0">
                <a:latin typeface="Candara" panose="020E0502030303020204" pitchFamily="34" charset="0"/>
              </a:rPr>
              <a:t>vomited once</a:t>
            </a:r>
            <a:r>
              <a:rPr lang="en-US" sz="2000" dirty="0">
                <a:latin typeface="Candara" panose="020E0502030303020204" pitchFamily="34" charset="0"/>
              </a:rPr>
              <a:t>. She </a:t>
            </a:r>
            <a:r>
              <a:rPr lang="en-US" sz="2000" b="1" dirty="0">
                <a:latin typeface="Candara" panose="020E0502030303020204" pitchFamily="34" charset="0"/>
              </a:rPr>
              <a:t>denied tinnitus </a:t>
            </a:r>
            <a:r>
              <a:rPr lang="en-US" sz="2000" dirty="0">
                <a:latin typeface="Candara" panose="020E0502030303020204" pitchFamily="34" charset="0"/>
              </a:rPr>
              <a:t>but said that she was </a:t>
            </a:r>
            <a:r>
              <a:rPr lang="en-US" sz="2000" b="1" dirty="0">
                <a:latin typeface="Candara" panose="020E0502030303020204" pitchFamily="34" charset="0"/>
              </a:rPr>
              <a:t>short of breath</a:t>
            </a:r>
            <a:r>
              <a:rPr lang="en-US" sz="2000" dirty="0">
                <a:latin typeface="Candara" panose="020E0502030303020204" pitchFamily="34" charset="0"/>
              </a:rPr>
              <a:t>. She denied significant past medical or surgical problems.</a:t>
            </a:r>
          </a:p>
          <a:p>
            <a:pPr algn="l" rtl="0"/>
            <a:endParaRPr lang="en-US" sz="2000" dirty="0">
              <a:latin typeface="Candara" panose="020E0502030303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592" y="548680"/>
            <a:ext cx="2790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SALICYLATES</a:t>
            </a:r>
          </a:p>
        </p:txBody>
      </p:sp>
    </p:spTree>
    <p:extLst>
      <p:ext uri="{BB962C8B-B14F-4D97-AF65-F5344CB8AC3E}">
        <p14:creationId xmlns:p14="http://schemas.microsoft.com/office/powerpoint/2010/main" val="224367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90600"/>
            <a:ext cx="487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56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92696"/>
            <a:ext cx="5416996" cy="541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21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395953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NSAID overdose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1124744"/>
            <a:ext cx="842493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Symptoms of NSAID overdose are usually mild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Gastrointestinal upset, abdominal pain, vomiting and diarrhea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5% to 10% of patients experience convulsions. Metabolic acidosis is uncommon 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Rarely, coma, prolonged seizures, apnea, bradycardia, renal failure and death may occur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027" y="3212976"/>
            <a:ext cx="488632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50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395953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NSAID overdose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5688632" cy="488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73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622429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Acetaminophen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2099751"/>
            <a:ext cx="828092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200" dirty="0">
                <a:latin typeface="Candara" panose="020E0502030303020204" pitchFamily="34" charset="0"/>
              </a:rPr>
              <a:t>Acetaminophen (paracetamol) is not a NSAID, but a distinct analgesic and fever reducing drug with a similarly broad usage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200" dirty="0">
                <a:latin typeface="Candara" panose="020E0502030303020204" pitchFamily="34" charset="0"/>
              </a:rPr>
              <a:t>Most commonly used OTC analgesic &amp; also most common over dose leading to hospital 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Overdose is the leading cause of acute liver failure in the developed world  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56,000 emergency room visits, 26,000 hospitalizations, and 458 deaths due to acute liver failure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Kidney toxicity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798" y="476672"/>
            <a:ext cx="367665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51520" y="5373216"/>
            <a:ext cx="8496944" cy="119675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ndara" panose="020E0502030303020204" pitchFamily="34" charset="0"/>
              </a:rPr>
              <a:t> FDA: combination prescription pain relievers that contain more than 325 mg of acetaminophen per tablet, capsule, or other dosage unit should no longer be prescribed because of a risk of liver damage </a:t>
            </a:r>
          </a:p>
        </p:txBody>
      </p:sp>
    </p:spTree>
    <p:extLst>
      <p:ext uri="{BB962C8B-B14F-4D97-AF65-F5344CB8AC3E}">
        <p14:creationId xmlns:p14="http://schemas.microsoft.com/office/powerpoint/2010/main" val="111088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025" y="1484784"/>
            <a:ext cx="846043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b="1" i="1" dirty="0" err="1">
                <a:latin typeface="Candara" panose="020E0502030303020204" pitchFamily="34" charset="0"/>
              </a:rPr>
              <a:t>Toxicokinetics</a:t>
            </a:r>
            <a:endParaRPr lang="en-US" sz="2800" b="1" i="1" dirty="0">
              <a:latin typeface="Candara" panose="020E0502030303020204" pitchFamily="34" charset="0"/>
            </a:endParaRPr>
          </a:p>
          <a:p>
            <a:pPr algn="l" rtl="0"/>
            <a:endParaRPr lang="en-US" sz="2400" b="1" dirty="0">
              <a:latin typeface="Candara" panose="020E0502030303020204" pitchFamily="34" charset="0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Relatively safe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Rapid oral abs with peak levels at 1-2hrs for tablets (30mins for elixir)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20% is metabolized by gut wall, rest by the liver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Elimination T½=~2hrs, ≥4hrs in over dose where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LETHAL DOSE  15-25g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Liver damage severe with &gt;10g doses; Children: 150 mg/kg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600" y="548680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Acetaminophen </a:t>
            </a:r>
          </a:p>
        </p:txBody>
      </p:sp>
    </p:spTree>
    <p:extLst>
      <p:ext uri="{BB962C8B-B14F-4D97-AF65-F5344CB8AC3E}">
        <p14:creationId xmlns:p14="http://schemas.microsoft.com/office/powerpoint/2010/main" val="11764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523" y="1766446"/>
            <a:ext cx="6718642" cy="41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61449" y="1168608"/>
            <a:ext cx="2730831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sz="1600" dirty="0">
                <a:latin typeface="Candara" panose="020E0502030303020204" pitchFamily="34" charset="0"/>
              </a:rPr>
              <a:t>60%  </a:t>
            </a:r>
            <a:r>
              <a:rPr lang="en-US" sz="1600" dirty="0" err="1">
                <a:latin typeface="Candara" panose="020E0502030303020204" pitchFamily="34" charset="0"/>
              </a:rPr>
              <a:t>glucuronide</a:t>
            </a:r>
            <a:r>
              <a:rPr lang="en-US" sz="1600" dirty="0">
                <a:latin typeface="Candara" panose="020E0502030303020204" pitchFamily="34" charset="0"/>
              </a:rPr>
              <a:t> conjugates</a:t>
            </a:r>
          </a:p>
          <a:p>
            <a:pPr algn="l" rtl="0"/>
            <a:r>
              <a:rPr lang="en-US" sz="1600" dirty="0">
                <a:latin typeface="Candara" panose="020E0502030303020204" pitchFamily="34" charset="0"/>
              </a:rPr>
              <a:t>30% to sulfate conjugates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2780928"/>
            <a:ext cx="2140280" cy="30777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sz="1600" dirty="0">
                <a:latin typeface="Candara" panose="020E0502030303020204" pitchFamily="34" charset="0"/>
              </a:rPr>
              <a:t>4% is metabolized by the cytochrome P450 mixed-function oxidase system (3A4 at low doses; 2E1 predominantly at high doses) to the potentially toxic reactive intermediate N-acetyl-p-</a:t>
            </a:r>
            <a:r>
              <a:rPr lang="en-US" sz="1600" dirty="0" err="1">
                <a:latin typeface="Candara" panose="020E0502030303020204" pitchFamily="34" charset="0"/>
              </a:rPr>
              <a:t>benzoquinoneimine</a:t>
            </a:r>
            <a:r>
              <a:rPr lang="en-US" sz="1600" dirty="0">
                <a:latin typeface="Candara" panose="020E0502030303020204" pitchFamily="34" charset="0"/>
              </a:rPr>
              <a:t> (</a:t>
            </a:r>
            <a:r>
              <a:rPr lang="en-US" b="1" dirty="0">
                <a:latin typeface="Candara" panose="020E0502030303020204" pitchFamily="34" charset="0"/>
              </a:rPr>
              <a:t>NAPQI</a:t>
            </a:r>
            <a:r>
              <a:rPr lang="en-US" sz="1600" dirty="0">
                <a:latin typeface="Candara" panose="020E0502030303020204" pitchFamily="34" charset="0"/>
              </a:rPr>
              <a:t>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4318" y="5884245"/>
            <a:ext cx="2897962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sz="1600" dirty="0">
                <a:latin typeface="Candara" panose="020E0502030303020204" pitchFamily="34" charset="0"/>
              </a:rPr>
              <a:t>conjugated with glutathione to form nontoxic cysteine and </a:t>
            </a:r>
            <a:r>
              <a:rPr lang="en-US" sz="1600" dirty="0" err="1">
                <a:latin typeface="Candara" panose="020E0502030303020204" pitchFamily="34" charset="0"/>
              </a:rPr>
              <a:t>mercapturic</a:t>
            </a:r>
            <a:r>
              <a:rPr lang="en-US" sz="1600" dirty="0">
                <a:latin typeface="Candara" panose="020E0502030303020204" pitchFamily="34" charset="0"/>
              </a:rPr>
              <a:t> acid conjugates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1168608"/>
            <a:ext cx="2088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Metabolism</a:t>
            </a:r>
            <a:endParaRPr lang="en-US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algn="l" rtl="0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27984" y="3467687"/>
            <a:ext cx="2088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4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anose="020E0502030303020204" pitchFamily="34" charset="0"/>
              </a:rPr>
              <a:t>LIVER</a:t>
            </a:r>
            <a:endParaRPr lang="en-US" b="1" i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332656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Acetaminophen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64"/>
          <a:stretch/>
        </p:blipFill>
        <p:spPr bwMode="auto">
          <a:xfrm>
            <a:off x="3131840" y="841067"/>
            <a:ext cx="5616624" cy="582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548680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Acetaminophen </a:t>
            </a:r>
          </a:p>
        </p:txBody>
      </p:sp>
      <p:sp>
        <p:nvSpPr>
          <p:cNvPr id="2" name="AutoShape 2" descr="https://www.mja.com.au/sites/default/files/issues/186_07_020407/lub11145_fm-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5575" y="1340768"/>
            <a:ext cx="297626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i="1" dirty="0">
                <a:latin typeface="Candara" panose="020E0502030303020204" pitchFamily="34" charset="0"/>
              </a:rPr>
              <a:t>Toxicity</a:t>
            </a:r>
            <a:endParaRPr lang="en-US" sz="2000" b="1" i="1" dirty="0">
              <a:latin typeface="Candara" panose="020E0502030303020204" pitchFamily="34" charset="0"/>
            </a:endParaRPr>
          </a:p>
          <a:p>
            <a:pPr algn="l"/>
            <a:r>
              <a:rPr lang="en-US" sz="2000" dirty="0">
                <a:latin typeface="Candara" panose="020E0502030303020204" pitchFamily="34" charset="0"/>
              </a:rPr>
              <a:t>NAPQI induces oxidation of enzymes which alter normal cell functions and impairs cell defenses against endogenous reactive oxygen species</a:t>
            </a:r>
          </a:p>
          <a:p>
            <a:pPr algn="l"/>
            <a:endParaRPr lang="en-US" sz="2000" dirty="0">
              <a:latin typeface="Candara" panose="020E0502030303020204" pitchFamily="34" charset="0"/>
            </a:endParaRPr>
          </a:p>
          <a:p>
            <a:pPr algn="l"/>
            <a:r>
              <a:rPr lang="en-US" sz="2000" dirty="0">
                <a:latin typeface="Candara" panose="020E0502030303020204" pitchFamily="34" charset="0"/>
              </a:rPr>
              <a:t>Hepatic toxicity becomes evident only when hepatic GSH falls to 30% of baseline</a:t>
            </a:r>
          </a:p>
          <a:p>
            <a:pPr algn="l"/>
            <a:r>
              <a:rPr lang="en-US" sz="1600" dirty="0">
                <a:latin typeface="Candara" panose="020E0502030303020204" pitchFamily="34" charset="0"/>
              </a:rPr>
              <a:t>Therapeutic Dose: 10 to 15mg/kg</a:t>
            </a:r>
          </a:p>
          <a:p>
            <a:pPr algn="l"/>
            <a:r>
              <a:rPr lang="en-US" sz="1600" dirty="0">
                <a:latin typeface="Candara" panose="020E0502030303020204" pitchFamily="34" charset="0"/>
              </a:rPr>
              <a:t>Toxic Dose: 150 mg/kg</a:t>
            </a:r>
          </a:p>
        </p:txBody>
      </p:sp>
    </p:spTree>
    <p:extLst>
      <p:ext uri="{BB962C8B-B14F-4D97-AF65-F5344CB8AC3E}">
        <p14:creationId xmlns:p14="http://schemas.microsoft.com/office/powerpoint/2010/main" val="221907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784" y="1268760"/>
            <a:ext cx="819065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>
                <a:latin typeface="Candara" panose="020E0502030303020204" pitchFamily="34" charset="0"/>
              </a:rPr>
              <a:t>Factors that may predispose patients to hepatotoxicity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Increased frequency and duration of acetaminophen dosing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Increased capacity for CYP2E1 activation to NAPQI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Decreased GSH availability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Decreased capacity for </a:t>
            </a:r>
            <a:r>
              <a:rPr lang="en-US" sz="2000" dirty="0" err="1">
                <a:latin typeface="Candara" panose="020E0502030303020204" pitchFamily="34" charset="0"/>
              </a:rPr>
              <a:t>glucuronidation</a:t>
            </a:r>
            <a:r>
              <a:rPr lang="en-US" sz="2000" dirty="0">
                <a:latin typeface="Candara" panose="020E0502030303020204" pitchFamily="34" charset="0"/>
              </a:rPr>
              <a:t> and </a:t>
            </a:r>
            <a:r>
              <a:rPr lang="en-US" sz="2000" dirty="0" err="1">
                <a:latin typeface="Candara" panose="020E0502030303020204" pitchFamily="34" charset="0"/>
              </a:rPr>
              <a:t>sulfation</a:t>
            </a:r>
            <a:r>
              <a:rPr lang="en-US" sz="2000" dirty="0">
                <a:latin typeface="Candara" panose="020E0502030303020204" pitchFamily="34" charset="0"/>
              </a:rPr>
              <a:t> 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Alcohol </a:t>
            </a:r>
          </a:p>
          <a:p>
            <a:pPr algn="l" rtl="0"/>
            <a:endParaRPr lang="en-US" sz="2400" dirty="0">
              <a:latin typeface="Candara" panose="020E0502030303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665617"/>
              </p:ext>
            </p:extLst>
          </p:nvPr>
        </p:nvGraphicFramePr>
        <p:xfrm>
          <a:off x="539552" y="3877776"/>
          <a:ext cx="7920880" cy="246888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1" dirty="0">
                          <a:effectLst/>
                          <a:latin typeface="Candara" panose="020E0502030303020204" pitchFamily="34" charset="0"/>
                        </a:rPr>
                        <a:t>Acetaminophen Level</a:t>
                      </a:r>
                      <a:endParaRPr lang="en-US" b="1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1" dirty="0">
                          <a:effectLst/>
                          <a:latin typeface="Candara" panose="020E0502030303020204" pitchFamily="34" charset="0"/>
                        </a:rPr>
                        <a:t>Result Interpretation</a:t>
                      </a:r>
                      <a:endParaRPr lang="en-US" b="1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700" dirty="0">
                          <a:effectLst/>
                          <a:latin typeface="Candara" panose="020E0502030303020204" pitchFamily="34" charset="0"/>
                        </a:rPr>
                        <a:t>10-20 mcg/mL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700">
                          <a:effectLst/>
                          <a:latin typeface="Candara" panose="020E0502030303020204" pitchFamily="34" charset="0"/>
                        </a:rPr>
                        <a:t>Therapeutic levels</a:t>
                      </a:r>
                      <a:endParaRPr lang="en-US" sz="170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700" dirty="0">
                          <a:effectLst/>
                          <a:latin typeface="Candara" panose="020E0502030303020204" pitchFamily="34" charset="0"/>
                        </a:rPr>
                        <a:t>Less than 150 mcg/mL 4 hours after ingestion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700">
                          <a:effectLst/>
                          <a:latin typeface="Candara" panose="020E0502030303020204" pitchFamily="34" charset="0"/>
                        </a:rPr>
                        <a:t>Low risk of liver damage</a:t>
                      </a:r>
                      <a:endParaRPr lang="en-US" sz="170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700" dirty="0">
                          <a:effectLst/>
                          <a:latin typeface="Candara" panose="020E0502030303020204" pitchFamily="34" charset="0"/>
                        </a:rPr>
                        <a:t>Greater than 200 mcg/mL 4 hours after ingestion Or</a:t>
                      </a:r>
                    </a:p>
                    <a:p>
                      <a:pPr fontAlgn="t"/>
                      <a:r>
                        <a:rPr lang="en-US" sz="1700" dirty="0">
                          <a:effectLst/>
                          <a:latin typeface="Candara" panose="020E0502030303020204" pitchFamily="34" charset="0"/>
                        </a:rPr>
                        <a:t>Greater than 50 mcg/mL 12 hours after ingestion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700" dirty="0">
                          <a:effectLst/>
                          <a:latin typeface="Candara" panose="020E0502030303020204" pitchFamily="34" charset="0"/>
                        </a:rPr>
                        <a:t>Associated with toxicity and liver damage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1203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548680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Acetaminophen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1493</TotalTime>
  <Words>1641</Words>
  <Application>Microsoft Office PowerPoint</Application>
  <PresentationFormat>On-screen Show (4:3)</PresentationFormat>
  <Paragraphs>233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Candara</vt:lpstr>
      <vt:lpstr>Wingdings</vt:lpstr>
      <vt:lpstr>Composite</vt:lpstr>
      <vt:lpstr>Analgesics Acetaminophen &amp; Salicylates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Clinical Manifestations</vt:lpstr>
      <vt:lpstr>Monitoring and Testing</vt:lpstr>
      <vt:lpstr>Monitoring and Testing</vt:lpstr>
      <vt:lpstr>Monitoring and Testing</vt:lpstr>
      <vt:lpstr>Treatment of Acetaminophen Overdose</vt:lpstr>
      <vt:lpstr>Treatment of Acetaminophen Overdose</vt:lpstr>
      <vt:lpstr>Treatment of Acetaminophen Overdose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By DR.Ahmed Saker 2o1O  ;)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Non-steroidal anti-inflammatory drugs</dc:title>
  <dc:creator>spider</dc:creator>
  <cp:lastModifiedBy>Family</cp:lastModifiedBy>
  <cp:revision>207</cp:revision>
  <dcterms:created xsi:type="dcterms:W3CDTF">2010-08-12T21:53:14Z</dcterms:created>
  <dcterms:modified xsi:type="dcterms:W3CDTF">2023-11-27T09:41:54Z</dcterms:modified>
</cp:coreProperties>
</file>