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6" r:id="rId4"/>
    <p:sldId id="287" r:id="rId5"/>
    <p:sldId id="274" r:id="rId6"/>
    <p:sldId id="273" r:id="rId7"/>
    <p:sldId id="258" r:id="rId8"/>
    <p:sldId id="259" r:id="rId9"/>
    <p:sldId id="278" r:id="rId10"/>
    <p:sldId id="279" r:id="rId11"/>
    <p:sldId id="286" r:id="rId12"/>
    <p:sldId id="260" r:id="rId13"/>
    <p:sldId id="261" r:id="rId14"/>
    <p:sldId id="262" r:id="rId15"/>
    <p:sldId id="285" r:id="rId16"/>
    <p:sldId id="263" r:id="rId17"/>
    <p:sldId id="275" r:id="rId18"/>
    <p:sldId id="264" r:id="rId19"/>
    <p:sldId id="265" r:id="rId20"/>
    <p:sldId id="266" r:id="rId21"/>
    <p:sldId id="267" r:id="rId22"/>
    <p:sldId id="268" r:id="rId23"/>
    <p:sldId id="280" r:id="rId24"/>
    <p:sldId id="281" r:id="rId25"/>
    <p:sldId id="282" r:id="rId26"/>
    <p:sldId id="284" r:id="rId27"/>
    <p:sldId id="270" r:id="rId28"/>
    <p:sldId id="277" r:id="rId29"/>
    <p:sldId id="283" r:id="rId30"/>
    <p:sldId id="271" r:id="rId31"/>
    <p:sldId id="27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589" y="1905000"/>
            <a:ext cx="6477000" cy="1447800"/>
          </a:xfrm>
          <a:solidFill>
            <a:schemeClr val="bg2"/>
          </a:solidFill>
        </p:spPr>
        <p:txBody>
          <a:bodyPr>
            <a:noAutofit/>
          </a:bodyPr>
          <a:lstStyle/>
          <a:p>
            <a:pPr algn="ctr"/>
            <a:r>
              <a:rPr lang="en-US" sz="40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Laboratory Principles And Toxicological Screening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7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914400"/>
            <a:ext cx="84582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andara" panose="020E0502030303020204" pitchFamily="34" charset="0"/>
            </a:endParaRPr>
          </a:p>
          <a:p>
            <a:r>
              <a:rPr lang="en-US" sz="2800" b="1" dirty="0">
                <a:latin typeface="Candara" panose="020E0502030303020204" pitchFamily="34" charset="0"/>
              </a:rPr>
              <a:t>Physical Examination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A quick but thorough physical examination is essential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Candara" panose="020E0502030303020204" pitchFamily="34" charset="0"/>
              </a:rPr>
              <a:t>Toxidrome</a:t>
            </a:r>
            <a:r>
              <a:rPr lang="en-US" sz="2400" dirty="0">
                <a:latin typeface="Candara" panose="020E0502030303020204" pitchFamily="34" charset="0"/>
              </a:rPr>
              <a:t>, is a group of signs and symptoms associated with overdose or exposure to a particular category of drugs and toxins</a:t>
            </a:r>
            <a:endParaRPr lang="en-US" sz="3200" dirty="0">
              <a:latin typeface="Candara" panose="020E0502030303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Focus on poison specific symptoms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Rule out other medical conditions/trauma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Are signs/symptoms consistent with history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Vital signs: BP, HR, RR, T, O2 saturation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Mouth: odors, mucous membranes 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Pupils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Breath sounds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Bowel sounds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Skin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Urination/defecation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Neurologic exam</a:t>
            </a:r>
          </a:p>
        </p:txBody>
      </p:sp>
      <p:sp>
        <p:nvSpPr>
          <p:cNvPr id="7" name="Rectangle 6"/>
          <p:cNvSpPr/>
          <p:nvPr/>
        </p:nvSpPr>
        <p:spPr>
          <a:xfrm>
            <a:off x="609600" y="3810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Triage, history and physical examination</a:t>
            </a:r>
          </a:p>
        </p:txBody>
      </p:sp>
    </p:spTree>
    <p:extLst>
      <p:ext uri="{BB962C8B-B14F-4D97-AF65-F5344CB8AC3E}">
        <p14:creationId xmlns:p14="http://schemas.microsoft.com/office/powerpoint/2010/main" val="263607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1137821"/>
            <a:ext cx="8458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ndara" panose="020E0502030303020204" pitchFamily="34" charset="0"/>
              </a:rPr>
              <a:t>Cholinergic </a:t>
            </a:r>
            <a:r>
              <a:rPr lang="en-US" sz="2400" b="1" dirty="0" err="1">
                <a:latin typeface="Candara" panose="020E0502030303020204" pitchFamily="34" charset="0"/>
              </a:rPr>
              <a:t>Toxidrome</a:t>
            </a:r>
            <a:endParaRPr lang="en-US" sz="2400" b="1" dirty="0">
              <a:latin typeface="Candara" panose="020E0502030303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SLUDGE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Salivation, Lacrimation, Urination, Defecation, GI upset, Emesis</a:t>
            </a:r>
          </a:p>
          <a:p>
            <a:pPr lvl="1"/>
            <a:endParaRPr lang="en-US" sz="2000" dirty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ndara" panose="020E0502030303020204" pitchFamily="34" charset="0"/>
              </a:rPr>
              <a:t>Opioids </a:t>
            </a:r>
            <a:r>
              <a:rPr lang="en-US" sz="2400" b="1" dirty="0" err="1">
                <a:latin typeface="Candara" panose="020E0502030303020204" pitchFamily="34" charset="0"/>
              </a:rPr>
              <a:t>Toxidrome</a:t>
            </a:r>
            <a:endParaRPr lang="en-US" sz="2400" b="1" dirty="0">
              <a:latin typeface="Candara" panose="020E0502030303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Respiratory depression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ndara" panose="020E0502030303020204" pitchFamily="34" charset="0"/>
              </a:rPr>
              <a:t>Miosis</a:t>
            </a:r>
            <a:endParaRPr lang="en-US" sz="2000" dirty="0">
              <a:latin typeface="Candara" panose="020E0502030303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Hypoactive bowel sounds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Candara" panose="020E0502030303020204" pitchFamily="34" charset="0"/>
              </a:rPr>
              <a:t>Sympathomimetics</a:t>
            </a:r>
            <a:r>
              <a:rPr lang="en-US" sz="2400" b="1" dirty="0">
                <a:latin typeface="Candara" panose="020E0502030303020204" pitchFamily="34" charset="0"/>
              </a:rPr>
              <a:t> </a:t>
            </a:r>
            <a:r>
              <a:rPr lang="en-US" sz="2400" b="1" dirty="0" err="1">
                <a:latin typeface="Candara" panose="020E0502030303020204" pitchFamily="34" charset="0"/>
              </a:rPr>
              <a:t>Toxidrome</a:t>
            </a:r>
            <a:endParaRPr lang="en-US" sz="2000" b="1" dirty="0">
              <a:latin typeface="Candara" panose="020E0502030303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Hypertension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Tachycardia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Hyperpyrexia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ndara" panose="020E0502030303020204" pitchFamily="34" charset="0"/>
              </a:rPr>
              <a:t>Mydriasis</a:t>
            </a:r>
            <a:endParaRPr lang="en-US" sz="2000" dirty="0">
              <a:latin typeface="Candara" panose="020E0502030303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Anxiety, delirium</a:t>
            </a:r>
          </a:p>
          <a:p>
            <a:pPr lvl="1"/>
            <a:endParaRPr lang="en-US" sz="2000" dirty="0">
              <a:latin typeface="Candara" panose="020E0502030303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3810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Triage, history and physical examination</a:t>
            </a:r>
          </a:p>
        </p:txBody>
      </p:sp>
    </p:spTree>
    <p:extLst>
      <p:ext uri="{BB962C8B-B14F-4D97-AF65-F5344CB8AC3E}">
        <p14:creationId xmlns:p14="http://schemas.microsoft.com/office/powerpoint/2010/main" val="285226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6096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Toxicology Screen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447800"/>
            <a:ext cx="826878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ndara" panose="020E0502030303020204" pitchFamily="34" charset="0"/>
              </a:rPr>
              <a:t>A toxicology screen refers to various tests to determine the type and approximate amount of legal and illegal drugs a person has taken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ndara" panose="020E0502030303020204" pitchFamily="34" charset="0"/>
              </a:rPr>
              <a:t>This test is often done in emergency medical situations. It can be used to evaluate possible accidental or intentional overdose or poisoning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ndara" panose="020E0502030303020204" pitchFamily="34" charset="0"/>
              </a:rPr>
              <a:t>Toxicology screening is most often done using a blood or urine sample. However, it may be done soon after swallowing the medication, using stomach contents that are obtained through gastric lavage or after vomiting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ndara" panose="020E0502030303020204" pitchFamily="34" charset="0"/>
              </a:rPr>
              <a:t>If the test is used as a drug screen, it must be done during a certain time period after the drug has been taken or while forms of the drug can still be detected in the body. Examples: Amphetamines: 24 to 48 hour, and Barbiturates: up to 6 weeks</a:t>
            </a:r>
          </a:p>
        </p:txBody>
      </p:sp>
    </p:spTree>
    <p:extLst>
      <p:ext uri="{BB962C8B-B14F-4D97-AF65-F5344CB8AC3E}">
        <p14:creationId xmlns:p14="http://schemas.microsoft.com/office/powerpoint/2010/main" val="209719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524000"/>
            <a:ext cx="8229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Basic testing typically screens for the following, commonly-abused drugs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Amphetamines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Cannabinoids (marijuana, hashish)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Cocaine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Opiates (heroin, morphine, opium, codeine)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Phencyclidine (PCP)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Extended testing might also screen for some or all of the following, but basic testing is the most common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Barbiturates (phenobarbital, </a:t>
            </a:r>
            <a:r>
              <a:rPr lang="en-US" dirty="0" err="1">
                <a:latin typeface="Candara" panose="020E0502030303020204" pitchFamily="34" charset="0"/>
              </a:rPr>
              <a:t>secobarbital</a:t>
            </a:r>
            <a:r>
              <a:rPr lang="en-US" dirty="0">
                <a:latin typeface="Candara" panose="020E0502030303020204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Benzodiazepines (tranquilizers like Valium, Librium, Xanax)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Ethanol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Hallucinogens (mushrooms, mescaline)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Inhalants (paint, glue, hair spray)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Anabolic Steroids (synthesized, muscle-building hormones)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6096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Toxicology Screen</a:t>
            </a:r>
          </a:p>
        </p:txBody>
      </p:sp>
    </p:spTree>
    <p:extLst>
      <p:ext uri="{BB962C8B-B14F-4D97-AF65-F5344CB8AC3E}">
        <p14:creationId xmlns:p14="http://schemas.microsoft.com/office/powerpoint/2010/main" val="204999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447800"/>
            <a:ext cx="81534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ndara" panose="020E0502030303020204" pitchFamily="34" charset="0"/>
              </a:rPr>
              <a:t>Other essential Lab tests may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Routine labs Electrolytes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Glucose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BUN and creatinine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Urinalysis, urine drug screen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Serum osmolality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Acetaminophen, salicylates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Specific drug levels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Pregnancy test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>
              <a:latin typeface="Candara" panose="020E0502030303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Candara" panose="020E0502030303020204" pitchFamily="34" charset="0"/>
              </a:rPr>
              <a:t>Carboxyhemoglobin</a:t>
            </a:r>
            <a:r>
              <a:rPr lang="en-US" sz="2400" dirty="0">
                <a:latin typeface="Candara" panose="020E0502030303020204" pitchFamily="34" charset="0"/>
              </a:rPr>
              <a:t>, </a:t>
            </a:r>
            <a:r>
              <a:rPr lang="en-US" sz="2400" dirty="0" err="1">
                <a:latin typeface="Candara" panose="020E0502030303020204" pitchFamily="34" charset="0"/>
              </a:rPr>
              <a:t>Methemoglobin</a:t>
            </a:r>
            <a:endParaRPr lang="en-US" sz="2400" dirty="0">
              <a:latin typeface="Candara" panose="020E0502030303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Radiographic Examination, for visualizing toxins like iron, lead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6096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Other Lab Tests</a:t>
            </a:r>
          </a:p>
        </p:txBody>
      </p:sp>
    </p:spTree>
    <p:extLst>
      <p:ext uri="{BB962C8B-B14F-4D97-AF65-F5344CB8AC3E}">
        <p14:creationId xmlns:p14="http://schemas.microsoft.com/office/powerpoint/2010/main" val="234223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4478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ndara" panose="020E0502030303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04800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Other Lab Tests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914400"/>
            <a:ext cx="858614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latin typeface="Candara" panose="020E0502030303020204" pitchFamily="34" charset="0"/>
              </a:rPr>
              <a:t>Anion Gap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FF0000"/>
                </a:solidFill>
                <a:latin typeface="Candara" panose="020E0502030303020204" pitchFamily="34" charset="0"/>
              </a:rPr>
              <a:t>Na – (HCO3 + Cl)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ndara" panose="020E0502030303020204" pitchFamily="34" charset="0"/>
              </a:rPr>
              <a:t>Normal:  8-12 </a:t>
            </a:r>
            <a:r>
              <a:rPr lang="en-US" sz="2200" dirty="0" err="1">
                <a:latin typeface="Candara" panose="020E0502030303020204" pitchFamily="34" charset="0"/>
              </a:rPr>
              <a:t>mEq</a:t>
            </a:r>
            <a:r>
              <a:rPr lang="en-US" sz="2200" dirty="0">
                <a:latin typeface="Candara" panose="020E0502030303020204" pitchFamily="34" charset="0"/>
              </a:rPr>
              <a:t>/L (8-16)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Candara" panose="020E0502030303020204" pitchFamily="34" charset="0"/>
              </a:rPr>
              <a:t>Causes: Methanol, Uremia, Iron, isoniazid, ibuprofen, Lithium, lactic acidosis,…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ndara" panose="020E0502030303020204" pitchFamily="34" charset="0"/>
            </a:endParaRPr>
          </a:p>
          <a:p>
            <a:r>
              <a:rPr lang="en-US" sz="2600" b="1" dirty="0" err="1">
                <a:latin typeface="Candara" panose="020E0502030303020204" pitchFamily="34" charset="0"/>
              </a:rPr>
              <a:t>Osmolar</a:t>
            </a:r>
            <a:r>
              <a:rPr lang="en-US" sz="2600" b="1" dirty="0">
                <a:latin typeface="Candara" panose="020E0502030303020204" pitchFamily="34" charset="0"/>
              </a:rPr>
              <a:t> Gap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FF0000"/>
                </a:solidFill>
                <a:latin typeface="Candara" panose="020E0502030303020204" pitchFamily="34" charset="0"/>
              </a:rPr>
              <a:t>Measured osmolality – Calculated osmolality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FF0000"/>
                </a:solidFill>
                <a:latin typeface="Candara" panose="020E0502030303020204" pitchFamily="34" charset="0"/>
              </a:rPr>
              <a:t>Calculated osmolality = 2(Na) + glucose/18 + BUN/2.8 + Ethanol / 4.6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Candara" panose="020E0502030303020204" pitchFamily="34" charset="0"/>
              </a:rPr>
              <a:t>Normal = 285-290 </a:t>
            </a:r>
            <a:r>
              <a:rPr lang="en-US" sz="2200" dirty="0" err="1">
                <a:latin typeface="Candara" panose="020E0502030303020204" pitchFamily="34" charset="0"/>
              </a:rPr>
              <a:t>mOsm</a:t>
            </a:r>
            <a:r>
              <a:rPr lang="en-US" sz="2200" dirty="0">
                <a:latin typeface="Candara" panose="020E0502030303020204" pitchFamily="34" charset="0"/>
              </a:rPr>
              <a:t>/L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Candara" panose="020E0502030303020204" pitchFamily="34" charset="0"/>
              </a:rPr>
              <a:t>Gap &gt; 10 </a:t>
            </a:r>
            <a:r>
              <a:rPr lang="en-US" sz="2200" dirty="0" err="1">
                <a:latin typeface="Candara" panose="020E0502030303020204" pitchFamily="34" charset="0"/>
              </a:rPr>
              <a:t>mOsm</a:t>
            </a:r>
            <a:r>
              <a:rPr lang="en-US" sz="2200" dirty="0">
                <a:latin typeface="Candara" panose="020E0502030303020204" pitchFamily="34" charset="0"/>
              </a:rPr>
              <a:t>/L suggests the presence of extra solutes: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Alcohols: ethanol, </a:t>
            </a:r>
            <a:r>
              <a:rPr lang="en-US" sz="2000" dirty="0" err="1">
                <a:latin typeface="Candara" panose="020E0502030303020204" pitchFamily="34" charset="0"/>
              </a:rPr>
              <a:t>mathanol</a:t>
            </a:r>
            <a:endParaRPr lang="en-US" sz="2000" dirty="0">
              <a:latin typeface="Candara" panose="020E0502030303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Sugars, mannitol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Lipids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Proteins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Candara" panose="020E0502030303020204" pitchFamily="34" charset="0"/>
              </a:rPr>
              <a:t>Clinical Pearl:  Anion gap acidosis with an </a:t>
            </a:r>
            <a:r>
              <a:rPr lang="en-US" sz="2200" dirty="0" err="1">
                <a:latin typeface="Candara" panose="020E0502030303020204" pitchFamily="34" charset="0"/>
              </a:rPr>
              <a:t>osmolar</a:t>
            </a:r>
            <a:r>
              <a:rPr lang="en-US" sz="2200" dirty="0">
                <a:latin typeface="Candara" panose="020E0502030303020204" pitchFamily="34" charset="0"/>
              </a:rPr>
              <a:t> gap should suggest methanol or ethylene glycol poisoning</a:t>
            </a:r>
          </a:p>
        </p:txBody>
      </p:sp>
    </p:spTree>
    <p:extLst>
      <p:ext uri="{BB962C8B-B14F-4D97-AF65-F5344CB8AC3E}">
        <p14:creationId xmlns:p14="http://schemas.microsoft.com/office/powerpoint/2010/main" val="234823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457200"/>
            <a:ext cx="365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General Treatments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828800"/>
            <a:ext cx="8153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Treatment begins with first aid at the scene and continues in the emergency department and often the intensive care unit (ICU)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Terminate exposure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Prevent absorption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Enhance elimination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Medications, antidotes</a:t>
            </a:r>
          </a:p>
        </p:txBody>
      </p:sp>
    </p:spTree>
    <p:extLst>
      <p:ext uri="{BB962C8B-B14F-4D97-AF65-F5344CB8AC3E}">
        <p14:creationId xmlns:p14="http://schemas.microsoft.com/office/powerpoint/2010/main" val="417826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457200"/>
            <a:ext cx="411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General Treatments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524000"/>
            <a:ext cx="822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Candara" panose="020E0502030303020204" pitchFamily="34" charset="0"/>
              </a:rPr>
              <a:t>Terminate exposure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Candara" panose="020E0502030303020204" pitchFamily="34" charset="0"/>
              </a:rPr>
              <a:t>Depends on route of exposure: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Eye exposures – immediately flush eyes with water/saline for 15-20 minutes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Dermal – Remove jewelry, clothing. Brush off powders. Immediately flush with water for 15 minutes (longer for caustics)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Inhalation – Move to fresh air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Injection/Bites and Stings – Remove clothing, jewelry that might constrict the extremity. Do not excise and apply suction to bites/stings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Ingestion – Give a glass of water to dilute chemicals such as caustics</a:t>
            </a:r>
          </a:p>
        </p:txBody>
      </p:sp>
    </p:spTree>
    <p:extLst>
      <p:ext uri="{BB962C8B-B14F-4D97-AF65-F5344CB8AC3E}">
        <p14:creationId xmlns:p14="http://schemas.microsoft.com/office/powerpoint/2010/main" val="397059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8937" y="352696"/>
            <a:ext cx="365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General Treatments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8288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ndara" panose="020E0502030303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774474"/>
            <a:ext cx="205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5129" y="1111804"/>
            <a:ext cx="845820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Candara" panose="020E0502030303020204" pitchFamily="34" charset="0"/>
              </a:rPr>
              <a:t>Prevent absorption</a:t>
            </a:r>
            <a:r>
              <a:rPr lang="en-US" b="1" dirty="0">
                <a:latin typeface="Candara" panose="020E050203030302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Candara" panose="020E0502030303020204" pitchFamily="34" charset="0"/>
              </a:rPr>
              <a:t>Indicated for recent ingestion, toxic substance, toxic amount.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900" b="1" dirty="0">
                <a:latin typeface="Candara" panose="020E0502030303020204" pitchFamily="34" charset="0"/>
              </a:rPr>
              <a:t>Syrup of Ipecac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Candara" panose="020E0502030303020204" pitchFamily="34" charset="0"/>
              </a:rPr>
              <a:t>Ipecac may be used to induce emesis to treat unintentional ingestions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Candara" panose="020E0502030303020204" pitchFamily="34" charset="0"/>
              </a:rPr>
              <a:t>Can be used at home if there are no contraindications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Candara" panose="020E0502030303020204" pitchFamily="34" charset="0"/>
              </a:rPr>
              <a:t>Should be administered within 30-60 minutes of ingestion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Candara" panose="020E0502030303020204" pitchFamily="34" charset="0"/>
              </a:rPr>
              <a:t>Use has declined markedly; limited role for management of poisonings in children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Candara" panose="020E0502030303020204" pitchFamily="34" charset="0"/>
              </a:rPr>
              <a:t>Mechanism: direct irritant effect on GI mucosa and central emetic effect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Candara" panose="020E0502030303020204" pitchFamily="34" charset="0"/>
              </a:rPr>
              <a:t>Emesis occurs in 95% of patients within 30 minutes.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Candara" panose="020E0502030303020204" pitchFamily="34" charset="0"/>
              </a:rPr>
              <a:t>Contraindications: Lethargy, Seizures, Hydrocarbons, Caustics, foreign objects, and agents that produce rapid onset of CNS depression or seizures (e.g. cyclic antidepressants, camphor,..)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Candara" panose="020E0502030303020204" pitchFamily="34" charset="0"/>
              </a:rPr>
              <a:t>Side effects include drowsiness , diarrhea, and  aspiration pneumonitis</a:t>
            </a:r>
          </a:p>
        </p:txBody>
      </p:sp>
    </p:spTree>
    <p:extLst>
      <p:ext uri="{BB962C8B-B14F-4D97-AF65-F5344CB8AC3E}">
        <p14:creationId xmlns:p14="http://schemas.microsoft.com/office/powerpoint/2010/main" val="247322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457200"/>
            <a:ext cx="365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General Treatments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8288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294686"/>
            <a:ext cx="84582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Courier New" panose="02070309020205020404" pitchFamily="49" charset="0"/>
              <a:buChar char="o"/>
            </a:pPr>
            <a:r>
              <a:rPr lang="en-US" sz="2400" dirty="0">
                <a:latin typeface="Candara" panose="020E0502030303020204" pitchFamily="34" charset="0"/>
              </a:rPr>
              <a:t>Prevent absorption</a:t>
            </a:r>
            <a:r>
              <a:rPr lang="en-US" dirty="0">
                <a:latin typeface="Candara" panose="020E050203030302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Candara" panose="020E0502030303020204" pitchFamily="34" charset="0"/>
              </a:rPr>
              <a:t>Orogastric</a:t>
            </a:r>
            <a:r>
              <a:rPr lang="en-US" sz="2000" b="1" dirty="0">
                <a:latin typeface="Candara" panose="020E0502030303020204" pitchFamily="34" charset="0"/>
              </a:rPr>
              <a:t> Lavage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Candara" panose="020E0502030303020204" pitchFamily="34" charset="0"/>
              </a:rPr>
              <a:t>Removes stomach contents through a large bore tube until the return is clear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Candara" panose="020E0502030303020204" pitchFamily="34" charset="0"/>
              </a:rPr>
              <a:t>Little or no benefit over activated charcoal; consider for substances  not adsorbed by activated charcoal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Candara" panose="020E0502030303020204" pitchFamily="34" charset="0"/>
              </a:rPr>
              <a:t>Lumen size is a limitation, especially in children.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Candara" panose="020E0502030303020204" pitchFamily="34" charset="0"/>
              </a:rPr>
              <a:t>Adverse effects: aspiration, cyanosis, epistaxis, esophageal perforation, hypothermia, fluid and electrolyte imbalances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Candara" panose="020E0502030303020204" pitchFamily="34" charset="0"/>
              </a:rPr>
              <a:t>Activated charcoal is usually instilled following gastric lavage</a:t>
            </a:r>
          </a:p>
        </p:txBody>
      </p:sp>
      <p:pic>
        <p:nvPicPr>
          <p:cNvPr id="2051" name="Picture 3" descr="C:\Users\Hassan\Desktop\7077825-0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041" y="4500348"/>
            <a:ext cx="3346759" cy="2281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56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72869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Introduction to Clinical Toxicology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981200"/>
            <a:ext cx="8000999" cy="35394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 panose="020E0502030303020204" pitchFamily="34" charset="0"/>
              </a:rPr>
              <a:t>Objectives</a:t>
            </a:r>
            <a:endParaRPr lang="en-US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andara" panose="020E0502030303020204" pitchFamily="34" charset="0"/>
            </a:endParaRPr>
          </a:p>
          <a:p>
            <a:pPr algn="ctr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To learn applications of the principles of the drugs and chemicals-induced toxicity in humans, and gain experience in evaluation steps and treatment measures based on sample analyses and interpretation of toxicity sings and symptoms</a:t>
            </a:r>
          </a:p>
        </p:txBody>
      </p:sp>
    </p:spTree>
    <p:extLst>
      <p:ext uri="{BB962C8B-B14F-4D97-AF65-F5344CB8AC3E}">
        <p14:creationId xmlns:p14="http://schemas.microsoft.com/office/powerpoint/2010/main" val="139236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304800"/>
            <a:ext cx="365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General Treatments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8288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00" y="990600"/>
            <a:ext cx="883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Courier New" panose="02070309020205020404" pitchFamily="49" charset="0"/>
              <a:buChar char="o"/>
            </a:pPr>
            <a:r>
              <a:rPr lang="en-US" sz="2800" dirty="0">
                <a:latin typeface="Candara" panose="020E0502030303020204" pitchFamily="34" charset="0"/>
              </a:rPr>
              <a:t>Prevent absorption</a:t>
            </a:r>
            <a:r>
              <a:rPr lang="en-US" sz="2000" dirty="0">
                <a:latin typeface="Candara" panose="020E050203030302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ndara" panose="020E0502030303020204" pitchFamily="34" charset="0"/>
              </a:rPr>
              <a:t>Activated Charcoal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First line of therapy in the emergency department, </a:t>
            </a:r>
            <a:r>
              <a:rPr lang="en-US" dirty="0">
                <a:latin typeface="Candara" panose="020E0502030303020204" pitchFamily="34" charset="0"/>
              </a:rPr>
              <a:t>the most commonly used method of gastric decontamination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Adsorbs substances to prevent systemic absorption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More effective than ipecac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Prevents absorption of toxins beyond the stomach (unlike ipecac and lavage)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230880"/>
            <a:ext cx="4267200" cy="341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7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457200"/>
            <a:ext cx="365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General Treatments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8288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120200"/>
            <a:ext cx="82296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Courier New" panose="02070309020205020404" pitchFamily="49" charset="0"/>
              <a:buChar char="o"/>
            </a:pPr>
            <a:r>
              <a:rPr lang="en-US" sz="2800" dirty="0">
                <a:latin typeface="Candara" panose="020E0502030303020204" pitchFamily="34" charset="0"/>
              </a:rPr>
              <a:t>Prevent absorption</a:t>
            </a:r>
            <a:r>
              <a:rPr lang="en-US" sz="2000" dirty="0">
                <a:latin typeface="Candara" panose="020E050203030302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ndara" panose="020E0502030303020204" pitchFamily="34" charset="0"/>
              </a:rPr>
              <a:t>Activated Charcoal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Dosage: 1 gram/kg administered orally or by nasogastric tube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Adverse effects: aspiration pneumonitis, GI obstruction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Cathartics: activated charcoal may be given with a cathartic (usually sorbitol or magnesium citrate) to hasten the elimination of the charcoal/toxin complex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Second dose may be administered for single acute overdoses of drugs for which delayed or continued absorption occurs (e.g., carbamazepine, salicylates, </a:t>
            </a:r>
            <a:r>
              <a:rPr lang="en-US" sz="2000" dirty="0" err="1">
                <a:latin typeface="Candara" panose="020E0502030303020204" pitchFamily="34" charset="0"/>
              </a:rPr>
              <a:t>valproic</a:t>
            </a:r>
            <a:r>
              <a:rPr lang="en-US" sz="2000" dirty="0">
                <a:latin typeface="Candara" panose="020E0502030303020204" pitchFamily="34" charset="0"/>
              </a:rPr>
              <a:t> acid, sustained release or enteric coated preparations)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Contraindicated if ileus is present or foreign bodies ingested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Does not adsorb: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Iron, lithium, sodium, lead, cyanide, Hydrocarbons, Caustics, and alcohols</a:t>
            </a:r>
            <a:endParaRPr lang="en-US" dirty="0">
              <a:latin typeface="Candara" panose="020E0502030303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0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9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457200"/>
            <a:ext cx="365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General Treatments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8288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274564"/>
            <a:ext cx="82296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Courier New" panose="02070309020205020404" pitchFamily="49" charset="0"/>
              <a:buChar char="o"/>
            </a:pPr>
            <a:r>
              <a:rPr lang="en-US" sz="2800" dirty="0">
                <a:latin typeface="Candara" panose="020E0502030303020204" pitchFamily="34" charset="0"/>
              </a:rPr>
              <a:t>Prevent absorption</a:t>
            </a:r>
            <a:r>
              <a:rPr lang="en-US" sz="2000" dirty="0">
                <a:latin typeface="Candara" panose="020E0502030303020204" pitchFamily="34" charset="0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Candara" panose="020E0502030303020204" pitchFamily="34" charset="0"/>
              </a:rPr>
              <a:t>Whole Bowel Irrigation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Flushes the GI tract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Uses large volumes of isotonic polyethylene glycol electrolyte lavage solutions (</a:t>
            </a:r>
            <a:r>
              <a:rPr lang="en-US" sz="2000" dirty="0" err="1">
                <a:latin typeface="Candara" panose="020E0502030303020204" pitchFamily="34" charset="0"/>
              </a:rPr>
              <a:t>Golytely</a:t>
            </a:r>
            <a:r>
              <a:rPr lang="en-US" sz="2000" dirty="0">
                <a:latin typeface="Candara" panose="020E0502030303020204" pitchFamily="34" charset="0"/>
              </a:rPr>
              <a:t>, </a:t>
            </a:r>
            <a:r>
              <a:rPr lang="en-US" sz="2000" dirty="0" err="1">
                <a:latin typeface="Candara" panose="020E0502030303020204" pitchFamily="34" charset="0"/>
              </a:rPr>
              <a:t>CoLyte</a:t>
            </a:r>
            <a:r>
              <a:rPr lang="en-US" sz="2000" dirty="0">
                <a:latin typeface="Candara" panose="020E0502030303020204" pitchFamily="34" charset="0"/>
              </a:rPr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Reduces the absorption of iron, lead, and  sustained-release drugs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3667125"/>
            <a:ext cx="2162175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5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457200"/>
            <a:ext cx="365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General Treatments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8288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274564"/>
            <a:ext cx="84582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Candara" panose="020E0502030303020204" pitchFamily="34" charset="0"/>
              </a:rPr>
              <a:t>Enhancing elimination</a:t>
            </a:r>
          </a:p>
          <a:p>
            <a:pPr marL="514350" indent="-514350">
              <a:buFont typeface="Courier New" panose="02070309020205020404" pitchFamily="49" charset="0"/>
              <a:buChar char="o"/>
            </a:pPr>
            <a:endParaRPr lang="en-US" sz="2400" b="1" dirty="0">
              <a:latin typeface="Candara" panose="020E0502030303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Multiple dose activated charcoal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ndara" panose="020E0502030303020204" pitchFamily="34" charset="0"/>
              </a:rPr>
              <a:t>Multiple-dose activated charcoal therapy involves the repeated administration (more than 2 doses) of oral activated charcoal to enhance the elimination of drugs already absorbed into the body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ndara" panose="020E0502030303020204" pitchFamily="34" charset="0"/>
              </a:rPr>
              <a:t>Increases gastrointestinal clearance of substances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ndara" panose="020E0502030303020204" pitchFamily="34" charset="0"/>
              </a:rPr>
              <a:t>Dosing: 20-50 g activated charcoal every 4 hours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ndara" panose="020E0502030303020204" pitchFamily="34" charset="0"/>
              </a:rPr>
              <a:t>Indications: Consider for overdoses of </a:t>
            </a:r>
            <a:r>
              <a:rPr lang="en-US" sz="2200" dirty="0" err="1">
                <a:latin typeface="Candara" panose="020E0502030303020204" pitchFamily="34" charset="0"/>
              </a:rPr>
              <a:t>dapsone</a:t>
            </a:r>
            <a:r>
              <a:rPr lang="en-US" sz="2200" dirty="0">
                <a:latin typeface="Candara" panose="020E0502030303020204" pitchFamily="34" charset="0"/>
              </a:rPr>
              <a:t> (acute or chronic), phenobarbital (acute or chronic), phenytoin (acute only), theophylline (acute or chronic)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ndara" panose="020E0502030303020204" pitchFamily="34" charset="0"/>
              </a:rPr>
              <a:t>Complications include aspiration and bowel obstruction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07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457200"/>
            <a:ext cx="365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General Treatments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8288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143000"/>
            <a:ext cx="86868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Candara" panose="020E0502030303020204" pitchFamily="34" charset="0"/>
              </a:rPr>
              <a:t>Enhancing elimination</a:t>
            </a:r>
          </a:p>
          <a:p>
            <a:pPr lvl="2"/>
            <a:endParaRPr lang="en-US" dirty="0">
              <a:latin typeface="Candara" panose="020E0502030303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Hemodialysis/</a:t>
            </a:r>
            <a:r>
              <a:rPr lang="en-US" sz="2400" dirty="0" err="1">
                <a:latin typeface="Candara" panose="020E0502030303020204" pitchFamily="34" charset="0"/>
              </a:rPr>
              <a:t>Hemoperfusion</a:t>
            </a:r>
            <a:endParaRPr lang="en-US" sz="2400" dirty="0">
              <a:latin typeface="Candara" panose="020E0502030303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Indication: progressive deterioration despite intensive supportive care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Examples: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Hemodialysis: phenobarbital, salicylates, alcohols, lithium.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ndara" panose="020E0502030303020204" pitchFamily="34" charset="0"/>
              </a:rPr>
              <a:t>Hemoperfusion</a:t>
            </a:r>
            <a:r>
              <a:rPr lang="en-US" sz="2000" dirty="0">
                <a:latin typeface="Candara" panose="020E0502030303020204" pitchFamily="34" charset="0"/>
              </a:rPr>
              <a:t>: </a:t>
            </a:r>
            <a:r>
              <a:rPr lang="en-US" sz="2000" dirty="0" err="1">
                <a:latin typeface="Candara" panose="020E0502030303020204" pitchFamily="34" charset="0"/>
              </a:rPr>
              <a:t>meprobamate</a:t>
            </a:r>
            <a:r>
              <a:rPr lang="en-US" sz="2000" dirty="0">
                <a:latin typeface="Candara" panose="020E0502030303020204" pitchFamily="34" charset="0"/>
              </a:rPr>
              <a:t>, theophylline, phenobarbital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Chelation</a:t>
            </a:r>
            <a:endParaRPr lang="en-US" dirty="0">
              <a:latin typeface="Candara" panose="020E0502030303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Involves the use of binding agents to remove toxic levels of metals from the body, such as mercury, lead, iron, and arsenic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Examples:  </a:t>
            </a:r>
            <a:r>
              <a:rPr lang="en-US" sz="2000" dirty="0" err="1">
                <a:latin typeface="Candara" panose="020E0502030303020204" pitchFamily="34" charset="0"/>
              </a:rPr>
              <a:t>dimercaprol</a:t>
            </a:r>
            <a:r>
              <a:rPr lang="en-US" sz="2000" dirty="0">
                <a:latin typeface="Candara" panose="020E0502030303020204" pitchFamily="34" charset="0"/>
              </a:rPr>
              <a:t> (BAL in oil), calcium disodium </a:t>
            </a:r>
            <a:r>
              <a:rPr lang="en-US" sz="2000" dirty="0" err="1">
                <a:latin typeface="Candara" panose="020E0502030303020204" pitchFamily="34" charset="0"/>
              </a:rPr>
              <a:t>edetate</a:t>
            </a:r>
            <a:r>
              <a:rPr lang="en-US" sz="2000" dirty="0">
                <a:latin typeface="Candara" panose="020E0502030303020204" pitchFamily="34" charset="0"/>
              </a:rPr>
              <a:t> (EDTA), </a:t>
            </a:r>
            <a:r>
              <a:rPr lang="en-US" sz="2000" dirty="0" err="1">
                <a:latin typeface="Candara" panose="020E0502030303020204" pitchFamily="34" charset="0"/>
              </a:rPr>
              <a:t>succimer</a:t>
            </a:r>
            <a:r>
              <a:rPr lang="en-US" sz="2000" dirty="0">
                <a:latin typeface="Candara" panose="020E0502030303020204" pitchFamily="34" charset="0"/>
              </a:rPr>
              <a:t> (DMSA), and </a:t>
            </a:r>
            <a:r>
              <a:rPr lang="en-US" sz="2000" dirty="0" err="1">
                <a:latin typeface="Candara" panose="020E0502030303020204" pitchFamily="34" charset="0"/>
              </a:rPr>
              <a:t>deferoxamine</a:t>
            </a:r>
            <a:endParaRPr lang="en-US" sz="2000" dirty="0">
              <a:latin typeface="Candara" panose="020E0502030303020204" pitchFamily="34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Concerns about the toxicity of the </a:t>
            </a:r>
            <a:r>
              <a:rPr lang="en-US" sz="2000" dirty="0" err="1">
                <a:latin typeface="Candara" panose="020E0502030303020204" pitchFamily="34" charset="0"/>
              </a:rPr>
              <a:t>chelators</a:t>
            </a:r>
            <a:r>
              <a:rPr lang="en-US" sz="2000" dirty="0">
                <a:latin typeface="Candara" panose="020E0502030303020204" pitchFamily="34" charset="0"/>
              </a:rPr>
              <a:t>; their tissue distribution characteristics; and the stability, distribution, and elimination of the </a:t>
            </a:r>
            <a:r>
              <a:rPr lang="en-US" sz="2000" dirty="0" err="1">
                <a:latin typeface="Candara" panose="020E0502030303020204" pitchFamily="34" charset="0"/>
              </a:rPr>
              <a:t>chelator</a:t>
            </a:r>
            <a:r>
              <a:rPr lang="en-US" sz="2000" dirty="0">
                <a:latin typeface="Candara" panose="020E0502030303020204" pitchFamily="34" charset="0"/>
              </a:rPr>
              <a:t>–metal complex make chelation a complicated procedure</a:t>
            </a:r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00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457200"/>
            <a:ext cx="365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General Treatments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8288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143000"/>
            <a:ext cx="86868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Candara" panose="020E0502030303020204" pitchFamily="34" charset="0"/>
              </a:rPr>
              <a:t>Enhancing elimination</a:t>
            </a:r>
          </a:p>
          <a:p>
            <a:pPr marL="514350" indent="-514350">
              <a:buFont typeface="Courier New" panose="02070309020205020404" pitchFamily="49" charset="0"/>
              <a:buChar char="o"/>
            </a:pPr>
            <a:endParaRPr lang="en-US" sz="2400" b="1" dirty="0">
              <a:latin typeface="Candara" panose="020E0502030303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Hyperbaric Oxygen Therapy (HOT)</a:t>
            </a:r>
          </a:p>
          <a:p>
            <a:pPr lvl="2"/>
            <a:endParaRPr lang="en-US" sz="2000" dirty="0">
              <a:latin typeface="Candara" panose="020E0502030303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Oxygen is administered to a patient in an enclosed chamber at a pressure greater than the pressure at sea level (e.g., 1 atmosphere absolute)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This therapy has been used in carbon monoxide and methylene chloride poisonings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The small number of HBO chambers and lack of around-the-clock staffing limits the wide use of this therapy</a:t>
            </a:r>
          </a:p>
          <a:p>
            <a:pPr lvl="2"/>
            <a:endParaRPr lang="en-US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18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039" y="102326"/>
            <a:ext cx="46482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20489"/>
            <a:ext cx="25431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"/>
            <a:ext cx="28575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126" y="3324225"/>
            <a:ext cx="40005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9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457200"/>
            <a:ext cx="365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General Treatments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284744"/>
            <a:ext cx="8458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Candara" panose="020E0502030303020204" pitchFamily="34" charset="0"/>
              </a:rPr>
              <a:t>Antidotes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Chemical agents, which attack or combine with the poison in such a way as to render it insoluble, and so inert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Counter-poisons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No one antidote is suited to all emergencies. The antidote is required to be adapted to the poison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b="1" dirty="0">
              <a:latin typeface="Candara" panose="020E0502030303020204" pitchFamily="34" charset="0"/>
            </a:endParaRPr>
          </a:p>
        </p:txBody>
      </p:sp>
      <p:pic>
        <p:nvPicPr>
          <p:cNvPr id="2" name="Picture 2" descr="C:\Users\Hassan\Desktop\haass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542" y="3962400"/>
            <a:ext cx="455290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39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457200"/>
            <a:ext cx="365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General Treatments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18" y="1714500"/>
            <a:ext cx="6763557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14400" y="121920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Candara" panose="020E0502030303020204" pitchFamily="34" charset="0"/>
              </a:rPr>
              <a:t>Antidotes</a:t>
            </a:r>
          </a:p>
        </p:txBody>
      </p:sp>
    </p:spTree>
    <p:extLst>
      <p:ext uri="{BB962C8B-B14F-4D97-AF65-F5344CB8AC3E}">
        <p14:creationId xmlns:p14="http://schemas.microsoft.com/office/powerpoint/2010/main" val="192608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457200"/>
            <a:ext cx="365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General Treatments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1219200"/>
            <a:ext cx="7620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Candara" panose="020E0502030303020204" pitchFamily="34" charset="0"/>
              </a:rPr>
              <a:t>Continuous Patient Monitoring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Seriously poisoned or overdosed patients may require continued monitoring for hours or days after exposure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Candara" panose="020E0502030303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Candara" panose="020E0502030303020204" pitchFamily="34" charset="0"/>
              </a:rPr>
              <a:t>Patient Teaching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One of the interventions the nurse can perform in the emergency department or intensive care unit is preventive teaching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All patients (and parents of pediatric patients) who have survived a toxic encounter should be taught how to prevent such an incident from recurring.</a:t>
            </a:r>
          </a:p>
        </p:txBody>
      </p:sp>
    </p:spTree>
    <p:extLst>
      <p:ext uri="{BB962C8B-B14F-4D97-AF65-F5344CB8AC3E}">
        <p14:creationId xmlns:p14="http://schemas.microsoft.com/office/powerpoint/2010/main" val="343824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58225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Introduction to Clinical Toxicology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689080"/>
            <a:ext cx="84581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 panose="020E0502030303020204" pitchFamily="34" charset="0"/>
              </a:rPr>
              <a:t>A 33 year old woman came to the 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She found “down”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She took something, as reports from scene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No pill bottles on scene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No family with 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Person that found her are long gone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Candara" panose="020E0502030303020204" pitchFamily="34" charset="0"/>
            </a:endParaRPr>
          </a:p>
          <a:p>
            <a:r>
              <a:rPr lang="en-US" sz="2400" dirty="0">
                <a:solidFill>
                  <a:srgbClr val="C00000"/>
                </a:solidFill>
                <a:latin typeface="Candara" panose="020E0502030303020204" pitchFamily="34" charset="0"/>
              </a:rPr>
              <a:t>What should I do with her? How to treat her? Do I give her an antidote?.....?</a:t>
            </a:r>
          </a:p>
        </p:txBody>
      </p:sp>
    </p:spTree>
    <p:extLst>
      <p:ext uri="{BB962C8B-B14F-4D97-AF65-F5344CB8AC3E}">
        <p14:creationId xmlns:p14="http://schemas.microsoft.com/office/powerpoint/2010/main" val="422749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533400"/>
            <a:ext cx="8686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Practice</a:t>
            </a:r>
          </a:p>
          <a:p>
            <a:endParaRPr lang="en-US" sz="20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r>
              <a:rPr lang="en-US" sz="2000" dirty="0">
                <a:latin typeface="Candara" panose="020E0502030303020204" pitchFamily="34" charset="0"/>
              </a:rPr>
              <a:t>1. A dad calls about his 1-year-old, 8 kg child who was found with an open bottle of Extra strength Tylenol. The bottle looks almost as full as it did yesterday but dad isn’t sure if any are missing.</a:t>
            </a:r>
          </a:p>
          <a:p>
            <a:endParaRPr lang="en-US" sz="2000" dirty="0">
              <a:latin typeface="Candara" panose="020E0502030303020204" pitchFamily="34" charset="0"/>
            </a:endParaRPr>
          </a:p>
          <a:p>
            <a:r>
              <a:rPr lang="en-US" sz="2000" dirty="0">
                <a:latin typeface="Candara" panose="020E0502030303020204" pitchFamily="34" charset="0"/>
              </a:rPr>
              <a:t>2. A 27-year-old man is in the ED following a suicide attempt with a methanol containing gas additive. His obtunded, responsive to pain with a respiratory rate of 28/min. Physical exam is normal. ECG, chest and abdominal x-rays are normal.</a:t>
            </a:r>
          </a:p>
          <a:p>
            <a:r>
              <a:rPr lang="en-US" sz="2000" dirty="0">
                <a:latin typeface="Candara" panose="020E0502030303020204" pitchFamily="34" charset="0"/>
              </a:rPr>
              <a:t>Serum chemistries: Na, 140 </a:t>
            </a:r>
            <a:r>
              <a:rPr lang="en-US" sz="2000" dirty="0" err="1">
                <a:latin typeface="Candara" panose="020E0502030303020204" pitchFamily="34" charset="0"/>
              </a:rPr>
              <a:t>mEq</a:t>
            </a:r>
            <a:r>
              <a:rPr lang="en-US" sz="2000" dirty="0">
                <a:latin typeface="Candara" panose="020E0502030303020204" pitchFamily="34" charset="0"/>
              </a:rPr>
              <a:t>/L, K, 3.0 </a:t>
            </a:r>
            <a:r>
              <a:rPr lang="en-US" sz="2000" dirty="0" err="1">
                <a:latin typeface="Candara" panose="020E0502030303020204" pitchFamily="34" charset="0"/>
              </a:rPr>
              <a:t>mEq</a:t>
            </a:r>
            <a:r>
              <a:rPr lang="en-US" sz="2000" dirty="0">
                <a:latin typeface="Candara" panose="020E0502030303020204" pitchFamily="34" charset="0"/>
              </a:rPr>
              <a:t>/L, </a:t>
            </a:r>
            <a:r>
              <a:rPr lang="en-US" sz="2000" dirty="0" err="1">
                <a:latin typeface="Candara" panose="020E0502030303020204" pitchFamily="34" charset="0"/>
              </a:rPr>
              <a:t>Cl</a:t>
            </a:r>
            <a:r>
              <a:rPr lang="en-US" sz="2000" dirty="0">
                <a:latin typeface="Candara" panose="020E0502030303020204" pitchFamily="34" charset="0"/>
              </a:rPr>
              <a:t>, 94 </a:t>
            </a:r>
            <a:r>
              <a:rPr lang="en-US" sz="2000" dirty="0" err="1">
                <a:latin typeface="Candara" panose="020E0502030303020204" pitchFamily="34" charset="0"/>
              </a:rPr>
              <a:t>mEq</a:t>
            </a:r>
            <a:r>
              <a:rPr lang="en-US" sz="2000" dirty="0">
                <a:latin typeface="Candara" panose="020E0502030303020204" pitchFamily="34" charset="0"/>
              </a:rPr>
              <a:t>/L, HCO3, 8</a:t>
            </a:r>
          </a:p>
          <a:p>
            <a:r>
              <a:rPr lang="en-US" sz="2000" dirty="0" err="1">
                <a:latin typeface="Candara" panose="020E0502030303020204" pitchFamily="34" charset="0"/>
              </a:rPr>
              <a:t>mEq</a:t>
            </a:r>
            <a:r>
              <a:rPr lang="en-US" sz="2000" dirty="0">
                <a:latin typeface="Candara" panose="020E0502030303020204" pitchFamily="34" charset="0"/>
              </a:rPr>
              <a:t>/L, BUN, 12 mg/</a:t>
            </a:r>
            <a:r>
              <a:rPr lang="en-US" sz="2000" dirty="0" err="1">
                <a:latin typeface="Candara" panose="020E0502030303020204" pitchFamily="34" charset="0"/>
              </a:rPr>
              <a:t>dL</a:t>
            </a:r>
            <a:r>
              <a:rPr lang="en-US" sz="2000" dirty="0">
                <a:latin typeface="Candara" panose="020E0502030303020204" pitchFamily="34" charset="0"/>
              </a:rPr>
              <a:t>. ABGs: pH, 7.20, PCO2, 20 mmHg, PO2, 98 mmHg.</a:t>
            </a:r>
          </a:p>
          <a:p>
            <a:r>
              <a:rPr lang="en-US" sz="2000" dirty="0">
                <a:latin typeface="Candara" panose="020E0502030303020204" pitchFamily="34" charset="0"/>
              </a:rPr>
              <a:t>Serum methanol concentration = 67 mg/</a:t>
            </a:r>
            <a:r>
              <a:rPr lang="en-US" sz="2000" dirty="0" err="1">
                <a:latin typeface="Candara" panose="020E0502030303020204" pitchFamily="34" charset="0"/>
              </a:rPr>
              <a:t>dL</a:t>
            </a:r>
            <a:r>
              <a:rPr lang="en-US" sz="2000" dirty="0">
                <a:latin typeface="Candara" panose="020E0502030303020204" pitchFamily="34" charset="0"/>
              </a:rPr>
              <a:t>.</a:t>
            </a:r>
          </a:p>
          <a:p>
            <a:endParaRPr lang="en-US" sz="2000" dirty="0">
              <a:latin typeface="Candara" panose="020E0502030303020204" pitchFamily="34" charset="0"/>
            </a:endParaRPr>
          </a:p>
          <a:p>
            <a:r>
              <a:rPr lang="en-US" sz="2000" dirty="0">
                <a:latin typeface="Candara" panose="020E0502030303020204" pitchFamily="34" charset="0"/>
              </a:rPr>
              <a:t>3. Mom calls to find out if amitriptyline is toxic. Her 12 year old is on  amitriptyline and left the container out on the bathroom counter. The 2-year-old opened the safety closure and may have ingested some tablets.</a:t>
            </a:r>
          </a:p>
        </p:txBody>
      </p:sp>
    </p:spTree>
    <p:extLst>
      <p:ext uri="{BB962C8B-B14F-4D97-AF65-F5344CB8AC3E}">
        <p14:creationId xmlns:p14="http://schemas.microsoft.com/office/powerpoint/2010/main" val="44747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228600"/>
            <a:ext cx="6353175" cy="6353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77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048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Introduction to Clinical Toxicology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990600"/>
            <a:ext cx="84581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The discipline within toxicology concerned with the toxic effect of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Agents whose intent is to treat, ameliorate, modify, or prevent disease states, or the effect of drugs which, at one time, were intended to be used as such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 Agents used with non-therapeutic intent—for example, alcohol and drugs of misuse and chemical byproducts of industrial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Clinical toxicology is focused on the diseases associated with short-term and long-term exposure to various toxic chemicals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99144"/>
            <a:ext cx="7010400" cy="268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947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5334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Introduction to Clinical Toxicology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371600"/>
            <a:ext cx="845819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Clinical toxicologists are Individuals who specialize in clinical toxicology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Their work focuses around the identification, diagnosis, and treatment of conditions resulting from exposure to harmful agents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They usually study the toxic effects of various drugs in the body, and are also concerned with the treatment and prevention of drug toxicity in the population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56485"/>
            <a:ext cx="2993179" cy="279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7680"/>
            <a:ext cx="2823996" cy="2735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92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143000"/>
            <a:ext cx="84581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Clinical toxicology is focused on the diseases associated with short-term and long-term exposure to various toxic chemicals. It typically coincides with other sciences such as biochemistry, pharmacology, and pathology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It focus 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Molecular responses to </a:t>
            </a:r>
            <a:r>
              <a:rPr lang="en-US" dirty="0" err="1">
                <a:latin typeface="Candara" panose="020E0502030303020204" pitchFamily="34" charset="0"/>
              </a:rPr>
              <a:t>xenobiotics</a:t>
            </a:r>
            <a:r>
              <a:rPr lang="en-US" dirty="0">
                <a:latin typeface="Candara" panose="020E0502030303020204" pitchFamily="34" charset="0"/>
              </a:rPr>
              <a:t> and the impact on the body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Processes that determine the disposition of </a:t>
            </a:r>
            <a:r>
              <a:rPr lang="en-US" dirty="0" err="1">
                <a:latin typeface="Candara" panose="020E0502030303020204" pitchFamily="34" charset="0"/>
              </a:rPr>
              <a:t>xenobiotics</a:t>
            </a:r>
            <a:r>
              <a:rPr lang="en-US" dirty="0">
                <a:latin typeface="Candara" panose="020E0502030303020204" pitchFamily="34" charset="0"/>
              </a:rPr>
              <a:t> within the body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ndara" panose="020E0502030303020204" pitchFamily="34" charset="0"/>
              </a:rPr>
              <a:t>Mechanisms responsible for the toxic effects of </a:t>
            </a:r>
            <a:r>
              <a:rPr lang="en-US" dirty="0" err="1">
                <a:latin typeface="Candara" panose="020E0502030303020204" pitchFamily="34" charset="0"/>
              </a:rPr>
              <a:t>xenobiotics</a:t>
            </a:r>
            <a:r>
              <a:rPr lang="en-US" dirty="0">
                <a:latin typeface="Candara" panose="020E0502030303020204" pitchFamily="34" charset="0"/>
              </a:rPr>
              <a:t> and their metabolites</a:t>
            </a:r>
            <a:endParaRPr lang="en-US" sz="2000" dirty="0">
              <a:latin typeface="Candara" panose="020E0502030303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Types of Toxicological testing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ndara" panose="020E0502030303020204" pitchFamily="34" charset="0"/>
              </a:rPr>
              <a:t>Forensic toxicological analysis </a:t>
            </a:r>
            <a:r>
              <a:rPr lang="en-US" dirty="0">
                <a:latin typeface="Candara" panose="020E0502030303020204" pitchFamily="34" charset="0"/>
              </a:rPr>
              <a:t>is conducted by laboratories for medical-legal purposes, which include death and criminal investigations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ndara" panose="020E0502030303020204" pitchFamily="34" charset="0"/>
              </a:rPr>
              <a:t>Workplace drug testing </a:t>
            </a:r>
            <a:r>
              <a:rPr lang="en-US" dirty="0">
                <a:latin typeface="Candara" panose="020E0502030303020204" pitchFamily="34" charset="0"/>
              </a:rPr>
              <a:t>is conducted by laboratories for administrative purposes, detecting misuses of drugs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andara" panose="020E0502030303020204" pitchFamily="34" charset="0"/>
              </a:rPr>
              <a:t>Diagnostic or hospital drug testing </a:t>
            </a:r>
            <a:r>
              <a:rPr lang="en-US" dirty="0">
                <a:latin typeface="Candara" panose="020E0502030303020204" pitchFamily="34" charset="0"/>
              </a:rPr>
              <a:t>is conducted in laboratories to assist in medical treatment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5334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Introduction to Clinical Toxicology</a:t>
            </a:r>
          </a:p>
        </p:txBody>
      </p:sp>
    </p:spTree>
    <p:extLst>
      <p:ext uri="{BB962C8B-B14F-4D97-AF65-F5344CB8AC3E}">
        <p14:creationId xmlns:p14="http://schemas.microsoft.com/office/powerpoint/2010/main" val="2036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914400"/>
            <a:ext cx="274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5334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Laboratory of Clinical Toxicology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447800"/>
            <a:ext cx="85605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A health care facilities have a systematic approach for the assessment of the poisoned or overdosed patient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Toxicological testing involves: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History and physical examination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Candara" panose="020E0502030303020204" pitchFamily="34" charset="0"/>
              </a:rPr>
              <a:t>Toxicological screening and lab. tests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4476690"/>
            <a:ext cx="990600" cy="40011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ndara" panose="020E0502030303020204" pitchFamily="34" charset="0"/>
              </a:rPr>
              <a:t>Victim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08959" y="4345858"/>
            <a:ext cx="1846118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ndara" panose="020E0502030303020204" pitchFamily="34" charset="0"/>
              </a:rPr>
              <a:t>History and physical exam.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71011" y="4382869"/>
            <a:ext cx="3418115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ndara" panose="020E0502030303020204" pitchFamily="34" charset="0"/>
              </a:rPr>
              <a:t>Toxicology laboratory: Lab tests, Toxicological screening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49337" y="5703799"/>
            <a:ext cx="4073236" cy="7078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ndara" panose="020E0502030303020204" pitchFamily="34" charset="0"/>
              </a:rPr>
              <a:t>Treatments: terminate exposure, prevent absorption,…etc.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1295400" y="4617554"/>
            <a:ext cx="304800" cy="183046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029200" y="4637315"/>
            <a:ext cx="304800" cy="183046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5400000">
            <a:off x="7636245" y="5260983"/>
            <a:ext cx="367937" cy="209172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650274" y="4482737"/>
            <a:ext cx="990600" cy="40011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 panose="020E0502030303020204" pitchFamily="34" charset="0"/>
              </a:rPr>
              <a:t>Triage</a:t>
            </a:r>
          </a:p>
        </p:txBody>
      </p:sp>
      <p:sp>
        <p:nvSpPr>
          <p:cNvPr id="16" name="Right Arrow 15"/>
          <p:cNvSpPr/>
          <p:nvPr/>
        </p:nvSpPr>
        <p:spPr>
          <a:xfrm>
            <a:off x="2743200" y="4630617"/>
            <a:ext cx="304800" cy="183046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26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533400"/>
            <a:ext cx="7467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Triage, history and physical examination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846725"/>
            <a:ext cx="450777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ndara" panose="020E0502030303020204" pitchFamily="34" charset="0"/>
              </a:rPr>
              <a:t>Is always the first step performed in the emergency department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ndara" panose="020E0502030303020204" pitchFamily="34" charset="0"/>
              </a:rPr>
              <a:t>immediate danger VS potential danger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andara" panose="020E0502030303020204" pitchFamily="34" charset="0"/>
              </a:rPr>
              <a:t>Immediate danger, the goals of immediate treatment are patient stabilization and evaluation and management of airway, breathing, and circulation (ABCs)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latin typeface="Candara" panose="020E0502030303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774" y="2828925"/>
            <a:ext cx="39243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70" y="3907970"/>
            <a:ext cx="3429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312" y="5246915"/>
            <a:ext cx="385762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295400"/>
            <a:ext cx="8382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Candara" panose="020E0502030303020204" pitchFamily="34" charset="0"/>
              </a:rPr>
              <a:t>Triage </a:t>
            </a:r>
            <a:endParaRPr lang="en-US" sz="2400" b="1" dirty="0">
              <a:latin typeface="Candara" panose="020E0502030303020204" pitchFamily="34" charset="0"/>
            </a:endParaRPr>
          </a:p>
          <a:p>
            <a:r>
              <a:rPr lang="en-US" sz="2400" dirty="0">
                <a:latin typeface="Candara" panose="020E0502030303020204" pitchFamily="34" charset="0"/>
              </a:rPr>
              <a:t>A process for sorting injured people into groups based on their need for or likely benefit from immediate medical treatment</a:t>
            </a:r>
          </a:p>
        </p:txBody>
      </p:sp>
    </p:spTree>
    <p:extLst>
      <p:ext uri="{BB962C8B-B14F-4D97-AF65-F5344CB8AC3E}">
        <p14:creationId xmlns:p14="http://schemas.microsoft.com/office/powerpoint/2010/main" val="172938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074" y="26670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1357729"/>
            <a:ext cx="51816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ndara" panose="020E0502030303020204" pitchFamily="34" charset="0"/>
              </a:rPr>
              <a:t>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dirty="0">
                <a:latin typeface="Candara" panose="020E0502030303020204" pitchFamily="34" charset="0"/>
              </a:rPr>
              <a:t>Taking a good history is possibly more important for drug overdose than for other medical problems, it includes: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Determine the mode of exposure (inhalation, ingestion, etc.)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State of the toxin (solid, liquid, gas)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Quantity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Time of exposure, and other circumstances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 panose="020E0502030303020204" pitchFamily="34" charset="0"/>
              </a:rPr>
              <a:t>Age/weight, symptoms, reason for exposure, previous therapy</a:t>
            </a:r>
          </a:p>
        </p:txBody>
      </p:sp>
      <p:sp>
        <p:nvSpPr>
          <p:cNvPr id="7" name="Rectangle 6"/>
          <p:cNvSpPr/>
          <p:nvPr/>
        </p:nvSpPr>
        <p:spPr>
          <a:xfrm>
            <a:off x="762000" y="5334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Triage, history and physical examination</a:t>
            </a:r>
          </a:p>
        </p:txBody>
      </p:sp>
    </p:spTree>
    <p:extLst>
      <p:ext uri="{BB962C8B-B14F-4D97-AF65-F5344CB8AC3E}">
        <p14:creationId xmlns:p14="http://schemas.microsoft.com/office/powerpoint/2010/main" val="188711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1566</TotalTime>
  <Words>2143</Words>
  <Application>Microsoft Office PowerPoint</Application>
  <PresentationFormat>On-screen Show (4:3)</PresentationFormat>
  <Paragraphs>247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Candara</vt:lpstr>
      <vt:lpstr>Courier New</vt:lpstr>
      <vt:lpstr>Wingdings</vt:lpstr>
      <vt:lpstr>Composite</vt:lpstr>
      <vt:lpstr>Laboratory Principles And Toxicological Screening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Principles</dc:title>
  <dc:creator>Hassan</dc:creator>
  <cp:lastModifiedBy>Family</cp:lastModifiedBy>
  <cp:revision>105</cp:revision>
  <dcterms:created xsi:type="dcterms:W3CDTF">2006-08-16T00:00:00Z</dcterms:created>
  <dcterms:modified xsi:type="dcterms:W3CDTF">2023-10-15T07:36:32Z</dcterms:modified>
</cp:coreProperties>
</file>