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3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Digitalis toxicity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759171"/>
            <a:ext cx="4038600" cy="1260629"/>
          </a:xfrm>
        </p:spPr>
        <p:txBody>
          <a:bodyPr>
            <a:noAutofit/>
          </a:bodyPr>
          <a:lstStyle/>
          <a:p>
            <a:pPr algn="ctr"/>
            <a:endParaRPr lang="en-US" sz="1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4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01675" y="838200"/>
            <a:ext cx="8061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+mj-lt"/>
              </a:rPr>
              <a:t>Signs/symptoms of acute toxicity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582613" y="2057399"/>
            <a:ext cx="3771900" cy="465997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Gastrointestinal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025" y="2490787"/>
            <a:ext cx="3773488" cy="140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nausea, vomiting, abdominal pain</a:t>
            </a:r>
          </a:p>
        </p:txBody>
      </p:sp>
      <p:sp>
        <p:nvSpPr>
          <p:cNvPr id="7" name="Round Same Side Corner Rectangle 6"/>
          <p:cNvSpPr/>
          <p:nvPr/>
        </p:nvSpPr>
        <p:spPr>
          <a:xfrm>
            <a:off x="4762500" y="2057399"/>
            <a:ext cx="3771900" cy="465997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Neurological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0913" y="2490787"/>
            <a:ext cx="3773487" cy="140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weakness, confusion, Photophobia  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582613" y="4103688"/>
            <a:ext cx="3771900" cy="465996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Electrolyte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1025" y="4537074"/>
            <a:ext cx="3773488" cy="140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</a:rPr>
              <a:t>Hyperkalemia                                   (&gt; 5.5 mEq/L is a poor             prognostic sign)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4760913" y="4103688"/>
            <a:ext cx="3771900" cy="465996"/>
          </a:xfrm>
          <a:prstGeom prst="round2Same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Cardiac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59325" y="4537074"/>
            <a:ext cx="3773488" cy="1406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3"/>
                </a:solidFill>
              </a:rPr>
              <a:t>Palpitations, bradycardia, heart block, several types of arrhythmias, and Shortness of breath</a:t>
            </a:r>
          </a:p>
        </p:txBody>
      </p:sp>
    </p:spTree>
    <p:extLst>
      <p:ext uri="{BB962C8B-B14F-4D97-AF65-F5344CB8AC3E}">
        <p14:creationId xmlns:p14="http://schemas.microsoft.com/office/powerpoint/2010/main" val="237099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2557463"/>
            <a:ext cx="3773488" cy="1317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Less than that of acute digoxin toxicity (nausea, anorexia)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9488" y="2557463"/>
            <a:ext cx="3773487" cy="1317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confusion, drowsiness, </a:t>
            </a:r>
            <a:br>
              <a:rPr lang="en-US" dirty="0">
                <a:solidFill>
                  <a:schemeClr val="accent3"/>
                </a:solidFill>
                <a:latin typeface="+mj-lt"/>
              </a:rPr>
            </a:br>
            <a:r>
              <a:rPr lang="en-US" dirty="0">
                <a:solidFill>
                  <a:schemeClr val="accent3"/>
                </a:solidFill>
                <a:latin typeface="+mj-lt"/>
              </a:rPr>
              <a:t>headache, hallucinations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5124" y="4613275"/>
            <a:ext cx="3773488" cy="1317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/>
                </a:solidFill>
                <a:latin typeface="+mj-lt"/>
              </a:rPr>
              <a:t>sensitivity to light, yellow halos around lights, blurred vision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54050" y="990600"/>
            <a:ext cx="742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accent1"/>
                </a:solidFill>
                <a:latin typeface="+mj-lt"/>
              </a:rPr>
              <a:t>Signs/symptoms of chronic toxicity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611188" y="2133600"/>
            <a:ext cx="3771900" cy="433388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Gastrointestinal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4791075" y="2133600"/>
            <a:ext cx="3771900" cy="433388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Neurological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2691811" y="4179888"/>
            <a:ext cx="3771900" cy="433387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j-lt"/>
              </a:rPr>
              <a:t>Visual</a:t>
            </a:r>
          </a:p>
        </p:txBody>
      </p:sp>
    </p:spTree>
    <p:extLst>
      <p:ext uri="{BB962C8B-B14F-4D97-AF65-F5344CB8AC3E}">
        <p14:creationId xmlns:p14="http://schemas.microsoft.com/office/powerpoint/2010/main" val="240603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6777317" cy="3508977"/>
          </a:xfrm>
        </p:spPr>
        <p:txBody>
          <a:bodyPr/>
          <a:lstStyle/>
          <a:p>
            <a:r>
              <a:rPr lang="en-US" dirty="0"/>
              <a:t>Serum digoxin level</a:t>
            </a:r>
          </a:p>
          <a:p>
            <a:r>
              <a:rPr lang="en-US" dirty="0"/>
              <a:t>Electrolytes</a:t>
            </a:r>
          </a:p>
          <a:p>
            <a:r>
              <a:rPr lang="en-US" dirty="0"/>
              <a:t>Renal function studies</a:t>
            </a:r>
          </a:p>
          <a:p>
            <a:r>
              <a:rPr lang="en-US" dirty="0"/>
              <a:t>ECG</a:t>
            </a:r>
          </a:p>
        </p:txBody>
      </p:sp>
    </p:spTree>
    <p:extLst>
      <p:ext uri="{BB962C8B-B14F-4D97-AF65-F5344CB8AC3E}">
        <p14:creationId xmlns:p14="http://schemas.microsoft.com/office/powerpoint/2010/main" val="256899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508977"/>
          </a:xfrm>
        </p:spPr>
        <p:txBody>
          <a:bodyPr>
            <a:normAutofit/>
          </a:bodyPr>
          <a:lstStyle/>
          <a:p>
            <a:r>
              <a:rPr lang="en-US" dirty="0"/>
              <a:t>Serum digoxin level</a:t>
            </a:r>
          </a:p>
          <a:p>
            <a:pPr lvl="1"/>
            <a:r>
              <a:rPr lang="en-US" dirty="0"/>
              <a:t>Toxicity begins &gt;2.0 ng/mL</a:t>
            </a:r>
          </a:p>
          <a:p>
            <a:pPr lvl="1"/>
            <a:r>
              <a:rPr lang="en-US" dirty="0"/>
              <a:t>May be misleading in the acutely poisoned patient</a:t>
            </a:r>
          </a:p>
          <a:p>
            <a:pPr lvl="1"/>
            <a:r>
              <a:rPr lang="en-US" dirty="0"/>
              <a:t>False-negative assay results may occur with acute ingestion of non-digoxin cardiac glycosides (</a:t>
            </a:r>
            <a:r>
              <a:rPr lang="en-US" dirty="0" err="1"/>
              <a:t>eg</a:t>
            </a:r>
            <a:r>
              <a:rPr lang="en-US" dirty="0"/>
              <a:t>, foxglove or oleander)</a:t>
            </a:r>
          </a:p>
          <a:p>
            <a:pPr lvl="1"/>
            <a:r>
              <a:rPr lang="en-US" dirty="0"/>
              <a:t>Digoxin’s long distribution phase results in high serum levels for   6-10 hours prior to completed tissue distribution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4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508977"/>
          </a:xfrm>
        </p:spPr>
        <p:txBody>
          <a:bodyPr>
            <a:normAutofit/>
          </a:bodyPr>
          <a:lstStyle/>
          <a:p>
            <a:r>
              <a:rPr lang="en-US" dirty="0"/>
              <a:t>Electrolytes</a:t>
            </a:r>
          </a:p>
          <a:p>
            <a:pPr lvl="1"/>
            <a:r>
              <a:rPr lang="en-US" dirty="0"/>
              <a:t>Hyperkalemia </a:t>
            </a:r>
          </a:p>
          <a:p>
            <a:pPr lvl="1"/>
            <a:r>
              <a:rPr lang="en-US" dirty="0"/>
              <a:t>Chronic toxicity: hypokalemia and </a:t>
            </a:r>
            <a:r>
              <a:rPr lang="en-US" dirty="0" err="1"/>
              <a:t>hypomagnesemia</a:t>
            </a:r>
            <a:endParaRPr lang="en-US" dirty="0"/>
          </a:p>
          <a:p>
            <a:r>
              <a:rPr lang="en-US" dirty="0"/>
              <a:t>Kidney function tests </a:t>
            </a:r>
          </a:p>
          <a:p>
            <a:pPr lvl="1"/>
            <a:r>
              <a:rPr lang="en-US" dirty="0"/>
              <a:t>BUN</a:t>
            </a:r>
          </a:p>
          <a:p>
            <a:pPr lvl="1"/>
            <a:r>
              <a:rPr lang="en-US" dirty="0"/>
              <a:t>Creatinine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6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024744" cy="1143000"/>
          </a:xfrm>
        </p:spPr>
        <p:txBody>
          <a:bodyPr/>
          <a:lstStyle/>
          <a:p>
            <a:r>
              <a:rPr lang="en-US" b="1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2057400"/>
          </a:xfrm>
        </p:spPr>
        <p:txBody>
          <a:bodyPr>
            <a:normAutofit/>
          </a:bodyPr>
          <a:lstStyle/>
          <a:p>
            <a:r>
              <a:rPr lang="en-US" dirty="0"/>
              <a:t>ECG</a:t>
            </a:r>
          </a:p>
          <a:p>
            <a:pPr lvl="1"/>
            <a:r>
              <a:rPr lang="en-US" dirty="0"/>
              <a:t>May cause almost any dysrhythmia</a:t>
            </a:r>
          </a:p>
          <a:p>
            <a:pPr lvl="2"/>
            <a:r>
              <a:rPr lang="en-US" dirty="0"/>
              <a:t>atrial tachycardia with a 2:1 conduction</a:t>
            </a:r>
          </a:p>
          <a:p>
            <a:pPr lvl="2"/>
            <a:r>
              <a:rPr lang="en-US" dirty="0"/>
              <a:t>bidirectional ventricular tachycardia</a:t>
            </a:r>
          </a:p>
          <a:p>
            <a:pPr lvl="2"/>
            <a:r>
              <a:rPr lang="en-US" dirty="0"/>
              <a:t>atrial fibrillation with a slow ventricular response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1" y="4902926"/>
            <a:ext cx="6284259" cy="15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89663"/>
            <a:ext cx="5248275" cy="15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69859" y="3886200"/>
            <a:ext cx="2383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atrial tachycardia with block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7148" y="5283926"/>
            <a:ext cx="251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Sinus rhythm with frequent PVCs in a pattern of ventricular </a:t>
            </a:r>
            <a:r>
              <a:rPr lang="en-US" sz="1600" b="1" dirty="0" err="1"/>
              <a:t>bigeminy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9490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9514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54050" y="1609725"/>
            <a:ext cx="7634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1"/>
                </a:solidFill>
                <a:latin typeface="+mj-lt"/>
              </a:rPr>
              <a:t>Decontamination/enhanced elimination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45038" y="2511425"/>
            <a:ext cx="3697287" cy="3092450"/>
          </a:xfrm>
          <a:prstGeom prst="roundRect">
            <a:avLst>
              <a:gd name="adj" fmla="val 343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Enhanced elimination (dialysis, hemoperfusion) does not effectively remove digoxin due to large volume of distribution and relatively high protein binding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5800" y="2511425"/>
            <a:ext cx="3697288" cy="3092450"/>
          </a:xfrm>
          <a:prstGeom prst="roundRect">
            <a:avLst>
              <a:gd name="adj" fmla="val 343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</a:rPr>
              <a:t>For acute overdose: Activated charcoal, multiple dose activated charcoal, gastric lavage</a:t>
            </a:r>
          </a:p>
        </p:txBody>
      </p:sp>
    </p:spTree>
    <p:extLst>
      <p:ext uri="{BB962C8B-B14F-4D97-AF65-F5344CB8AC3E}">
        <p14:creationId xmlns:p14="http://schemas.microsoft.com/office/powerpoint/2010/main" val="1604242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9514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54050" y="1524000"/>
            <a:ext cx="7956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r>
              <a:rPr lang="en-US" sz="2800" dirty="0">
                <a:solidFill>
                  <a:schemeClr val="accent1"/>
                </a:solidFill>
                <a:latin typeface="+mj-lt"/>
              </a:rPr>
              <a:t>Digoxin immune Fab (ovine)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08" y="3657600"/>
            <a:ext cx="291693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2098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Antidote, highly effective in treating life-threatening signs of digoxin toxicity such as hyperkalemia, hemodynamic instability, and arrhythmias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treatment of digoxin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Ingestion of 10 mg of digitalis (in children, 4 mg)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Serum digoxin level greater than 8 ng/mL in adults at steady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Hyperkalemia (greater than 5 </a:t>
            </a:r>
            <a:r>
              <a:rPr lang="en-US" dirty="0" err="1"/>
              <a:t>mEq</a:t>
            </a:r>
            <a:r>
              <a:rPr lang="en-US" dirty="0"/>
              <a:t>/L)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Altered mental status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Rapidly progressive signs and symptoms of toxicity</a:t>
            </a:r>
          </a:p>
        </p:txBody>
      </p:sp>
    </p:spTree>
    <p:extLst>
      <p:ext uri="{BB962C8B-B14F-4D97-AF65-F5344CB8AC3E}">
        <p14:creationId xmlns:p14="http://schemas.microsoft.com/office/powerpoint/2010/main" val="1668926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DigiFab</a:t>
            </a:r>
            <a:r>
              <a:rPr lang="en-US" dirty="0"/>
              <a:t> (40 mg of Fab), binds 0.5 mg digoxin</a:t>
            </a:r>
          </a:p>
          <a:p>
            <a:r>
              <a:rPr lang="en-US" dirty="0"/>
              <a:t>30 minute slow IV infusion</a:t>
            </a:r>
          </a:p>
          <a:p>
            <a:r>
              <a:rPr lang="en-US" dirty="0"/>
              <a:t>Acute ingestion of unknown amounts and serum concentration of digoxin:</a:t>
            </a:r>
          </a:p>
          <a:p>
            <a:pPr lvl="1"/>
            <a:r>
              <a:rPr lang="en-US" dirty="0"/>
              <a:t>20 vials of Digoxin immune fab (ovine)</a:t>
            </a:r>
          </a:p>
          <a:p>
            <a:pPr lvl="1"/>
            <a:r>
              <a:rPr lang="en-US" dirty="0"/>
              <a:t>Can split dose into 10 vials followed by another 10 vials to avoid a febrile reaction</a:t>
            </a:r>
          </a:p>
          <a:p>
            <a:r>
              <a:rPr lang="en-US" dirty="0"/>
              <a:t>Chronic ingestion unknown serum digoxin concentration</a:t>
            </a:r>
          </a:p>
          <a:p>
            <a:pPr lvl="1"/>
            <a:r>
              <a:rPr lang="en-US" dirty="0"/>
              <a:t>6 Vials of Digoxin immune fab (ovine) in adults and Children &gt; 20 Kg</a:t>
            </a:r>
          </a:p>
          <a:p>
            <a:pPr lvl="1"/>
            <a:r>
              <a:rPr lang="en-US" dirty="0"/>
              <a:t>1 Vial of Digoxin immune fab (ovine) in infants and Children &lt; 20 Kg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9514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</p:spTree>
    <p:extLst>
      <p:ext uri="{BB962C8B-B14F-4D97-AF65-F5344CB8AC3E}">
        <p14:creationId xmlns:p14="http://schemas.microsoft.com/office/powerpoint/2010/main" val="243226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9514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8056563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682625" y="1752600"/>
            <a:ext cx="6861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+mj-lt"/>
              </a:rPr>
              <a:t>For known amounts of digoxin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581400" y="3048000"/>
            <a:ext cx="48768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>
                <a:latin typeface="+mj-lt"/>
              </a:rPr>
              <a:t>Digoxin ingested (mg) X 1.6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2857500"/>
            <a:ext cx="2819400" cy="1028700"/>
          </a:xfrm>
          <a:prstGeom prst="roundRect">
            <a:avLst>
              <a:gd name="adj" fmla="val 67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Dose In Vials 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286" y="4507468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Round up to the nearest vial </a:t>
            </a:r>
          </a:p>
        </p:txBody>
      </p:sp>
    </p:spTree>
    <p:extLst>
      <p:ext uri="{BB962C8B-B14F-4D97-AF65-F5344CB8AC3E}">
        <p14:creationId xmlns:p14="http://schemas.microsoft.com/office/powerpoint/2010/main" val="284523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24744" cy="1143000"/>
          </a:xfrm>
        </p:spPr>
        <p:txBody>
          <a:bodyPr/>
          <a:lstStyle/>
          <a:p>
            <a:r>
              <a:rPr lang="en-US" b="1" i="1" dirty="0"/>
              <a:t>Cardiac glycosides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3508977"/>
          </a:xfrm>
        </p:spPr>
        <p:txBody>
          <a:bodyPr>
            <a:normAutofit/>
          </a:bodyPr>
          <a:lstStyle/>
          <a:p>
            <a:r>
              <a:rPr lang="en-US" sz="2000" dirty="0"/>
              <a:t>Digitalis is the oldest compound in cardiovascular medicine</a:t>
            </a:r>
          </a:p>
          <a:p>
            <a:r>
              <a:rPr lang="en-US" sz="2000" dirty="0"/>
              <a:t>Cardiac glycosides include digoxin, </a:t>
            </a:r>
            <a:r>
              <a:rPr lang="en-US" sz="2000" dirty="0" err="1"/>
              <a:t>digitoxin</a:t>
            </a:r>
            <a:r>
              <a:rPr lang="en-US" sz="2000" dirty="0"/>
              <a:t>, digitalis and </a:t>
            </a:r>
            <a:r>
              <a:rPr lang="en-US" sz="2000" dirty="0" err="1"/>
              <a:t>ouabain</a:t>
            </a:r>
            <a:endParaRPr lang="en-US" sz="2000" dirty="0"/>
          </a:p>
          <a:p>
            <a:r>
              <a:rPr lang="en-US" sz="2000" dirty="0"/>
              <a:t>+</a:t>
            </a:r>
            <a:r>
              <a:rPr lang="en-US" sz="2000" dirty="0" err="1"/>
              <a:t>ve</a:t>
            </a:r>
            <a:r>
              <a:rPr lang="en-US" sz="2000" dirty="0"/>
              <a:t> inotropic, -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chronotropic</a:t>
            </a:r>
            <a:endParaRPr lang="en-US" sz="2000" dirty="0"/>
          </a:p>
          <a:p>
            <a:r>
              <a:rPr lang="en-US" sz="2000" dirty="0"/>
              <a:t>Heart failure, Atrial fibrillation, Atrial flutter</a:t>
            </a:r>
          </a:p>
          <a:p>
            <a:r>
              <a:rPr lang="en-US" sz="2000" dirty="0"/>
              <a:t>Low 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6" b="30971"/>
          <a:stretch/>
        </p:blipFill>
        <p:spPr bwMode="auto">
          <a:xfrm>
            <a:off x="457200" y="3781697"/>
            <a:ext cx="3810000" cy="147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28"/>
          <a:stretch/>
        </p:blipFill>
        <p:spPr bwMode="auto">
          <a:xfrm>
            <a:off x="2667000" y="4794069"/>
            <a:ext cx="3162300" cy="168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76850"/>
            <a:ext cx="179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90950"/>
            <a:ext cx="31242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212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9514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9286" y="4507468"/>
            <a:ext cx="341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Round up to the nearest vial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0097" y="2449513"/>
            <a:ext cx="8137514" cy="2135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00075" y="1752600"/>
            <a:ext cx="8086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+mj-lt"/>
              </a:rPr>
              <a:t>For known digoxin serum concentration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276600" y="2819400"/>
            <a:ext cx="557752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300" b="1" dirty="0">
                <a:latin typeface="+mj-lt"/>
              </a:rPr>
              <a:t>(Serum Digoxin ng/mL) x Weight (kg)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800" y="2982913"/>
            <a:ext cx="2708275" cy="1028700"/>
          </a:xfrm>
          <a:prstGeom prst="roundRect">
            <a:avLst>
              <a:gd name="adj" fmla="val 67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Dose In Vials =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725864" y="3430588"/>
            <a:ext cx="48180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 dirty="0">
                <a:latin typeface="+mj-lt"/>
              </a:rPr>
              <a:t>100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70275" y="3497263"/>
            <a:ext cx="50736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64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/>
          <a:lstStyle/>
          <a:p>
            <a:r>
              <a:rPr lang="en-US" b="1" dirty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4419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b="1" dirty="0"/>
              <a:t>Digoxin immune Fab </a:t>
            </a:r>
          </a:p>
          <a:p>
            <a:r>
              <a:rPr lang="en-US" sz="2000" dirty="0"/>
              <a:t>Adverse Effects</a:t>
            </a:r>
          </a:p>
          <a:p>
            <a:pPr lvl="1"/>
            <a:r>
              <a:rPr lang="en-US" sz="1800" dirty="0"/>
              <a:t>Digitalis withdrawal: exacerbation of HF, rapid ventricular response and postural hypotension</a:t>
            </a:r>
          </a:p>
          <a:p>
            <a:pPr lvl="1"/>
            <a:r>
              <a:rPr lang="en-US" sz="1800" dirty="0"/>
              <a:t>Hypokalemia</a:t>
            </a:r>
          </a:p>
          <a:p>
            <a:pPr lvl="1"/>
            <a:r>
              <a:rPr lang="en-US" sz="1800" dirty="0"/>
              <a:t>Phlebitis</a:t>
            </a:r>
          </a:p>
          <a:p>
            <a:pPr lvl="1"/>
            <a:r>
              <a:rPr lang="en-US" sz="1800" dirty="0"/>
              <a:t>Fever, May occur with doses above 10 vials</a:t>
            </a:r>
          </a:p>
          <a:p>
            <a:r>
              <a:rPr lang="en-US" sz="2000" dirty="0"/>
              <a:t>Warning</a:t>
            </a:r>
          </a:p>
          <a:p>
            <a:pPr lvl="1"/>
            <a:r>
              <a:rPr lang="en-US" sz="1800" dirty="0"/>
              <a:t>Patients who require digoxin’s inotropic action may deteriorate secondary to the withdrawal of digoxin</a:t>
            </a:r>
          </a:p>
          <a:p>
            <a:pPr lvl="1"/>
            <a:r>
              <a:rPr lang="en-US" sz="1800" dirty="0"/>
              <a:t>Additional inotropic support may be required for these patients                  (</a:t>
            </a:r>
            <a:r>
              <a:rPr lang="en-US" sz="1800" dirty="0" err="1"/>
              <a:t>e.g</a:t>
            </a:r>
            <a:r>
              <a:rPr lang="en-US" sz="1800" dirty="0"/>
              <a:t>, dopamine, </a:t>
            </a:r>
            <a:r>
              <a:rPr lang="en-US" sz="1800" dirty="0" err="1"/>
              <a:t>dobutamine</a:t>
            </a:r>
            <a:r>
              <a:rPr lang="en-US" sz="1800" dirty="0"/>
              <a:t> or vasodilators)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964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024744" cy="875264"/>
          </a:xfrm>
        </p:spPr>
        <p:txBody>
          <a:bodyPr/>
          <a:lstStyle/>
          <a:p>
            <a:r>
              <a:rPr lang="en-US" b="1" dirty="0"/>
              <a:t>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1652"/>
            <a:ext cx="8305800" cy="522014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000" b="1" dirty="0"/>
              <a:t>Electrolyte imbalance</a:t>
            </a:r>
          </a:p>
          <a:p>
            <a:r>
              <a:rPr lang="en-US" sz="1800" dirty="0"/>
              <a:t>Hyperkalemia, use insulin plus glucose, and sodium bicarbonate if the patient is acidotic</a:t>
            </a:r>
          </a:p>
          <a:p>
            <a:r>
              <a:rPr lang="en-US" sz="1800" dirty="0"/>
              <a:t>Hemodialysis may be necessary for uncontrolled hyperkalemia</a:t>
            </a:r>
          </a:p>
          <a:p>
            <a:r>
              <a:rPr lang="en-US" sz="1800" dirty="0"/>
              <a:t>Correct hypokalemia (usually in chronic intoxication)</a:t>
            </a:r>
          </a:p>
          <a:p>
            <a:r>
              <a:rPr lang="en-US" sz="1800" dirty="0"/>
              <a:t>Concomitant </a:t>
            </a:r>
            <a:r>
              <a:rPr lang="en-US" sz="1800" dirty="0" err="1"/>
              <a:t>hypomagnesemia</a:t>
            </a:r>
            <a:r>
              <a:rPr lang="en-US" sz="1800" dirty="0"/>
              <a:t> may result in refractory hypokalemia</a:t>
            </a:r>
          </a:p>
          <a:p>
            <a:endParaRPr lang="en-US" sz="1800" dirty="0"/>
          </a:p>
          <a:p>
            <a:pPr marL="68580" indent="0">
              <a:buNone/>
            </a:pPr>
            <a:r>
              <a:rPr lang="en-US" sz="2000" b="1" dirty="0"/>
              <a:t>Dysrhythmias</a:t>
            </a:r>
          </a:p>
          <a:p>
            <a:r>
              <a:rPr lang="en-US" sz="1800" dirty="0"/>
              <a:t>Short-acting beta blockers (</a:t>
            </a:r>
            <a:r>
              <a:rPr lang="en-US" sz="1800" dirty="0" err="1"/>
              <a:t>eg</a:t>
            </a:r>
            <a:r>
              <a:rPr lang="en-US" sz="1800" dirty="0"/>
              <a:t>, </a:t>
            </a:r>
            <a:r>
              <a:rPr lang="en-US" sz="1800" dirty="0" err="1"/>
              <a:t>esmolol</a:t>
            </a:r>
            <a:r>
              <a:rPr lang="en-US" sz="1800" dirty="0"/>
              <a:t>) may be helpful for supraventricular </a:t>
            </a:r>
            <a:r>
              <a:rPr lang="en-US" sz="1800" dirty="0" err="1"/>
              <a:t>tachyarrhythmias</a:t>
            </a:r>
            <a:r>
              <a:rPr lang="en-US" sz="1800" dirty="0"/>
              <a:t> with rapid ventricular rates, but may precipitate advanced or complete AV block </a:t>
            </a:r>
          </a:p>
          <a:p>
            <a:r>
              <a:rPr lang="en-US" sz="1800" dirty="0"/>
              <a:t>Phenytoin and lidocaine are useful for ventricular tachycardia </a:t>
            </a:r>
          </a:p>
          <a:p>
            <a:r>
              <a:rPr lang="en-US" sz="1800" dirty="0"/>
              <a:t>Phenytoin can suppress digitalis-induced </a:t>
            </a:r>
            <a:r>
              <a:rPr lang="en-US" sz="1800" dirty="0" err="1"/>
              <a:t>tachydysrhythmias</a:t>
            </a:r>
            <a:endParaRPr lang="en-US" sz="1800" dirty="0"/>
          </a:p>
          <a:p>
            <a:r>
              <a:rPr lang="en-US" sz="1800" dirty="0"/>
              <a:t>Atropine has proved helpful in reversing severe sinus bradycardia</a:t>
            </a:r>
          </a:p>
          <a:p>
            <a:r>
              <a:rPr lang="en-US" sz="1800" dirty="0"/>
              <a:t>Magnesium sulfate may terminate dysrhythmias</a:t>
            </a:r>
          </a:p>
        </p:txBody>
      </p:sp>
    </p:spTree>
    <p:extLst>
      <p:ext uri="{BB962C8B-B14F-4D97-AF65-F5344CB8AC3E}">
        <p14:creationId xmlns:p14="http://schemas.microsoft.com/office/powerpoint/2010/main" val="3019627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0074"/>
            <a:ext cx="7886700" cy="792163"/>
          </a:xfrm>
        </p:spPr>
        <p:txBody>
          <a:bodyPr/>
          <a:lstStyle/>
          <a:p>
            <a:r>
              <a:rPr lang="en-US" dirty="0"/>
              <a:t>Digoxin Toxicity: Case Study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4688" y="1568449"/>
            <a:ext cx="7745412" cy="723900"/>
          </a:xfrm>
          <a:prstGeom prst="roundRect">
            <a:avLst>
              <a:gd name="adj" fmla="val 8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76 year old woman with history of atrial fibrillation, hypertension, renal </a:t>
            </a:r>
            <a:br>
              <a:rPr lang="en-US" sz="1600" dirty="0"/>
            </a:br>
            <a:r>
              <a:rPr lang="en-US" sz="1600" dirty="0"/>
              <a:t>impairment, breast cancer, osteoarthritis. Stroke 1 month prior to admission.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4688" y="2366962"/>
            <a:ext cx="7745412" cy="723900"/>
          </a:xfrm>
          <a:prstGeom prst="roundRect">
            <a:avLst>
              <a:gd name="adj" fmla="val 613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Medications: digoxin 250 mcg once daily, amlodipine, lisinopril, indapamide </a:t>
            </a:r>
            <a:br>
              <a:rPr lang="en-US" sz="1600" dirty="0"/>
            </a:br>
            <a:r>
              <a:rPr lang="en-US" sz="1600" dirty="0"/>
              <a:t>SR, simvastatin, clopidogrel, bisoprolol, omeprazole, erythromycin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4688" y="3163887"/>
            <a:ext cx="7745412" cy="723900"/>
          </a:xfrm>
          <a:prstGeom prst="roundRect">
            <a:avLst>
              <a:gd name="adj" fmla="val 61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Presents with nausea, vomiting, change in vision, lethargy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4688" y="3962399"/>
            <a:ext cx="7745412" cy="723900"/>
          </a:xfrm>
          <a:prstGeom prst="roundRect">
            <a:avLst>
              <a:gd name="adj" fmla="val 61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VS: BP “normal”; HR 35-38 bpm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4688" y="4760912"/>
            <a:ext cx="7745412" cy="722312"/>
          </a:xfrm>
          <a:prstGeom prst="roundRect">
            <a:avLst>
              <a:gd name="adj" fmla="val 613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Labs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4688" y="5557837"/>
            <a:ext cx="2952750" cy="766763"/>
          </a:xfrm>
          <a:prstGeom prst="roundRect">
            <a:avLst>
              <a:gd name="adj" fmla="val 64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Digoxin levels: prior to admission: 3.4 ng/mL (0.8-2 ng/mL normal range for this lab)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06813" y="5557837"/>
            <a:ext cx="1689100" cy="766763"/>
          </a:xfrm>
          <a:prstGeom prst="roundRect">
            <a:avLst>
              <a:gd name="adj" fmla="val 64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 anchorCtr="1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On admission: 2.9 ng/mL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75288" y="5557837"/>
            <a:ext cx="2952750" cy="766763"/>
          </a:xfrm>
          <a:prstGeom prst="roundRect">
            <a:avLst>
              <a:gd name="adj" fmla="val 641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 anchorCtr="1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Increased digoxin dose from 125 mcg/day to 250 mcg/day  28 days ago</a:t>
            </a:r>
          </a:p>
        </p:txBody>
      </p:sp>
    </p:spTree>
    <p:extLst>
      <p:ext uri="{BB962C8B-B14F-4D97-AF65-F5344CB8AC3E}">
        <p14:creationId xmlns:p14="http://schemas.microsoft.com/office/powerpoint/2010/main" val="270510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1687512"/>
            <a:ext cx="7745412" cy="963613"/>
          </a:xfrm>
          <a:prstGeom prst="roundRect">
            <a:avLst>
              <a:gd name="adj" fmla="val 8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Summary: elderly patient with renal impairment, signs/symptoms of (chronic) digoxin poisoning with elevated digoxin level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2814637"/>
            <a:ext cx="7745412" cy="963613"/>
          </a:xfrm>
          <a:prstGeom prst="roundRect">
            <a:avLst>
              <a:gd name="adj" fmla="val 61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Potential drug interactions: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" y="5778500"/>
            <a:ext cx="2212975" cy="546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alpha val="0"/>
                  <a:lumMod val="9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23900" y="4367212"/>
            <a:ext cx="2212975" cy="1828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anchorCtr="1"/>
          <a:lstStyle>
            <a:lvl1pPr marL="342900" indent="-3429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lvl="1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(Ca</a:t>
            </a:r>
            <a:r>
              <a:rPr lang="en-US" sz="160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+2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channel blocker)                     can increase digoxin level and enhance digoxin AV blocking effect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723900" y="3967162"/>
            <a:ext cx="2212975" cy="400050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Amlodipine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8237" y="5778500"/>
            <a:ext cx="2212975" cy="546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alpha val="0"/>
                  <a:lumMod val="9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19825" y="4367212"/>
            <a:ext cx="2211387" cy="1828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anchorCtr="1"/>
          <a:lstStyle>
            <a:lvl1pPr marL="342900" indent="-3429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lvl="1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(macrolide antibiotic) can increase digoxin level</a:t>
            </a:r>
          </a:p>
        </p:txBody>
      </p:sp>
      <p:sp>
        <p:nvSpPr>
          <p:cNvPr id="11" name="Round Same Side Corner Rectangle 10"/>
          <p:cNvSpPr/>
          <p:nvPr/>
        </p:nvSpPr>
        <p:spPr>
          <a:xfrm>
            <a:off x="6219825" y="3967162"/>
            <a:ext cx="2211387" cy="400050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Erythromycin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68687" y="5778500"/>
            <a:ext cx="2212975" cy="5461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alpha val="0"/>
                  <a:lumMod val="93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70275" y="4367212"/>
            <a:ext cx="2211387" cy="1828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28600" anchorCtr="1"/>
          <a:lstStyle>
            <a:lvl1pPr marL="342900" indent="-3429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lvl="1" algn="ctr"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/>
              </a:rPr>
              <a:t>ß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blocker)           can enhance digoxin’s bradycardic effect</a:t>
            </a:r>
          </a:p>
        </p:txBody>
      </p:sp>
      <p:sp>
        <p:nvSpPr>
          <p:cNvPr id="14" name="Round Same Side Corner Rectangle 13"/>
          <p:cNvSpPr/>
          <p:nvPr/>
        </p:nvSpPr>
        <p:spPr>
          <a:xfrm>
            <a:off x="3470275" y="3967162"/>
            <a:ext cx="2211387" cy="400050"/>
          </a:xfrm>
          <a:prstGeom prst="round2Same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Bisoprolol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600074"/>
            <a:ext cx="7886700" cy="792163"/>
          </a:xfrm>
        </p:spPr>
        <p:txBody>
          <a:bodyPr/>
          <a:lstStyle/>
          <a:p>
            <a:r>
              <a:rPr lang="en-US" dirty="0"/>
              <a:t>Digoxin Toxicity: Case Study</a:t>
            </a:r>
          </a:p>
        </p:txBody>
      </p:sp>
    </p:spTree>
    <p:extLst>
      <p:ext uri="{BB962C8B-B14F-4D97-AF65-F5344CB8AC3E}">
        <p14:creationId xmlns:p14="http://schemas.microsoft.com/office/powerpoint/2010/main" val="866689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0074"/>
            <a:ext cx="7886700" cy="792163"/>
          </a:xfrm>
        </p:spPr>
        <p:txBody>
          <a:bodyPr/>
          <a:lstStyle/>
          <a:p>
            <a:r>
              <a:rPr lang="en-US" dirty="0"/>
              <a:t>Digoxin Toxicity: Case Study</a:t>
            </a:r>
          </a:p>
        </p:txBody>
      </p:sp>
      <p:sp>
        <p:nvSpPr>
          <p:cNvPr id="5" name="Rectangle 4"/>
          <p:cNvSpPr/>
          <p:nvPr/>
        </p:nvSpPr>
        <p:spPr>
          <a:xfrm>
            <a:off x="523875" y="3040063"/>
            <a:ext cx="8086725" cy="206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82625" y="1514475"/>
            <a:ext cx="7572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accent1"/>
                </a:solidFill>
              </a:rPr>
              <a:t>Received digoxin-specific antibody fragments (Fab)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417888" y="3355975"/>
            <a:ext cx="54467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/>
              <a:t>(Serum Digoxin ng/mL) x (Weight in kg)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2626" y="3505200"/>
            <a:ext cx="2787650" cy="1028700"/>
          </a:xfrm>
          <a:prstGeom prst="roundRect">
            <a:avLst>
              <a:gd name="adj" fmla="val 679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Fab Dose In Vials =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725863" y="4000500"/>
            <a:ext cx="48085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/>
              <a:t>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725863" y="4067175"/>
            <a:ext cx="481806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2292349"/>
            <a:ext cx="2708275" cy="606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Weight 108 kg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5863" y="2192643"/>
            <a:ext cx="2709862" cy="7604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Digoxin level: 2.9 ng/mL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5308600"/>
            <a:ext cx="2708275" cy="863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3 vials administered</a:t>
            </a:r>
          </a:p>
        </p:txBody>
      </p:sp>
    </p:spTree>
    <p:extLst>
      <p:ext uri="{BB962C8B-B14F-4D97-AF65-F5344CB8AC3E}">
        <p14:creationId xmlns:p14="http://schemas.microsoft.com/office/powerpoint/2010/main" val="1631248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0074"/>
            <a:ext cx="7886700" cy="792163"/>
          </a:xfrm>
        </p:spPr>
        <p:txBody>
          <a:bodyPr/>
          <a:lstStyle/>
          <a:p>
            <a:r>
              <a:rPr lang="en-US" dirty="0"/>
              <a:t>Digoxin Toxicity: Case Study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1751013"/>
            <a:ext cx="7848600" cy="874712"/>
          </a:xfrm>
          <a:prstGeom prst="roundRect">
            <a:avLst>
              <a:gd name="adj" fmla="val 8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6 hours post digoxin Fab infusion: digoxin 1.9 ng/mL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9600" y="2778125"/>
            <a:ext cx="7848600" cy="874713"/>
          </a:xfrm>
          <a:prstGeom prst="roundRect">
            <a:avLst>
              <a:gd name="adj" fmla="val 613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At discharge (91 hours post digoxin Fab infusion): digoxin              1 ng/mL, HR 65 bpm, digoxin toxicity signs/symptoms resolved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3856038"/>
            <a:ext cx="7848600" cy="876300"/>
          </a:xfrm>
          <a:prstGeom prst="roundRect">
            <a:avLst>
              <a:gd name="adj" fmla="val 613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Monitoring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4889500"/>
            <a:ext cx="1884362" cy="120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HR: improved (35-38 bpm to 65 bpm at discharge)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7150" y="4889500"/>
            <a:ext cx="1884362" cy="120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BP: remained stable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84700" y="4889500"/>
            <a:ext cx="1885950" cy="120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EKG: unchanged from baseline (atrial fibrillation)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2250" y="4889500"/>
            <a:ext cx="1885950" cy="120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K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+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not provided in this report (although this was a chronic toxicity not acute)</a:t>
            </a:r>
          </a:p>
        </p:txBody>
      </p:sp>
    </p:spTree>
    <p:extLst>
      <p:ext uri="{BB962C8B-B14F-4D97-AF65-F5344CB8AC3E}">
        <p14:creationId xmlns:p14="http://schemas.microsoft.com/office/powerpoint/2010/main" val="409289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600074"/>
            <a:ext cx="7886700" cy="792163"/>
          </a:xfrm>
        </p:spPr>
        <p:txBody>
          <a:bodyPr/>
          <a:lstStyle/>
          <a:p>
            <a:r>
              <a:rPr lang="en-US" dirty="0"/>
              <a:t>Digoxin Toxicity: Case Study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9938" y="2895600"/>
            <a:ext cx="3603625" cy="2971800"/>
          </a:xfrm>
          <a:prstGeom prst="roundRect">
            <a:avLst>
              <a:gd name="adj" fmla="val 2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 anchorCtr="1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</a:pPr>
            <a:r>
              <a:rPr lang="en-US" dirty="0">
                <a:solidFill>
                  <a:srgbClr val="FFFFFF"/>
                </a:solidFill>
                <a:latin typeface="+mj-lt"/>
              </a:rPr>
              <a:t>Approaches to digoxin poisoning in the chronically poisoned patient will depend on the status of the patient (signs/symptoms, age, renal function, cardiac status)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29175" y="2895600"/>
            <a:ext cx="3605213" cy="2971800"/>
          </a:xfrm>
          <a:prstGeom prst="roundRect">
            <a:avLst>
              <a:gd name="adj" fmla="val 223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</a:pPr>
            <a:r>
              <a:rPr lang="en-US" dirty="0">
                <a:solidFill>
                  <a:srgbClr val="FFFFFF"/>
                </a:solidFill>
                <a:latin typeface="+mj-lt"/>
              </a:rPr>
              <a:t>This was an elderly patient with impaired renal function who clearly had digoxin toxicity and an elevated level.</a:t>
            </a:r>
          </a:p>
          <a:p>
            <a:pPr algn="ctr" eaLnBrk="1" hangingPunct="1">
              <a:lnSpc>
                <a:spcPct val="105000"/>
              </a:lnSpc>
              <a:spcBef>
                <a:spcPct val="45000"/>
              </a:spcBef>
            </a:pPr>
            <a:r>
              <a:rPr lang="en-US" dirty="0">
                <a:solidFill>
                  <a:srgbClr val="FFFFFF"/>
                </a:solidFill>
                <a:latin typeface="+mj-lt"/>
              </a:rPr>
              <a:t>The clinical decision was made to treat promptly with digoxin Fab rather than prolong her clinical course.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1515" y="1574800"/>
            <a:ext cx="11938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958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762000"/>
            <a:ext cx="5695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3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838200"/>
          </a:xfrm>
        </p:spPr>
        <p:txBody>
          <a:bodyPr>
            <a:normAutofit/>
          </a:bodyPr>
          <a:lstStyle/>
          <a:p>
            <a:r>
              <a:rPr lang="en-US" sz="3000" b="1" i="1" dirty="0"/>
              <a:t>Mechanism Of Pharmacological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5240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/>
              <a:t>Potent inhibitors of cellular Na+/K+-ATPase</a:t>
            </a:r>
          </a:p>
          <a:p>
            <a:pPr lvl="1"/>
            <a:r>
              <a:rPr lang="en-US" sz="2000" dirty="0"/>
              <a:t>This ion transport system moves 3 sodium ions out of the cell and brings 2 potassium ions into the cell</a:t>
            </a:r>
          </a:p>
          <a:p>
            <a:pPr lvl="1"/>
            <a:r>
              <a:rPr lang="en-US" sz="2000" dirty="0"/>
              <a:t>Necessary for cell survival</a:t>
            </a:r>
          </a:p>
          <a:p>
            <a:pPr lvl="1"/>
            <a:r>
              <a:rPr lang="en-US" sz="2000" dirty="0"/>
              <a:t>Subsequent inhibit the Na+-Ca++ exchanger</a:t>
            </a:r>
          </a:p>
          <a:p>
            <a:pPr lvl="2"/>
            <a:r>
              <a:rPr lang="en-US" sz="1800" dirty="0"/>
              <a:t>Three sodium ions are exchanged for each calcium</a:t>
            </a:r>
          </a:p>
          <a:p>
            <a:pPr lvl="2"/>
            <a:r>
              <a:rPr lang="en-US" sz="1800" dirty="0"/>
              <a:t>An increase in intracellular sodium concentration competes for calcium through this exchange mechanism leading to an increase in intracellular calcium concentration, leading to </a:t>
            </a:r>
            <a:r>
              <a:rPr lang="en-US" b="1" dirty="0"/>
              <a:t>increases contractility (</a:t>
            </a:r>
            <a:r>
              <a:rPr lang="en-US" b="1" dirty="0" err="1"/>
              <a:t>inotropy</a:t>
            </a:r>
            <a:r>
              <a:rPr lang="en-US" b="1" dirty="0"/>
              <a:t>)</a:t>
            </a:r>
          </a:p>
          <a:p>
            <a:r>
              <a:rPr lang="en-US" dirty="0"/>
              <a:t>Increase vagal efferent activity to the heart, reduces sinoatrial firing rate (decreases heart rate; </a:t>
            </a:r>
            <a:r>
              <a:rPr lang="en-US" sz="2000" b="1" dirty="0"/>
              <a:t>negative </a:t>
            </a:r>
            <a:r>
              <a:rPr lang="en-US" sz="2000" b="1" dirty="0" err="1"/>
              <a:t>chronotropy</a:t>
            </a:r>
            <a:r>
              <a:rPr lang="en-US" dirty="0"/>
              <a:t>) and reduces conduction velocity of electrical impulses through the atrioventricular node (</a:t>
            </a:r>
            <a:r>
              <a:rPr lang="en-US" sz="2000" b="1" dirty="0"/>
              <a:t>negative </a:t>
            </a:r>
            <a:r>
              <a:rPr lang="en-US" sz="2000" b="1" dirty="0" err="1"/>
              <a:t>dromotropy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650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838200"/>
          </a:xfrm>
        </p:spPr>
        <p:txBody>
          <a:bodyPr>
            <a:normAutofit/>
          </a:bodyPr>
          <a:lstStyle/>
          <a:p>
            <a:r>
              <a:rPr lang="en-US" sz="3000" b="1" i="1" dirty="0"/>
              <a:t>Mechanism Of Pharmacological 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58" y="2081213"/>
            <a:ext cx="6757042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63638"/>
          </a:xfrm>
        </p:spPr>
        <p:txBody>
          <a:bodyPr/>
          <a:lstStyle/>
          <a:p>
            <a:r>
              <a:rPr lang="en-US" b="1" dirty="0"/>
              <a:t>Kinetics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4600" y="2743200"/>
            <a:ext cx="1789641" cy="260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/>
          <a:lstStyle>
            <a:lvl1pPr marL="342900" indent="-3429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1143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lvl="1"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25%</a:t>
            </a:r>
          </a:p>
        </p:txBody>
      </p:sp>
      <p:sp>
        <p:nvSpPr>
          <p:cNvPr id="6" name="Round Same Side Corner Rectangle 5"/>
          <p:cNvSpPr/>
          <p:nvPr/>
        </p:nvSpPr>
        <p:spPr>
          <a:xfrm>
            <a:off x="2514600" y="2133600"/>
            <a:ext cx="1789641" cy="6350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Protein Binding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56611" y="2743200"/>
            <a:ext cx="2011362" cy="260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Age, Renal, and cardiac function dependent</a:t>
            </a:r>
          </a:p>
          <a:p>
            <a:pPr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Approximately  38 Hours (parent drug)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4456611" y="2133600"/>
            <a:ext cx="2011362" cy="6350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</a:rPr>
              <a:t>Half Life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29400" y="2743200"/>
            <a:ext cx="2011363" cy="260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858838" indent="-401638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201738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Oral: 1-3 hours</a:t>
            </a:r>
          </a:p>
          <a:p>
            <a:pPr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Distribution phase: 6-8 hours</a:t>
            </a:r>
          </a:p>
          <a:p>
            <a:pPr algn="ctr" eaLnBrk="1" hangingPunct="1">
              <a:spcBef>
                <a:spcPct val="75000"/>
              </a:spcBef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Steady state:        7-10 Days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6629400" y="2133600"/>
            <a:ext cx="2011363" cy="6350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FFFF"/>
                </a:solidFill>
                <a:latin typeface="+mj-lt"/>
              </a:rPr>
              <a:t>Time to peak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(serum)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9247" y="2743200"/>
            <a:ext cx="1762953" cy="26035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274320"/>
          <a:lstStyle>
            <a:lvl1pPr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TCFranklinGothic LT Com Bk" panose="020B0503050000020004" pitchFamily="34" charset="0"/>
              </a:defRPr>
            </a:lvl9pPr>
          </a:lstStyle>
          <a:p>
            <a:pPr algn="ctr" eaLnBrk="1" hangingPunct="1">
              <a:spcBef>
                <a:spcPct val="75000"/>
              </a:spcBef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5-7 L/kg</a:t>
            </a:r>
          </a:p>
        </p:txBody>
      </p:sp>
      <p:sp>
        <p:nvSpPr>
          <p:cNvPr id="12" name="Round Same Side Corner Rectangle 11"/>
          <p:cNvSpPr/>
          <p:nvPr/>
        </p:nvSpPr>
        <p:spPr>
          <a:xfrm>
            <a:off x="599247" y="2133600"/>
            <a:ext cx="1762953" cy="635000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j-lt"/>
              </a:rPr>
              <a:t>Volume of Distribution </a:t>
            </a:r>
          </a:p>
        </p:txBody>
      </p:sp>
    </p:spTree>
    <p:extLst>
      <p:ext uri="{BB962C8B-B14F-4D97-AF65-F5344CB8AC3E}">
        <p14:creationId xmlns:p14="http://schemas.microsoft.com/office/powerpoint/2010/main" val="317104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6" y="1676400"/>
            <a:ext cx="544916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024744" cy="838200"/>
          </a:xfrm>
        </p:spPr>
        <p:txBody>
          <a:bodyPr/>
          <a:lstStyle/>
          <a:p>
            <a:r>
              <a:rPr lang="en-US" b="1" dirty="0"/>
              <a:t>Electrocardiography (ECG)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0" y="1499598"/>
            <a:ext cx="2758441" cy="372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02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838200"/>
          </a:xfrm>
        </p:spPr>
        <p:txBody>
          <a:bodyPr/>
          <a:lstStyle/>
          <a:p>
            <a:r>
              <a:rPr lang="en-US" b="1" dirty="0"/>
              <a:t>ECG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629400" cy="45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87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r>
              <a:rPr lang="en-US" b="1" dirty="0"/>
              <a:t>Digitalis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life-threatening condition, 1,500/year</a:t>
            </a:r>
          </a:p>
          <a:p>
            <a:r>
              <a:rPr lang="en-US" sz="2300" dirty="0"/>
              <a:t>In 2011, there were 2,513 cases involving cardiac glycosides reported to U.S. poison control centers. Of these, 90 experienced major effects (</a:t>
            </a:r>
            <a:r>
              <a:rPr lang="en-US" sz="2300" dirty="0" err="1"/>
              <a:t>i.e</a:t>
            </a:r>
            <a:r>
              <a:rPr lang="en-US" sz="2300" dirty="0"/>
              <a:t>, life threatening resulting in prolonged hospitalization) and 26 died</a:t>
            </a:r>
          </a:p>
          <a:p>
            <a:r>
              <a:rPr lang="en-US" dirty="0"/>
              <a:t>Low TI</a:t>
            </a:r>
          </a:p>
          <a:p>
            <a:pPr lvl="1"/>
            <a:r>
              <a:rPr lang="en-US" sz="1900" dirty="0"/>
              <a:t>Therapeutic levels are 0.6 to 2 ng/mL</a:t>
            </a:r>
          </a:p>
          <a:p>
            <a:pPr lvl="1"/>
            <a:r>
              <a:rPr lang="en-US" sz="1900" dirty="0"/>
              <a:t>levels of toxicity between therapeutic and toxic ranges</a:t>
            </a:r>
          </a:p>
          <a:p>
            <a:r>
              <a:rPr lang="en-US" dirty="0"/>
              <a:t>Acute toxicity</a:t>
            </a:r>
          </a:p>
          <a:p>
            <a:pPr lvl="1"/>
            <a:r>
              <a:rPr lang="en-US" sz="1900" dirty="0"/>
              <a:t>cardiac effects</a:t>
            </a:r>
          </a:p>
          <a:p>
            <a:pPr lvl="1"/>
            <a:r>
              <a:rPr lang="en-US" sz="1900" dirty="0"/>
              <a:t>nausea and vomiting</a:t>
            </a:r>
          </a:p>
          <a:p>
            <a:r>
              <a:rPr lang="en-US" dirty="0"/>
              <a:t>Chronic toxicity</a:t>
            </a:r>
          </a:p>
          <a:p>
            <a:pPr lvl="1"/>
            <a:r>
              <a:rPr lang="en-US" sz="1900" dirty="0"/>
              <a:t>cardiac effects</a:t>
            </a:r>
          </a:p>
          <a:p>
            <a:pPr lvl="1"/>
            <a:r>
              <a:rPr lang="en-US" sz="1900" dirty="0"/>
              <a:t>nonspecific symptoms  include fatigue, malaise, and visual disturbances</a:t>
            </a:r>
          </a:p>
        </p:txBody>
      </p:sp>
    </p:spTree>
    <p:extLst>
      <p:ext uri="{BB962C8B-B14F-4D97-AF65-F5344CB8AC3E}">
        <p14:creationId xmlns:p14="http://schemas.microsoft.com/office/powerpoint/2010/main" val="1479666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24744" cy="1143000"/>
          </a:xfrm>
        </p:spPr>
        <p:txBody>
          <a:bodyPr/>
          <a:lstStyle/>
          <a:p>
            <a:r>
              <a:rPr lang="en-US" b="1" dirty="0"/>
              <a:t>Digitalis toxicity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/>
              <a:t>Causes</a:t>
            </a:r>
          </a:p>
          <a:p>
            <a:pPr lvl="1"/>
            <a:r>
              <a:rPr lang="en-US" sz="2000" dirty="0"/>
              <a:t>High levels of digitalis in the body (over dose)</a:t>
            </a:r>
          </a:p>
          <a:p>
            <a:pPr lvl="1"/>
            <a:r>
              <a:rPr lang="en-US" sz="2000" dirty="0"/>
              <a:t>Accumulation during chronic treatment</a:t>
            </a:r>
          </a:p>
          <a:p>
            <a:pPr lvl="1"/>
            <a:r>
              <a:rPr lang="en-US" sz="2000" dirty="0"/>
              <a:t>Decreased tolerance to the drug, have normal levels of digitalis in blood</a:t>
            </a:r>
            <a:endParaRPr lang="en-US" sz="2100" dirty="0"/>
          </a:p>
          <a:p>
            <a:endParaRPr lang="en-US" sz="1600" dirty="0"/>
          </a:p>
          <a:p>
            <a:r>
              <a:rPr lang="en-US" dirty="0"/>
              <a:t>Risk factors</a:t>
            </a:r>
          </a:p>
          <a:p>
            <a:pPr lvl="1"/>
            <a:r>
              <a:rPr lang="en-US" sz="1800" dirty="0"/>
              <a:t>Electrolyte Imbalance</a:t>
            </a:r>
          </a:p>
          <a:p>
            <a:pPr lvl="2"/>
            <a:r>
              <a:rPr lang="en-US" sz="1600" dirty="0"/>
              <a:t>Potassium loss (thiazide)</a:t>
            </a:r>
          </a:p>
          <a:p>
            <a:pPr lvl="2"/>
            <a:r>
              <a:rPr lang="en-US" sz="1600" dirty="0"/>
              <a:t>Low levels of magnesium</a:t>
            </a:r>
          </a:p>
          <a:p>
            <a:pPr lvl="2"/>
            <a:r>
              <a:rPr lang="en-US" sz="1600" dirty="0" err="1"/>
              <a:t>Hypercalcemia</a:t>
            </a:r>
            <a:r>
              <a:rPr lang="en-US" sz="1600" dirty="0"/>
              <a:t> </a:t>
            </a:r>
          </a:p>
          <a:p>
            <a:pPr lvl="1"/>
            <a:r>
              <a:rPr lang="en-US" sz="1800" dirty="0"/>
              <a:t>Quinidine, </a:t>
            </a:r>
            <a:r>
              <a:rPr lang="en-US" sz="1800" dirty="0" err="1"/>
              <a:t>flecainide</a:t>
            </a:r>
            <a:r>
              <a:rPr lang="en-US" sz="1800" dirty="0"/>
              <a:t>, verapamil, </a:t>
            </a:r>
            <a:r>
              <a:rPr lang="en-US" sz="1800" dirty="0" err="1"/>
              <a:t>amiodarone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Kidney failure and dehydration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2535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459</TotalTime>
  <Words>1301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Candara</vt:lpstr>
      <vt:lpstr>Century Gothic</vt:lpstr>
      <vt:lpstr>ITCFranklinGothic LT Com Bk</vt:lpstr>
      <vt:lpstr>Wingdings 2</vt:lpstr>
      <vt:lpstr>Austin</vt:lpstr>
      <vt:lpstr>Digitalis toxicity</vt:lpstr>
      <vt:lpstr>Cardiac glycosides </vt:lpstr>
      <vt:lpstr>Mechanism Of Pharmacological Action</vt:lpstr>
      <vt:lpstr>Mechanism Of Pharmacological Action</vt:lpstr>
      <vt:lpstr>Kinetics</vt:lpstr>
      <vt:lpstr>Electrocardiography (ECG)</vt:lpstr>
      <vt:lpstr>ECG</vt:lpstr>
      <vt:lpstr>Digitalis toxicity</vt:lpstr>
      <vt:lpstr>Digitalis toxicity</vt:lpstr>
      <vt:lpstr>PowerPoint Presentation</vt:lpstr>
      <vt:lpstr>PowerPoint Presentation</vt:lpstr>
      <vt:lpstr>Diagnosis</vt:lpstr>
      <vt:lpstr>Diagnosis</vt:lpstr>
      <vt:lpstr>Diagnosis</vt:lpstr>
      <vt:lpstr>Diagnosis</vt:lpstr>
      <vt:lpstr>Treatments</vt:lpstr>
      <vt:lpstr>Treatments</vt:lpstr>
      <vt:lpstr>Treatments</vt:lpstr>
      <vt:lpstr>Treatments</vt:lpstr>
      <vt:lpstr>Treatments</vt:lpstr>
      <vt:lpstr>Treatments</vt:lpstr>
      <vt:lpstr>Treatments</vt:lpstr>
      <vt:lpstr>Digoxin Toxicity: Case Study</vt:lpstr>
      <vt:lpstr>Digoxin Toxicity: Case Study</vt:lpstr>
      <vt:lpstr>Digoxin Toxicity: Case Study</vt:lpstr>
      <vt:lpstr>Digoxin Toxicity: Case Study</vt:lpstr>
      <vt:lpstr>Digoxin Toxicity: Case Study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Digitalis toxicity</dc:title>
  <dc:creator>Hassan</dc:creator>
  <cp:lastModifiedBy>Family</cp:lastModifiedBy>
  <cp:revision>81</cp:revision>
  <dcterms:created xsi:type="dcterms:W3CDTF">2006-08-16T00:00:00Z</dcterms:created>
  <dcterms:modified xsi:type="dcterms:W3CDTF">2023-10-23T05:35:08Z</dcterms:modified>
</cp:coreProperties>
</file>