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4" r:id="rId9"/>
    <p:sldId id="265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96" autoAdjust="0"/>
    <p:restoredTop sz="94660"/>
  </p:normalViewPr>
  <p:slideViewPr>
    <p:cSldViewPr snapToGrid="0">
      <p:cViewPr>
        <p:scale>
          <a:sx n="60" d="100"/>
          <a:sy n="60" d="100"/>
        </p:scale>
        <p:origin x="1095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0785"/>
            <a:ext cx="12191999" cy="1946156"/>
          </a:xfrm>
        </p:spPr>
        <p:txBody>
          <a:bodyPr/>
          <a:lstStyle/>
          <a:p>
            <a:r>
              <a:rPr lang="en-US" sz="4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measurements </a:t>
            </a:r>
            <a:endParaRPr lang="en-US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626501"/>
            <a:ext cx="8689976" cy="631298"/>
          </a:xfrm>
        </p:spPr>
        <p:txBody>
          <a:bodyPr/>
          <a:lstStyle/>
          <a:p>
            <a:r>
              <a:rPr lang="en-US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Assist. Lecturer  Noor Mohammed </a:t>
            </a:r>
            <a:r>
              <a:rPr lang="en-US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Dawood</a:t>
            </a:r>
            <a:r>
              <a:rPr lang="en-US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63287" y="513553"/>
            <a:ext cx="8689976" cy="752073"/>
          </a:xfrm>
        </p:spPr>
        <p:txBody>
          <a:bodyPr>
            <a:normAutofit/>
          </a:bodyPr>
          <a:lstStyle/>
          <a:p>
            <a:r>
              <a:rPr lang="en-US" sz="4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for weight measurement 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4171" y="1718285"/>
            <a:ext cx="11457251" cy="4839961"/>
          </a:xfrm>
        </p:spPr>
        <p:txBody>
          <a:bodyPr>
            <a:noAutofit/>
          </a:bodyPr>
          <a:lstStyle/>
          <a:p>
            <a:pPr algn="l"/>
            <a:r>
              <a:rPr lang="en-US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1-Conversion from Imperial to metric system.</a:t>
            </a:r>
          </a:p>
          <a:p>
            <a:pPr algn="l"/>
            <a:r>
              <a:rPr lang="en-US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2-Put the balance on smooth surface and clean it.</a:t>
            </a:r>
          </a:p>
          <a:p>
            <a:pPr algn="l"/>
            <a:r>
              <a:rPr lang="en-US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3-Zeroing the balance.</a:t>
            </a:r>
          </a:p>
          <a:p>
            <a:pPr algn="l"/>
            <a:r>
              <a:rPr lang="en-US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4-Moving the pointer to </a:t>
            </a:r>
            <a:r>
              <a:rPr lang="en-US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desiend</a:t>
            </a:r>
            <a:r>
              <a:rPr lang="en-US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weight .</a:t>
            </a:r>
          </a:p>
          <a:p>
            <a:pPr algn="l"/>
            <a:r>
              <a:rPr lang="en-US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5-Adding the chemical substances on left pans gradually until we get the desired weight (equilibrium).</a:t>
            </a:r>
            <a:endParaRPr lang="en-US" sz="2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37" y="1265626"/>
            <a:ext cx="4580074" cy="30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102125"/>
            <a:ext cx="10364451" cy="4687056"/>
          </a:xfrm>
        </p:spPr>
        <p:txBody>
          <a:bodyPr>
            <a:normAutofit/>
          </a:bodyPr>
          <a:lstStyle/>
          <a:p>
            <a:r>
              <a:rPr lang="en-US" sz="48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 </a:t>
            </a:r>
            <a:endParaRPr lang="en-US" sz="48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28" y="0"/>
            <a:ext cx="11677271" cy="6857999"/>
          </a:xfrm>
        </p:spPr>
        <p:txBody>
          <a:bodyPr>
            <a:normAutofit/>
          </a:bodyPr>
          <a:lstStyle/>
          <a:p>
            <a:pPr algn="l"/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The pharmaceutical preparation, as the final form used for medication, should be:</a:t>
            </a:r>
            <a:b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1-Effective</a:t>
            </a:r>
            <a:b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2-Safe</a:t>
            </a:r>
            <a:b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3-Accurate quantitatively and qualitatively.</a:t>
            </a:r>
            <a:b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-------------------------------------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pharmacist should be aware of:</a:t>
            </a:r>
            <a:b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1-weighing of solids(weight measurement).</a:t>
            </a:r>
            <a:b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2-volume measurement of liquids.</a:t>
            </a:r>
            <a:b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3-Calculations .</a:t>
            </a:r>
            <a:endParaRPr lang="en-US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0"/>
            <a:ext cx="8689976" cy="944678"/>
          </a:xfrm>
        </p:spPr>
        <p:txBody>
          <a:bodyPr>
            <a:normAutofit/>
          </a:bodyPr>
          <a:lstStyle/>
          <a:p>
            <a:r>
              <a:rPr lang="en-US" sz="6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Weights</a:t>
            </a:r>
            <a:endParaRPr lang="en-US" sz="16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682" y="902289"/>
            <a:ext cx="8832597" cy="4793030"/>
          </a:xfrm>
        </p:spPr>
        <p:txBody>
          <a:bodyPr>
            <a:normAutofit/>
          </a:bodyPr>
          <a:lstStyle/>
          <a:p>
            <a:pPr algn="l"/>
            <a:r>
              <a:rPr lang="en-US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is measured by means of balance ,there are  different types of balance for </a:t>
            </a:r>
            <a:r>
              <a:rPr lang="en-US" sz="24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 weights( double beam balance) </a:t>
            </a:r>
            <a:r>
              <a:rPr lang="en-US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,others for </a:t>
            </a:r>
            <a:r>
              <a:rPr lang="en-US" sz="24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accurate </a:t>
            </a:r>
            <a:r>
              <a:rPr lang="en-US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weights( electronic balance). </a:t>
            </a:r>
          </a:p>
          <a:p>
            <a:pPr algn="l"/>
            <a:endParaRPr lang="en-US" sz="1600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00" y="2709950"/>
            <a:ext cx="5203803" cy="4157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5" y="2700866"/>
            <a:ext cx="5257800" cy="41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48" y="618517"/>
            <a:ext cx="11179316" cy="1596177"/>
          </a:xfrm>
        </p:spPr>
        <p:txBody>
          <a:bodyPr/>
          <a:lstStyle/>
          <a:p>
            <a:r>
              <a:rPr lang="en-US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Dubble</a:t>
            </a:r>
            <a:r>
              <a:rPr lang="en-US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beam balance(mechanical</a:t>
            </a:r>
            <a:r>
              <a:rPr lang="en-US" dirty="0"/>
              <a:t> </a:t>
            </a:r>
            <a:r>
              <a:rPr lang="en-US" sz="32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balance)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02" y="2214694"/>
            <a:ext cx="9834343" cy="46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balances </a:t>
            </a:r>
            <a:endParaRPr lang="en-US" sz="60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79" y="2293418"/>
            <a:ext cx="7556127" cy="45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331885"/>
            <a:ext cx="8689976" cy="788407"/>
          </a:xfrm>
        </p:spPr>
        <p:txBody>
          <a:bodyPr>
            <a:noAutofit/>
          </a:bodyPr>
          <a:lstStyle/>
          <a:p>
            <a:r>
              <a:rPr lang="en-US" sz="36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 for use and care of balance </a:t>
            </a:r>
            <a:br>
              <a:rPr lang="en-US" sz="36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113" y="1120292"/>
            <a:ext cx="11154469" cy="5341064"/>
          </a:xfrm>
        </p:spPr>
        <p:txBody>
          <a:bodyPr>
            <a:noAutofit/>
          </a:bodyPr>
          <a:lstStyle/>
          <a:p>
            <a:pPr algn="l"/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1-The balance should be located in a well –lightened place ,as free as possible from vibration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,dust, moisture 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corrosive vapor .</a:t>
            </a:r>
            <a:b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180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should be kept clean at all times .Any chemicals spilled on balance should be removed immediately with soft brush or clean dry towel.</a:t>
            </a:r>
            <a:b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3-watch glass should be used for weighing solids, stoppered bottle should be used for corrosive substance or liquids.</a:t>
            </a:r>
            <a:b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4-Never place materials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 directly on the pan .</a:t>
            </a:r>
            <a:b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5-check to see if the balance is adjusted including zeroing of it ,also check the adjustment of the balance before each weighing.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1012" y="696397"/>
            <a:ext cx="8689976" cy="635841"/>
          </a:xfrm>
        </p:spPr>
        <p:txBody>
          <a:bodyPr>
            <a:normAutofit/>
          </a:bodyPr>
          <a:lstStyle/>
          <a:p>
            <a:r>
              <a:rPr lang="en-US" sz="36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errors in weight measurement </a:t>
            </a:r>
            <a:endParaRPr lang="en-US" sz="36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4514" y="1762188"/>
            <a:ext cx="9296474" cy="3495611"/>
          </a:xfrm>
        </p:spPr>
        <p:txBody>
          <a:bodyPr>
            <a:normAutofit/>
          </a:bodyPr>
          <a:lstStyle/>
          <a:p>
            <a:pPr algn="l"/>
            <a:r>
              <a:rPr lang="en-US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1-Current of air.</a:t>
            </a:r>
          </a:p>
          <a:p>
            <a:pPr algn="l"/>
            <a:r>
              <a:rPr lang="en-US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2-failure in zeroing of balance.</a:t>
            </a:r>
          </a:p>
          <a:p>
            <a:pPr algn="l"/>
            <a:r>
              <a:rPr lang="en-US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3-posture of the balance (should be put on smooth surface).</a:t>
            </a:r>
            <a:endParaRPr lang="en-US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314893"/>
            <a:ext cx="8689976" cy="732731"/>
          </a:xfrm>
        </p:spPr>
        <p:txBody>
          <a:bodyPr>
            <a:normAutofit/>
          </a:bodyPr>
          <a:lstStyle/>
          <a:p>
            <a:r>
              <a:rPr lang="en-US" sz="36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of measuring weight </a:t>
            </a:r>
            <a:endParaRPr lang="en-US" sz="36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500" y="1282280"/>
            <a:ext cx="10184633" cy="5451580"/>
          </a:xfrm>
        </p:spPr>
        <p:txBody>
          <a:bodyPr>
            <a:normAutofit/>
          </a:bodyPr>
          <a:lstStyle/>
          <a:p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systems:</a:t>
            </a:r>
          </a:p>
          <a:p>
            <a:pPr algn="l"/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1-Imperial system : units of weight in this system are: grain (gr.),drach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(ʒ),ounce</a:t>
            </a:r>
          </a:p>
          <a:p>
            <a:pPr algn="l"/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Pound(</a:t>
            </a:r>
            <a:r>
              <a:rPr lang="en-US" sz="1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2-Metric system : 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 of weight in this system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are: gram( gm), kg, Mg ,mg.</a:t>
            </a:r>
          </a:p>
          <a:p>
            <a:pPr algn="l"/>
            <a:endParaRPr lang="en-US" sz="1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43" t="64003" r="9158" b="22365"/>
          <a:stretch/>
        </p:blipFill>
        <p:spPr>
          <a:xfrm>
            <a:off x="8539742" y="1645131"/>
            <a:ext cx="472339" cy="603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49" y="3215538"/>
            <a:ext cx="3448428" cy="3642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2"/>
          <a:stretch/>
        </p:blipFill>
        <p:spPr>
          <a:xfrm>
            <a:off x="1528723" y="3215538"/>
            <a:ext cx="5971426" cy="36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50" y="159027"/>
            <a:ext cx="10045354" cy="2178656"/>
          </a:xfrm>
        </p:spPr>
        <p:txBody>
          <a:bodyPr>
            <a:normAutofit/>
          </a:bodyPr>
          <a:lstStyle/>
          <a:p>
            <a:r>
              <a:rPr lang="en-US" sz="36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metric and imperial system for weight </a:t>
            </a:r>
            <a:r>
              <a:rPr lang="en-US" sz="36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br>
              <a:rPr lang="en-US" sz="36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1568" y="2275403"/>
            <a:ext cx="8689976" cy="4252566"/>
          </a:xfrm>
        </p:spPr>
        <p:txBody>
          <a:bodyPr>
            <a:normAutofit fontScale="92500" lnSpcReduction="10000"/>
          </a:bodyPr>
          <a:lstStyle/>
          <a:p>
            <a:r>
              <a:rPr lang="en-US" sz="3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gr =65mg = 0.065 gm</a:t>
            </a:r>
          </a:p>
          <a:p>
            <a:r>
              <a:rPr lang="en-US" sz="3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1gm =15.432 </a:t>
            </a:r>
            <a:r>
              <a:rPr lang="en-US" sz="3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</a:p>
          <a:p>
            <a:r>
              <a:rPr lang="en-US" sz="3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1ʒ =15 </a:t>
            </a:r>
            <a:r>
              <a:rPr lang="en-US" sz="3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</a:t>
            </a:r>
            <a:endParaRPr lang="en-US" sz="36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ounce = 30 gm</a:t>
            </a:r>
          </a:p>
          <a:p>
            <a:r>
              <a:rPr lang="en-US" sz="3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ounce = 480 </a:t>
            </a:r>
            <a:r>
              <a:rPr lang="en-US" sz="3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</a:p>
          <a:p>
            <a:r>
              <a:rPr lang="en-US" sz="3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1Kg </a:t>
            </a:r>
            <a:r>
              <a:rPr lang="en-US" sz="3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2.2 </a:t>
            </a:r>
            <a:r>
              <a:rPr lang="en-US" sz="36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sz="3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545</TotalTime>
  <Words>270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Tw Cen MT</vt:lpstr>
      <vt:lpstr>Droplet</vt:lpstr>
      <vt:lpstr>Pharmaceutical measurements </vt:lpstr>
      <vt:lpstr># The pharmaceutical preparation, as the final form used for medication, should be:   1-Effective 2-Safe 3-Accurate quantitatively and qualitatively. .                                                                       -------------------------------------  #The pharmacist should be aware of:  1-weighing of solids(weight measurement). 2-volume measurement of liquids. 3-Calculations .</vt:lpstr>
      <vt:lpstr>Weights</vt:lpstr>
      <vt:lpstr>Dubble beam balance(mechanical balance)</vt:lpstr>
      <vt:lpstr>Electronic balances </vt:lpstr>
      <vt:lpstr>Rules for use and care of balance  </vt:lpstr>
      <vt:lpstr>Sources of errors in weight measurement </vt:lpstr>
      <vt:lpstr>System of measuring weight </vt:lpstr>
      <vt:lpstr>Relationship between metric and imperial system for weight measurement   </vt:lpstr>
      <vt:lpstr>Procedure for weight measurement </vt:lpstr>
      <vt:lpstr>Thank you for listening 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measurements</dc:title>
  <dc:creator>Maher</dc:creator>
  <cp:lastModifiedBy>Maher</cp:lastModifiedBy>
  <cp:revision>24</cp:revision>
  <dcterms:created xsi:type="dcterms:W3CDTF">2021-04-23T11:45:20Z</dcterms:created>
  <dcterms:modified xsi:type="dcterms:W3CDTF">2021-04-26T09:50:38Z</dcterms:modified>
</cp:coreProperties>
</file>