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29"/>
  </p:notesMasterIdLst>
  <p:sldIdLst>
    <p:sldId id="256" r:id="rId2"/>
    <p:sldId id="258" r:id="rId3"/>
    <p:sldId id="270" r:id="rId4"/>
    <p:sldId id="281" r:id="rId5"/>
    <p:sldId id="269" r:id="rId6"/>
    <p:sldId id="279" r:id="rId7"/>
    <p:sldId id="280" r:id="rId8"/>
    <p:sldId id="257" r:id="rId9"/>
    <p:sldId id="259" r:id="rId10"/>
    <p:sldId id="260" r:id="rId11"/>
    <p:sldId id="273" r:id="rId12"/>
    <p:sldId id="271" r:id="rId13"/>
    <p:sldId id="264" r:id="rId14"/>
    <p:sldId id="275" r:id="rId15"/>
    <p:sldId id="274" r:id="rId16"/>
    <p:sldId id="272" r:id="rId17"/>
    <p:sldId id="261" r:id="rId18"/>
    <p:sldId id="276" r:id="rId19"/>
    <p:sldId id="262" r:id="rId20"/>
    <p:sldId id="278" r:id="rId21"/>
    <p:sldId id="282" r:id="rId22"/>
    <p:sldId id="265" r:id="rId23"/>
    <p:sldId id="266" r:id="rId24"/>
    <p:sldId id="267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728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841C3-FAF6-462E-984F-A96A5FB4BB5E}" type="datetimeFigureOut">
              <a:rPr lang="en-US" smtClean="0"/>
              <a:pPr/>
              <a:t>19-Feb-19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5E53D-6CA7-4EF0-8DCB-87419993B1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08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E53D-6CA7-4EF0-8DCB-87419993B14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F3712B-4310-4342-A5A1-8E73B100993C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8C70-18D4-40C7-9601-F30EDC52AFBD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CDC102-60ED-4D1D-8A89-56E5E6A87A6D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3702-B411-4006-97E7-5A2FCEE8438C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A3A5-B204-4ABD-B7A2-0BB453EDF10C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52A9BA-19FB-446A-BE1A-A4E6E337BA83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96DBF8B-610A-4E37-8AD8-7AEF500B0344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CFB3-D514-4B4E-B1F0-6F9E8FE89E6B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25ED-B281-4841-B7E5-12A26EDF1FBE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C93-BE22-4A11-93F6-F199DA1FF801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E58501-436C-455B-8A74-292219D7603C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01D30E-5E89-46D0-A058-212A5C8A3AD6}" type="datetime1">
              <a:rPr lang="en-US" smtClean="0"/>
              <a:pPr/>
              <a:t>19-Feb-19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C6A676-C93F-48EC-8E80-EEB3A5C8B6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438400"/>
            <a:ext cx="7239000" cy="3505200"/>
          </a:xfrm>
        </p:spPr>
        <p:txBody>
          <a:bodyPr anchor="t">
            <a:normAutofit/>
          </a:bodyPr>
          <a:lstStyle/>
          <a:p>
            <a:r>
              <a:rPr lang="en-US" sz="4800" b="1" dirty="0" smtClean="0"/>
              <a:t>Industrial pharmacy lab</a:t>
            </a:r>
            <a:br>
              <a:rPr lang="en-US" sz="4800" b="1" dirty="0" smtClean="0"/>
            </a:br>
            <a:r>
              <a:rPr lang="en-US" sz="4800" b="1" dirty="0" smtClean="0"/>
              <a:t>Micrometrics </a:t>
            </a:r>
            <a:endParaRPr lang="en-US" sz="4800" b="1" dirty="0"/>
          </a:p>
        </p:txBody>
      </p:sp>
      <p:sp>
        <p:nvSpPr>
          <p:cNvPr id="5" name="Rectangle 4"/>
          <p:cNvSpPr/>
          <p:nvPr/>
        </p:nvSpPr>
        <p:spPr>
          <a:xfrm>
            <a:off x="2359152" y="5391150"/>
            <a:ext cx="6784848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91150"/>
            <a:ext cx="2240280" cy="93345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42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Methods for measuring particle size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Microscopic </a:t>
            </a:r>
            <a:r>
              <a:rPr lang="en-US" dirty="0"/>
              <a:t>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Sieving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Coulter counter method 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Sedimentation </a:t>
            </a:r>
            <a:r>
              <a:rPr lang="en-US" dirty="0"/>
              <a:t>method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2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Microscopic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8153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a calibrated ocular </a:t>
            </a:r>
            <a:r>
              <a:rPr lang="en-US" dirty="0" smtClean="0"/>
              <a:t>microscope </a:t>
            </a:r>
            <a:r>
              <a:rPr lang="en-US" dirty="0"/>
              <a:t>to count </a:t>
            </a:r>
            <a:r>
              <a:rPr lang="en-US" dirty="0" smtClean="0"/>
              <a:t>a minimum of 200 particle in </a:t>
            </a:r>
            <a:r>
              <a:rPr lang="en-US" dirty="0"/>
              <a:t>a single plane.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particle size usually between 0.2 – 100 </a:t>
            </a:r>
            <a:r>
              <a:rPr lang="en-US" dirty="0" err="1"/>
              <a:t>μm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9912" y="3624500"/>
            <a:ext cx="2852500" cy="28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7815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Microscopic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Advantage </a:t>
            </a:r>
            <a:r>
              <a:rPr lang="en-US" b="1" dirty="0"/>
              <a:t>of microscopic method:</a:t>
            </a:r>
          </a:p>
          <a:p>
            <a:pPr marL="0" indent="693738">
              <a:buNone/>
            </a:pPr>
            <a:r>
              <a:rPr lang="en-US" dirty="0"/>
              <a:t>We can examine each particle </a:t>
            </a:r>
            <a:r>
              <a:rPr lang="en-US" dirty="0" smtClean="0"/>
              <a:t>individually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endParaRPr lang="en-US" b="1" dirty="0" smtClean="0"/>
          </a:p>
          <a:p>
            <a:r>
              <a:rPr lang="en-US" b="1" dirty="0" smtClean="0"/>
              <a:t>Disadvantages </a:t>
            </a:r>
            <a:r>
              <a:rPr lang="en-US" b="1" dirty="0"/>
              <a:t>of microscopic method: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measure two dimensions only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</a:t>
            </a:r>
            <a:r>
              <a:rPr lang="en-US" dirty="0"/>
              <a:t>consuming and need an experienced staff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20" r="8144" b="4095"/>
          <a:stretch/>
        </p:blipFill>
        <p:spPr bwMode="auto">
          <a:xfrm>
            <a:off x="6553200" y="3026980"/>
            <a:ext cx="2578640" cy="383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Sieving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828800"/>
            <a:ext cx="65501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Use set of standard sieves arranged in </a:t>
            </a:r>
            <a:r>
              <a:rPr lang="en-US" u="sng" dirty="0" smtClean="0"/>
              <a:t>descending </a:t>
            </a:r>
            <a:r>
              <a:rPr lang="en-US" dirty="0" smtClean="0"/>
              <a:t>order: </a:t>
            </a:r>
          </a:p>
          <a:p>
            <a:pPr marL="0" indent="0">
              <a:buNone/>
            </a:pPr>
            <a:endParaRPr lang="en-US" dirty="0" smtClean="0"/>
          </a:p>
          <a:p>
            <a:pPr marL="796925" indent="-2286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powder is placed in the top sieve and the sieves are shaken </a:t>
            </a:r>
            <a:r>
              <a:rPr lang="en-US" dirty="0" smtClean="0"/>
              <a:t>.</a:t>
            </a:r>
          </a:p>
          <a:p>
            <a:pPr marL="796925" indent="-228600">
              <a:buFont typeface="+mj-lt"/>
              <a:buAutoNum type="arabicPeriod"/>
            </a:pPr>
            <a:r>
              <a:rPr lang="en-US" dirty="0" smtClean="0"/>
              <a:t>The quantity </a:t>
            </a:r>
            <a:r>
              <a:rPr lang="en-US" dirty="0"/>
              <a:t>of powder remaining on each sieve are weighed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921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3262" y="2897805"/>
            <a:ext cx="2345826" cy="35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Sieving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90575"/>
          </a:xfrm>
        </p:spPr>
        <p:txBody>
          <a:bodyPr>
            <a:noAutofit/>
          </a:bodyPr>
          <a:lstStyle/>
          <a:p>
            <a:r>
              <a:rPr lang="en-US" sz="2800" dirty="0"/>
              <a:t>Sieves can be referred by their size or by </a:t>
            </a:r>
            <a:r>
              <a:rPr lang="en-US" sz="2800" u="sng" dirty="0"/>
              <a:t>mesh </a:t>
            </a:r>
            <a:r>
              <a:rPr lang="en-US" sz="2800" u="sng" dirty="0" smtClean="0"/>
              <a:t>size</a:t>
            </a:r>
            <a:endParaRPr lang="en-US" sz="2800" dirty="0" smtClean="0"/>
          </a:p>
          <a:p>
            <a:r>
              <a:rPr lang="en-US" sz="2800" dirty="0" smtClean="0"/>
              <a:t>Mesh number: number of square opening across 1 inch of screen </a:t>
            </a:r>
          </a:p>
          <a:p>
            <a:r>
              <a:rPr lang="en-US" sz="2800" dirty="0" smtClean="0"/>
              <a:t>Typically </a:t>
            </a:r>
            <a:r>
              <a:rPr lang="en-US" sz="2800" dirty="0"/>
              <a:t>90% or more of the particles </a:t>
            </a:r>
            <a:endParaRPr lang="en-US" sz="2800" dirty="0" smtClean="0"/>
          </a:p>
          <a:p>
            <a:pPr marL="0" indent="341313">
              <a:buNone/>
            </a:pPr>
            <a:r>
              <a:rPr lang="en-US" sz="2800" dirty="0" smtClean="0"/>
              <a:t>will </a:t>
            </a:r>
            <a:r>
              <a:rPr lang="en-US" sz="2800" dirty="0"/>
              <a:t>lie within the indicated range.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55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Sieving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Factors affecting sieving method </a:t>
            </a:r>
          </a:p>
          <a:p>
            <a:pPr marL="514350" indent="4635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ieve loading</a:t>
            </a:r>
          </a:p>
          <a:p>
            <a:pPr marL="514350" indent="463550">
              <a:buFont typeface="+mj-lt"/>
              <a:buAutoNum type="arabicPeriod"/>
            </a:pPr>
            <a:r>
              <a:rPr lang="en-US" dirty="0" smtClean="0"/>
              <a:t>Agitation duration </a:t>
            </a:r>
          </a:p>
          <a:p>
            <a:pPr marL="514350" indent="463550">
              <a:buFont typeface="+mj-lt"/>
              <a:buAutoNum type="arabicPeriod"/>
            </a:pPr>
            <a:r>
              <a:rPr lang="en-US" dirty="0" smtClean="0"/>
              <a:t>Agitation intensity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99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Sieving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Advantages </a:t>
            </a:r>
            <a:r>
              <a:rPr lang="en-US" b="1" dirty="0"/>
              <a:t>of sieving method:</a:t>
            </a:r>
          </a:p>
          <a:p>
            <a:pPr marL="514350" indent="342900">
              <a:buFont typeface="+mj-lt"/>
              <a:buAutoNum type="arabicPeriod"/>
            </a:pPr>
            <a:r>
              <a:rPr lang="en-US" dirty="0" smtClean="0"/>
              <a:t>Easy </a:t>
            </a:r>
            <a:r>
              <a:rPr lang="en-US" dirty="0"/>
              <a:t>to perform.</a:t>
            </a:r>
          </a:p>
          <a:p>
            <a:pPr marL="514350" indent="342900">
              <a:buFont typeface="+mj-lt"/>
              <a:buAutoNum type="arabicPeriod"/>
            </a:pPr>
            <a:r>
              <a:rPr lang="en-US" dirty="0" smtClean="0"/>
              <a:t>Wide </a:t>
            </a:r>
            <a:r>
              <a:rPr lang="en-US" dirty="0"/>
              <a:t>range of sizes can be obtained.</a:t>
            </a:r>
          </a:p>
          <a:p>
            <a:pPr marL="514350" indent="342900">
              <a:buFont typeface="+mj-lt"/>
              <a:buAutoNum type="arabicPeriod"/>
            </a:pPr>
            <a:r>
              <a:rPr lang="en-US" dirty="0" smtClean="0"/>
              <a:t>Inexpensive</a:t>
            </a:r>
            <a:endParaRPr lang="en-US" dirty="0"/>
          </a:p>
          <a:p>
            <a:pPr marL="514350" indent="0">
              <a:buNone/>
            </a:pPr>
            <a:endParaRPr lang="en-US" dirty="0"/>
          </a:p>
          <a:p>
            <a:r>
              <a:rPr lang="en-US" b="1" dirty="0" smtClean="0"/>
              <a:t>Disadvantage </a:t>
            </a:r>
            <a:r>
              <a:rPr lang="en-US" b="1" dirty="0"/>
              <a:t>of sieving method:</a:t>
            </a:r>
          </a:p>
          <a:p>
            <a:pPr marL="914400" indent="-285750">
              <a:buFont typeface="+mj-lt"/>
              <a:buAutoNum type="arabicPeriod"/>
            </a:pPr>
            <a:r>
              <a:rPr lang="en-US" dirty="0" smtClean="0"/>
              <a:t>Wear </a:t>
            </a:r>
            <a:r>
              <a:rPr lang="en-US" dirty="0"/>
              <a:t>and damage to the sieve.</a:t>
            </a:r>
          </a:p>
          <a:p>
            <a:pPr marL="914400" indent="-285750">
              <a:buFont typeface="+mj-lt"/>
              <a:buAutoNum type="arabicPeriod"/>
            </a:pPr>
            <a:r>
              <a:rPr lang="en-US" dirty="0" smtClean="0"/>
              <a:t>Weight </a:t>
            </a:r>
            <a:r>
              <a:rPr lang="en-US" dirty="0"/>
              <a:t>loss.</a:t>
            </a:r>
          </a:p>
          <a:p>
            <a:pPr marL="914400" indent="-285750">
              <a:buFont typeface="+mj-lt"/>
              <a:buAutoNum type="arabicPeriod"/>
            </a:pPr>
            <a:r>
              <a:rPr lang="en-US" dirty="0" smtClean="0"/>
              <a:t>Particles </a:t>
            </a:r>
            <a:r>
              <a:rPr lang="en-US" dirty="0"/>
              <a:t>with irregular shape will be difficult to measure.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65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Coulter Counter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6263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particle is suspended in conducting liquid and passed </a:t>
            </a:r>
            <a:r>
              <a:rPr lang="en-US" dirty="0" smtClean="0"/>
              <a:t>through a </a:t>
            </a:r>
            <a:r>
              <a:rPr lang="en-US" dirty="0"/>
              <a:t>small orifice.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orifice has electrodes on </a:t>
            </a:r>
            <a:r>
              <a:rPr lang="en-US" dirty="0" smtClean="0"/>
              <a:t>either </a:t>
            </a:r>
            <a:r>
              <a:rPr lang="en-US" dirty="0"/>
              <a:t>sides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</a:t>
            </a:r>
            <a:r>
              <a:rPr lang="en-US" dirty="0"/>
              <a:t>particle passes</a:t>
            </a:r>
            <a:r>
              <a:rPr lang="en-US" dirty="0" smtClean="0"/>
              <a:t>, it </a:t>
            </a:r>
            <a:r>
              <a:rPr lang="en-US" dirty="0"/>
              <a:t>displaces its own volume of electrolyte and a change in electric </a:t>
            </a:r>
            <a:r>
              <a:rPr lang="en-US" dirty="0" smtClean="0"/>
              <a:t>resistance occurs </a:t>
            </a:r>
          </a:p>
          <a:p>
            <a:r>
              <a:rPr lang="en-US" dirty="0" smtClean="0"/>
              <a:t>This change </a:t>
            </a:r>
            <a:r>
              <a:rPr lang="en-US" dirty="0"/>
              <a:t>is amplified and calibrated in term of particle size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AutoShape 2" descr="Image result for coulter coun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981325"/>
            <a:ext cx="20002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48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Coulter Counter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Advantages:</a:t>
            </a:r>
            <a:endParaRPr lang="en-US" b="1" dirty="0"/>
          </a:p>
          <a:p>
            <a:pPr marL="514350" indent="400050">
              <a:buFont typeface="+mj-lt"/>
              <a:buAutoNum type="arabicPeriod"/>
            </a:pPr>
            <a:r>
              <a:rPr lang="en-US" dirty="0" smtClean="0"/>
              <a:t>True </a:t>
            </a:r>
            <a:r>
              <a:rPr lang="en-US" dirty="0"/>
              <a:t>volume of distribution.</a:t>
            </a:r>
          </a:p>
          <a:p>
            <a:pPr marL="514350" indent="400050">
              <a:buFont typeface="+mj-lt"/>
              <a:buAutoNum type="arabicPeriod"/>
            </a:pPr>
            <a:r>
              <a:rPr lang="en-US" dirty="0" smtClean="0"/>
              <a:t>Wide </a:t>
            </a:r>
            <a:r>
              <a:rPr lang="en-US" dirty="0"/>
              <a:t>range measurement 0.5 – 400 </a:t>
            </a:r>
            <a:r>
              <a:rPr lang="en-US" dirty="0" err="1"/>
              <a:t>μm</a:t>
            </a:r>
            <a:r>
              <a:rPr lang="en-US" dirty="0"/>
              <a:t>.</a:t>
            </a:r>
          </a:p>
          <a:p>
            <a:pPr marL="514350" indent="400050">
              <a:buFont typeface="+mj-lt"/>
              <a:buAutoNum type="arabicPeriod"/>
            </a:pPr>
            <a:r>
              <a:rPr lang="en-US" dirty="0" smtClean="0"/>
              <a:t>Very </a:t>
            </a:r>
            <a:r>
              <a:rPr lang="en-US" dirty="0"/>
              <a:t>fast, can count 4000 particle per second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4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Sedimentation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Gravitational sedimentation (originally the pipette method) measures the settling rate of particles in liquid medium and relates this rate to the particle mass by use of the Stokes law. 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517"/>
          <a:stretch/>
        </p:blipFill>
        <p:spPr bwMode="auto">
          <a:xfrm>
            <a:off x="2133600" y="3743895"/>
            <a:ext cx="4572000" cy="128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89" b="36556"/>
          <a:stretch/>
        </p:blipFill>
        <p:spPr bwMode="auto">
          <a:xfrm>
            <a:off x="2057399" y="5257800"/>
            <a:ext cx="5029200" cy="1378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905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Micromeritics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Micrometrics: Science </a:t>
            </a:r>
            <a:r>
              <a:rPr lang="en-US" dirty="0"/>
              <a:t>of small </a:t>
            </a:r>
            <a:r>
              <a:rPr lang="en-US" dirty="0" smtClean="0"/>
              <a:t>particles</a:t>
            </a:r>
          </a:p>
          <a:p>
            <a:endParaRPr lang="en-US" dirty="0" smtClean="0"/>
          </a:p>
          <a:p>
            <a:r>
              <a:rPr lang="en-US" dirty="0" smtClean="0"/>
              <a:t>Particle: the smallest </a:t>
            </a:r>
            <a:r>
              <a:rPr lang="en-US" dirty="0"/>
              <a:t>unit of matter having defined physical dimension.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1087" y="3312687"/>
            <a:ext cx="3137750" cy="313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01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Sedimentation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The </a:t>
            </a:r>
            <a:r>
              <a:rPr lang="en-US" dirty="0"/>
              <a:t>settling rate during sedimentation analysis is determined by measuring x-ray transmission in the liquid at specific heights and time </a:t>
            </a:r>
            <a:r>
              <a:rPr lang="en-US" dirty="0" smtClean="0"/>
              <a:t>intervals</a:t>
            </a:r>
          </a:p>
          <a:p>
            <a:pPr fontAlgn="base"/>
            <a:r>
              <a:rPr lang="en-US" dirty="0" smtClean="0"/>
              <a:t>Particle </a:t>
            </a:r>
            <a:r>
              <a:rPr lang="en-US" dirty="0"/>
              <a:t>size distribution </a:t>
            </a:r>
            <a:r>
              <a:rPr lang="en-US" dirty="0" smtClean="0"/>
              <a:t>based </a:t>
            </a:r>
            <a:r>
              <a:rPr lang="en-US" dirty="0"/>
              <a:t>on difference in mass is calculated. </a:t>
            </a:r>
            <a:endParaRPr lang="en-US" dirty="0" smtClean="0"/>
          </a:p>
          <a:p>
            <a:pPr fontAlgn="base"/>
            <a:r>
              <a:rPr lang="en-US" dirty="0" smtClean="0"/>
              <a:t>Allows </a:t>
            </a:r>
            <a:r>
              <a:rPr lang="en-US" dirty="0"/>
              <a:t>high-resolution measurements within a relatively short time frame.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94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43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particle size and size distribution of a powder using 2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Submit a report with you results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your results with lab instructors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6A676-C93F-48EC-8E80-EEB3A5C8B62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38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A) Microscopic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365" y="2514600"/>
            <a:ext cx="7883271" cy="297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357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B) Sieving method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02965" y="1981200"/>
            <a:ext cx="8773020" cy="366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3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b="1" dirty="0"/>
              <a:t>Particle size distribution</a:t>
            </a:r>
          </a:p>
          <a:p>
            <a:pPr marL="457200" indent="0">
              <a:buNone/>
            </a:pPr>
            <a:r>
              <a:rPr lang="en-US" dirty="0"/>
              <a:t>When the number or weight of particles lying within a certain size range </a:t>
            </a:r>
            <a:r>
              <a:rPr lang="en-US" dirty="0" smtClean="0"/>
              <a:t>is plotted </a:t>
            </a:r>
            <a:r>
              <a:rPr lang="en-US" dirty="0"/>
              <a:t>against range or mean particle size, the resulted curve </a:t>
            </a:r>
            <a:r>
              <a:rPr lang="en-US" dirty="0" smtClean="0"/>
              <a:t>called </a:t>
            </a:r>
            <a:r>
              <a:rPr lang="en-US" b="1" dirty="0"/>
              <a:t>frequency distribution curve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20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frequency </a:t>
            </a:r>
            <a:r>
              <a:rPr lang="en-US" b="1" dirty="0"/>
              <a:t>distribution </a:t>
            </a:r>
            <a:r>
              <a:rPr lang="en-US" b="1" dirty="0" smtClean="0"/>
              <a:t>curve</a:t>
            </a:r>
            <a:endParaRPr lang="en-US" b="1" dirty="0"/>
          </a:p>
          <a:p>
            <a:r>
              <a:rPr lang="en-US" dirty="0" smtClean="0"/>
              <a:t>Normal </a:t>
            </a:r>
            <a:r>
              <a:rPr lang="en-US" dirty="0"/>
              <a:t>distribution curve is symmetrical about vertical axis but </a:t>
            </a:r>
            <a:r>
              <a:rPr lang="en-US" dirty="0" smtClean="0"/>
              <a:t>most pharmaceutical </a:t>
            </a:r>
            <a:r>
              <a:rPr lang="en-US" dirty="0"/>
              <a:t>distribution are asymmetrical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AutoShape 2" descr="Image result for normal and skewed distribu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 descr="Image result for normal and skewed distribu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425" y="3731371"/>
            <a:ext cx="6915150" cy="266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83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2362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plot gives a </a:t>
            </a:r>
            <a:r>
              <a:rPr lang="en-US" dirty="0"/>
              <a:t>visible representation of </a:t>
            </a:r>
            <a:r>
              <a:rPr lang="en-US" dirty="0" smtClean="0"/>
              <a:t>particle distribution </a:t>
            </a:r>
            <a:r>
              <a:rPr lang="en-US" dirty="0"/>
              <a:t>that an average diameter cannot achieve.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possible for two sample to have the same average diameter </a:t>
            </a:r>
            <a:r>
              <a:rPr lang="en-US" dirty="0" smtClean="0"/>
              <a:t>but different </a:t>
            </a:r>
            <a:r>
              <a:rPr lang="en-US" dirty="0"/>
              <a:t>distribution. In </a:t>
            </a:r>
            <a:r>
              <a:rPr lang="en-US" dirty="0" smtClean="0"/>
              <a:t>addition.</a:t>
            </a:r>
          </a:p>
          <a:p>
            <a:r>
              <a:rPr lang="en-US" dirty="0" smtClean="0"/>
              <a:t>By </a:t>
            </a:r>
            <a:r>
              <a:rPr lang="en-US" dirty="0"/>
              <a:t>having a quick look on the curve, one </a:t>
            </a:r>
            <a:r>
              <a:rPr lang="en-US" dirty="0" smtClean="0"/>
              <a:t>can have </a:t>
            </a:r>
            <a:r>
              <a:rPr lang="en-US" dirty="0"/>
              <a:t>an idea about which particle size occurs most frequently within the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AutoShape 2" descr="Image result for normal and skewed distribu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854" y="152400"/>
            <a:ext cx="5048291" cy="193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220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27" r="6994"/>
          <a:stretch/>
        </p:blipFill>
        <p:spPr bwMode="auto">
          <a:xfrm>
            <a:off x="0" y="910938"/>
            <a:ext cx="9144000" cy="526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878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Micromeritics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study particles?  </a:t>
            </a:r>
          </a:p>
          <a:p>
            <a:pPr marL="914400" indent="-346075"/>
            <a:r>
              <a:rPr lang="en-US" dirty="0" smtClean="0"/>
              <a:t>Most </a:t>
            </a:r>
            <a:r>
              <a:rPr lang="en-US" dirty="0"/>
              <a:t>drug dosage forms </a:t>
            </a:r>
            <a:r>
              <a:rPr lang="en-US" dirty="0" smtClean="0"/>
              <a:t>are solids</a:t>
            </a:r>
            <a:endParaRPr lang="en-US" dirty="0"/>
          </a:p>
          <a:p>
            <a:pPr marL="568325" indent="0">
              <a:buNone/>
            </a:pPr>
            <a:r>
              <a:rPr lang="en-US" dirty="0" smtClean="0"/>
              <a:t> </a:t>
            </a:r>
          </a:p>
          <a:p>
            <a:pPr marL="914400" indent="-346075"/>
            <a:r>
              <a:rPr lang="en-US" dirty="0" smtClean="0"/>
              <a:t>Solids </a:t>
            </a:r>
            <a:r>
              <a:rPr lang="en-US" dirty="0"/>
              <a:t>are not static systems </a:t>
            </a:r>
            <a:r>
              <a:rPr lang="en-US" dirty="0" smtClean="0"/>
              <a:t>→ </a:t>
            </a:r>
          </a:p>
          <a:p>
            <a:pPr marL="284163" indent="0">
              <a:buNone/>
            </a:pPr>
            <a:r>
              <a:rPr lang="en-US" dirty="0" smtClean="0"/>
              <a:t>physical </a:t>
            </a:r>
            <a:r>
              <a:rPr lang="en-US" dirty="0"/>
              <a:t>state </a:t>
            </a:r>
            <a:r>
              <a:rPr lang="en-US" dirty="0" smtClean="0"/>
              <a:t>of particles </a:t>
            </a:r>
            <a:r>
              <a:rPr lang="en-US" dirty="0"/>
              <a:t>can be changed by physical </a:t>
            </a:r>
            <a:r>
              <a:rPr lang="en-US" dirty="0" smtClean="0"/>
              <a:t>manipulation → alter </a:t>
            </a:r>
            <a:r>
              <a:rPr lang="en-US" dirty="0"/>
              <a:t>the therapeutic </a:t>
            </a:r>
            <a:r>
              <a:rPr lang="en-US" dirty="0" smtClean="0"/>
              <a:t>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21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Micromeritics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Particle size</a:t>
            </a:r>
          </a:p>
          <a:p>
            <a:r>
              <a:rPr lang="en-US" dirty="0" smtClean="0"/>
              <a:t>Particle shape</a:t>
            </a:r>
          </a:p>
          <a:p>
            <a:r>
              <a:rPr lang="en-US" dirty="0" smtClean="0"/>
              <a:t>Bulk volume</a:t>
            </a:r>
          </a:p>
          <a:p>
            <a:r>
              <a:rPr lang="en-US" dirty="0" err="1" smtClean="0"/>
              <a:t>Flowability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72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Micromeritics - Bulk </a:t>
            </a:r>
            <a:r>
              <a:rPr lang="en-US" dirty="0" smtClean="0"/>
              <a:t>volume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68325" indent="409575"/>
            <a:r>
              <a:rPr lang="en-US" dirty="0" smtClean="0"/>
              <a:t>Used to calculate bulk density</a:t>
            </a:r>
          </a:p>
          <a:p>
            <a:pPr marL="568325" indent="0">
              <a:buNone/>
            </a:pPr>
            <a:r>
              <a:rPr lang="en-US" dirty="0" smtClean="0"/>
              <a:t> </a:t>
            </a:r>
          </a:p>
          <a:p>
            <a:pPr marL="568325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57400"/>
            <a:ext cx="4573560" cy="457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031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Micromeritics – particle shape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568325" indent="409575"/>
            <a:endParaRPr lang="en-US" dirty="0"/>
          </a:p>
          <a:p>
            <a:pPr marL="568325" indent="409575"/>
            <a:endParaRPr lang="en-US" dirty="0" smtClean="0"/>
          </a:p>
          <a:p>
            <a:pPr marL="568325" indent="409575"/>
            <a:endParaRPr lang="en-US" dirty="0" smtClean="0"/>
          </a:p>
          <a:p>
            <a:pPr marL="568325" indent="409575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Image result for shape of partic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7976856" cy="317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627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Micromeritics - </a:t>
            </a:r>
            <a:r>
              <a:rPr lang="en-US" dirty="0" err="1"/>
              <a:t>Flowability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ease with which a powder will flow under a </a:t>
            </a:r>
            <a:r>
              <a:rPr lang="en-US" u="sng" dirty="0"/>
              <a:t>specified set of conditions</a:t>
            </a:r>
            <a:r>
              <a:rPr lang="en-US" dirty="0"/>
              <a:t>. Some of these conditions include: </a:t>
            </a:r>
            <a:endParaRPr lang="en-US" dirty="0" smtClean="0"/>
          </a:p>
          <a:p>
            <a:pPr marL="514350" indent="457200">
              <a:buFont typeface="+mj-lt"/>
              <a:buAutoNum type="arabicPeriod"/>
            </a:pPr>
            <a:r>
              <a:rPr lang="en-US" dirty="0" smtClean="0"/>
              <a:t>The pressure on the powder, </a:t>
            </a:r>
          </a:p>
          <a:p>
            <a:pPr marL="514350" indent="457200">
              <a:buFont typeface="+mj-lt"/>
              <a:buAutoNum type="arabicPeriod"/>
            </a:pPr>
            <a:r>
              <a:rPr lang="en-US" dirty="0" smtClean="0"/>
              <a:t>The humidity of the air around the powder </a:t>
            </a:r>
          </a:p>
          <a:p>
            <a:pPr marL="971550" indent="-457200">
              <a:buFont typeface="+mj-lt"/>
              <a:buAutoNum type="arabicPeriod"/>
            </a:pPr>
            <a:r>
              <a:rPr lang="en-US" dirty="0" smtClean="0"/>
              <a:t>The equipment the powder is flowing through or from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627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Particle Size Analysis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Why we do particle size analysis?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Bioavailability</a:t>
            </a:r>
            <a:r>
              <a:rPr lang="en-US" dirty="0"/>
              <a:t>: </a:t>
            </a:r>
            <a:r>
              <a:rPr lang="en-US" dirty="0" smtClean="0"/>
              <a:t>particle </a:t>
            </a:r>
            <a:r>
              <a:rPr lang="en-US" dirty="0"/>
              <a:t>size controls the dissolution </a:t>
            </a:r>
            <a:r>
              <a:rPr lang="en-US" dirty="0" smtClean="0"/>
              <a:t>rate</a:t>
            </a:r>
            <a:endParaRPr lang="en-US" dirty="0"/>
          </a:p>
          <a:p>
            <a:pPr marL="0" indent="1198563">
              <a:buNone/>
            </a:pPr>
            <a:r>
              <a:rPr lang="en-US" dirty="0" smtClean="0"/>
              <a:t>particle </a:t>
            </a:r>
            <a:r>
              <a:rPr lang="en-US" dirty="0"/>
              <a:t>size </a:t>
            </a:r>
            <a:r>
              <a:rPr lang="en-US" dirty="0" smtClean="0"/>
              <a:t>↑ dissolution </a:t>
            </a:r>
            <a:r>
              <a:rPr lang="en-US" dirty="0"/>
              <a:t>rate ↓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Stability</a:t>
            </a:r>
            <a:r>
              <a:rPr lang="en-US" dirty="0"/>
              <a:t>: </a:t>
            </a:r>
            <a:r>
              <a:rPr lang="en-US" dirty="0" smtClean="0"/>
              <a:t>especially </a:t>
            </a:r>
            <a:r>
              <a:rPr lang="en-US" dirty="0"/>
              <a:t>for suspensions where the rate </a:t>
            </a:r>
            <a:r>
              <a:rPr lang="en-US" dirty="0" smtClean="0"/>
              <a:t>of settlement </a:t>
            </a:r>
            <a:r>
              <a:rPr lang="en-US" dirty="0"/>
              <a:t>is directly related to the particle size.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Formulation</a:t>
            </a:r>
            <a:r>
              <a:rPr lang="en-US" dirty="0"/>
              <a:t>: the particle size affects formulation behavior </a:t>
            </a:r>
            <a:r>
              <a:rPr lang="en-US" dirty="0" smtClean="0"/>
              <a:t>during processing</a:t>
            </a:r>
            <a:r>
              <a:rPr lang="en-US" dirty="0"/>
              <a:t>, and ultimately the content uniformity of the </a:t>
            </a:r>
            <a:r>
              <a:rPr lang="en-US" dirty="0" smtClean="0"/>
              <a:t>formulation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28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Determination of Particle Size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Particles </a:t>
            </a:r>
            <a:r>
              <a:rPr lang="en-US" dirty="0"/>
              <a:t>are not uniform in </a:t>
            </a:r>
            <a:r>
              <a:rPr lang="en-US" dirty="0" smtClean="0"/>
              <a:t>shape → complicate particle size determinations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selection of suitable technique depends on</a:t>
            </a:r>
            <a:r>
              <a:rPr lang="en-US" dirty="0"/>
              <a:t>:</a:t>
            </a:r>
          </a:p>
          <a:p>
            <a:pPr marL="803275" indent="347663">
              <a:buFont typeface="+mj-lt"/>
              <a:buAutoNum type="arabicPeriod"/>
            </a:pPr>
            <a:r>
              <a:rPr lang="en-US" dirty="0" smtClean="0"/>
              <a:t>Solubility</a:t>
            </a:r>
            <a:endParaRPr lang="en-US" dirty="0"/>
          </a:p>
          <a:p>
            <a:pPr marL="803275" indent="347663">
              <a:buFont typeface="+mj-lt"/>
              <a:buAutoNum type="arabicPeriod"/>
            </a:pPr>
            <a:r>
              <a:rPr lang="en-US" dirty="0" smtClean="0"/>
              <a:t>Ease </a:t>
            </a:r>
            <a:r>
              <a:rPr lang="en-US" dirty="0"/>
              <a:t>of handling</a:t>
            </a:r>
          </a:p>
          <a:p>
            <a:pPr marL="803275" indent="347663">
              <a:buFont typeface="+mj-lt"/>
              <a:buAutoNum type="arabicPeriod"/>
            </a:pPr>
            <a:r>
              <a:rPr lang="en-US" dirty="0" smtClean="0"/>
              <a:t>Time </a:t>
            </a:r>
            <a:r>
              <a:rPr lang="en-US" dirty="0"/>
              <a:t>restrictions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3C6A676-C93F-48EC-8E80-EEB3A5C8B62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252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467</TotalTime>
  <Words>778</Words>
  <Application>Microsoft Office PowerPoint</Application>
  <PresentationFormat>On-screen Show (4:3)</PresentationFormat>
  <Paragraphs>168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Industrial pharmacy lab Micrometrics </vt:lpstr>
      <vt:lpstr>Micromeritics </vt:lpstr>
      <vt:lpstr>Micromeritics </vt:lpstr>
      <vt:lpstr>Micromeritics </vt:lpstr>
      <vt:lpstr>Micromeritics - Bulk volume </vt:lpstr>
      <vt:lpstr>Micromeritics – particle shape  </vt:lpstr>
      <vt:lpstr>Micromeritics - Flowability </vt:lpstr>
      <vt:lpstr>Particle Size Analysis </vt:lpstr>
      <vt:lpstr>Determination of Particle Size </vt:lpstr>
      <vt:lpstr>Methods for measuring particle size </vt:lpstr>
      <vt:lpstr>Microscopic Method</vt:lpstr>
      <vt:lpstr>Microscopic Method</vt:lpstr>
      <vt:lpstr>Sieving Method</vt:lpstr>
      <vt:lpstr>Sieving Method</vt:lpstr>
      <vt:lpstr>Sieving Method</vt:lpstr>
      <vt:lpstr>Sieving Method</vt:lpstr>
      <vt:lpstr>Coulter Counter Method</vt:lpstr>
      <vt:lpstr>Coulter Counter Method</vt:lpstr>
      <vt:lpstr>Sedimentation Method</vt:lpstr>
      <vt:lpstr>Sedimentation Method</vt:lpstr>
      <vt:lpstr>Experimental work</vt:lpstr>
      <vt:lpstr>A) Microscopic method</vt:lpstr>
      <vt:lpstr>B) Sieving method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kawther ahmed</dc:creator>
  <cp:lastModifiedBy>abdulwadood</cp:lastModifiedBy>
  <cp:revision>57</cp:revision>
  <dcterms:created xsi:type="dcterms:W3CDTF">2018-02-21T11:25:09Z</dcterms:created>
  <dcterms:modified xsi:type="dcterms:W3CDTF">2019-02-19T20:03:24Z</dcterms:modified>
</cp:coreProperties>
</file>