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5035" y="464311"/>
            <a:ext cx="10361929" cy="793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5670" y="2425954"/>
            <a:ext cx="10360659" cy="3223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jp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abmanager.com/lab-health-and-safety/2017/09/science-laboratory-safety-and-hazard-signs-meanings" TargetMode="External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32.jpg"/><Relationship Id="rId10" Type="http://schemas.openxmlformats.org/officeDocument/2006/relationships/image" Target="../media/image44.png"/><Relationship Id="rId11" Type="http://schemas.openxmlformats.org/officeDocument/2006/relationships/image" Target="../media/image4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Relationship Id="rId9" Type="http://schemas.openxmlformats.org/officeDocument/2006/relationships/image" Target="../media/image7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Relationship Id="rId9" Type="http://schemas.openxmlformats.org/officeDocument/2006/relationships/image" Target="../media/image93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4.jpg"/><Relationship Id="rId3" Type="http://schemas.openxmlformats.org/officeDocument/2006/relationships/image" Target="../media/image9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34484" y="2153411"/>
            <a:ext cx="2948940" cy="2121535"/>
            <a:chOff x="4634484" y="2153411"/>
            <a:chExt cx="2948940" cy="21215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4076" y="2333497"/>
              <a:ext cx="1348104" cy="2724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2560" y="2153411"/>
              <a:ext cx="1731264" cy="6431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6332" y="2825749"/>
              <a:ext cx="1826133" cy="2108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4816" y="2645663"/>
              <a:ext cx="2206751" cy="6431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7820" y="3320161"/>
              <a:ext cx="584580" cy="2103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25796" y="3139439"/>
              <a:ext cx="1054608" cy="6431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03620" y="3440737"/>
              <a:ext cx="86766" cy="308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1596" y="3139439"/>
              <a:ext cx="470915" cy="6431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05728" y="3320161"/>
              <a:ext cx="589788" cy="2101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13704" y="3139439"/>
              <a:ext cx="978407" cy="6431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21428" y="3811777"/>
              <a:ext cx="1181227" cy="2108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34484" y="3631691"/>
              <a:ext cx="1632204" cy="64312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88253" y="3812032"/>
              <a:ext cx="1284477" cy="2715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97880" y="3631691"/>
              <a:ext cx="1685544" cy="643128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452372" y="4123944"/>
            <a:ext cx="3107690" cy="643255"/>
            <a:chOff x="1452372" y="4123944"/>
            <a:chExt cx="3107690" cy="643255"/>
          </a:xfrm>
        </p:grpSpPr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9697" y="4308856"/>
              <a:ext cx="869569" cy="2063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52372" y="4123944"/>
              <a:ext cx="1249680" cy="6431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09266" y="4308856"/>
              <a:ext cx="727785" cy="2059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10968" y="4123944"/>
              <a:ext cx="1114044" cy="64312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22650" y="4308856"/>
              <a:ext cx="947165" cy="26695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32404" y="4123944"/>
              <a:ext cx="1327404" cy="643127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6940295" y="4123944"/>
            <a:ext cx="3825240" cy="643255"/>
            <a:chOff x="6940295" y="4123944"/>
            <a:chExt cx="3825240" cy="643255"/>
          </a:xfrm>
        </p:grpSpPr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130541" y="4308856"/>
              <a:ext cx="682751" cy="2059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40295" y="4123944"/>
              <a:ext cx="1062227" cy="6431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903717" y="4308856"/>
              <a:ext cx="1579879" cy="2059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12963" y="4123944"/>
              <a:ext cx="2037587" cy="6431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570338" y="4308856"/>
              <a:ext cx="1002410" cy="2059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381743" y="4123944"/>
              <a:ext cx="1383792" cy="643127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3172586" y="332231"/>
            <a:ext cx="4949190" cy="1367155"/>
            <a:chOff x="3172586" y="332231"/>
            <a:chExt cx="4949190" cy="1367155"/>
          </a:xfrm>
        </p:grpSpPr>
        <p:sp>
          <p:nvSpPr>
            <p:cNvPr id="32" name="object 32"/>
            <p:cNvSpPr/>
            <p:nvPr/>
          </p:nvSpPr>
          <p:spPr>
            <a:xfrm>
              <a:off x="3178936" y="432815"/>
              <a:ext cx="4936490" cy="1061085"/>
            </a:xfrm>
            <a:custGeom>
              <a:avLst/>
              <a:gdLst/>
              <a:ahLst/>
              <a:cxnLst/>
              <a:rect l="l" t="t" r="r" b="b"/>
              <a:pathLst>
                <a:path w="4936490" h="1061085">
                  <a:moveTo>
                    <a:pt x="0" y="530479"/>
                  </a:moveTo>
                  <a:lnTo>
                    <a:pt x="9725" y="483060"/>
                  </a:lnTo>
                  <a:lnTo>
                    <a:pt x="38352" y="436809"/>
                  </a:lnTo>
                  <a:lnTo>
                    <a:pt x="67531" y="406711"/>
                  </a:lnTo>
                  <a:lnTo>
                    <a:pt x="104499" y="377264"/>
                  </a:lnTo>
                  <a:lnTo>
                    <a:pt x="149013" y="348520"/>
                  </a:lnTo>
                  <a:lnTo>
                    <a:pt x="200828" y="320531"/>
                  </a:lnTo>
                  <a:lnTo>
                    <a:pt x="259700" y="293350"/>
                  </a:lnTo>
                  <a:lnTo>
                    <a:pt x="325385" y="267029"/>
                  </a:lnTo>
                  <a:lnTo>
                    <a:pt x="397638" y="241621"/>
                  </a:lnTo>
                  <a:lnTo>
                    <a:pt x="436151" y="229276"/>
                  </a:lnTo>
                  <a:lnTo>
                    <a:pt x="476215" y="217179"/>
                  </a:lnTo>
                  <a:lnTo>
                    <a:pt x="517799" y="205336"/>
                  </a:lnTo>
                  <a:lnTo>
                    <a:pt x="560872" y="193754"/>
                  </a:lnTo>
                  <a:lnTo>
                    <a:pt x="605404" y="182440"/>
                  </a:lnTo>
                  <a:lnTo>
                    <a:pt x="651364" y="171400"/>
                  </a:lnTo>
                  <a:lnTo>
                    <a:pt x="698722" y="160640"/>
                  </a:lnTo>
                  <a:lnTo>
                    <a:pt x="747447" y="150168"/>
                  </a:lnTo>
                  <a:lnTo>
                    <a:pt x="797509" y="139990"/>
                  </a:lnTo>
                  <a:lnTo>
                    <a:pt x="848877" y="130112"/>
                  </a:lnTo>
                  <a:lnTo>
                    <a:pt x="901520" y="120542"/>
                  </a:lnTo>
                  <a:lnTo>
                    <a:pt x="955409" y="111284"/>
                  </a:lnTo>
                  <a:lnTo>
                    <a:pt x="1010512" y="102347"/>
                  </a:lnTo>
                  <a:lnTo>
                    <a:pt x="1066799" y="93737"/>
                  </a:lnTo>
                  <a:lnTo>
                    <a:pt x="1124240" y="85460"/>
                  </a:lnTo>
                  <a:lnTo>
                    <a:pt x="1182803" y="77522"/>
                  </a:lnTo>
                  <a:lnTo>
                    <a:pt x="1242459" y="69931"/>
                  </a:lnTo>
                  <a:lnTo>
                    <a:pt x="1303177" y="62693"/>
                  </a:lnTo>
                  <a:lnTo>
                    <a:pt x="1364926" y="55814"/>
                  </a:lnTo>
                  <a:lnTo>
                    <a:pt x="1427676" y="49301"/>
                  </a:lnTo>
                  <a:lnTo>
                    <a:pt x="1491396" y="43161"/>
                  </a:lnTo>
                  <a:lnTo>
                    <a:pt x="1556055" y="37400"/>
                  </a:lnTo>
                  <a:lnTo>
                    <a:pt x="1621624" y="32025"/>
                  </a:lnTo>
                  <a:lnTo>
                    <a:pt x="1688071" y="27042"/>
                  </a:lnTo>
                  <a:lnTo>
                    <a:pt x="1755367" y="22458"/>
                  </a:lnTo>
                  <a:lnTo>
                    <a:pt x="1823480" y="18280"/>
                  </a:lnTo>
                  <a:lnTo>
                    <a:pt x="1892379" y="14513"/>
                  </a:lnTo>
                  <a:lnTo>
                    <a:pt x="1962036" y="11165"/>
                  </a:lnTo>
                  <a:lnTo>
                    <a:pt x="2032418" y="8242"/>
                  </a:lnTo>
                  <a:lnTo>
                    <a:pt x="2103495" y="5751"/>
                  </a:lnTo>
                  <a:lnTo>
                    <a:pt x="2175238" y="3698"/>
                  </a:lnTo>
                  <a:lnTo>
                    <a:pt x="2247614" y="2090"/>
                  </a:lnTo>
                  <a:lnTo>
                    <a:pt x="2320595" y="933"/>
                  </a:lnTo>
                  <a:lnTo>
                    <a:pt x="2394148" y="234"/>
                  </a:lnTo>
                  <a:lnTo>
                    <a:pt x="2468245" y="0"/>
                  </a:lnTo>
                  <a:lnTo>
                    <a:pt x="2542334" y="234"/>
                  </a:lnTo>
                  <a:lnTo>
                    <a:pt x="2615881" y="933"/>
                  </a:lnTo>
                  <a:lnTo>
                    <a:pt x="2688855" y="2090"/>
                  </a:lnTo>
                  <a:lnTo>
                    <a:pt x="2761225" y="3698"/>
                  </a:lnTo>
                  <a:lnTo>
                    <a:pt x="2832962" y="5751"/>
                  </a:lnTo>
                  <a:lnTo>
                    <a:pt x="2904034" y="8242"/>
                  </a:lnTo>
                  <a:lnTo>
                    <a:pt x="2974411" y="11165"/>
                  </a:lnTo>
                  <a:lnTo>
                    <a:pt x="3044062" y="14513"/>
                  </a:lnTo>
                  <a:lnTo>
                    <a:pt x="3112957" y="18280"/>
                  </a:lnTo>
                  <a:lnTo>
                    <a:pt x="3181065" y="22458"/>
                  </a:lnTo>
                  <a:lnTo>
                    <a:pt x="3248356" y="27042"/>
                  </a:lnTo>
                  <a:lnTo>
                    <a:pt x="3314799" y="32025"/>
                  </a:lnTo>
                  <a:lnTo>
                    <a:pt x="3380363" y="37400"/>
                  </a:lnTo>
                  <a:lnTo>
                    <a:pt x="3445019" y="43161"/>
                  </a:lnTo>
                  <a:lnTo>
                    <a:pt x="3508735" y="49301"/>
                  </a:lnTo>
                  <a:lnTo>
                    <a:pt x="3571481" y="55814"/>
                  </a:lnTo>
                  <a:lnTo>
                    <a:pt x="3633227" y="62693"/>
                  </a:lnTo>
                  <a:lnTo>
                    <a:pt x="3693941" y="69931"/>
                  </a:lnTo>
                  <a:lnTo>
                    <a:pt x="3753594" y="77522"/>
                  </a:lnTo>
                  <a:lnTo>
                    <a:pt x="3812155" y="85460"/>
                  </a:lnTo>
                  <a:lnTo>
                    <a:pt x="3869593" y="93737"/>
                  </a:lnTo>
                  <a:lnTo>
                    <a:pt x="3925877" y="102347"/>
                  </a:lnTo>
                  <a:lnTo>
                    <a:pt x="3980978" y="111284"/>
                  </a:lnTo>
                  <a:lnTo>
                    <a:pt x="4034864" y="120542"/>
                  </a:lnTo>
                  <a:lnTo>
                    <a:pt x="4087506" y="130112"/>
                  </a:lnTo>
                  <a:lnTo>
                    <a:pt x="4138872" y="139990"/>
                  </a:lnTo>
                  <a:lnTo>
                    <a:pt x="4188932" y="150168"/>
                  </a:lnTo>
                  <a:lnTo>
                    <a:pt x="4237655" y="160640"/>
                  </a:lnTo>
                  <a:lnTo>
                    <a:pt x="4285012" y="171400"/>
                  </a:lnTo>
                  <a:lnTo>
                    <a:pt x="4330970" y="182440"/>
                  </a:lnTo>
                  <a:lnTo>
                    <a:pt x="4375501" y="193754"/>
                  </a:lnTo>
                  <a:lnTo>
                    <a:pt x="4418573" y="205336"/>
                  </a:lnTo>
                  <a:lnTo>
                    <a:pt x="4460155" y="217179"/>
                  </a:lnTo>
                  <a:lnTo>
                    <a:pt x="4500218" y="229276"/>
                  </a:lnTo>
                  <a:lnTo>
                    <a:pt x="4538730" y="241621"/>
                  </a:lnTo>
                  <a:lnTo>
                    <a:pt x="4575662" y="254208"/>
                  </a:lnTo>
                  <a:lnTo>
                    <a:pt x="4644660" y="280079"/>
                  </a:lnTo>
                  <a:lnTo>
                    <a:pt x="4706967" y="306836"/>
                  </a:lnTo>
                  <a:lnTo>
                    <a:pt x="4762341" y="334428"/>
                  </a:lnTo>
                  <a:lnTo>
                    <a:pt x="4810535" y="362801"/>
                  </a:lnTo>
                  <a:lnTo>
                    <a:pt x="4851306" y="391903"/>
                  </a:lnTo>
                  <a:lnTo>
                    <a:pt x="4884410" y="421682"/>
                  </a:lnTo>
                  <a:lnTo>
                    <a:pt x="4909601" y="452085"/>
                  </a:lnTo>
                  <a:lnTo>
                    <a:pt x="4932020" y="498745"/>
                  </a:lnTo>
                  <a:lnTo>
                    <a:pt x="4936363" y="530479"/>
                  </a:lnTo>
                  <a:lnTo>
                    <a:pt x="4935272" y="546404"/>
                  </a:lnTo>
                  <a:lnTo>
                    <a:pt x="4919154" y="593453"/>
                  </a:lnTo>
                  <a:lnTo>
                    <a:pt x="4884410" y="639275"/>
                  </a:lnTo>
                  <a:lnTo>
                    <a:pt x="4851306" y="669054"/>
                  </a:lnTo>
                  <a:lnTo>
                    <a:pt x="4810535" y="698156"/>
                  </a:lnTo>
                  <a:lnTo>
                    <a:pt x="4762341" y="726529"/>
                  </a:lnTo>
                  <a:lnTo>
                    <a:pt x="4706967" y="754121"/>
                  </a:lnTo>
                  <a:lnTo>
                    <a:pt x="4644660" y="780878"/>
                  </a:lnTo>
                  <a:lnTo>
                    <a:pt x="4575662" y="806749"/>
                  </a:lnTo>
                  <a:lnTo>
                    <a:pt x="4538730" y="819336"/>
                  </a:lnTo>
                  <a:lnTo>
                    <a:pt x="4500218" y="831681"/>
                  </a:lnTo>
                  <a:lnTo>
                    <a:pt x="4460155" y="843778"/>
                  </a:lnTo>
                  <a:lnTo>
                    <a:pt x="4418573" y="855621"/>
                  </a:lnTo>
                  <a:lnTo>
                    <a:pt x="4375501" y="867203"/>
                  </a:lnTo>
                  <a:lnTo>
                    <a:pt x="4330970" y="878517"/>
                  </a:lnTo>
                  <a:lnTo>
                    <a:pt x="4285012" y="889557"/>
                  </a:lnTo>
                  <a:lnTo>
                    <a:pt x="4237655" y="900317"/>
                  </a:lnTo>
                  <a:lnTo>
                    <a:pt x="4188932" y="910789"/>
                  </a:lnTo>
                  <a:lnTo>
                    <a:pt x="4138872" y="920967"/>
                  </a:lnTo>
                  <a:lnTo>
                    <a:pt x="4087506" y="930845"/>
                  </a:lnTo>
                  <a:lnTo>
                    <a:pt x="4034864" y="940415"/>
                  </a:lnTo>
                  <a:lnTo>
                    <a:pt x="3980978" y="949673"/>
                  </a:lnTo>
                  <a:lnTo>
                    <a:pt x="3925877" y="958610"/>
                  </a:lnTo>
                  <a:lnTo>
                    <a:pt x="3869593" y="967220"/>
                  </a:lnTo>
                  <a:lnTo>
                    <a:pt x="3812155" y="975497"/>
                  </a:lnTo>
                  <a:lnTo>
                    <a:pt x="3753594" y="983435"/>
                  </a:lnTo>
                  <a:lnTo>
                    <a:pt x="3693941" y="991026"/>
                  </a:lnTo>
                  <a:lnTo>
                    <a:pt x="3633227" y="998264"/>
                  </a:lnTo>
                  <a:lnTo>
                    <a:pt x="3571481" y="1005143"/>
                  </a:lnTo>
                  <a:lnTo>
                    <a:pt x="3508735" y="1011656"/>
                  </a:lnTo>
                  <a:lnTo>
                    <a:pt x="3445019" y="1017796"/>
                  </a:lnTo>
                  <a:lnTo>
                    <a:pt x="3380363" y="1023557"/>
                  </a:lnTo>
                  <a:lnTo>
                    <a:pt x="3314799" y="1028932"/>
                  </a:lnTo>
                  <a:lnTo>
                    <a:pt x="3248356" y="1033915"/>
                  </a:lnTo>
                  <a:lnTo>
                    <a:pt x="3181065" y="1038499"/>
                  </a:lnTo>
                  <a:lnTo>
                    <a:pt x="3112957" y="1042677"/>
                  </a:lnTo>
                  <a:lnTo>
                    <a:pt x="3044062" y="1046444"/>
                  </a:lnTo>
                  <a:lnTo>
                    <a:pt x="2974411" y="1049792"/>
                  </a:lnTo>
                  <a:lnTo>
                    <a:pt x="2904034" y="1052715"/>
                  </a:lnTo>
                  <a:lnTo>
                    <a:pt x="2832962" y="1055206"/>
                  </a:lnTo>
                  <a:lnTo>
                    <a:pt x="2761225" y="1057259"/>
                  </a:lnTo>
                  <a:lnTo>
                    <a:pt x="2688855" y="1058867"/>
                  </a:lnTo>
                  <a:lnTo>
                    <a:pt x="2615881" y="1060024"/>
                  </a:lnTo>
                  <a:lnTo>
                    <a:pt x="2542334" y="1060723"/>
                  </a:lnTo>
                  <a:lnTo>
                    <a:pt x="2468245" y="1060958"/>
                  </a:lnTo>
                  <a:lnTo>
                    <a:pt x="2394148" y="1060723"/>
                  </a:lnTo>
                  <a:lnTo>
                    <a:pt x="2320595" y="1060024"/>
                  </a:lnTo>
                  <a:lnTo>
                    <a:pt x="2247614" y="1058867"/>
                  </a:lnTo>
                  <a:lnTo>
                    <a:pt x="2175238" y="1057259"/>
                  </a:lnTo>
                  <a:lnTo>
                    <a:pt x="2103495" y="1055206"/>
                  </a:lnTo>
                  <a:lnTo>
                    <a:pt x="2032418" y="1052715"/>
                  </a:lnTo>
                  <a:lnTo>
                    <a:pt x="1962036" y="1049792"/>
                  </a:lnTo>
                  <a:lnTo>
                    <a:pt x="1892379" y="1046444"/>
                  </a:lnTo>
                  <a:lnTo>
                    <a:pt x="1823480" y="1042677"/>
                  </a:lnTo>
                  <a:lnTo>
                    <a:pt x="1755367" y="1038499"/>
                  </a:lnTo>
                  <a:lnTo>
                    <a:pt x="1688071" y="1033915"/>
                  </a:lnTo>
                  <a:lnTo>
                    <a:pt x="1621624" y="1028932"/>
                  </a:lnTo>
                  <a:lnTo>
                    <a:pt x="1556055" y="1023557"/>
                  </a:lnTo>
                  <a:lnTo>
                    <a:pt x="1491396" y="1017796"/>
                  </a:lnTo>
                  <a:lnTo>
                    <a:pt x="1427676" y="1011656"/>
                  </a:lnTo>
                  <a:lnTo>
                    <a:pt x="1364926" y="1005143"/>
                  </a:lnTo>
                  <a:lnTo>
                    <a:pt x="1303177" y="998264"/>
                  </a:lnTo>
                  <a:lnTo>
                    <a:pt x="1242459" y="991026"/>
                  </a:lnTo>
                  <a:lnTo>
                    <a:pt x="1182803" y="983435"/>
                  </a:lnTo>
                  <a:lnTo>
                    <a:pt x="1124240" y="975497"/>
                  </a:lnTo>
                  <a:lnTo>
                    <a:pt x="1066799" y="967220"/>
                  </a:lnTo>
                  <a:lnTo>
                    <a:pt x="1010512" y="958610"/>
                  </a:lnTo>
                  <a:lnTo>
                    <a:pt x="955409" y="949673"/>
                  </a:lnTo>
                  <a:lnTo>
                    <a:pt x="901520" y="940415"/>
                  </a:lnTo>
                  <a:lnTo>
                    <a:pt x="848877" y="930845"/>
                  </a:lnTo>
                  <a:lnTo>
                    <a:pt x="797509" y="920967"/>
                  </a:lnTo>
                  <a:lnTo>
                    <a:pt x="747447" y="910789"/>
                  </a:lnTo>
                  <a:lnTo>
                    <a:pt x="698722" y="900317"/>
                  </a:lnTo>
                  <a:lnTo>
                    <a:pt x="651364" y="889557"/>
                  </a:lnTo>
                  <a:lnTo>
                    <a:pt x="605404" y="878517"/>
                  </a:lnTo>
                  <a:lnTo>
                    <a:pt x="560872" y="867203"/>
                  </a:lnTo>
                  <a:lnTo>
                    <a:pt x="517799" y="855621"/>
                  </a:lnTo>
                  <a:lnTo>
                    <a:pt x="476215" y="843778"/>
                  </a:lnTo>
                  <a:lnTo>
                    <a:pt x="436151" y="831681"/>
                  </a:lnTo>
                  <a:lnTo>
                    <a:pt x="397638" y="819336"/>
                  </a:lnTo>
                  <a:lnTo>
                    <a:pt x="360706" y="806749"/>
                  </a:lnTo>
                  <a:lnTo>
                    <a:pt x="291706" y="780878"/>
                  </a:lnTo>
                  <a:lnTo>
                    <a:pt x="229397" y="754121"/>
                  </a:lnTo>
                  <a:lnTo>
                    <a:pt x="174023" y="726529"/>
                  </a:lnTo>
                  <a:lnTo>
                    <a:pt x="125828" y="698156"/>
                  </a:lnTo>
                  <a:lnTo>
                    <a:pt x="85056" y="669054"/>
                  </a:lnTo>
                  <a:lnTo>
                    <a:pt x="51952" y="639275"/>
                  </a:lnTo>
                  <a:lnTo>
                    <a:pt x="26761" y="608872"/>
                  </a:lnTo>
                  <a:lnTo>
                    <a:pt x="4342" y="562212"/>
                  </a:lnTo>
                  <a:lnTo>
                    <a:pt x="0" y="530479"/>
                  </a:lnTo>
                  <a:close/>
                </a:path>
              </a:pathLst>
            </a:custGeom>
            <a:ln w="12700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22191" y="332231"/>
              <a:ext cx="3750564" cy="80772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94503" y="891540"/>
              <a:ext cx="1799844" cy="80772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73651" y="566927"/>
              <a:ext cx="3246374" cy="32956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50282" y="1126236"/>
              <a:ext cx="1295908" cy="3295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6401" y="387858"/>
            <a:ext cx="59239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solidFill>
                  <a:srgbClr val="6FAC46"/>
                </a:solidFill>
                <a:latin typeface="Calibri"/>
                <a:cs typeface="Calibri"/>
              </a:rPr>
              <a:t>Occupational </a:t>
            </a:r>
            <a:r>
              <a:rPr dirty="0" sz="3600" spc="-20" b="1">
                <a:solidFill>
                  <a:srgbClr val="6FAC46"/>
                </a:solidFill>
                <a:latin typeface="Calibri"/>
                <a:cs typeface="Calibri"/>
              </a:rPr>
              <a:t>safety</a:t>
            </a:r>
            <a:r>
              <a:rPr dirty="0" sz="3600" spc="-35" b="1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6FAC46"/>
                </a:solidFill>
                <a:latin typeface="Calibri"/>
                <a:cs typeface="Calibri"/>
              </a:rPr>
              <a:t>and</a:t>
            </a:r>
            <a:r>
              <a:rPr dirty="0" sz="3600" spc="-25" b="1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6FAC46"/>
                </a:solidFill>
                <a:latin typeface="Calibri"/>
                <a:cs typeface="Calibri"/>
              </a:rPr>
              <a:t>health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5" y="0"/>
            <a:ext cx="3362122" cy="252278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551676" y="1261427"/>
            <a:ext cx="5640705" cy="5596890"/>
            <a:chOff x="6551676" y="1261427"/>
            <a:chExt cx="5640705" cy="55968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1676" y="1261427"/>
              <a:ext cx="5490972" cy="51926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31704" y="4706366"/>
              <a:ext cx="1856740" cy="21516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00741" y="4718176"/>
              <a:ext cx="1691258" cy="213982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76529" y="1551254"/>
            <a:ext cx="5499100" cy="454787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algn="just" marL="241300" marR="5715" indent="-229235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2800" spc="-5">
                <a:latin typeface="Times New Roman"/>
                <a:cs typeface="Times New Roman"/>
              </a:rPr>
              <a:t>Having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a</a:t>
            </a:r>
            <a:r>
              <a:rPr dirty="0" sz="2800">
                <a:latin typeface="Times New Roman"/>
                <a:cs typeface="Times New Roman"/>
              </a:rPr>
              <a:t> strong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set</a:t>
            </a:r>
            <a:r>
              <a:rPr dirty="0" sz="2800">
                <a:latin typeface="Times New Roman"/>
                <a:cs typeface="Times New Roman"/>
              </a:rPr>
              <a:t> of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overall 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laboratory safety rules is essential to </a:t>
            </a:r>
            <a:r>
              <a:rPr dirty="0" sz="2800" spc="-68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avoiding</a:t>
            </a:r>
            <a:r>
              <a:rPr dirty="0" sz="2800" spc="-3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disasters</a:t>
            </a:r>
            <a:r>
              <a:rPr dirty="0" sz="2800" spc="-2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in </a:t>
            </a:r>
            <a:r>
              <a:rPr dirty="0" sz="2800">
                <a:latin typeface="Times New Roman"/>
                <a:cs typeface="Times New Roman"/>
              </a:rPr>
              <a:t>the</a:t>
            </a:r>
            <a:r>
              <a:rPr dirty="0" sz="2800" spc="-1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lab.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algn="just" marL="241300" marR="5080" indent="-229235">
              <a:lnSpc>
                <a:spcPct val="90000"/>
              </a:lnSpc>
              <a:buFont typeface="Arial MT"/>
              <a:buChar char="•"/>
              <a:tabLst>
                <a:tab pos="391160" algn="l"/>
              </a:tabLst>
            </a:pPr>
            <a:r>
              <a:rPr dirty="0"/>
              <a:t>	</a:t>
            </a:r>
            <a:r>
              <a:rPr dirty="0" sz="2800" spc="-5">
                <a:latin typeface="Times New Roman"/>
                <a:cs typeface="Times New Roman"/>
              </a:rPr>
              <a:t>Lab Manager recently scoured </a:t>
            </a:r>
            <a:r>
              <a:rPr dirty="0" sz="2800">
                <a:latin typeface="Times New Roman"/>
                <a:cs typeface="Times New Roman"/>
              </a:rPr>
              <a:t>the 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safety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policies</a:t>
            </a:r>
            <a:r>
              <a:rPr dirty="0" sz="2800">
                <a:latin typeface="Times New Roman"/>
                <a:cs typeface="Times New Roman"/>
              </a:rPr>
              <a:t> of</a:t>
            </a:r>
            <a:r>
              <a:rPr dirty="0" sz="2800" spc="70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several 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laboratories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to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determine</a:t>
            </a:r>
            <a:r>
              <a:rPr dirty="0" sz="2800">
                <a:latin typeface="Times New Roman"/>
                <a:cs typeface="Times New Roman"/>
              </a:rPr>
              <a:t> some</a:t>
            </a:r>
            <a:r>
              <a:rPr dirty="0" sz="2800" spc="70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of 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the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most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common</a:t>
            </a:r>
            <a:r>
              <a:rPr dirty="0" sz="2800">
                <a:latin typeface="Times New Roman"/>
                <a:cs typeface="Times New Roman"/>
              </a:rPr>
              <a:t> lab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safety</a:t>
            </a:r>
            <a:r>
              <a:rPr dirty="0" sz="2800" spc="69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rules </a:t>
            </a:r>
            <a:r>
              <a:rPr dirty="0" sz="2800" spc="-68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out </a:t>
            </a:r>
            <a:r>
              <a:rPr dirty="0" sz="2800" spc="-5">
                <a:latin typeface="Times New Roman"/>
                <a:cs typeface="Times New Roman"/>
              </a:rPr>
              <a:t>there </a:t>
            </a:r>
            <a:r>
              <a:rPr dirty="0" sz="2800" spc="-10">
                <a:latin typeface="Times New Roman"/>
                <a:cs typeface="Times New Roman"/>
              </a:rPr>
              <a:t>to </a:t>
            </a:r>
            <a:r>
              <a:rPr dirty="0" sz="2800" spc="-5">
                <a:latin typeface="Times New Roman"/>
                <a:cs typeface="Times New Roman"/>
              </a:rPr>
              <a:t>help you whether </a:t>
            </a:r>
            <a:r>
              <a:rPr dirty="0" sz="2800">
                <a:latin typeface="Times New Roman"/>
                <a:cs typeface="Times New Roman"/>
              </a:rPr>
              <a:t>you’re </a:t>
            </a:r>
            <a:r>
              <a:rPr dirty="0" sz="2800" spc="-68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developing</a:t>
            </a:r>
            <a:r>
              <a:rPr dirty="0" sz="2800">
                <a:latin typeface="Times New Roman"/>
                <a:cs typeface="Times New Roman"/>
              </a:rPr>
              <a:t> or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updating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a</a:t>
            </a:r>
            <a:r>
              <a:rPr dirty="0" sz="280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set</a:t>
            </a:r>
            <a:r>
              <a:rPr dirty="0" sz="2800">
                <a:latin typeface="Times New Roman"/>
                <a:cs typeface="Times New Roman"/>
              </a:rPr>
              <a:t> of 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Times New Roman"/>
                <a:cs typeface="Times New Roman"/>
              </a:rPr>
              <a:t>policies</a:t>
            </a:r>
            <a:r>
              <a:rPr dirty="0" sz="2800" spc="-3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for</a:t>
            </a:r>
            <a:r>
              <a:rPr dirty="0" sz="2800" spc="1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your</a:t>
            </a:r>
            <a:r>
              <a:rPr dirty="0" sz="2800" spc="-2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lab</a:t>
            </a:r>
            <a:r>
              <a:rPr dirty="0" sz="240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77386" y="2194560"/>
            <a:ext cx="2900680" cy="1439545"/>
            <a:chOff x="3477386" y="2194560"/>
            <a:chExt cx="2900680" cy="143954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7386" y="2798699"/>
              <a:ext cx="1605534" cy="8352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4450" y="2194560"/>
              <a:ext cx="1253236" cy="653923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72237" y="506602"/>
            <a:ext cx="3433330" cy="16866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3786" y="683132"/>
            <a:ext cx="5951855" cy="502158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241300" marR="5080" indent="-228600">
              <a:lnSpc>
                <a:spcPct val="90000"/>
              </a:lnSpc>
              <a:spcBef>
                <a:spcPts val="484"/>
              </a:spcBef>
              <a:buFont typeface="Arial MT"/>
              <a:buChar char="•"/>
              <a:tabLst>
                <a:tab pos="343535" algn="l"/>
              </a:tabLst>
            </a:pPr>
            <a:r>
              <a:rPr dirty="0"/>
              <a:t>	</a:t>
            </a:r>
            <a:r>
              <a:rPr dirty="0" sz="3200">
                <a:latin typeface="Times New Roman"/>
                <a:cs typeface="Times New Roman"/>
              </a:rPr>
              <a:t>Of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course,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safety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rules</a:t>
            </a:r>
            <a:r>
              <a:rPr dirty="0" sz="3200">
                <a:latin typeface="Times New Roman"/>
                <a:cs typeface="Times New Roman"/>
              </a:rPr>
              <a:t> are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only </a:t>
            </a:r>
            <a:r>
              <a:rPr dirty="0" sz="3200" spc="-78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effective </a:t>
            </a:r>
            <a:r>
              <a:rPr dirty="0" sz="3200">
                <a:latin typeface="Times New Roman"/>
                <a:cs typeface="Times New Roman"/>
              </a:rPr>
              <a:t>when they are enforced, 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which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is</a:t>
            </a:r>
            <a:r>
              <a:rPr dirty="0" sz="3200">
                <a:latin typeface="Times New Roman"/>
                <a:cs typeface="Times New Roman"/>
              </a:rPr>
              <a:t> why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strong</a:t>
            </a:r>
            <a:r>
              <a:rPr dirty="0" sz="3200">
                <a:latin typeface="Times New Roman"/>
                <a:cs typeface="Times New Roman"/>
              </a:rPr>
              <a:t> lab 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management </a:t>
            </a:r>
            <a:r>
              <a:rPr dirty="0" sz="3200" spc="-5">
                <a:latin typeface="Times New Roman"/>
                <a:cs typeface="Times New Roman"/>
              </a:rPr>
              <a:t>is </a:t>
            </a:r>
            <a:r>
              <a:rPr dirty="0" sz="3200">
                <a:latin typeface="Times New Roman"/>
                <a:cs typeface="Times New Roman"/>
              </a:rPr>
              <a:t>so </a:t>
            </a:r>
            <a:r>
              <a:rPr dirty="0" sz="3200" spc="-5">
                <a:latin typeface="Times New Roman"/>
                <a:cs typeface="Times New Roman"/>
              </a:rPr>
              <a:t>important </a:t>
            </a:r>
            <a:r>
              <a:rPr dirty="0" sz="3200" spc="-10">
                <a:latin typeface="Times New Roman"/>
                <a:cs typeface="Times New Roman"/>
              </a:rPr>
              <a:t>to </a:t>
            </a:r>
            <a:r>
              <a:rPr dirty="0" sz="3200">
                <a:latin typeface="Times New Roman"/>
                <a:cs typeface="Times New Roman"/>
              </a:rPr>
              <a:t>a 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safe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laboratory</a:t>
            </a:r>
            <a:r>
              <a:rPr dirty="0" sz="3200" spc="-4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as well.</a:t>
            </a:r>
            <a:endParaRPr sz="3200">
              <a:latin typeface="Times New Roman"/>
              <a:cs typeface="Times New Roman"/>
            </a:endParaRPr>
          </a:p>
          <a:p>
            <a:pPr algn="just" marL="241300" marR="5080" indent="-228600">
              <a:lnSpc>
                <a:spcPct val="89600"/>
              </a:lnSpc>
              <a:spcBef>
                <a:spcPts val="1015"/>
              </a:spcBef>
              <a:buFont typeface="Arial MT"/>
              <a:buChar char="•"/>
              <a:tabLst>
                <a:tab pos="343535" algn="l"/>
              </a:tabLst>
            </a:pPr>
            <a:r>
              <a:rPr dirty="0"/>
              <a:t>	</a:t>
            </a:r>
            <a:r>
              <a:rPr dirty="0" sz="3200" spc="-5">
                <a:latin typeface="Times New Roman"/>
                <a:cs typeface="Times New Roman"/>
              </a:rPr>
              <a:t>Knowing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the</a:t>
            </a:r>
            <a:r>
              <a:rPr dirty="0" sz="3200">
                <a:latin typeface="Times New Roman"/>
                <a:cs typeface="Times New Roman"/>
              </a:rPr>
              <a:t> proper</a:t>
            </a:r>
            <a:r>
              <a:rPr dirty="0" sz="3200" spc="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heavy" sz="32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laboratory </a:t>
            </a:r>
            <a:r>
              <a:rPr dirty="0" sz="320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heavy" sz="3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safet</a:t>
            </a:r>
            <a:r>
              <a:rPr dirty="0" u="heavy" sz="3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y</a:t>
            </a:r>
            <a:r>
              <a:rPr dirty="0" u="heavy" sz="3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3200" spc="-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sign</a:t>
            </a:r>
            <a:r>
              <a:rPr dirty="0" u="heavy" sz="3200" spc="-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s</a:t>
            </a:r>
            <a:r>
              <a:rPr dirty="0" u="heavy" sz="3200" spc="-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3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an</a:t>
            </a:r>
            <a:r>
              <a:rPr dirty="0" u="heavy" sz="3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d</a:t>
            </a:r>
            <a:r>
              <a:rPr dirty="0" u="heavy" sz="3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3200" spc="-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symbo</a:t>
            </a:r>
            <a:r>
              <a:rPr dirty="0" u="heavy" sz="32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ls</a:t>
            </a:r>
            <a:r>
              <a:rPr dirty="0" sz="3200" spc="-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is </a:t>
            </a:r>
            <a:r>
              <a:rPr dirty="0" sz="3200">
                <a:latin typeface="Times New Roman"/>
                <a:cs typeface="Times New Roman"/>
              </a:rPr>
              <a:t>also 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important.</a:t>
            </a:r>
            <a:r>
              <a:rPr dirty="0" sz="3200">
                <a:latin typeface="Times New Roman"/>
                <a:cs typeface="Times New Roman"/>
              </a:rPr>
              <a:t> Here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are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the</a:t>
            </a:r>
            <a:r>
              <a:rPr dirty="0" sz="3200" spc="79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safety </a:t>
            </a:r>
            <a:r>
              <a:rPr dirty="0" sz="3200" spc="-78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rules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that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most</a:t>
            </a:r>
            <a:r>
              <a:rPr dirty="0" sz="3200" spc="80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commonly</a:t>
            </a:r>
            <a:r>
              <a:rPr dirty="0" sz="3200" spc="7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came </a:t>
            </a:r>
            <a:r>
              <a:rPr dirty="0" sz="3200" spc="-78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up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in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our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look</a:t>
            </a:r>
            <a:r>
              <a:rPr dirty="0" sz="3200">
                <a:latin typeface="Times New Roman"/>
                <a:cs typeface="Times New Roman"/>
              </a:rPr>
              <a:t> at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several 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lab</a:t>
            </a:r>
            <a:r>
              <a:rPr dirty="0" sz="3200" spc="10">
                <a:latin typeface="Times New Roman"/>
                <a:cs typeface="Times New Roman"/>
              </a:rPr>
              <a:t>o</a:t>
            </a:r>
            <a:r>
              <a:rPr dirty="0" sz="3200">
                <a:latin typeface="Times New Roman"/>
                <a:cs typeface="Times New Roman"/>
              </a:rPr>
              <a:t>rat</a:t>
            </a:r>
            <a:r>
              <a:rPr dirty="0" sz="3200" spc="5">
                <a:latin typeface="Times New Roman"/>
                <a:cs typeface="Times New Roman"/>
              </a:rPr>
              <a:t>o</a:t>
            </a:r>
            <a:r>
              <a:rPr dirty="0" sz="3200" spc="-10">
                <a:latin typeface="Times New Roman"/>
                <a:cs typeface="Times New Roman"/>
              </a:rPr>
              <a:t>r</a:t>
            </a:r>
            <a:r>
              <a:rPr dirty="0" sz="3200">
                <a:latin typeface="Times New Roman"/>
                <a:cs typeface="Times New Roman"/>
              </a:rPr>
              <a:t>ies’</a:t>
            </a:r>
            <a:r>
              <a:rPr dirty="0" sz="3200" spc="-2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p</a:t>
            </a:r>
            <a:r>
              <a:rPr dirty="0" sz="3200" spc="5">
                <a:latin typeface="Times New Roman"/>
                <a:cs typeface="Times New Roman"/>
              </a:rPr>
              <a:t>o</a:t>
            </a:r>
            <a:r>
              <a:rPr dirty="0" sz="3200">
                <a:latin typeface="Times New Roman"/>
                <a:cs typeface="Times New Roman"/>
              </a:rPr>
              <a:t>licie</a:t>
            </a:r>
            <a:r>
              <a:rPr dirty="0" sz="3200" spc="10">
                <a:latin typeface="Times New Roman"/>
                <a:cs typeface="Times New Roman"/>
              </a:rPr>
              <a:t>s</a:t>
            </a:r>
            <a:r>
              <a:rPr dirty="0" sz="3200">
                <a:latin typeface="Times New Roman"/>
                <a:cs typeface="Times New Roman"/>
              </a:rPr>
              <a:t>: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6882" y="5948400"/>
            <a:ext cx="989250" cy="3247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3536" y="5879909"/>
            <a:ext cx="684911" cy="2127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44901" y="5721743"/>
            <a:ext cx="555752" cy="2551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69741" y="5652896"/>
            <a:ext cx="695452" cy="22318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06935" y="5404358"/>
            <a:ext cx="987745" cy="32453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67705" y="5364479"/>
            <a:ext cx="495046" cy="18897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833617" y="691578"/>
            <a:ext cx="6209030" cy="5193030"/>
            <a:chOff x="5833617" y="691578"/>
            <a:chExt cx="6209030" cy="5193030"/>
          </a:xfrm>
        </p:grpSpPr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51675" y="691578"/>
              <a:ext cx="5490972" cy="51926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33617" y="5096637"/>
              <a:ext cx="1241704" cy="3655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46925" y="4999736"/>
              <a:ext cx="782066" cy="2496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73761"/>
            <a:ext cx="470789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45">
                <a:solidFill>
                  <a:srgbClr val="6FAC46"/>
                </a:solidFill>
                <a:latin typeface="Calibri Light"/>
                <a:cs typeface="Calibri Light"/>
              </a:rPr>
              <a:t>General</a:t>
            </a:r>
            <a:r>
              <a:rPr dirty="0" sz="4000" spc="-95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15">
                <a:solidFill>
                  <a:srgbClr val="6FAC46"/>
                </a:solidFill>
                <a:latin typeface="Calibri Light"/>
                <a:cs typeface="Calibri Light"/>
              </a:rPr>
              <a:t>lab</a:t>
            </a:r>
            <a:r>
              <a:rPr dirty="0" sz="4000" spc="-95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50">
                <a:solidFill>
                  <a:srgbClr val="6FAC46"/>
                </a:solidFill>
                <a:latin typeface="Calibri Light"/>
                <a:cs typeface="Calibri Light"/>
              </a:rPr>
              <a:t>safety</a:t>
            </a:r>
            <a:r>
              <a:rPr dirty="0" sz="4000" spc="-110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20">
                <a:solidFill>
                  <a:srgbClr val="6FAC46"/>
                </a:solidFill>
                <a:latin typeface="Calibri Light"/>
                <a:cs typeface="Calibri Light"/>
              </a:rPr>
              <a:t>rules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034287"/>
            <a:ext cx="10359390" cy="458914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algn="just" marL="241300" marR="5080" indent="-228600">
              <a:lnSpc>
                <a:spcPct val="80000"/>
              </a:lnSpc>
              <a:spcBef>
                <a:spcPts val="76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10">
                <a:latin typeface="Calibri"/>
                <a:cs typeface="Calibri"/>
              </a:rPr>
              <a:t>The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following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are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rules </a:t>
            </a:r>
            <a:r>
              <a:rPr dirty="0" sz="2800" spc="-10">
                <a:latin typeface="Calibri"/>
                <a:cs typeface="Calibri"/>
              </a:rPr>
              <a:t>that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relate</a:t>
            </a:r>
            <a:r>
              <a:rPr dirty="0" sz="2800" spc="-15">
                <a:latin typeface="Calibri"/>
                <a:cs typeface="Calibri"/>
              </a:rPr>
              <a:t> to </a:t>
            </a:r>
            <a:r>
              <a:rPr dirty="0" sz="2800" spc="-10">
                <a:latin typeface="Calibri"/>
                <a:cs typeface="Calibri"/>
              </a:rPr>
              <a:t>almost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every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laboratory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should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be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included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most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safety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policies.</a:t>
            </a:r>
            <a:r>
              <a:rPr dirty="0" sz="2800" spc="-5">
                <a:latin typeface="Calibri"/>
                <a:cs typeface="Calibri"/>
              </a:rPr>
              <a:t> They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cover</a:t>
            </a:r>
            <a:r>
              <a:rPr dirty="0" sz="2800" spc="-10">
                <a:latin typeface="Calibri"/>
                <a:cs typeface="Calibri"/>
              </a:rPr>
              <a:t> what</a:t>
            </a:r>
            <a:r>
              <a:rPr dirty="0" sz="2800" spc="6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you 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should know </a:t>
            </a:r>
            <a:r>
              <a:rPr dirty="0" sz="2800" spc="-10">
                <a:latin typeface="Calibri"/>
                <a:cs typeface="Calibri"/>
              </a:rPr>
              <a:t>in </a:t>
            </a: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 spc="-20">
                <a:latin typeface="Calibri"/>
                <a:cs typeface="Calibri"/>
              </a:rPr>
              <a:t>event </a:t>
            </a:r>
            <a:r>
              <a:rPr dirty="0" sz="2800" spc="-5">
                <a:latin typeface="Calibri"/>
                <a:cs typeface="Calibri"/>
              </a:rPr>
              <a:t>of an </a:t>
            </a:r>
            <a:r>
              <a:rPr dirty="0" sz="2800" spc="-35">
                <a:latin typeface="Calibri"/>
                <a:cs typeface="Calibri"/>
              </a:rPr>
              <a:t>emergency,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proper </a:t>
            </a:r>
            <a:r>
              <a:rPr dirty="0" sz="2800" spc="-10">
                <a:latin typeface="Calibri"/>
                <a:cs typeface="Calibri"/>
              </a:rPr>
              <a:t>signage, </a:t>
            </a:r>
            <a:r>
              <a:rPr dirty="0" sz="2800" spc="-20">
                <a:latin typeface="Calibri"/>
                <a:cs typeface="Calibri"/>
              </a:rPr>
              <a:t>safety 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equipment, </a:t>
            </a:r>
            <a:r>
              <a:rPr dirty="0" sz="2800" spc="-20">
                <a:latin typeface="Calibri"/>
                <a:cs typeface="Calibri"/>
              </a:rPr>
              <a:t>safely </a:t>
            </a:r>
            <a:r>
              <a:rPr dirty="0" sz="2800" spc="-5">
                <a:latin typeface="Calibri"/>
                <a:cs typeface="Calibri"/>
              </a:rPr>
              <a:t>using </a:t>
            </a:r>
            <a:r>
              <a:rPr dirty="0" sz="2800" spc="-15">
                <a:latin typeface="Calibri"/>
                <a:cs typeface="Calibri"/>
              </a:rPr>
              <a:t>laboratory </a:t>
            </a:r>
            <a:r>
              <a:rPr dirty="0" sz="2800" spc="-5">
                <a:latin typeface="Calibri"/>
                <a:cs typeface="Calibri"/>
              </a:rPr>
              <a:t>equipment, </a:t>
            </a:r>
            <a:r>
              <a:rPr dirty="0" sz="2800">
                <a:latin typeface="Calibri"/>
                <a:cs typeface="Calibri"/>
              </a:rPr>
              <a:t>and </a:t>
            </a:r>
            <a:r>
              <a:rPr dirty="0" sz="2800" spc="-10">
                <a:latin typeface="Calibri"/>
                <a:cs typeface="Calibri"/>
              </a:rPr>
              <a:t>basic </a:t>
            </a:r>
            <a:r>
              <a:rPr dirty="0" sz="2800" spc="-5">
                <a:latin typeface="Calibri"/>
                <a:cs typeface="Calibri"/>
              </a:rPr>
              <a:t>common-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sense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rules:</a:t>
            </a:r>
            <a:endParaRPr sz="2800">
              <a:latin typeface="Calibri"/>
              <a:cs typeface="Calibri"/>
            </a:endParaRPr>
          </a:p>
          <a:p>
            <a:pPr algn="just" marL="527685" marR="5080" indent="-515620">
              <a:lnSpc>
                <a:spcPts val="2690"/>
              </a:lnSpc>
              <a:spcBef>
                <a:spcPts val="975"/>
              </a:spcBef>
              <a:buAutoNum type="arabicParenR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Be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sure</a:t>
            </a:r>
            <a:r>
              <a:rPr dirty="0" sz="2800" spc="-15">
                <a:latin typeface="Calibri"/>
                <a:cs typeface="Calibri"/>
              </a:rPr>
              <a:t> to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read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all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fire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alarm</a:t>
            </a:r>
            <a:r>
              <a:rPr dirty="0" sz="2800" spc="-5">
                <a:latin typeface="Calibri"/>
                <a:cs typeface="Calibri"/>
              </a:rPr>
              <a:t> and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safety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signs</a:t>
            </a:r>
            <a:r>
              <a:rPr dirty="0" sz="2800" spc="-5">
                <a:latin typeface="Calibri"/>
                <a:cs typeface="Calibri"/>
              </a:rPr>
              <a:t> and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follow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instructions</a:t>
            </a:r>
            <a:r>
              <a:rPr dirty="0" sz="2800" spc="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event</a:t>
            </a:r>
            <a:r>
              <a:rPr dirty="0" sz="2800" spc="-5">
                <a:latin typeface="Calibri"/>
                <a:cs typeface="Calibri"/>
              </a:rPr>
              <a:t> of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accident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 </a:t>
            </a:r>
            <a:r>
              <a:rPr dirty="0" sz="2800" spc="-30">
                <a:latin typeface="Calibri"/>
                <a:cs typeface="Calibri"/>
              </a:rPr>
              <a:t>emergency.</a:t>
            </a:r>
            <a:endParaRPr sz="2800">
              <a:latin typeface="Calibri"/>
              <a:cs typeface="Calibri"/>
            </a:endParaRPr>
          </a:p>
          <a:p>
            <a:pPr algn="just" marL="527685" marR="5080" indent="-515620">
              <a:lnSpc>
                <a:spcPts val="2690"/>
              </a:lnSpc>
              <a:spcBef>
                <a:spcPts val="1005"/>
              </a:spcBef>
              <a:buAutoNum type="arabicParenR"/>
              <a:tabLst>
                <a:tab pos="528320" algn="l"/>
              </a:tabLst>
            </a:pPr>
            <a:r>
              <a:rPr dirty="0" sz="2800" spc="-15">
                <a:latin typeface="Calibri"/>
                <a:cs typeface="Calibri"/>
              </a:rPr>
              <a:t>Ensure you </a:t>
            </a:r>
            <a:r>
              <a:rPr dirty="0" sz="2800" spc="-20">
                <a:latin typeface="Calibri"/>
                <a:cs typeface="Calibri"/>
              </a:rPr>
              <a:t>are </a:t>
            </a:r>
            <a:r>
              <a:rPr dirty="0" sz="2800" spc="-10">
                <a:latin typeface="Calibri"/>
                <a:cs typeface="Calibri"/>
              </a:rPr>
              <a:t>fully </a:t>
            </a:r>
            <a:r>
              <a:rPr dirty="0" sz="2800" spc="-25">
                <a:latin typeface="Calibri"/>
                <a:cs typeface="Calibri"/>
              </a:rPr>
              <a:t>aware </a:t>
            </a:r>
            <a:r>
              <a:rPr dirty="0" sz="2800" spc="-5">
                <a:latin typeface="Calibri"/>
                <a:cs typeface="Calibri"/>
              </a:rPr>
              <a:t>of </a:t>
            </a:r>
            <a:r>
              <a:rPr dirty="0" sz="2800" spc="-20">
                <a:latin typeface="Calibri"/>
                <a:cs typeface="Calibri"/>
              </a:rPr>
              <a:t>your </a:t>
            </a:r>
            <a:r>
              <a:rPr dirty="0" sz="2800" spc="-10">
                <a:latin typeface="Calibri"/>
                <a:cs typeface="Calibri"/>
              </a:rPr>
              <a:t>facility's/building's evacuation 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procedures.</a:t>
            </a:r>
            <a:endParaRPr sz="2800">
              <a:latin typeface="Calibri"/>
              <a:cs typeface="Calibri"/>
            </a:endParaRPr>
          </a:p>
          <a:p>
            <a:pPr algn="just" marL="527685" marR="5715" indent="-515620">
              <a:lnSpc>
                <a:spcPts val="2690"/>
              </a:lnSpc>
              <a:spcBef>
                <a:spcPts val="994"/>
              </a:spcBef>
              <a:buAutoNum type="arabicParenR"/>
              <a:tabLst>
                <a:tab pos="528320" algn="l"/>
              </a:tabLst>
            </a:pPr>
            <a:r>
              <a:rPr dirty="0" sz="2800" spc="-15">
                <a:latin typeface="Calibri"/>
                <a:cs typeface="Calibri"/>
              </a:rPr>
              <a:t>Ensure you </a:t>
            </a:r>
            <a:r>
              <a:rPr dirty="0" sz="2800" spc="-10">
                <a:latin typeface="Calibri"/>
                <a:cs typeface="Calibri"/>
              </a:rPr>
              <a:t>know where </a:t>
            </a:r>
            <a:r>
              <a:rPr dirty="0" sz="2800" spc="-15">
                <a:latin typeface="Calibri"/>
                <a:cs typeface="Calibri"/>
              </a:rPr>
              <a:t>your </a:t>
            </a:r>
            <a:r>
              <a:rPr dirty="0" sz="2800" spc="-5">
                <a:latin typeface="Calibri"/>
                <a:cs typeface="Calibri"/>
              </a:rPr>
              <a:t>lab's </a:t>
            </a:r>
            <a:r>
              <a:rPr dirty="0" sz="2800" spc="-20">
                <a:latin typeface="Calibri"/>
                <a:cs typeface="Calibri"/>
              </a:rPr>
              <a:t>safety </a:t>
            </a:r>
            <a:r>
              <a:rPr dirty="0" sz="2800" spc="-5">
                <a:latin typeface="Calibri"/>
                <a:cs typeface="Calibri"/>
              </a:rPr>
              <a:t>equipment—including </a:t>
            </a:r>
            <a:r>
              <a:rPr dirty="0" sz="2800" spc="-25">
                <a:latin typeface="Calibri"/>
                <a:cs typeface="Calibri"/>
              </a:rPr>
              <a:t>first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aid</a:t>
            </a:r>
            <a:r>
              <a:rPr dirty="0" sz="2800" spc="254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kit(s),</a:t>
            </a:r>
            <a:r>
              <a:rPr dirty="0" sz="2800" spc="27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fire</a:t>
            </a:r>
            <a:r>
              <a:rPr dirty="0" sz="2800" spc="26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extinguishers,</a:t>
            </a:r>
            <a:r>
              <a:rPr dirty="0" sz="2800" spc="27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eye</a:t>
            </a:r>
            <a:r>
              <a:rPr dirty="0" sz="2800" spc="26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wash</a:t>
            </a:r>
            <a:r>
              <a:rPr dirty="0" sz="2800" spc="28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stations,</a:t>
            </a:r>
            <a:r>
              <a:rPr dirty="0" sz="2800" spc="26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 spc="29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safety</a:t>
            </a:r>
            <a:r>
              <a:rPr dirty="0" sz="2800" spc="254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showers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is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located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how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to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properly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use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it.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8374" y="2807970"/>
            <a:ext cx="999791" cy="24345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9413" y="2796413"/>
            <a:ext cx="678179" cy="1727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72936" y="2705226"/>
            <a:ext cx="553338" cy="21221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09785" y="2703702"/>
            <a:ext cx="684967" cy="16687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43165" y="2560320"/>
            <a:ext cx="998219" cy="24320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28126" y="2559685"/>
            <a:ext cx="486409" cy="16395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99829" y="2420873"/>
            <a:ext cx="1241011" cy="26123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526648" y="2376677"/>
            <a:ext cx="776604" cy="2082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980" rIns="0" bIns="0" rtlCol="0" vert="horz">
            <a:spAutoFit/>
          </a:bodyPr>
          <a:lstStyle/>
          <a:p>
            <a:pPr marL="528955" marR="5080" indent="-515620">
              <a:lnSpc>
                <a:spcPts val="2690"/>
              </a:lnSpc>
              <a:spcBef>
                <a:spcPts val="740"/>
              </a:spcBef>
              <a:tabLst>
                <a:tab pos="529590" algn="l"/>
              </a:tabLst>
            </a:pPr>
            <a:r>
              <a:rPr dirty="0" spc="-5"/>
              <a:t>4)	</a:t>
            </a:r>
            <a:r>
              <a:rPr dirty="0" spc="-25"/>
              <a:t>Know</a:t>
            </a:r>
            <a:r>
              <a:rPr dirty="0" spc="270"/>
              <a:t> </a:t>
            </a:r>
            <a:r>
              <a:rPr dirty="0" spc="-10"/>
              <a:t>emergency</a:t>
            </a:r>
            <a:r>
              <a:rPr dirty="0" spc="280"/>
              <a:t> </a:t>
            </a:r>
            <a:r>
              <a:rPr dirty="0" spc="-5"/>
              <a:t>phone</a:t>
            </a:r>
            <a:r>
              <a:rPr dirty="0" spc="280"/>
              <a:t> </a:t>
            </a:r>
            <a:r>
              <a:rPr dirty="0" spc="-15"/>
              <a:t>numbers</a:t>
            </a:r>
            <a:r>
              <a:rPr dirty="0" spc="280"/>
              <a:t> </a:t>
            </a:r>
            <a:r>
              <a:rPr dirty="0" spc="-15"/>
              <a:t>to</a:t>
            </a:r>
            <a:r>
              <a:rPr dirty="0" spc="280"/>
              <a:t> </a:t>
            </a:r>
            <a:r>
              <a:rPr dirty="0" spc="-10"/>
              <a:t>use</a:t>
            </a:r>
            <a:r>
              <a:rPr dirty="0" spc="290"/>
              <a:t> </a:t>
            </a:r>
            <a:r>
              <a:rPr dirty="0" spc="-15"/>
              <a:t>to</a:t>
            </a:r>
            <a:r>
              <a:rPr dirty="0" spc="265"/>
              <a:t> </a:t>
            </a:r>
            <a:r>
              <a:rPr dirty="0" spc="-10"/>
              <a:t>call</a:t>
            </a:r>
            <a:r>
              <a:rPr dirty="0" spc="265"/>
              <a:t> </a:t>
            </a:r>
            <a:r>
              <a:rPr dirty="0" spc="-25"/>
              <a:t>for</a:t>
            </a:r>
            <a:r>
              <a:rPr dirty="0" spc="295"/>
              <a:t> </a:t>
            </a:r>
            <a:r>
              <a:rPr dirty="0" spc="-10"/>
              <a:t>help</a:t>
            </a:r>
            <a:r>
              <a:rPr dirty="0" spc="275"/>
              <a:t> </a:t>
            </a:r>
            <a:r>
              <a:rPr dirty="0"/>
              <a:t>in</a:t>
            </a:r>
            <a:r>
              <a:rPr dirty="0" spc="275"/>
              <a:t> </a:t>
            </a:r>
            <a:r>
              <a:rPr dirty="0" spc="-5"/>
              <a:t>case</a:t>
            </a:r>
            <a:r>
              <a:rPr dirty="0" spc="260"/>
              <a:t> </a:t>
            </a:r>
            <a:r>
              <a:rPr dirty="0" spc="-5"/>
              <a:t>of </a:t>
            </a:r>
            <a:r>
              <a:rPr dirty="0" spc="-615"/>
              <a:t> </a:t>
            </a:r>
            <a:r>
              <a:rPr dirty="0" spc="-5"/>
              <a:t>an</a:t>
            </a:r>
            <a:r>
              <a:rPr dirty="0" spc="-10"/>
              <a:t> </a:t>
            </a:r>
            <a:r>
              <a:rPr dirty="0" spc="-30"/>
              <a:t>emergency.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273555"/>
            <a:ext cx="10358755" cy="79375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527685" marR="5080" indent="-515620">
              <a:lnSpc>
                <a:spcPts val="2690"/>
              </a:lnSpc>
              <a:spcBef>
                <a:spcPts val="740"/>
              </a:spcBef>
              <a:tabLst>
                <a:tab pos="527685" algn="l"/>
                <a:tab pos="1198245" algn="l"/>
                <a:tab pos="1521460" algn="l"/>
                <a:tab pos="2138680" algn="l"/>
                <a:tab pos="2660015" algn="l"/>
                <a:tab pos="3193415" algn="l"/>
                <a:tab pos="3812540" algn="l"/>
                <a:tab pos="4583430" algn="l"/>
                <a:tab pos="5774055" algn="l"/>
                <a:tab pos="5843905" algn="l"/>
                <a:tab pos="6656070" algn="l"/>
                <a:tab pos="7306945" algn="l"/>
                <a:tab pos="7985759" algn="l"/>
                <a:tab pos="9178925" algn="l"/>
                <a:tab pos="9800590" algn="l"/>
              </a:tabLst>
            </a:pPr>
            <a:r>
              <a:rPr dirty="0" sz="2800" spc="-10">
                <a:latin typeface="Calibri"/>
                <a:cs typeface="Calibri"/>
              </a:rPr>
              <a:t>5</a:t>
            </a:r>
            <a:r>
              <a:rPr dirty="0" sz="2800" spc="-5">
                <a:latin typeface="Calibri"/>
                <a:cs typeface="Calibri"/>
              </a:rPr>
              <a:t>)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La</a:t>
            </a:r>
            <a:r>
              <a:rPr dirty="0" sz="2800" spc="-5">
                <a:latin typeface="Calibri"/>
                <a:cs typeface="Calibri"/>
              </a:rPr>
              <a:t>b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 spc="-45">
                <a:latin typeface="Calibri"/>
                <a:cs typeface="Calibri"/>
              </a:rPr>
              <a:t>r</a:t>
            </a:r>
            <a:r>
              <a:rPr dirty="0" sz="2800" spc="-5">
                <a:latin typeface="Calibri"/>
                <a:cs typeface="Calibri"/>
              </a:rPr>
              <a:t>eas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25">
                <a:latin typeface="Calibri"/>
                <a:cs typeface="Calibri"/>
              </a:rPr>
              <a:t>c</a:t>
            </a:r>
            <a:r>
              <a:rPr dirty="0" sz="2800" spc="-10">
                <a:latin typeface="Calibri"/>
                <a:cs typeface="Calibri"/>
              </a:rPr>
              <a:t>o</a:t>
            </a:r>
            <a:r>
              <a:rPr dirty="0" sz="2800" spc="-35">
                <a:latin typeface="Calibri"/>
                <a:cs typeface="Calibri"/>
              </a:rPr>
              <a:t>n</a:t>
            </a:r>
            <a:r>
              <a:rPr dirty="0" sz="2800" spc="-45">
                <a:latin typeface="Calibri"/>
                <a:cs typeface="Calibri"/>
              </a:rPr>
              <a:t>t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>
                <a:latin typeface="Calibri"/>
                <a:cs typeface="Calibri"/>
              </a:rPr>
              <a:t>i</a:t>
            </a:r>
            <a:r>
              <a:rPr dirty="0" sz="2800" spc="-10">
                <a:latin typeface="Calibri"/>
                <a:cs typeface="Calibri"/>
              </a:rPr>
              <a:t>ni</a:t>
            </a:r>
            <a:r>
              <a:rPr dirty="0" sz="2800" spc="-5">
                <a:latin typeface="Calibri"/>
                <a:cs typeface="Calibri"/>
              </a:rPr>
              <a:t>ng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25">
                <a:latin typeface="Calibri"/>
                <a:cs typeface="Calibri"/>
              </a:rPr>
              <a:t>c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 spc="-45">
                <a:latin typeface="Calibri"/>
                <a:cs typeface="Calibri"/>
              </a:rPr>
              <a:t>r</a:t>
            </a:r>
            <a:r>
              <a:rPr dirty="0" sz="2800" spc="-5">
                <a:latin typeface="Calibri"/>
                <a:cs typeface="Calibri"/>
              </a:rPr>
              <a:t>cino</a:t>
            </a:r>
            <a:r>
              <a:rPr dirty="0" sz="2800" spc="-45">
                <a:latin typeface="Calibri"/>
                <a:cs typeface="Calibri"/>
              </a:rPr>
              <a:t>g</a:t>
            </a:r>
            <a:r>
              <a:rPr dirty="0" sz="2800" spc="-5">
                <a:latin typeface="Calibri"/>
                <a:cs typeface="Calibri"/>
              </a:rPr>
              <a:t>ens,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70">
                <a:latin typeface="Calibri"/>
                <a:cs typeface="Calibri"/>
              </a:rPr>
              <a:t>r</a:t>
            </a:r>
            <a:r>
              <a:rPr dirty="0" sz="2800" spc="5">
                <a:latin typeface="Calibri"/>
                <a:cs typeface="Calibri"/>
              </a:rPr>
              <a:t>a</a:t>
            </a:r>
            <a:r>
              <a:rPr dirty="0" sz="2800" spc="-10">
                <a:latin typeface="Calibri"/>
                <a:cs typeface="Calibri"/>
              </a:rPr>
              <a:t>d</a:t>
            </a:r>
            <a:r>
              <a:rPr dirty="0" sz="2800" spc="-20">
                <a:latin typeface="Calibri"/>
                <a:cs typeface="Calibri"/>
              </a:rPr>
              <a:t>i</a:t>
            </a:r>
            <a:r>
              <a:rPr dirty="0" sz="2800" spc="5">
                <a:latin typeface="Calibri"/>
                <a:cs typeface="Calibri"/>
              </a:rPr>
              <a:t>o</a:t>
            </a:r>
            <a:r>
              <a:rPr dirty="0" sz="2800" spc="-5">
                <a:latin typeface="Calibri"/>
                <a:cs typeface="Calibri"/>
              </a:rPr>
              <a:t>iso</a:t>
            </a:r>
            <a:r>
              <a:rPr dirty="0" sz="2800" spc="-35">
                <a:latin typeface="Calibri"/>
                <a:cs typeface="Calibri"/>
              </a:rPr>
              <a:t>t</a:t>
            </a:r>
            <a:r>
              <a:rPr dirty="0" sz="2800" spc="-10">
                <a:latin typeface="Calibri"/>
                <a:cs typeface="Calibri"/>
              </a:rPr>
              <a:t>op</a:t>
            </a:r>
            <a:r>
              <a:rPr dirty="0" sz="2800">
                <a:latin typeface="Calibri"/>
                <a:cs typeface="Calibri"/>
              </a:rPr>
              <a:t>e</a:t>
            </a:r>
            <a:r>
              <a:rPr dirty="0" sz="2800" spc="-10">
                <a:latin typeface="Calibri"/>
                <a:cs typeface="Calibri"/>
              </a:rPr>
              <a:t>s</a:t>
            </a:r>
            <a:r>
              <a:rPr dirty="0" sz="2800" spc="-5">
                <a:latin typeface="Calibri"/>
                <a:cs typeface="Calibri"/>
              </a:rPr>
              <a:t>,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b</a:t>
            </a:r>
            <a:r>
              <a:rPr dirty="0" sz="2800" spc="-20">
                <a:latin typeface="Calibri"/>
                <a:cs typeface="Calibri"/>
              </a:rPr>
              <a:t>i</a:t>
            </a:r>
            <a:r>
              <a:rPr dirty="0" sz="2800" spc="5">
                <a:latin typeface="Calibri"/>
                <a:cs typeface="Calibri"/>
              </a:rPr>
              <a:t>o</a:t>
            </a:r>
            <a:r>
              <a:rPr dirty="0" sz="2800" spc="-10">
                <a:latin typeface="Calibri"/>
                <a:cs typeface="Calibri"/>
              </a:rPr>
              <a:t>ha</a:t>
            </a:r>
            <a:r>
              <a:rPr dirty="0" sz="2800" spc="-55">
                <a:latin typeface="Calibri"/>
                <a:cs typeface="Calibri"/>
              </a:rPr>
              <a:t>z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 spc="-45">
                <a:latin typeface="Calibri"/>
                <a:cs typeface="Calibri"/>
              </a:rPr>
              <a:t>r</a:t>
            </a:r>
            <a:r>
              <a:rPr dirty="0" sz="2800" spc="-10">
                <a:latin typeface="Calibri"/>
                <a:cs typeface="Calibri"/>
              </a:rPr>
              <a:t>ds</a:t>
            </a:r>
            <a:r>
              <a:rPr dirty="0" sz="2800" spc="-5">
                <a:latin typeface="Calibri"/>
                <a:cs typeface="Calibri"/>
              </a:rPr>
              <a:t>,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5">
                <a:latin typeface="Calibri"/>
                <a:cs typeface="Calibri"/>
              </a:rPr>
              <a:t>a</a:t>
            </a:r>
            <a:r>
              <a:rPr dirty="0" sz="2800" spc="-10">
                <a:latin typeface="Calibri"/>
                <a:cs typeface="Calibri"/>
              </a:rPr>
              <a:t>nd  </a:t>
            </a:r>
            <a:r>
              <a:rPr dirty="0" sz="2800" spc="-5">
                <a:latin typeface="Calibri"/>
                <a:cs typeface="Calibri"/>
              </a:rPr>
              <a:t>lase</a:t>
            </a:r>
            <a:r>
              <a:rPr dirty="0" sz="2800" spc="-60">
                <a:latin typeface="Calibri"/>
                <a:cs typeface="Calibri"/>
              </a:rPr>
              <a:t>r</a:t>
            </a:r>
            <a:r>
              <a:rPr dirty="0" sz="2800" spc="-5">
                <a:latin typeface="Calibri"/>
                <a:cs typeface="Calibri"/>
              </a:rPr>
              <a:t>s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>
                <a:latin typeface="Calibri"/>
                <a:cs typeface="Calibri"/>
              </a:rPr>
              <a:t>s</a:t>
            </a:r>
            <a:r>
              <a:rPr dirty="0" sz="2800" spc="-10">
                <a:latin typeface="Calibri"/>
                <a:cs typeface="Calibri"/>
              </a:rPr>
              <a:t>houl</a:t>
            </a:r>
            <a:r>
              <a:rPr dirty="0" sz="2800" spc="-5">
                <a:latin typeface="Calibri"/>
                <a:cs typeface="Calibri"/>
              </a:rPr>
              <a:t>d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b</a:t>
            </a:r>
            <a:r>
              <a:rPr dirty="0" sz="2800" spc="-5">
                <a:latin typeface="Calibri"/>
                <a:cs typeface="Calibri"/>
              </a:rPr>
              <a:t>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p</a:t>
            </a:r>
            <a:r>
              <a:rPr dirty="0" sz="2800" spc="-55">
                <a:latin typeface="Calibri"/>
                <a:cs typeface="Calibri"/>
              </a:rPr>
              <a:t>r</a:t>
            </a:r>
            <a:r>
              <a:rPr dirty="0" sz="2800" spc="-10">
                <a:latin typeface="Calibri"/>
                <a:cs typeface="Calibri"/>
              </a:rPr>
              <a:t>oper</a:t>
            </a:r>
            <a:r>
              <a:rPr dirty="0" sz="2800" spc="-20">
                <a:latin typeface="Calibri"/>
                <a:cs typeface="Calibri"/>
              </a:rPr>
              <a:t>l</a:t>
            </a:r>
            <a:r>
              <a:rPr dirty="0" sz="2800" spc="-5">
                <a:latin typeface="Calibri"/>
                <a:cs typeface="Calibri"/>
              </a:rPr>
              <a:t>y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mar</a:t>
            </a:r>
            <a:r>
              <a:rPr dirty="0" sz="2800" spc="-90">
                <a:latin typeface="Calibri"/>
                <a:cs typeface="Calibri"/>
              </a:rPr>
              <a:t>k</a:t>
            </a:r>
            <a:r>
              <a:rPr dirty="0" sz="2800" spc="-5">
                <a:latin typeface="Calibri"/>
                <a:cs typeface="Calibri"/>
              </a:rPr>
              <a:t>ed</a:t>
            </a:r>
            <a:r>
              <a:rPr dirty="0" sz="2800">
                <a:latin typeface="Calibri"/>
                <a:cs typeface="Calibri"/>
              </a:rPr>
              <a:t>		</a:t>
            </a:r>
            <a:r>
              <a:rPr dirty="0" sz="2800" spc="-5">
                <a:latin typeface="Calibri"/>
                <a:cs typeface="Calibri"/>
              </a:rPr>
              <a:t>wi</a:t>
            </a:r>
            <a:r>
              <a:rPr dirty="0" sz="2800">
                <a:latin typeface="Calibri"/>
                <a:cs typeface="Calibri"/>
              </a:rPr>
              <a:t>t</a:t>
            </a:r>
            <a:r>
              <a:rPr dirty="0" sz="2800" spc="-5">
                <a:latin typeface="Calibri"/>
                <a:cs typeface="Calibri"/>
              </a:rPr>
              <a:t>h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5">
                <a:latin typeface="Calibri"/>
                <a:cs typeface="Calibri"/>
              </a:rPr>
              <a:t>a</a:t>
            </a:r>
            <a:r>
              <a:rPr dirty="0" sz="2800" spc="-10">
                <a:latin typeface="Calibri"/>
                <a:cs typeface="Calibri"/>
              </a:rPr>
              <a:t>pp</a:t>
            </a:r>
            <a:r>
              <a:rPr dirty="0" sz="2800" spc="-45">
                <a:latin typeface="Calibri"/>
                <a:cs typeface="Calibri"/>
              </a:rPr>
              <a:t>r</a:t>
            </a:r>
            <a:r>
              <a:rPr dirty="0" sz="2800" spc="-10">
                <a:latin typeface="Calibri"/>
                <a:cs typeface="Calibri"/>
              </a:rPr>
              <a:t>opr</a:t>
            </a:r>
            <a:r>
              <a:rPr dirty="0" sz="2800" spc="-20">
                <a:latin typeface="Calibri"/>
                <a:cs typeface="Calibri"/>
              </a:rPr>
              <a:t>i</a:t>
            </a:r>
            <a:r>
              <a:rPr dirty="0" sz="2800" spc="-25">
                <a:latin typeface="Calibri"/>
                <a:cs typeface="Calibri"/>
              </a:rPr>
              <a:t>a</a:t>
            </a:r>
            <a:r>
              <a:rPr dirty="0" sz="2800" spc="-35">
                <a:latin typeface="Calibri"/>
                <a:cs typeface="Calibri"/>
              </a:rPr>
              <a:t>t</a:t>
            </a:r>
            <a:r>
              <a:rPr dirty="0" sz="2800" spc="-5">
                <a:latin typeface="Calibri"/>
                <a:cs typeface="Calibri"/>
              </a:rPr>
              <a:t>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40">
                <a:latin typeface="Calibri"/>
                <a:cs typeface="Calibri"/>
              </a:rPr>
              <a:t>w</a:t>
            </a:r>
            <a:r>
              <a:rPr dirty="0" sz="2800" spc="-5">
                <a:latin typeface="Calibri"/>
                <a:cs typeface="Calibri"/>
              </a:rPr>
              <a:t>arning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2305" y="1956561"/>
            <a:ext cx="82676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Calibri"/>
                <a:cs typeface="Calibri"/>
              </a:rPr>
              <a:t>signs.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3980" rIns="0" bIns="0" rtlCol="0" vert="horz">
            <a:spAutoFit/>
          </a:bodyPr>
          <a:lstStyle/>
          <a:p>
            <a:pPr marL="528320" marR="5715" indent="-515620">
              <a:lnSpc>
                <a:spcPts val="2690"/>
              </a:lnSpc>
              <a:spcBef>
                <a:spcPts val="740"/>
              </a:spcBef>
              <a:buAutoNum type="arabicParenR" startAt="6"/>
              <a:tabLst>
                <a:tab pos="528955" algn="l"/>
                <a:tab pos="529590" algn="l"/>
                <a:tab pos="1467485" algn="l"/>
                <a:tab pos="2580005" algn="l"/>
                <a:tab pos="3705225" algn="l"/>
                <a:tab pos="4677410" algn="l"/>
                <a:tab pos="5195570" algn="l"/>
                <a:tab pos="6038850" algn="l"/>
                <a:tab pos="6462395" algn="l"/>
                <a:tab pos="7098030" algn="l"/>
                <a:tab pos="8752205" algn="l"/>
                <a:tab pos="9815830" algn="l"/>
              </a:tabLst>
            </a:pPr>
            <a:r>
              <a:rPr dirty="0" spc="-10"/>
              <a:t>Ope</a:t>
            </a:r>
            <a:r>
              <a:rPr dirty="0" spc="-5"/>
              <a:t>n</a:t>
            </a:r>
            <a:r>
              <a:rPr dirty="0"/>
              <a:t>	</a:t>
            </a:r>
            <a:r>
              <a:rPr dirty="0" spc="-10"/>
              <a:t>flame</a:t>
            </a:r>
            <a:r>
              <a:rPr dirty="0" spc="-5"/>
              <a:t>s</a:t>
            </a:r>
            <a:r>
              <a:rPr dirty="0"/>
              <a:t>	</a:t>
            </a:r>
            <a:r>
              <a:rPr dirty="0"/>
              <a:t>s</a:t>
            </a:r>
            <a:r>
              <a:rPr dirty="0" spc="-10"/>
              <a:t>h</a:t>
            </a:r>
            <a:r>
              <a:rPr dirty="0"/>
              <a:t>o</a:t>
            </a:r>
            <a:r>
              <a:rPr dirty="0" spc="-10"/>
              <a:t>ul</a:t>
            </a:r>
            <a:r>
              <a:rPr dirty="0" spc="-5"/>
              <a:t>d</a:t>
            </a:r>
            <a:r>
              <a:rPr dirty="0"/>
              <a:t>	</a:t>
            </a:r>
            <a:r>
              <a:rPr dirty="0" spc="-10"/>
              <a:t>n</a:t>
            </a:r>
            <a:r>
              <a:rPr dirty="0" spc="-25"/>
              <a:t>e</a:t>
            </a:r>
            <a:r>
              <a:rPr dirty="0" spc="-35"/>
              <a:t>v</a:t>
            </a:r>
            <a:r>
              <a:rPr dirty="0" spc="-5"/>
              <a:t>er</a:t>
            </a:r>
            <a:r>
              <a:rPr dirty="0"/>
              <a:t>	</a:t>
            </a:r>
            <a:r>
              <a:rPr dirty="0"/>
              <a:t>b</a:t>
            </a:r>
            <a:r>
              <a:rPr dirty="0" spc="-5"/>
              <a:t>e</a:t>
            </a:r>
            <a:r>
              <a:rPr dirty="0"/>
              <a:t>	</a:t>
            </a:r>
            <a:r>
              <a:rPr dirty="0" spc="-10"/>
              <a:t>use</a:t>
            </a:r>
            <a:r>
              <a:rPr dirty="0" spc="-5"/>
              <a:t>d</a:t>
            </a:r>
            <a:r>
              <a:rPr dirty="0"/>
              <a:t>	</a:t>
            </a:r>
            <a:r>
              <a:rPr dirty="0"/>
              <a:t>i</a:t>
            </a:r>
            <a:r>
              <a:rPr dirty="0" spc="-5"/>
              <a:t>n</a:t>
            </a:r>
            <a:r>
              <a:rPr dirty="0"/>
              <a:t>	</a:t>
            </a:r>
            <a:r>
              <a:rPr dirty="0" spc="-5"/>
              <a:t>the</a:t>
            </a:r>
            <a:r>
              <a:rPr dirty="0"/>
              <a:t>	</a:t>
            </a:r>
            <a:r>
              <a:rPr dirty="0" spc="-5"/>
              <a:t>labo</a:t>
            </a:r>
            <a:r>
              <a:rPr dirty="0" spc="-50"/>
              <a:t>r</a:t>
            </a:r>
            <a:r>
              <a:rPr dirty="0" spc="-25"/>
              <a:t>a</a:t>
            </a:r>
            <a:r>
              <a:rPr dirty="0" spc="-35"/>
              <a:t>t</a:t>
            </a:r>
            <a:r>
              <a:rPr dirty="0" spc="-10"/>
              <a:t>o</a:t>
            </a:r>
            <a:r>
              <a:rPr dirty="0"/>
              <a:t>r</a:t>
            </a:r>
            <a:r>
              <a:rPr dirty="0" spc="-5"/>
              <a:t>y</a:t>
            </a:r>
            <a:r>
              <a:rPr dirty="0"/>
              <a:t>	</a:t>
            </a:r>
            <a:r>
              <a:rPr dirty="0" spc="-10"/>
              <a:t>unles</a:t>
            </a:r>
            <a:r>
              <a:rPr dirty="0" spc="-5"/>
              <a:t>s</a:t>
            </a:r>
            <a:r>
              <a:rPr dirty="0"/>
              <a:t>	</a:t>
            </a:r>
            <a:r>
              <a:rPr dirty="0" spc="-50"/>
              <a:t>y</a:t>
            </a:r>
            <a:r>
              <a:rPr dirty="0" spc="5"/>
              <a:t>o</a:t>
            </a:r>
            <a:r>
              <a:rPr dirty="0" spc="-5"/>
              <a:t>u  </a:t>
            </a:r>
            <a:r>
              <a:rPr dirty="0" spc="-25"/>
              <a:t>have</a:t>
            </a:r>
            <a:r>
              <a:rPr dirty="0" spc="-5"/>
              <a:t> </a:t>
            </a:r>
            <a:r>
              <a:rPr dirty="0" spc="-10"/>
              <a:t>permission</a:t>
            </a:r>
            <a:r>
              <a:rPr dirty="0" spc="50"/>
              <a:t> </a:t>
            </a:r>
            <a:r>
              <a:rPr dirty="0" spc="-20"/>
              <a:t>from</a:t>
            </a:r>
            <a:r>
              <a:rPr dirty="0" spc="10"/>
              <a:t> </a:t>
            </a:r>
            <a:r>
              <a:rPr dirty="0" spc="-5"/>
              <a:t>a</a:t>
            </a:r>
            <a:r>
              <a:rPr dirty="0" spc="-10"/>
              <a:t> qualified</a:t>
            </a:r>
            <a:r>
              <a:rPr dirty="0" spc="35"/>
              <a:t> </a:t>
            </a:r>
            <a:r>
              <a:rPr dirty="0" spc="-30"/>
              <a:t>supervisor.</a:t>
            </a:r>
          </a:p>
          <a:p>
            <a:pPr marL="528320" marR="6350" indent="-515620">
              <a:lnSpc>
                <a:spcPct val="80000"/>
              </a:lnSpc>
              <a:spcBef>
                <a:spcPts val="1019"/>
              </a:spcBef>
              <a:buAutoNum type="arabicParenR" startAt="6"/>
              <a:tabLst>
                <a:tab pos="528955" algn="l"/>
                <a:tab pos="529590" algn="l"/>
              </a:tabLst>
            </a:pPr>
            <a:r>
              <a:rPr dirty="0" spc="-25"/>
              <a:t>Make</a:t>
            </a:r>
            <a:r>
              <a:rPr dirty="0" spc="240"/>
              <a:t> </a:t>
            </a:r>
            <a:r>
              <a:rPr dirty="0" spc="-15"/>
              <a:t>sure</a:t>
            </a:r>
            <a:r>
              <a:rPr dirty="0" spc="250"/>
              <a:t> </a:t>
            </a:r>
            <a:r>
              <a:rPr dirty="0" spc="-20"/>
              <a:t>you</a:t>
            </a:r>
            <a:r>
              <a:rPr dirty="0" spc="235"/>
              <a:t> </a:t>
            </a:r>
            <a:r>
              <a:rPr dirty="0" spc="-20"/>
              <a:t>are</a:t>
            </a:r>
            <a:r>
              <a:rPr dirty="0" spc="250"/>
              <a:t> </a:t>
            </a:r>
            <a:r>
              <a:rPr dirty="0" spc="-25"/>
              <a:t>aware</a:t>
            </a:r>
            <a:r>
              <a:rPr dirty="0" spc="250"/>
              <a:t> </a:t>
            </a:r>
            <a:r>
              <a:rPr dirty="0" spc="-5"/>
              <a:t>of</a:t>
            </a:r>
            <a:r>
              <a:rPr dirty="0" spc="240"/>
              <a:t> </a:t>
            </a:r>
            <a:r>
              <a:rPr dirty="0" spc="-15"/>
              <a:t>where</a:t>
            </a:r>
            <a:r>
              <a:rPr dirty="0" spc="245"/>
              <a:t> </a:t>
            </a:r>
            <a:r>
              <a:rPr dirty="0" spc="-15"/>
              <a:t>your</a:t>
            </a:r>
            <a:r>
              <a:rPr dirty="0" spc="254"/>
              <a:t> </a:t>
            </a:r>
            <a:r>
              <a:rPr dirty="0" spc="-5"/>
              <a:t>lab's</a:t>
            </a:r>
            <a:r>
              <a:rPr dirty="0" spc="235"/>
              <a:t> </a:t>
            </a:r>
            <a:r>
              <a:rPr dirty="0" spc="-15"/>
              <a:t>exits</a:t>
            </a:r>
            <a:r>
              <a:rPr dirty="0" spc="265"/>
              <a:t> </a:t>
            </a:r>
            <a:r>
              <a:rPr dirty="0" spc="-5"/>
              <a:t>and</a:t>
            </a:r>
            <a:r>
              <a:rPr dirty="0" spc="240"/>
              <a:t> </a:t>
            </a:r>
            <a:r>
              <a:rPr dirty="0" spc="-20"/>
              <a:t>fire</a:t>
            </a:r>
            <a:r>
              <a:rPr dirty="0" spc="245"/>
              <a:t> </a:t>
            </a:r>
            <a:r>
              <a:rPr dirty="0" spc="-5"/>
              <a:t>alarms </a:t>
            </a:r>
            <a:r>
              <a:rPr dirty="0" spc="-615"/>
              <a:t> </a:t>
            </a:r>
            <a:r>
              <a:rPr dirty="0" spc="-20"/>
              <a:t>are</a:t>
            </a:r>
            <a:r>
              <a:rPr dirty="0" spc="-15"/>
              <a:t> located.</a:t>
            </a:r>
          </a:p>
          <a:p>
            <a:pPr marL="528320" marR="5080" indent="-515620">
              <a:lnSpc>
                <a:spcPts val="2690"/>
              </a:lnSpc>
              <a:spcBef>
                <a:spcPts val="975"/>
              </a:spcBef>
              <a:buAutoNum type="arabicParenR" startAt="6"/>
              <a:tabLst>
                <a:tab pos="528955" algn="l"/>
                <a:tab pos="529590" algn="l"/>
              </a:tabLst>
            </a:pPr>
            <a:r>
              <a:rPr dirty="0" spc="-5"/>
              <a:t>An</a:t>
            </a:r>
            <a:r>
              <a:rPr dirty="0" spc="245"/>
              <a:t> </a:t>
            </a:r>
            <a:r>
              <a:rPr dirty="0" spc="-15"/>
              <a:t>area</a:t>
            </a:r>
            <a:r>
              <a:rPr dirty="0" spc="260"/>
              <a:t> </a:t>
            </a:r>
            <a:r>
              <a:rPr dirty="0" spc="-5"/>
              <a:t>of</a:t>
            </a:r>
            <a:r>
              <a:rPr dirty="0" spc="250"/>
              <a:t> </a:t>
            </a:r>
            <a:r>
              <a:rPr dirty="0" spc="-5"/>
              <a:t>36"</a:t>
            </a:r>
            <a:r>
              <a:rPr dirty="0" spc="265"/>
              <a:t> </a:t>
            </a:r>
            <a:r>
              <a:rPr dirty="0" spc="-10"/>
              <a:t>diameter</a:t>
            </a:r>
            <a:r>
              <a:rPr dirty="0" spc="265"/>
              <a:t> </a:t>
            </a:r>
            <a:r>
              <a:rPr dirty="0" spc="-15"/>
              <a:t>must</a:t>
            </a:r>
            <a:r>
              <a:rPr dirty="0" spc="260"/>
              <a:t> </a:t>
            </a:r>
            <a:r>
              <a:rPr dirty="0" spc="-10"/>
              <a:t>be</a:t>
            </a:r>
            <a:r>
              <a:rPr dirty="0" spc="260"/>
              <a:t> </a:t>
            </a:r>
            <a:r>
              <a:rPr dirty="0" spc="-30"/>
              <a:t>kept</a:t>
            </a:r>
            <a:r>
              <a:rPr dirty="0" spc="254"/>
              <a:t> </a:t>
            </a:r>
            <a:r>
              <a:rPr dirty="0"/>
              <a:t>clear</a:t>
            </a:r>
            <a:r>
              <a:rPr dirty="0" spc="254"/>
              <a:t> </a:t>
            </a:r>
            <a:r>
              <a:rPr dirty="0" spc="-15"/>
              <a:t>at</a:t>
            </a:r>
            <a:r>
              <a:rPr dirty="0" spc="245"/>
              <a:t> </a:t>
            </a:r>
            <a:r>
              <a:rPr dirty="0" spc="-5"/>
              <a:t>all</a:t>
            </a:r>
            <a:r>
              <a:rPr dirty="0" spc="250"/>
              <a:t> </a:t>
            </a:r>
            <a:r>
              <a:rPr dirty="0" spc="-5"/>
              <a:t>times</a:t>
            </a:r>
            <a:r>
              <a:rPr dirty="0" spc="245"/>
              <a:t> </a:t>
            </a:r>
            <a:r>
              <a:rPr dirty="0" spc="-10"/>
              <a:t>around</a:t>
            </a:r>
            <a:r>
              <a:rPr dirty="0" spc="260"/>
              <a:t> </a:t>
            </a:r>
            <a:r>
              <a:rPr dirty="0" spc="-5"/>
              <a:t>all </a:t>
            </a:r>
            <a:r>
              <a:rPr dirty="0" spc="-620"/>
              <a:t> </a:t>
            </a:r>
            <a:r>
              <a:rPr dirty="0" spc="-20"/>
              <a:t>fire</a:t>
            </a:r>
            <a:r>
              <a:rPr dirty="0"/>
              <a:t> </a:t>
            </a:r>
            <a:r>
              <a:rPr dirty="0" spc="-5"/>
              <a:t>sprinkler</a:t>
            </a:r>
            <a:r>
              <a:rPr dirty="0" spc="25"/>
              <a:t> </a:t>
            </a:r>
            <a:r>
              <a:rPr dirty="0" spc="-10"/>
              <a:t>heads.</a:t>
            </a:r>
          </a:p>
          <a:p>
            <a:pPr marL="528320" marR="5080" indent="-515620">
              <a:lnSpc>
                <a:spcPts val="2690"/>
              </a:lnSpc>
              <a:spcBef>
                <a:spcPts val="1005"/>
              </a:spcBef>
              <a:buAutoNum type="arabicParenR" startAt="6"/>
              <a:tabLst>
                <a:tab pos="528955" algn="l"/>
                <a:tab pos="529590" algn="l"/>
                <a:tab pos="865505" algn="l"/>
                <a:tab pos="1781810" algn="l"/>
                <a:tab pos="2139950" algn="l"/>
                <a:tab pos="2449195" algn="l"/>
                <a:tab pos="3071495" algn="l"/>
                <a:tab pos="3851910" algn="l"/>
                <a:tab pos="4352925" algn="l"/>
                <a:tab pos="5114925" algn="l"/>
                <a:tab pos="5557520" algn="l"/>
                <a:tab pos="6309995" algn="l"/>
                <a:tab pos="6851015" algn="l"/>
                <a:tab pos="7320280" algn="l"/>
                <a:tab pos="8765540" algn="l"/>
              </a:tabLst>
            </a:pPr>
            <a:r>
              <a:rPr dirty="0" spc="-5"/>
              <a:t>If</a:t>
            </a:r>
            <a:r>
              <a:rPr dirty="0"/>
              <a:t>	</a:t>
            </a:r>
            <a:r>
              <a:rPr dirty="0" spc="-5"/>
              <a:t>the</a:t>
            </a:r>
            <a:r>
              <a:rPr dirty="0" spc="-50"/>
              <a:t>r</a:t>
            </a:r>
            <a:r>
              <a:rPr dirty="0" spc="-5"/>
              <a:t>e</a:t>
            </a:r>
            <a:r>
              <a:rPr dirty="0"/>
              <a:t>	</a:t>
            </a:r>
            <a:r>
              <a:rPr dirty="0" spc="-15"/>
              <a:t>i</a:t>
            </a:r>
            <a:r>
              <a:rPr dirty="0" spc="-5"/>
              <a:t>s</a:t>
            </a:r>
            <a:r>
              <a:rPr dirty="0"/>
              <a:t>	</a:t>
            </a:r>
            <a:r>
              <a:rPr dirty="0" spc="-5"/>
              <a:t>a</a:t>
            </a:r>
            <a:r>
              <a:rPr dirty="0"/>
              <a:t>	</a:t>
            </a:r>
            <a:r>
              <a:rPr dirty="0" spc="-10"/>
              <a:t>fi</a:t>
            </a:r>
            <a:r>
              <a:rPr dirty="0" spc="-55"/>
              <a:t>r</a:t>
            </a:r>
            <a:r>
              <a:rPr dirty="0" spc="-5"/>
              <a:t>e</a:t>
            </a:r>
            <a:r>
              <a:rPr dirty="0"/>
              <a:t>	</a:t>
            </a:r>
            <a:r>
              <a:rPr dirty="0" spc="-10"/>
              <a:t>dr</a:t>
            </a:r>
            <a:r>
              <a:rPr dirty="0" spc="-25"/>
              <a:t>i</a:t>
            </a:r>
            <a:r>
              <a:rPr dirty="0" spc="-5"/>
              <a:t>ll,</a:t>
            </a:r>
            <a:r>
              <a:rPr dirty="0"/>
              <a:t>	</a:t>
            </a:r>
            <a:r>
              <a:rPr dirty="0" spc="-10"/>
              <a:t>b</a:t>
            </a:r>
            <a:r>
              <a:rPr dirty="0" spc="-5"/>
              <a:t>e</a:t>
            </a:r>
            <a:r>
              <a:rPr dirty="0"/>
              <a:t>	</a:t>
            </a:r>
            <a:r>
              <a:rPr dirty="0"/>
              <a:t>s</a:t>
            </a:r>
            <a:r>
              <a:rPr dirty="0" spc="-10"/>
              <a:t>u</a:t>
            </a:r>
            <a:r>
              <a:rPr dirty="0" spc="-55"/>
              <a:t>r</a:t>
            </a:r>
            <a:r>
              <a:rPr dirty="0" spc="-5"/>
              <a:t>e</a:t>
            </a:r>
            <a:r>
              <a:rPr dirty="0"/>
              <a:t>	</a:t>
            </a:r>
            <a:r>
              <a:rPr dirty="0" spc="-30"/>
              <a:t>t</a:t>
            </a:r>
            <a:r>
              <a:rPr dirty="0" spc="-5"/>
              <a:t>o</a:t>
            </a:r>
            <a:r>
              <a:rPr dirty="0"/>
              <a:t>	</a:t>
            </a:r>
            <a:r>
              <a:rPr dirty="0" spc="-5"/>
              <a:t>turn</a:t>
            </a:r>
            <a:r>
              <a:rPr dirty="0"/>
              <a:t>	</a:t>
            </a:r>
            <a:r>
              <a:rPr dirty="0" spc="5"/>
              <a:t>o</a:t>
            </a:r>
            <a:r>
              <a:rPr dirty="0" spc="-35"/>
              <a:t>f</a:t>
            </a:r>
            <a:r>
              <a:rPr dirty="0" spc="-5"/>
              <a:t>f</a:t>
            </a:r>
            <a:r>
              <a:rPr dirty="0"/>
              <a:t>	</a:t>
            </a:r>
            <a:r>
              <a:rPr dirty="0" spc="-5"/>
              <a:t>all</a:t>
            </a:r>
            <a:r>
              <a:rPr dirty="0"/>
              <a:t>	</a:t>
            </a:r>
            <a:r>
              <a:rPr dirty="0" spc="-5"/>
              <a:t>elec</a:t>
            </a:r>
            <a:r>
              <a:rPr dirty="0" spc="-20"/>
              <a:t>t</a:t>
            </a:r>
            <a:r>
              <a:rPr dirty="0" spc="-5"/>
              <a:t>r</a:t>
            </a:r>
            <a:r>
              <a:rPr dirty="0" spc="-20"/>
              <a:t>i</a:t>
            </a:r>
            <a:r>
              <a:rPr dirty="0" spc="-25"/>
              <a:t>c</a:t>
            </a:r>
            <a:r>
              <a:rPr dirty="0" spc="-5"/>
              <a:t>al</a:t>
            </a:r>
            <a:r>
              <a:rPr dirty="0"/>
              <a:t>	</a:t>
            </a:r>
            <a:r>
              <a:rPr dirty="0" spc="-5"/>
              <a:t>equip</a:t>
            </a:r>
            <a:r>
              <a:rPr dirty="0" spc="-15"/>
              <a:t>m</a:t>
            </a:r>
            <a:r>
              <a:rPr dirty="0"/>
              <a:t>e</a:t>
            </a:r>
            <a:r>
              <a:rPr dirty="0" spc="-35"/>
              <a:t>n</a:t>
            </a:r>
            <a:r>
              <a:rPr dirty="0" spc="-5"/>
              <a:t>t  </a:t>
            </a:r>
            <a:r>
              <a:rPr dirty="0" spc="-5"/>
              <a:t>and</a:t>
            </a:r>
            <a:r>
              <a:rPr dirty="0"/>
              <a:t> </a:t>
            </a:r>
            <a:r>
              <a:rPr dirty="0" spc="-5"/>
              <a:t>close</a:t>
            </a:r>
            <a:r>
              <a:rPr dirty="0" spc="5"/>
              <a:t> </a:t>
            </a:r>
            <a:r>
              <a:rPr dirty="0" spc="-5"/>
              <a:t>all</a:t>
            </a:r>
            <a:r>
              <a:rPr dirty="0" spc="-10"/>
              <a:t> </a:t>
            </a:r>
            <a:r>
              <a:rPr dirty="0" spc="-20"/>
              <a:t>containers</a:t>
            </a:r>
            <a:r>
              <a:rPr dirty="0" spc="20"/>
              <a:t> </a:t>
            </a:r>
            <a:r>
              <a:rPr dirty="0" spc="-5"/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10432" y="2059000"/>
            <a:ext cx="723265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26460" algn="l"/>
              </a:tabLst>
            </a:pPr>
            <a:r>
              <a:rPr dirty="0" sz="2000" spc="-5">
                <a:solidFill>
                  <a:srgbClr val="C00000"/>
                </a:solidFill>
                <a:latin typeface="Calibri"/>
                <a:cs typeface="Calibri"/>
              </a:rPr>
              <a:t>Asst.</a:t>
            </a:r>
            <a:r>
              <a:rPr dirty="0" sz="2000" spc="2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40">
                <a:solidFill>
                  <a:srgbClr val="C00000"/>
                </a:solidFill>
                <a:latin typeface="Calibri"/>
                <a:cs typeface="Calibri"/>
              </a:rPr>
              <a:t>Prof.</a:t>
            </a:r>
            <a:r>
              <a:rPr dirty="0" sz="2000" spc="-1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C00000"/>
                </a:solidFill>
                <a:latin typeface="Calibri"/>
                <a:cs typeface="Calibri"/>
              </a:rPr>
              <a:t>Wasan</a:t>
            </a:r>
            <a:r>
              <a:rPr dirty="0" sz="2000" spc="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abdul</a:t>
            </a:r>
            <a:r>
              <a:rPr dirty="0" sz="2000" spc="-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C00000"/>
                </a:solidFill>
                <a:latin typeface="Calibri"/>
                <a:cs typeface="Calibri"/>
              </a:rPr>
              <a:t>Razzaq	Asst. </a:t>
            </a:r>
            <a:r>
              <a:rPr dirty="0" sz="2000" spc="-35">
                <a:solidFill>
                  <a:srgbClr val="C00000"/>
                </a:solidFill>
                <a:latin typeface="Calibri"/>
                <a:cs typeface="Calibri"/>
              </a:rPr>
              <a:t>Prof.</a:t>
            </a:r>
            <a:r>
              <a:rPr dirty="0" sz="2000" spc="-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Ruaa</a:t>
            </a:r>
            <a:r>
              <a:rPr dirty="0" sz="2000" spc="-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Muhammed</a:t>
            </a:r>
            <a:r>
              <a:rPr dirty="0" sz="2000" spc="-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C00000"/>
                </a:solidFill>
                <a:latin typeface="Calibri"/>
                <a:cs typeface="Calibri"/>
              </a:rPr>
              <a:t>Dhedan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676745"/>
            <a:ext cx="10360025" cy="539940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just" marL="527685" indent="-515620">
              <a:lnSpc>
                <a:spcPct val="100000"/>
              </a:lnSpc>
              <a:spcBef>
                <a:spcPts val="775"/>
              </a:spcBef>
              <a:buAutoNum type="arabicParenR" startAt="10"/>
              <a:tabLst>
                <a:tab pos="528320" algn="l"/>
              </a:tabLst>
            </a:pPr>
            <a:r>
              <a:rPr dirty="0" sz="2800" spc="-25">
                <a:latin typeface="Calibri"/>
                <a:cs typeface="Calibri"/>
              </a:rPr>
              <a:t>Always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work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properly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ventilated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areas.</a:t>
            </a:r>
            <a:endParaRPr sz="2800">
              <a:latin typeface="Calibri"/>
              <a:cs typeface="Calibri"/>
            </a:endParaRPr>
          </a:p>
          <a:p>
            <a:pPr algn="just" marL="527685" indent="-515620">
              <a:lnSpc>
                <a:spcPct val="100000"/>
              </a:lnSpc>
              <a:spcBef>
                <a:spcPts val="670"/>
              </a:spcBef>
              <a:buAutoNum type="arabicParenR" startAt="10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Do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not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chew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gum,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drink,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eat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while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working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lab.</a:t>
            </a:r>
            <a:endParaRPr sz="2800">
              <a:latin typeface="Calibri"/>
              <a:cs typeface="Calibri"/>
            </a:endParaRPr>
          </a:p>
          <a:p>
            <a:pPr algn="just" marL="527685" marR="5715" indent="-515620">
              <a:lnSpc>
                <a:spcPts val="3030"/>
              </a:lnSpc>
              <a:spcBef>
                <a:spcPts val="1035"/>
              </a:spcBef>
              <a:buAutoNum type="arabicParenR" startAt="10"/>
              <a:tabLst>
                <a:tab pos="528320" algn="l"/>
              </a:tabLst>
            </a:pPr>
            <a:r>
              <a:rPr dirty="0" sz="2800" spc="-15">
                <a:latin typeface="Calibri"/>
                <a:cs typeface="Calibri"/>
              </a:rPr>
              <a:t>Laboratory glassware </a:t>
            </a:r>
            <a:r>
              <a:rPr dirty="0" sz="2800" spc="-5">
                <a:latin typeface="Calibri"/>
                <a:cs typeface="Calibri"/>
              </a:rPr>
              <a:t>should </a:t>
            </a:r>
            <a:r>
              <a:rPr dirty="0" sz="2800" spc="-15">
                <a:latin typeface="Calibri"/>
                <a:cs typeface="Calibri"/>
              </a:rPr>
              <a:t>never </a:t>
            </a:r>
            <a:r>
              <a:rPr dirty="0" sz="2800" spc="-5">
                <a:latin typeface="Calibri"/>
                <a:cs typeface="Calibri"/>
              </a:rPr>
              <a:t>be </a:t>
            </a:r>
            <a:r>
              <a:rPr dirty="0" sz="2800" spc="-15">
                <a:latin typeface="Calibri"/>
                <a:cs typeface="Calibri"/>
              </a:rPr>
              <a:t>utilized </a:t>
            </a:r>
            <a:r>
              <a:rPr dirty="0" sz="2800" spc="-5">
                <a:latin typeface="Calibri"/>
                <a:cs typeface="Calibri"/>
              </a:rPr>
              <a:t>as </a:t>
            </a:r>
            <a:r>
              <a:rPr dirty="0" sz="2800" spc="-25">
                <a:latin typeface="Calibri"/>
                <a:cs typeface="Calibri"/>
              </a:rPr>
              <a:t>food </a:t>
            </a:r>
            <a:r>
              <a:rPr dirty="0" sz="2800" spc="-5">
                <a:latin typeface="Calibri"/>
                <a:cs typeface="Calibri"/>
              </a:rPr>
              <a:t>or </a:t>
            </a:r>
            <a:r>
              <a:rPr dirty="0" sz="2800" spc="-20">
                <a:latin typeface="Calibri"/>
                <a:cs typeface="Calibri"/>
              </a:rPr>
              <a:t>beverage 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containers.</a:t>
            </a:r>
            <a:endParaRPr sz="2800">
              <a:latin typeface="Calibri"/>
              <a:cs typeface="Calibri"/>
            </a:endParaRPr>
          </a:p>
          <a:p>
            <a:pPr algn="just" marL="527685" marR="5715" indent="-515620">
              <a:lnSpc>
                <a:spcPct val="90000"/>
              </a:lnSpc>
              <a:spcBef>
                <a:spcPts val="950"/>
              </a:spcBef>
              <a:buAutoNum type="arabicParenR" startAt="10"/>
              <a:tabLst>
                <a:tab pos="528320" algn="l"/>
              </a:tabLst>
            </a:pPr>
            <a:r>
              <a:rPr dirty="0" sz="2800" spc="-15">
                <a:latin typeface="Calibri"/>
                <a:cs typeface="Calibri"/>
              </a:rPr>
              <a:t>Each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time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you</a:t>
            </a:r>
            <a:r>
              <a:rPr dirty="0" sz="2800" spc="-10">
                <a:latin typeface="Calibri"/>
                <a:cs typeface="Calibri"/>
              </a:rPr>
              <a:t> use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glassware,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be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sure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to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check</a:t>
            </a:r>
            <a:r>
              <a:rPr dirty="0" sz="2800">
                <a:latin typeface="Calibri"/>
                <a:cs typeface="Calibri"/>
              </a:rPr>
              <a:t> it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chips</a:t>
            </a:r>
            <a:r>
              <a:rPr dirty="0" sz="2800" spc="62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cracks.</a:t>
            </a:r>
            <a:r>
              <a:rPr dirty="0" sz="2800" spc="38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Notify</a:t>
            </a:r>
            <a:r>
              <a:rPr dirty="0" sz="2800" spc="36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your</a:t>
            </a:r>
            <a:r>
              <a:rPr dirty="0" sz="2800" spc="3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lab</a:t>
            </a:r>
            <a:r>
              <a:rPr dirty="0" sz="2800" spc="36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supervisor</a:t>
            </a:r>
            <a:r>
              <a:rPr dirty="0" sz="2800" spc="37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of</a:t>
            </a:r>
            <a:r>
              <a:rPr dirty="0" sz="2800" spc="36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any</a:t>
            </a:r>
            <a:r>
              <a:rPr dirty="0" sz="2800" spc="3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damaged</a:t>
            </a:r>
            <a:r>
              <a:rPr dirty="0" sz="2800" spc="37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glassware</a:t>
            </a:r>
            <a:r>
              <a:rPr dirty="0" sz="2800" spc="36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so</a:t>
            </a:r>
            <a:r>
              <a:rPr dirty="0" sz="2800" spc="3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it </a:t>
            </a:r>
            <a:r>
              <a:rPr dirty="0" sz="2800" spc="-6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can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be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properly</a:t>
            </a:r>
            <a:r>
              <a:rPr dirty="0" sz="2800" spc="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disposed</a:t>
            </a:r>
            <a:r>
              <a:rPr dirty="0" sz="2800" spc="40">
                <a:latin typeface="Calibri"/>
                <a:cs typeface="Calibri"/>
              </a:rPr>
              <a:t> </a:t>
            </a:r>
            <a:r>
              <a:rPr dirty="0" sz="2800" spc="-65">
                <a:latin typeface="Calibri"/>
                <a:cs typeface="Calibri"/>
              </a:rPr>
              <a:t>of.</a:t>
            </a:r>
            <a:endParaRPr sz="2800">
              <a:latin typeface="Calibri"/>
              <a:cs typeface="Calibri"/>
            </a:endParaRPr>
          </a:p>
          <a:p>
            <a:pPr algn="just" marL="527685" marR="5080" indent="-515620">
              <a:lnSpc>
                <a:spcPts val="3020"/>
              </a:lnSpc>
              <a:spcBef>
                <a:spcPts val="1055"/>
              </a:spcBef>
              <a:buAutoNum type="arabicParenR" startAt="10"/>
              <a:tabLst>
                <a:tab pos="528320" algn="l"/>
              </a:tabLst>
            </a:pPr>
            <a:r>
              <a:rPr dirty="0" sz="2800" spc="-15">
                <a:latin typeface="Calibri"/>
                <a:cs typeface="Calibri"/>
              </a:rPr>
              <a:t>Never </a:t>
            </a:r>
            <a:r>
              <a:rPr dirty="0" sz="2800" spc="-10">
                <a:latin typeface="Calibri"/>
                <a:cs typeface="Calibri"/>
              </a:rPr>
              <a:t>use </a:t>
            </a:r>
            <a:r>
              <a:rPr dirty="0" sz="2800" spc="-5">
                <a:latin typeface="Calibri"/>
                <a:cs typeface="Calibri"/>
              </a:rPr>
              <a:t>lab </a:t>
            </a:r>
            <a:r>
              <a:rPr dirty="0" sz="2800" spc="-10">
                <a:latin typeface="Calibri"/>
                <a:cs typeface="Calibri"/>
              </a:rPr>
              <a:t>equipment </a:t>
            </a:r>
            <a:r>
              <a:rPr dirty="0" sz="2800" spc="-15">
                <a:latin typeface="Calibri"/>
                <a:cs typeface="Calibri"/>
              </a:rPr>
              <a:t>you </a:t>
            </a:r>
            <a:r>
              <a:rPr dirty="0" sz="2800" spc="-20">
                <a:latin typeface="Calibri"/>
                <a:cs typeface="Calibri"/>
              </a:rPr>
              <a:t>are </a:t>
            </a:r>
            <a:r>
              <a:rPr dirty="0" sz="2800" spc="-10">
                <a:latin typeface="Calibri"/>
                <a:cs typeface="Calibri"/>
              </a:rPr>
              <a:t>not </a:t>
            </a:r>
            <a:r>
              <a:rPr dirty="0" sz="2800" spc="-15">
                <a:latin typeface="Calibri"/>
                <a:cs typeface="Calibri"/>
              </a:rPr>
              <a:t>approved </a:t>
            </a:r>
            <a:r>
              <a:rPr dirty="0" sz="2800" spc="-5">
                <a:latin typeface="Calibri"/>
                <a:cs typeface="Calibri"/>
              </a:rPr>
              <a:t>or </a:t>
            </a:r>
            <a:r>
              <a:rPr dirty="0" sz="2800" spc="-15">
                <a:latin typeface="Calibri"/>
                <a:cs typeface="Calibri"/>
              </a:rPr>
              <a:t>trained </a:t>
            </a:r>
            <a:r>
              <a:rPr dirty="0" sz="2800" spc="-5">
                <a:latin typeface="Calibri"/>
                <a:cs typeface="Calibri"/>
              </a:rPr>
              <a:t>by </a:t>
            </a:r>
            <a:r>
              <a:rPr dirty="0" sz="2800" spc="-15">
                <a:latin typeface="Calibri"/>
                <a:cs typeface="Calibri"/>
              </a:rPr>
              <a:t>your 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supervisor</a:t>
            </a:r>
            <a:r>
              <a:rPr dirty="0" sz="2800" spc="4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to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operate.</a:t>
            </a:r>
            <a:endParaRPr sz="2800">
              <a:latin typeface="Calibri"/>
              <a:cs typeface="Calibri"/>
            </a:endParaRPr>
          </a:p>
          <a:p>
            <a:pPr algn="just" marL="527685" marR="8255" indent="-515620">
              <a:lnSpc>
                <a:spcPct val="90000"/>
              </a:lnSpc>
              <a:spcBef>
                <a:spcPts val="955"/>
              </a:spcBef>
              <a:buAutoNum type="arabicParenR" startAt="10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If an </a:t>
            </a:r>
            <a:r>
              <a:rPr dirty="0" sz="2800" spc="-10">
                <a:latin typeface="Calibri"/>
                <a:cs typeface="Calibri"/>
              </a:rPr>
              <a:t>instrument </a:t>
            </a:r>
            <a:r>
              <a:rPr dirty="0" sz="2800" spc="-5">
                <a:latin typeface="Calibri"/>
                <a:cs typeface="Calibri"/>
              </a:rPr>
              <a:t>or equipment </a:t>
            </a:r>
            <a:r>
              <a:rPr dirty="0" sz="2800" spc="-20">
                <a:latin typeface="Calibri"/>
                <a:cs typeface="Calibri"/>
              </a:rPr>
              <a:t>fails </a:t>
            </a:r>
            <a:r>
              <a:rPr dirty="0" sz="2800" spc="-5">
                <a:latin typeface="Calibri"/>
                <a:cs typeface="Calibri"/>
              </a:rPr>
              <a:t>during </a:t>
            </a:r>
            <a:r>
              <a:rPr dirty="0" sz="2800" spc="-10">
                <a:latin typeface="Calibri"/>
                <a:cs typeface="Calibri"/>
              </a:rPr>
              <a:t>use </a:t>
            </a:r>
            <a:r>
              <a:rPr dirty="0" sz="2800" spc="-5">
                <a:latin typeface="Calibri"/>
                <a:cs typeface="Calibri"/>
              </a:rPr>
              <a:t>or isn't </a:t>
            </a:r>
            <a:r>
              <a:rPr dirty="0" sz="2800" spc="-15">
                <a:latin typeface="Calibri"/>
                <a:cs typeface="Calibri"/>
              </a:rPr>
              <a:t>operating 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35">
                <a:latin typeface="Calibri"/>
                <a:cs typeface="Calibri"/>
              </a:rPr>
              <a:t>properly, </a:t>
            </a:r>
            <a:r>
              <a:rPr dirty="0" sz="2800" spc="-10">
                <a:latin typeface="Calibri"/>
                <a:cs typeface="Calibri"/>
              </a:rPr>
              <a:t>report </a:t>
            </a:r>
            <a:r>
              <a:rPr dirty="0" sz="2800" spc="-5">
                <a:latin typeface="Calibri"/>
                <a:cs typeface="Calibri"/>
              </a:rPr>
              <a:t>the issue </a:t>
            </a:r>
            <a:r>
              <a:rPr dirty="0" sz="2800" spc="-15">
                <a:latin typeface="Calibri"/>
                <a:cs typeface="Calibri"/>
              </a:rPr>
              <a:t>to </a:t>
            </a:r>
            <a:r>
              <a:rPr dirty="0" sz="2800" spc="-5">
                <a:latin typeface="Calibri"/>
                <a:cs typeface="Calibri"/>
              </a:rPr>
              <a:t>a technician </a:t>
            </a:r>
            <a:r>
              <a:rPr dirty="0" sz="2800" spc="-25">
                <a:latin typeface="Calibri"/>
                <a:cs typeface="Calibri"/>
              </a:rPr>
              <a:t>immediately. </a:t>
            </a:r>
            <a:r>
              <a:rPr dirty="0" sz="2800" spc="-15">
                <a:latin typeface="Calibri"/>
                <a:cs typeface="Calibri"/>
              </a:rPr>
              <a:t>Never </a:t>
            </a:r>
            <a:r>
              <a:rPr dirty="0" sz="2800" spc="-5">
                <a:latin typeface="Calibri"/>
                <a:cs typeface="Calibri"/>
              </a:rPr>
              <a:t>try </a:t>
            </a:r>
            <a:r>
              <a:rPr dirty="0" sz="2800" spc="-30">
                <a:latin typeface="Calibri"/>
                <a:cs typeface="Calibri"/>
              </a:rPr>
              <a:t>to 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repair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 </a:t>
            </a:r>
            <a:r>
              <a:rPr dirty="0" sz="2800" spc="-10">
                <a:latin typeface="Calibri"/>
                <a:cs typeface="Calibri"/>
              </a:rPr>
              <a:t>equipment</a:t>
            </a:r>
            <a:r>
              <a:rPr dirty="0" sz="2800" spc="4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problem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your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own.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0167" y="4532629"/>
            <a:ext cx="977661" cy="3793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45327" y="4418965"/>
            <a:ext cx="686562" cy="2459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1231" y="4222241"/>
            <a:ext cx="555625" cy="28371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5910" y="4107688"/>
            <a:ext cx="699389" cy="26085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91015" y="3713226"/>
            <a:ext cx="498601" cy="21374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51631" y="3788155"/>
            <a:ext cx="976137" cy="3789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50450" y="3366389"/>
            <a:ext cx="1236726" cy="43561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48643" y="3233673"/>
            <a:ext cx="782447" cy="2773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921461"/>
            <a:ext cx="10360025" cy="3776979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527685" marR="5080" indent="-515620">
              <a:lnSpc>
                <a:spcPts val="3030"/>
              </a:lnSpc>
              <a:spcBef>
                <a:spcPts val="475"/>
              </a:spcBef>
              <a:buAutoNum type="arabicParenR" startAt="16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If</a:t>
            </a:r>
            <a:r>
              <a:rPr dirty="0" sz="2800" spc="13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you</a:t>
            </a:r>
            <a:r>
              <a:rPr dirty="0" sz="2800" spc="13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are</a:t>
            </a:r>
            <a:r>
              <a:rPr dirty="0" sz="2800" spc="15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1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last</a:t>
            </a:r>
            <a:r>
              <a:rPr dirty="0" sz="2800" spc="15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person</a:t>
            </a:r>
            <a:r>
              <a:rPr dirty="0" sz="2800" spc="14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to</a:t>
            </a:r>
            <a:r>
              <a:rPr dirty="0" sz="2800" spc="14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leave</a:t>
            </a:r>
            <a:r>
              <a:rPr dirty="0" sz="2800" spc="14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1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lab,</a:t>
            </a:r>
            <a:r>
              <a:rPr dirty="0" sz="2800" spc="14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make</a:t>
            </a:r>
            <a:r>
              <a:rPr dirty="0" sz="2800" spc="14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sure</a:t>
            </a:r>
            <a:r>
              <a:rPr dirty="0" sz="2800" spc="15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to</a:t>
            </a:r>
            <a:r>
              <a:rPr dirty="0" sz="2800" spc="14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lock</a:t>
            </a:r>
            <a:r>
              <a:rPr dirty="0" sz="2800" spc="1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all</a:t>
            </a:r>
            <a:r>
              <a:rPr dirty="0" sz="2800" spc="1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doors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turn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off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all ignition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sources.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20"/>
              </a:spcBef>
              <a:buAutoNum type="arabicParenR" startAt="16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Do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not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work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alone</a:t>
            </a:r>
            <a:r>
              <a:rPr dirty="0" sz="2800" spc="-10">
                <a:latin typeface="Calibri"/>
                <a:cs typeface="Calibri"/>
              </a:rPr>
              <a:t> in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lab.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65"/>
              </a:spcBef>
              <a:buAutoNum type="arabicParenR" startAt="16"/>
              <a:tabLst>
                <a:tab pos="528320" algn="l"/>
              </a:tabLst>
            </a:pPr>
            <a:r>
              <a:rPr dirty="0" sz="2800" spc="-15">
                <a:latin typeface="Calibri"/>
                <a:cs typeface="Calibri"/>
              </a:rPr>
              <a:t>Never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leave </a:t>
            </a:r>
            <a:r>
              <a:rPr dirty="0" sz="2800" spc="-5">
                <a:latin typeface="Calibri"/>
                <a:cs typeface="Calibri"/>
              </a:rPr>
              <a:t>an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ongoing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experiment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unattended.</a:t>
            </a:r>
            <a:endParaRPr sz="2800">
              <a:latin typeface="Calibri"/>
              <a:cs typeface="Calibri"/>
            </a:endParaRPr>
          </a:p>
          <a:p>
            <a:pPr marL="527685" marR="7620" indent="-515620">
              <a:lnSpc>
                <a:spcPts val="3020"/>
              </a:lnSpc>
              <a:spcBef>
                <a:spcPts val="1040"/>
              </a:spcBef>
              <a:buAutoNum type="arabicParenR" startAt="16"/>
              <a:tabLst>
                <a:tab pos="528320" algn="l"/>
                <a:tab pos="1557655" algn="l"/>
                <a:tab pos="2117090" algn="l"/>
                <a:tab pos="2797175" algn="l"/>
                <a:tab pos="4470400" algn="l"/>
                <a:tab pos="6037580" algn="l"/>
                <a:tab pos="6520815" algn="l"/>
                <a:tab pos="7484109" algn="l"/>
                <a:tab pos="8435340" algn="l"/>
                <a:tab pos="8901430" algn="l"/>
              </a:tabLst>
            </a:pPr>
            <a:r>
              <a:rPr dirty="0" sz="2800" spc="-5">
                <a:latin typeface="Calibri"/>
                <a:cs typeface="Calibri"/>
              </a:rPr>
              <a:t>N</a:t>
            </a:r>
            <a:r>
              <a:rPr dirty="0" sz="2800" spc="-25">
                <a:latin typeface="Calibri"/>
                <a:cs typeface="Calibri"/>
              </a:rPr>
              <a:t>e</a:t>
            </a:r>
            <a:r>
              <a:rPr dirty="0" sz="2800" spc="-35">
                <a:latin typeface="Calibri"/>
                <a:cs typeface="Calibri"/>
              </a:rPr>
              <a:t>v</a:t>
            </a:r>
            <a:r>
              <a:rPr dirty="0" sz="2800" spc="-5">
                <a:latin typeface="Calibri"/>
                <a:cs typeface="Calibri"/>
              </a:rPr>
              <a:t>er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l</a:t>
            </a:r>
            <a:r>
              <a:rPr dirty="0" sz="2800" spc="-20">
                <a:latin typeface="Calibri"/>
                <a:cs typeface="Calibri"/>
              </a:rPr>
              <a:t>i</a:t>
            </a:r>
            <a:r>
              <a:rPr dirty="0" sz="2800" spc="-10">
                <a:latin typeface="Calibri"/>
                <a:cs typeface="Calibri"/>
              </a:rPr>
              <a:t>f</a:t>
            </a:r>
            <a:r>
              <a:rPr dirty="0" sz="2800" spc="-5">
                <a:latin typeface="Calibri"/>
                <a:cs typeface="Calibri"/>
              </a:rPr>
              <a:t>t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 spc="-55">
                <a:latin typeface="Calibri"/>
                <a:cs typeface="Calibri"/>
              </a:rPr>
              <a:t>n</a:t>
            </a:r>
            <a:r>
              <a:rPr dirty="0" sz="2800" spc="-5">
                <a:latin typeface="Calibri"/>
                <a:cs typeface="Calibri"/>
              </a:rPr>
              <a:t>y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gla</a:t>
            </a:r>
            <a:r>
              <a:rPr dirty="0" sz="2800">
                <a:latin typeface="Calibri"/>
                <a:cs typeface="Calibri"/>
              </a:rPr>
              <a:t>s</a:t>
            </a:r>
            <a:r>
              <a:rPr dirty="0" sz="2800" spc="-10">
                <a:latin typeface="Calibri"/>
                <a:cs typeface="Calibri"/>
              </a:rPr>
              <a:t>s</a:t>
            </a:r>
            <a:r>
              <a:rPr dirty="0" sz="2800" spc="-40">
                <a:latin typeface="Calibri"/>
                <a:cs typeface="Calibri"/>
              </a:rPr>
              <a:t>w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 spc="-45">
                <a:latin typeface="Calibri"/>
                <a:cs typeface="Calibri"/>
              </a:rPr>
              <a:t>r</a:t>
            </a:r>
            <a:r>
              <a:rPr dirty="0" sz="2800" spc="-5">
                <a:latin typeface="Calibri"/>
                <a:cs typeface="Calibri"/>
              </a:rPr>
              <a:t>e,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sol</a:t>
            </a:r>
            <a:r>
              <a:rPr dirty="0" sz="2800" spc="-15">
                <a:latin typeface="Calibri"/>
                <a:cs typeface="Calibri"/>
              </a:rPr>
              <a:t>u</a:t>
            </a:r>
            <a:r>
              <a:rPr dirty="0" sz="2800" spc="-5">
                <a:latin typeface="Calibri"/>
                <a:cs typeface="Calibri"/>
              </a:rPr>
              <a:t>tio</a:t>
            </a:r>
            <a:r>
              <a:rPr dirty="0" sz="2800" spc="5">
                <a:latin typeface="Calibri"/>
                <a:cs typeface="Calibri"/>
              </a:rPr>
              <a:t>n</a:t>
            </a:r>
            <a:r>
              <a:rPr dirty="0" sz="2800" spc="-10">
                <a:latin typeface="Calibri"/>
                <a:cs typeface="Calibri"/>
              </a:rPr>
              <a:t>s</a:t>
            </a:r>
            <a:r>
              <a:rPr dirty="0" sz="2800" spc="-5">
                <a:latin typeface="Calibri"/>
                <a:cs typeface="Calibri"/>
              </a:rPr>
              <a:t>,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othe</a:t>
            </a:r>
            <a:r>
              <a:rPr dirty="0" sz="2800" spc="-5">
                <a:latin typeface="Calibri"/>
                <a:cs typeface="Calibri"/>
              </a:rPr>
              <a:t>r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ty</a:t>
            </a:r>
            <a:r>
              <a:rPr dirty="0" sz="2800" spc="-20">
                <a:latin typeface="Calibri"/>
                <a:cs typeface="Calibri"/>
              </a:rPr>
              <a:t>p</a:t>
            </a:r>
            <a:r>
              <a:rPr dirty="0" sz="2800" spc="-5">
                <a:latin typeface="Calibri"/>
                <a:cs typeface="Calibri"/>
              </a:rPr>
              <a:t>es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of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 spc="5">
                <a:latin typeface="Calibri"/>
                <a:cs typeface="Calibri"/>
              </a:rPr>
              <a:t>p</a:t>
            </a:r>
            <a:r>
              <a:rPr dirty="0" sz="2800" spc="-10">
                <a:latin typeface="Calibri"/>
                <a:cs typeface="Calibri"/>
              </a:rPr>
              <a:t>pa</a:t>
            </a:r>
            <a:r>
              <a:rPr dirty="0" sz="2800" spc="-75">
                <a:latin typeface="Calibri"/>
                <a:cs typeface="Calibri"/>
              </a:rPr>
              <a:t>r</a:t>
            </a:r>
            <a:r>
              <a:rPr dirty="0" sz="2800" spc="-25">
                <a:latin typeface="Calibri"/>
                <a:cs typeface="Calibri"/>
              </a:rPr>
              <a:t>a</a:t>
            </a:r>
            <a:r>
              <a:rPr dirty="0" sz="2800" spc="-5">
                <a:latin typeface="Calibri"/>
                <a:cs typeface="Calibri"/>
              </a:rPr>
              <a:t>tus  </a:t>
            </a:r>
            <a:r>
              <a:rPr dirty="0" sz="2800" spc="-10">
                <a:latin typeface="Calibri"/>
                <a:cs typeface="Calibri"/>
              </a:rPr>
              <a:t>above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eye</a:t>
            </a:r>
            <a:r>
              <a:rPr dirty="0" sz="2800" spc="-15">
                <a:latin typeface="Calibri"/>
                <a:cs typeface="Calibri"/>
              </a:rPr>
              <a:t> level.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35"/>
              </a:spcBef>
              <a:buAutoNum type="arabicParenR" startAt="16"/>
              <a:tabLst>
                <a:tab pos="528320" algn="l"/>
              </a:tabLst>
            </a:pPr>
            <a:r>
              <a:rPr dirty="0" sz="2800" spc="-15">
                <a:latin typeface="Calibri"/>
                <a:cs typeface="Calibri"/>
              </a:rPr>
              <a:t>Never </a:t>
            </a:r>
            <a:r>
              <a:rPr dirty="0" sz="2800" spc="-10">
                <a:latin typeface="Calibri"/>
                <a:cs typeface="Calibri"/>
              </a:rPr>
              <a:t>smell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taste</a:t>
            </a:r>
            <a:r>
              <a:rPr dirty="0" sz="2800" spc="-5">
                <a:latin typeface="Calibri"/>
                <a:cs typeface="Calibri"/>
              </a:rPr>
              <a:t> chemicals.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60"/>
              </a:spcBef>
              <a:buAutoNum type="arabicParenR" startAt="16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Do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not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pipette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by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mouth.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63228" y="2329179"/>
            <a:ext cx="1678939" cy="615315"/>
            <a:chOff x="4663228" y="2329179"/>
            <a:chExt cx="1678939" cy="6153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3228" y="2498597"/>
              <a:ext cx="958807" cy="4457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6960" y="2329179"/>
              <a:ext cx="685164" cy="28663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2323" y="2085594"/>
            <a:ext cx="552450" cy="31800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01129" y="1914525"/>
            <a:ext cx="700913" cy="3068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29974" y="1507871"/>
            <a:ext cx="957357" cy="44526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37833" y="1390269"/>
            <a:ext cx="500516" cy="24345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86392" y="946530"/>
            <a:ext cx="1224406" cy="52082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59313" y="752601"/>
            <a:ext cx="778890" cy="3275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908685"/>
            <a:ext cx="10361930" cy="480250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algn="just" marL="527685" marR="7620" indent="-515620">
              <a:lnSpc>
                <a:spcPts val="3020"/>
              </a:lnSpc>
              <a:spcBef>
                <a:spcPts val="480"/>
              </a:spcBef>
              <a:buAutoNum type="arabicParenR" startAt="22"/>
              <a:tabLst>
                <a:tab pos="528320" algn="l"/>
              </a:tabLst>
            </a:pPr>
            <a:r>
              <a:rPr dirty="0" sz="2800" spc="-25">
                <a:latin typeface="Calibri"/>
                <a:cs typeface="Calibri"/>
              </a:rPr>
              <a:t>Make </a:t>
            </a:r>
            <a:r>
              <a:rPr dirty="0" sz="2800" spc="-15">
                <a:latin typeface="Calibri"/>
                <a:cs typeface="Calibri"/>
              </a:rPr>
              <a:t>sure </a:t>
            </a:r>
            <a:r>
              <a:rPr dirty="0" sz="2800" spc="-20">
                <a:latin typeface="Calibri"/>
                <a:cs typeface="Calibri"/>
              </a:rPr>
              <a:t>you </a:t>
            </a:r>
            <a:r>
              <a:rPr dirty="0" sz="2800" spc="-25">
                <a:latin typeface="Calibri"/>
                <a:cs typeface="Calibri"/>
              </a:rPr>
              <a:t>always </a:t>
            </a:r>
            <a:r>
              <a:rPr dirty="0" sz="2800" spc="-20">
                <a:latin typeface="Calibri"/>
                <a:cs typeface="Calibri"/>
              </a:rPr>
              <a:t>follow </a:t>
            </a: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 spc="-15">
                <a:latin typeface="Calibri"/>
                <a:cs typeface="Calibri"/>
              </a:rPr>
              <a:t>proper procedures </a:t>
            </a:r>
            <a:r>
              <a:rPr dirty="0" sz="2800" spc="-25">
                <a:latin typeface="Calibri"/>
                <a:cs typeface="Calibri"/>
              </a:rPr>
              <a:t>for </a:t>
            </a:r>
            <a:r>
              <a:rPr dirty="0" sz="2800" spc="-5">
                <a:latin typeface="Calibri"/>
                <a:cs typeface="Calibri"/>
              </a:rPr>
              <a:t>disposing of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lab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waste.</a:t>
            </a:r>
            <a:endParaRPr sz="2800">
              <a:latin typeface="Calibri"/>
              <a:cs typeface="Calibri"/>
            </a:endParaRPr>
          </a:p>
          <a:p>
            <a:pPr algn="just" marL="527685" marR="6985" indent="-515620">
              <a:lnSpc>
                <a:spcPts val="3020"/>
              </a:lnSpc>
              <a:spcBef>
                <a:spcPts val="1015"/>
              </a:spcBef>
              <a:buAutoNum type="arabicParenR" startAt="22"/>
              <a:tabLst>
                <a:tab pos="528320" algn="l"/>
              </a:tabLst>
            </a:pPr>
            <a:r>
              <a:rPr dirty="0" sz="2800" spc="-10">
                <a:latin typeface="Calibri"/>
                <a:cs typeface="Calibri"/>
              </a:rPr>
              <a:t>Report</a:t>
            </a:r>
            <a:r>
              <a:rPr dirty="0" sz="2800" spc="-5">
                <a:latin typeface="Calibri"/>
                <a:cs typeface="Calibri"/>
              </a:rPr>
              <a:t> all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injuries,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accidents,</a:t>
            </a:r>
            <a:r>
              <a:rPr dirty="0" sz="2800">
                <a:latin typeface="Calibri"/>
                <a:cs typeface="Calibri"/>
              </a:rPr>
              <a:t> and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broken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equipment</a:t>
            </a:r>
            <a:r>
              <a:rPr dirty="0" sz="2800">
                <a:latin typeface="Calibri"/>
                <a:cs typeface="Calibri"/>
              </a:rPr>
              <a:t> or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glass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immediately,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even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if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incident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seems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small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unimportant.</a:t>
            </a:r>
            <a:endParaRPr sz="2800">
              <a:latin typeface="Calibri"/>
              <a:cs typeface="Calibri"/>
            </a:endParaRPr>
          </a:p>
          <a:p>
            <a:pPr algn="just" marL="527685" marR="7620" indent="-515620">
              <a:lnSpc>
                <a:spcPts val="3030"/>
              </a:lnSpc>
              <a:spcBef>
                <a:spcPts val="1000"/>
              </a:spcBef>
              <a:buAutoNum type="arabicParenR" startAt="22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If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you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have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been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injured,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yell</a:t>
            </a:r>
            <a:r>
              <a:rPr dirty="0" sz="2800" spc="-10">
                <a:latin typeface="Calibri"/>
                <a:cs typeface="Calibri"/>
              </a:rPr>
              <a:t> out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immediately</a:t>
            </a:r>
            <a:r>
              <a:rPr dirty="0" sz="2800" spc="-5">
                <a:latin typeface="Calibri"/>
                <a:cs typeface="Calibri"/>
              </a:rPr>
              <a:t> and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</a:t>
            </a:r>
            <a:r>
              <a:rPr dirty="0" sz="2800">
                <a:latin typeface="Calibri"/>
                <a:cs typeface="Calibri"/>
              </a:rPr>
              <a:t> loud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possible</a:t>
            </a:r>
            <a:r>
              <a:rPr dirty="0" sz="2800" spc="4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to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ensure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you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get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help.</a:t>
            </a:r>
            <a:endParaRPr sz="2800">
              <a:latin typeface="Calibri"/>
              <a:cs typeface="Calibri"/>
            </a:endParaRPr>
          </a:p>
          <a:p>
            <a:pPr algn="just" marL="527685" marR="5080" indent="-515620">
              <a:lnSpc>
                <a:spcPts val="3030"/>
              </a:lnSpc>
              <a:spcBef>
                <a:spcPts val="985"/>
              </a:spcBef>
              <a:buAutoNum type="arabicParenR" startAt="22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If a </a:t>
            </a:r>
            <a:r>
              <a:rPr dirty="0" sz="2800" spc="-10">
                <a:latin typeface="Calibri"/>
                <a:cs typeface="Calibri"/>
              </a:rPr>
              <a:t>chemical splashes </a:t>
            </a:r>
            <a:r>
              <a:rPr dirty="0" sz="2800" spc="-20">
                <a:latin typeface="Calibri"/>
                <a:cs typeface="Calibri"/>
              </a:rPr>
              <a:t>into </a:t>
            </a:r>
            <a:r>
              <a:rPr dirty="0" sz="2800" spc="-15">
                <a:latin typeface="Calibri"/>
                <a:cs typeface="Calibri"/>
              </a:rPr>
              <a:t>your eye(s) </a:t>
            </a:r>
            <a:r>
              <a:rPr dirty="0" sz="2800">
                <a:latin typeface="Calibri"/>
                <a:cs typeface="Calibri"/>
              </a:rPr>
              <a:t>or </a:t>
            </a:r>
            <a:r>
              <a:rPr dirty="0" sz="2800" spc="-5">
                <a:latin typeface="Calibri"/>
                <a:cs typeface="Calibri"/>
              </a:rPr>
              <a:t>on </a:t>
            </a:r>
            <a:r>
              <a:rPr dirty="0" sz="2800" spc="-15">
                <a:latin typeface="Calibri"/>
                <a:cs typeface="Calibri"/>
              </a:rPr>
              <a:t>your </a:t>
            </a:r>
            <a:r>
              <a:rPr dirty="0" sz="2800" spc="-10">
                <a:latin typeface="Calibri"/>
                <a:cs typeface="Calibri"/>
              </a:rPr>
              <a:t>skin, immediately 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flush</a:t>
            </a:r>
            <a:r>
              <a:rPr dirty="0" sz="2800" spc="-5">
                <a:latin typeface="Calibri"/>
                <a:cs typeface="Calibri"/>
              </a:rPr>
              <a:t> the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affected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area(s)</a:t>
            </a:r>
            <a:r>
              <a:rPr dirty="0" sz="2800" spc="-5">
                <a:latin typeface="Calibri"/>
                <a:cs typeface="Calibri"/>
              </a:rPr>
              <a:t> with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running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water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for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at</a:t>
            </a:r>
            <a:r>
              <a:rPr dirty="0" sz="2800" spc="6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least</a:t>
            </a:r>
            <a:r>
              <a:rPr dirty="0" sz="2800" spc="6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20 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minutes.</a:t>
            </a:r>
            <a:endParaRPr sz="2800">
              <a:latin typeface="Calibri"/>
              <a:cs typeface="Calibri"/>
            </a:endParaRPr>
          </a:p>
          <a:p>
            <a:pPr algn="just" marL="527685" marR="8890" indent="-515620">
              <a:lnSpc>
                <a:spcPts val="3020"/>
              </a:lnSpc>
              <a:spcBef>
                <a:spcPts val="1000"/>
              </a:spcBef>
              <a:buAutoNum type="arabicParenR" startAt="22"/>
              <a:tabLst>
                <a:tab pos="528320" algn="l"/>
              </a:tabLst>
            </a:pPr>
            <a:r>
              <a:rPr dirty="0" sz="2800" spc="-5">
                <a:latin typeface="Calibri"/>
                <a:cs typeface="Calibri"/>
              </a:rPr>
              <a:t>If </a:t>
            </a:r>
            <a:r>
              <a:rPr dirty="0" sz="2800" spc="-20">
                <a:latin typeface="Calibri"/>
                <a:cs typeface="Calibri"/>
              </a:rPr>
              <a:t>you </a:t>
            </a:r>
            <a:r>
              <a:rPr dirty="0" sz="2800" spc="-10">
                <a:latin typeface="Calibri"/>
                <a:cs typeface="Calibri"/>
              </a:rPr>
              <a:t>notice </a:t>
            </a:r>
            <a:r>
              <a:rPr dirty="0" sz="2800" spc="-20">
                <a:latin typeface="Calibri"/>
                <a:cs typeface="Calibri"/>
              </a:rPr>
              <a:t>any unsafe </a:t>
            </a:r>
            <a:r>
              <a:rPr dirty="0" sz="2800" spc="-10">
                <a:latin typeface="Calibri"/>
                <a:cs typeface="Calibri"/>
              </a:rPr>
              <a:t>conditions </a:t>
            </a:r>
            <a:r>
              <a:rPr dirty="0" sz="2800">
                <a:latin typeface="Calibri"/>
                <a:cs typeface="Calibri"/>
              </a:rPr>
              <a:t>in </a:t>
            </a:r>
            <a:r>
              <a:rPr dirty="0" sz="2800" spc="-5">
                <a:latin typeface="Calibri"/>
                <a:cs typeface="Calibri"/>
              </a:rPr>
              <a:t>the lab, </a:t>
            </a:r>
            <a:r>
              <a:rPr dirty="0" sz="2800" spc="-10">
                <a:latin typeface="Calibri"/>
                <a:cs typeface="Calibri"/>
              </a:rPr>
              <a:t>let </a:t>
            </a:r>
            <a:r>
              <a:rPr dirty="0" sz="2800" spc="-15">
                <a:latin typeface="Calibri"/>
                <a:cs typeface="Calibri"/>
              </a:rPr>
              <a:t>your </a:t>
            </a:r>
            <a:r>
              <a:rPr dirty="0" sz="2800" spc="-5">
                <a:latin typeface="Calibri"/>
                <a:cs typeface="Calibri"/>
              </a:rPr>
              <a:t>supervisor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know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soon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possible.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0531" y="3809619"/>
            <a:ext cx="976065" cy="3863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2825" y="3689984"/>
            <a:ext cx="686561" cy="2503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47840" y="3488182"/>
            <a:ext cx="555498" cy="28752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60995" y="3367659"/>
            <a:ext cx="699770" cy="2658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96096" y="3038855"/>
            <a:ext cx="974471" cy="38608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32604" y="2959480"/>
            <a:ext cx="498922" cy="21691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90963" y="2602357"/>
            <a:ext cx="1235709" cy="44462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86890" y="2463545"/>
            <a:ext cx="782173" cy="2821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44525"/>
            <a:ext cx="460883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35">
                <a:solidFill>
                  <a:srgbClr val="6FAC46"/>
                </a:solidFill>
                <a:latin typeface="Calibri Light"/>
                <a:cs typeface="Calibri Light"/>
              </a:rPr>
              <a:t>Dress</a:t>
            </a:r>
            <a:r>
              <a:rPr dirty="0" sz="4000" spc="-110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30">
                <a:solidFill>
                  <a:srgbClr val="6FAC46"/>
                </a:solidFill>
                <a:latin typeface="Calibri Light"/>
                <a:cs typeface="Calibri Light"/>
              </a:rPr>
              <a:t>code</a:t>
            </a:r>
            <a:r>
              <a:rPr dirty="0" sz="4000" spc="-114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50">
                <a:solidFill>
                  <a:srgbClr val="6FAC46"/>
                </a:solidFill>
                <a:latin typeface="Calibri Light"/>
                <a:cs typeface="Calibri Light"/>
              </a:rPr>
              <a:t>safety</a:t>
            </a:r>
            <a:r>
              <a:rPr dirty="0" sz="4000" spc="-114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20">
                <a:solidFill>
                  <a:srgbClr val="6FAC46"/>
                </a:solidFill>
                <a:latin typeface="Calibri Light"/>
                <a:cs typeface="Calibri Light"/>
              </a:rPr>
              <a:t>rules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3021" y="855725"/>
            <a:ext cx="11174730" cy="5697220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algn="just" marL="241300" marR="5080" indent="-228600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5">
                <a:latin typeface="Calibri"/>
                <a:cs typeface="Calibri"/>
              </a:rPr>
              <a:t>As </a:t>
            </a:r>
            <a:r>
              <a:rPr dirty="0" sz="2800" spc="-50">
                <a:latin typeface="Calibri"/>
                <a:cs typeface="Calibri"/>
              </a:rPr>
              <a:t>you’d </a:t>
            </a:r>
            <a:r>
              <a:rPr dirty="0" sz="2800" spc="-15">
                <a:latin typeface="Calibri"/>
                <a:cs typeface="Calibri"/>
              </a:rPr>
              <a:t>expect, laboratory </a:t>
            </a:r>
            <a:r>
              <a:rPr dirty="0" sz="2800" spc="-10">
                <a:latin typeface="Calibri"/>
                <a:cs typeface="Calibri"/>
              </a:rPr>
              <a:t>dress codes set </a:t>
            </a:r>
            <a:r>
              <a:rPr dirty="0" sz="2800" spc="-5">
                <a:latin typeface="Calibri"/>
                <a:cs typeface="Calibri"/>
              </a:rPr>
              <a:t>a clear policy </a:t>
            </a:r>
            <a:r>
              <a:rPr dirty="0" sz="2800" spc="-25">
                <a:latin typeface="Calibri"/>
                <a:cs typeface="Calibri"/>
              </a:rPr>
              <a:t>for </a:t>
            </a:r>
            <a:r>
              <a:rPr dirty="0" sz="2800" spc="-5">
                <a:latin typeface="Calibri"/>
                <a:cs typeface="Calibri"/>
              </a:rPr>
              <a:t>the clothing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employees </a:t>
            </a:r>
            <a:r>
              <a:rPr dirty="0" sz="2800" spc="-5">
                <a:latin typeface="Calibri"/>
                <a:cs typeface="Calibri"/>
              </a:rPr>
              <a:t>should </a:t>
            </a:r>
            <a:r>
              <a:rPr dirty="0" sz="2800" spc="-20">
                <a:latin typeface="Calibri"/>
                <a:cs typeface="Calibri"/>
              </a:rPr>
              <a:t>avoid </a:t>
            </a:r>
            <a:r>
              <a:rPr dirty="0" sz="2800" spc="-10">
                <a:latin typeface="Calibri"/>
                <a:cs typeface="Calibri"/>
              </a:rPr>
              <a:t>wearing in </a:t>
            </a:r>
            <a:r>
              <a:rPr dirty="0" sz="2800" spc="-15">
                <a:latin typeface="Calibri"/>
                <a:cs typeface="Calibri"/>
              </a:rPr>
              <a:t>order to </a:t>
            </a:r>
            <a:r>
              <a:rPr dirty="0" sz="2800" spc="-20">
                <a:latin typeface="Calibri"/>
                <a:cs typeface="Calibri"/>
              </a:rPr>
              <a:t>prevent </a:t>
            </a:r>
            <a:r>
              <a:rPr dirty="0" sz="2800" spc="-5">
                <a:latin typeface="Calibri"/>
                <a:cs typeface="Calibri"/>
              </a:rPr>
              <a:t>accidents or injuries </a:t>
            </a:r>
            <a:r>
              <a:rPr dirty="0" sz="2800" spc="-15">
                <a:latin typeface="Calibri"/>
                <a:cs typeface="Calibri"/>
              </a:rPr>
              <a:t>in 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 lab. </a:t>
            </a:r>
            <a:r>
              <a:rPr dirty="0" sz="2800" spc="-15">
                <a:latin typeface="Calibri"/>
                <a:cs typeface="Calibri"/>
              </a:rPr>
              <a:t>For </a:t>
            </a:r>
            <a:r>
              <a:rPr dirty="0" sz="2800" spc="-20">
                <a:latin typeface="Calibri"/>
                <a:cs typeface="Calibri"/>
              </a:rPr>
              <a:t>example, </a:t>
            </a:r>
            <a:r>
              <a:rPr dirty="0" sz="2800" spc="-5">
                <a:latin typeface="Calibri"/>
                <a:cs typeface="Calibri"/>
              </a:rPr>
              <a:t>skirts </a:t>
            </a:r>
            <a:r>
              <a:rPr dirty="0" sz="2800">
                <a:latin typeface="Calibri"/>
                <a:cs typeface="Calibri"/>
              </a:rPr>
              <a:t>and </a:t>
            </a:r>
            <a:r>
              <a:rPr dirty="0" sz="2800" spc="-5">
                <a:latin typeface="Calibri"/>
                <a:cs typeface="Calibri"/>
              </a:rPr>
              <a:t>shorts </a:t>
            </a:r>
            <a:r>
              <a:rPr dirty="0" sz="2800" spc="-10">
                <a:latin typeface="Calibri"/>
                <a:cs typeface="Calibri"/>
              </a:rPr>
              <a:t>might be </a:t>
            </a:r>
            <a:r>
              <a:rPr dirty="0" sz="2800" spc="-5">
                <a:latin typeface="Calibri"/>
                <a:cs typeface="Calibri"/>
              </a:rPr>
              <a:t>nice </a:t>
            </a:r>
            <a:r>
              <a:rPr dirty="0" sz="2800" spc="-25">
                <a:latin typeface="Calibri"/>
                <a:cs typeface="Calibri"/>
              </a:rPr>
              <a:t>for </a:t>
            </a:r>
            <a:r>
              <a:rPr dirty="0" sz="2800" spc="-5">
                <a:latin typeface="Calibri"/>
                <a:cs typeface="Calibri"/>
              </a:rPr>
              <a:t>enjoying the </a:t>
            </a:r>
            <a:r>
              <a:rPr dirty="0" sz="2800" spc="-10">
                <a:latin typeface="Calibri"/>
                <a:cs typeface="Calibri"/>
              </a:rPr>
              <a:t>warm 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weather </a:t>
            </a:r>
            <a:r>
              <a:rPr dirty="0" sz="2800" spc="-5">
                <a:latin typeface="Calibri"/>
                <a:cs typeface="Calibri"/>
              </a:rPr>
              <a:t>outside </a:t>
            </a:r>
            <a:r>
              <a:rPr dirty="0" sz="2800" spc="-10">
                <a:latin typeface="Calibri"/>
                <a:cs typeface="Calibri"/>
              </a:rPr>
              <a:t>but quickly become </a:t>
            </a:r>
            <a:r>
              <a:rPr dirty="0" sz="2800" spc="-5">
                <a:latin typeface="Calibri"/>
                <a:cs typeface="Calibri"/>
              </a:rPr>
              <a:t>a liability </a:t>
            </a:r>
            <a:r>
              <a:rPr dirty="0" sz="2800">
                <a:latin typeface="Calibri"/>
                <a:cs typeface="Calibri"/>
              </a:rPr>
              <a:t>in </a:t>
            </a:r>
            <a:r>
              <a:rPr dirty="0" sz="2800" spc="-5">
                <a:latin typeface="Calibri"/>
                <a:cs typeface="Calibri"/>
              </a:rPr>
              <a:t>the lab, </a:t>
            </a:r>
            <a:r>
              <a:rPr dirty="0" sz="2800" spc="-15">
                <a:latin typeface="Calibri"/>
                <a:cs typeface="Calibri"/>
              </a:rPr>
              <a:t>where </a:t>
            </a:r>
            <a:r>
              <a:rPr dirty="0" sz="2800" spc="-10">
                <a:latin typeface="Calibri"/>
                <a:cs typeface="Calibri"/>
              </a:rPr>
              <a:t>skin can </a:t>
            </a:r>
            <a:r>
              <a:rPr dirty="0" sz="2800">
                <a:latin typeface="Calibri"/>
                <a:cs typeface="Calibri"/>
              </a:rPr>
              <a:t>be 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exposed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to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heat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dangerous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chemicals.</a:t>
            </a:r>
            <a:endParaRPr sz="28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25">
                <a:latin typeface="Calibri"/>
                <a:cs typeface="Calibri"/>
              </a:rPr>
              <a:t>Always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tie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back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hair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that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is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chin-length</a:t>
            </a:r>
            <a:r>
              <a:rPr dirty="0" sz="2800" spc="4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 </a:t>
            </a:r>
            <a:r>
              <a:rPr dirty="0" sz="2800" spc="-50">
                <a:latin typeface="Calibri"/>
                <a:cs typeface="Calibri"/>
              </a:rPr>
              <a:t>longer.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2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  <a:tab pos="1210310" algn="l"/>
                <a:tab pos="2000885" algn="l"/>
                <a:tab pos="2760345" algn="l"/>
                <a:tab pos="3698875" algn="l"/>
                <a:tab pos="5027930" algn="l"/>
                <a:tab pos="5506720" algn="l"/>
                <a:tab pos="6899909" algn="l"/>
                <a:tab pos="8122284" algn="l"/>
                <a:tab pos="8510905" algn="l"/>
                <a:tab pos="9904095" algn="l"/>
                <a:tab pos="10382885" algn="l"/>
              </a:tabLst>
            </a:pPr>
            <a:r>
              <a:rPr dirty="0" sz="2800" spc="-5">
                <a:latin typeface="Calibri"/>
                <a:cs typeface="Calibri"/>
              </a:rPr>
              <a:t>Ma</a:t>
            </a:r>
            <a:r>
              <a:rPr dirty="0" sz="2800" spc="-90">
                <a:latin typeface="Calibri"/>
                <a:cs typeface="Calibri"/>
              </a:rPr>
              <a:t>k</a:t>
            </a:r>
            <a:r>
              <a:rPr dirty="0" sz="2800" spc="-5">
                <a:latin typeface="Calibri"/>
                <a:cs typeface="Calibri"/>
              </a:rPr>
              <a:t>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su</a:t>
            </a:r>
            <a:r>
              <a:rPr dirty="0" sz="2800" spc="-25">
                <a:latin typeface="Calibri"/>
                <a:cs typeface="Calibri"/>
              </a:rPr>
              <a:t>r</a:t>
            </a:r>
            <a:r>
              <a:rPr dirty="0" sz="2800" spc="-5">
                <a:latin typeface="Calibri"/>
                <a:cs typeface="Calibri"/>
              </a:rPr>
              <a:t>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th</a:t>
            </a:r>
            <a:r>
              <a:rPr dirty="0" sz="2800" spc="-35">
                <a:latin typeface="Calibri"/>
                <a:cs typeface="Calibri"/>
              </a:rPr>
              <a:t>a</a:t>
            </a:r>
            <a:r>
              <a:rPr dirty="0" sz="2800" spc="-5">
                <a:latin typeface="Calibri"/>
                <a:cs typeface="Calibri"/>
              </a:rPr>
              <a:t>t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loose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clothi</a:t>
            </a:r>
            <a:r>
              <a:rPr dirty="0" sz="2800">
                <a:latin typeface="Calibri"/>
                <a:cs typeface="Calibri"/>
              </a:rPr>
              <a:t>n</a:t>
            </a:r>
            <a:r>
              <a:rPr dirty="0" sz="2800" spc="-5">
                <a:latin typeface="Calibri"/>
                <a:cs typeface="Calibri"/>
              </a:rPr>
              <a:t>g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dangl</a:t>
            </a:r>
            <a:r>
              <a:rPr dirty="0" sz="2800" spc="-25">
                <a:latin typeface="Calibri"/>
                <a:cs typeface="Calibri"/>
              </a:rPr>
              <a:t>i</a:t>
            </a:r>
            <a:r>
              <a:rPr dirty="0" sz="2800" spc="-10">
                <a:latin typeface="Calibri"/>
                <a:cs typeface="Calibri"/>
              </a:rPr>
              <a:t>n</a:t>
            </a:r>
            <a:r>
              <a:rPr dirty="0" sz="2800" spc="-5">
                <a:latin typeface="Calibri"/>
                <a:cs typeface="Calibri"/>
              </a:rPr>
              <a:t>g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j</a:t>
            </a:r>
            <a:r>
              <a:rPr dirty="0" sz="2800" spc="-15">
                <a:latin typeface="Calibri"/>
                <a:cs typeface="Calibri"/>
              </a:rPr>
              <a:t>e</a:t>
            </a:r>
            <a:r>
              <a:rPr dirty="0" sz="2800" spc="-25">
                <a:latin typeface="Calibri"/>
                <a:cs typeface="Calibri"/>
              </a:rPr>
              <a:t>w</a:t>
            </a:r>
            <a:r>
              <a:rPr dirty="0" sz="2800" spc="-5">
                <a:latin typeface="Calibri"/>
                <a:cs typeface="Calibri"/>
              </a:rPr>
              <a:t>elry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5">
                <a:latin typeface="Calibri"/>
                <a:cs typeface="Calibri"/>
              </a:rPr>
              <a:t>i</a:t>
            </a:r>
            <a:r>
              <a:rPr dirty="0" sz="2800" spc="-5">
                <a:latin typeface="Calibri"/>
                <a:cs typeface="Calibri"/>
              </a:rPr>
              <a:t>s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se</a:t>
            </a:r>
            <a:r>
              <a:rPr dirty="0" sz="2800" spc="5">
                <a:latin typeface="Calibri"/>
                <a:cs typeface="Calibri"/>
              </a:rPr>
              <a:t>c</a:t>
            </a:r>
            <a:r>
              <a:rPr dirty="0" sz="2800" spc="-10">
                <a:latin typeface="Calibri"/>
                <a:cs typeface="Calibri"/>
              </a:rPr>
              <a:t>u</a:t>
            </a:r>
            <a:r>
              <a:rPr dirty="0" sz="2800" spc="-40">
                <a:latin typeface="Calibri"/>
                <a:cs typeface="Calibri"/>
              </a:rPr>
              <a:t>r</a:t>
            </a:r>
            <a:r>
              <a:rPr dirty="0" sz="2800" spc="-5">
                <a:latin typeface="Calibri"/>
                <a:cs typeface="Calibri"/>
              </a:rPr>
              <a:t>ed,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0">
                <a:latin typeface="Calibri"/>
                <a:cs typeface="Calibri"/>
              </a:rPr>
              <a:t>a</a:t>
            </a:r>
            <a:r>
              <a:rPr dirty="0" sz="2800" spc="-25">
                <a:latin typeface="Calibri"/>
                <a:cs typeface="Calibri"/>
              </a:rPr>
              <a:t>v</a:t>
            </a:r>
            <a:r>
              <a:rPr dirty="0" sz="2800" spc="-10">
                <a:latin typeface="Calibri"/>
                <a:cs typeface="Calibri"/>
              </a:rPr>
              <a:t>oid  </a:t>
            </a:r>
            <a:r>
              <a:rPr dirty="0" sz="2800" spc="-10">
                <a:latin typeface="Calibri"/>
                <a:cs typeface="Calibri"/>
              </a:rPr>
              <a:t>wearing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it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first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place.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2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15">
                <a:latin typeface="Calibri"/>
                <a:cs typeface="Calibri"/>
              </a:rPr>
              <a:t>Never</a:t>
            </a:r>
            <a:r>
              <a:rPr dirty="0" sz="2800" spc="2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wear</a:t>
            </a:r>
            <a:r>
              <a:rPr dirty="0" sz="2800" spc="2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sandals</a:t>
            </a:r>
            <a:r>
              <a:rPr dirty="0" sz="2800" spc="23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 spc="2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other</a:t>
            </a:r>
            <a:r>
              <a:rPr dirty="0" sz="2800" spc="229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open-toed</a:t>
            </a:r>
            <a:r>
              <a:rPr dirty="0" sz="2800" spc="23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shoes</a:t>
            </a:r>
            <a:r>
              <a:rPr dirty="0" sz="2800" spc="2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2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2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lab.</a:t>
            </a:r>
            <a:r>
              <a:rPr dirty="0" sz="2800" spc="2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Footwear</a:t>
            </a:r>
            <a:r>
              <a:rPr dirty="0" sz="2800" spc="229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should </a:t>
            </a:r>
            <a:r>
              <a:rPr dirty="0" sz="2800" spc="-61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always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cover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foot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completely.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15">
                <a:latin typeface="Calibri"/>
                <a:cs typeface="Calibri"/>
              </a:rPr>
              <a:t>Never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wear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shorts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skirts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lab.</a:t>
            </a:r>
            <a:endParaRPr sz="2800">
              <a:latin typeface="Calibri"/>
              <a:cs typeface="Calibri"/>
            </a:endParaRPr>
          </a:p>
          <a:p>
            <a:pPr marL="241300" marR="5715" indent="-228600">
              <a:lnSpc>
                <a:spcPts val="302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5">
                <a:latin typeface="Calibri"/>
                <a:cs typeface="Calibri"/>
              </a:rPr>
              <a:t>When</a:t>
            </a:r>
            <a:r>
              <a:rPr dirty="0" sz="2800" spc="34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working</a:t>
            </a:r>
            <a:r>
              <a:rPr dirty="0" sz="2800" spc="35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with</a:t>
            </a:r>
            <a:r>
              <a:rPr dirty="0" sz="2800" spc="35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Bunsen</a:t>
            </a:r>
            <a:r>
              <a:rPr dirty="0" sz="2800" spc="36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burners,</a:t>
            </a:r>
            <a:r>
              <a:rPr dirty="0" sz="2800" spc="35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lighted</a:t>
            </a:r>
            <a:r>
              <a:rPr dirty="0" sz="2800" spc="35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splints,</a:t>
            </a:r>
            <a:r>
              <a:rPr dirty="0" sz="2800" spc="3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matches,</a:t>
            </a:r>
            <a:r>
              <a:rPr dirty="0" sz="2800" spc="34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etc.,</a:t>
            </a:r>
            <a:r>
              <a:rPr dirty="0" sz="2800" spc="36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acrylic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nails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are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not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allowed.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2807" y="4441825"/>
            <a:ext cx="985971" cy="3422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33134" y="4358894"/>
            <a:ext cx="685672" cy="22339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93103" y="4188205"/>
            <a:ext cx="555878" cy="26441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4894" y="4104766"/>
            <a:ext cx="696849" cy="23533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51915" y="3833495"/>
            <a:ext cx="984489" cy="3420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06381" y="3782314"/>
            <a:ext cx="496316" cy="19697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70261" y="3489197"/>
            <a:ext cx="1240790" cy="38798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79378" y="3380740"/>
            <a:ext cx="782447" cy="2586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0"/>
            <a:ext cx="646557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0">
                <a:solidFill>
                  <a:srgbClr val="6FAC46"/>
                </a:solidFill>
                <a:latin typeface="Calibri Light"/>
                <a:cs typeface="Calibri Light"/>
              </a:rPr>
              <a:t>Personal</a:t>
            </a:r>
            <a:r>
              <a:rPr dirty="0" sz="4000" spc="-90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40">
                <a:solidFill>
                  <a:srgbClr val="6FAC46"/>
                </a:solidFill>
                <a:latin typeface="Calibri Light"/>
                <a:cs typeface="Calibri Light"/>
              </a:rPr>
              <a:t>protection</a:t>
            </a:r>
            <a:r>
              <a:rPr dirty="0" sz="4000" spc="-105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50">
                <a:solidFill>
                  <a:srgbClr val="6FAC46"/>
                </a:solidFill>
                <a:latin typeface="Calibri Light"/>
                <a:cs typeface="Calibri Light"/>
              </a:rPr>
              <a:t>safety</a:t>
            </a:r>
            <a:r>
              <a:rPr dirty="0" sz="4000" spc="-80">
                <a:solidFill>
                  <a:srgbClr val="6FAC46"/>
                </a:solidFill>
                <a:latin typeface="Calibri Light"/>
                <a:cs typeface="Calibri Light"/>
              </a:rPr>
              <a:t> </a:t>
            </a:r>
            <a:r>
              <a:rPr dirty="0" sz="4000" spc="-25">
                <a:solidFill>
                  <a:srgbClr val="6FAC46"/>
                </a:solidFill>
                <a:latin typeface="Calibri Light"/>
                <a:cs typeface="Calibri Light"/>
              </a:rPr>
              <a:t>rules: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3468" y="798398"/>
            <a:ext cx="11375390" cy="477583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algn="just" marL="241300" marR="5080" indent="-228600">
              <a:lnSpc>
                <a:spcPts val="259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15">
                <a:latin typeface="Calibri"/>
                <a:cs typeface="Calibri"/>
              </a:rPr>
              <a:t>Unlike</a:t>
            </a:r>
            <a:r>
              <a:rPr dirty="0" sz="2400" spc="-10">
                <a:latin typeface="Calibri"/>
                <a:cs typeface="Calibri"/>
              </a:rPr>
              <a:t> laboratory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dress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code</a:t>
            </a:r>
            <a:r>
              <a:rPr dirty="0" sz="2400" spc="-5">
                <a:latin typeface="Calibri"/>
                <a:cs typeface="Calibri"/>
              </a:rPr>
              <a:t> policies,</a:t>
            </a:r>
            <a:r>
              <a:rPr dirty="0" sz="2400">
                <a:latin typeface="Calibri"/>
                <a:cs typeface="Calibri"/>
              </a:rPr>
              <a:t> rules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for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personal</a:t>
            </a:r>
            <a:r>
              <a:rPr dirty="0" sz="2400" spc="5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protection</a:t>
            </a:r>
            <a:r>
              <a:rPr dirty="0" sz="2400" spc="52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cover</a:t>
            </a:r>
            <a:r>
              <a:rPr dirty="0" sz="2400" spc="5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what </a:t>
            </a:r>
            <a:r>
              <a:rPr dirty="0" sz="2400" spc="-5">
                <a:latin typeface="Calibri"/>
                <a:cs typeface="Calibri"/>
              </a:rPr>
              <a:t> employees </a:t>
            </a:r>
            <a:r>
              <a:rPr dirty="0" sz="2400" spc="-10">
                <a:latin typeface="Calibri"/>
                <a:cs typeface="Calibri"/>
              </a:rPr>
              <a:t>should </a:t>
            </a:r>
            <a:r>
              <a:rPr dirty="0" sz="2400" spc="-5">
                <a:latin typeface="Calibri"/>
                <a:cs typeface="Calibri"/>
              </a:rPr>
              <a:t>be wearing </a:t>
            </a:r>
            <a:r>
              <a:rPr dirty="0" sz="2400">
                <a:latin typeface="Calibri"/>
                <a:cs typeface="Calibri"/>
              </a:rPr>
              <a:t>in </a:t>
            </a:r>
            <a:r>
              <a:rPr dirty="0" sz="2400" spc="-5">
                <a:latin typeface="Calibri"/>
                <a:cs typeface="Calibri"/>
              </a:rPr>
              <a:t>the </a:t>
            </a:r>
            <a:r>
              <a:rPr dirty="0" sz="2400">
                <a:latin typeface="Calibri"/>
                <a:cs typeface="Calibri"/>
              </a:rPr>
              <a:t>lab </a:t>
            </a:r>
            <a:r>
              <a:rPr dirty="0" sz="2400" spc="-15">
                <a:latin typeface="Calibri"/>
                <a:cs typeface="Calibri"/>
              </a:rPr>
              <a:t>to </a:t>
            </a:r>
            <a:r>
              <a:rPr dirty="0" sz="2400" spc="-10">
                <a:latin typeface="Calibri"/>
                <a:cs typeface="Calibri"/>
              </a:rPr>
              <a:t>protect </a:t>
            </a:r>
            <a:r>
              <a:rPr dirty="0" sz="2400" spc="-5">
                <a:latin typeface="Calibri"/>
                <a:cs typeface="Calibri"/>
              </a:rPr>
              <a:t>themselves </a:t>
            </a:r>
            <a:r>
              <a:rPr dirty="0" sz="2400" spc="-15">
                <a:latin typeface="Calibri"/>
                <a:cs typeface="Calibri"/>
              </a:rPr>
              <a:t>from </a:t>
            </a:r>
            <a:r>
              <a:rPr dirty="0" sz="2400" spc="-5">
                <a:latin typeface="Calibri"/>
                <a:cs typeface="Calibri"/>
              </a:rPr>
              <a:t>various </a:t>
            </a:r>
            <a:r>
              <a:rPr dirty="0" sz="2400" spc="-15">
                <a:latin typeface="Calibri"/>
                <a:cs typeface="Calibri"/>
              </a:rPr>
              <a:t>hazards, </a:t>
            </a:r>
            <a:r>
              <a:rPr dirty="0" sz="2400">
                <a:latin typeface="Calibri"/>
                <a:cs typeface="Calibri"/>
              </a:rPr>
              <a:t>as 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well </a:t>
            </a:r>
            <a:r>
              <a:rPr dirty="0" sz="2400">
                <a:latin typeface="Calibri"/>
                <a:cs typeface="Calibri"/>
              </a:rPr>
              <a:t>as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basic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hygiene</a:t>
            </a:r>
            <a:r>
              <a:rPr dirty="0" sz="2400" spc="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rules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to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follow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to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avoid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any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sort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of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contamination.</a:t>
            </a:r>
            <a:endParaRPr sz="2400">
              <a:latin typeface="Calibri"/>
              <a:cs typeface="Calibri"/>
            </a:endParaRPr>
          </a:p>
          <a:p>
            <a:pPr algn="just" marL="241300" marR="5715" indent="-228600">
              <a:lnSpc>
                <a:spcPts val="2590"/>
              </a:lnSpc>
              <a:spcBef>
                <a:spcPts val="101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>
                <a:latin typeface="Calibri"/>
                <a:cs typeface="Calibri"/>
              </a:rPr>
              <a:t>When </a:t>
            </a:r>
            <a:r>
              <a:rPr dirty="0" sz="2400" spc="-10">
                <a:latin typeface="Calibri"/>
                <a:cs typeface="Calibri"/>
              </a:rPr>
              <a:t>working </a:t>
            </a:r>
            <a:r>
              <a:rPr dirty="0" sz="2400">
                <a:latin typeface="Calibri"/>
                <a:cs typeface="Calibri"/>
              </a:rPr>
              <a:t>with </a:t>
            </a:r>
            <a:r>
              <a:rPr dirty="0" sz="2400" spc="-5">
                <a:latin typeface="Calibri"/>
                <a:cs typeface="Calibri"/>
              </a:rPr>
              <a:t>equipment, </a:t>
            </a:r>
            <a:r>
              <a:rPr dirty="0" sz="2400" spc="-15">
                <a:latin typeface="Calibri"/>
                <a:cs typeface="Calibri"/>
              </a:rPr>
              <a:t>hazardous </a:t>
            </a:r>
            <a:r>
              <a:rPr dirty="0" sz="2400" spc="-10">
                <a:latin typeface="Calibri"/>
                <a:cs typeface="Calibri"/>
              </a:rPr>
              <a:t>materials, glassware, heat, and/or </a:t>
            </a:r>
            <a:r>
              <a:rPr dirty="0" sz="2400" spc="-5">
                <a:latin typeface="Calibri"/>
                <a:cs typeface="Calibri"/>
              </a:rPr>
              <a:t>chemicals, 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always </a:t>
            </a:r>
            <a:r>
              <a:rPr dirty="0" sz="2400" spc="-5">
                <a:latin typeface="Calibri"/>
                <a:cs typeface="Calibri"/>
              </a:rPr>
              <a:t>wear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face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shields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or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safety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glasses.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>
                <a:latin typeface="Calibri"/>
                <a:cs typeface="Calibri"/>
              </a:rPr>
              <a:t>When</a:t>
            </a:r>
            <a:r>
              <a:rPr dirty="0" sz="2400" spc="-5">
                <a:latin typeface="Calibri"/>
                <a:cs typeface="Calibri"/>
              </a:rPr>
              <a:t> handling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any</a:t>
            </a:r>
            <a:r>
              <a:rPr dirty="0" sz="2400" spc="1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toxic </a:t>
            </a:r>
            <a:r>
              <a:rPr dirty="0" sz="2400" spc="-5">
                <a:latin typeface="Calibri"/>
                <a:cs typeface="Calibri"/>
              </a:rPr>
              <a:t>or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hazardous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agent, </a:t>
            </a:r>
            <a:r>
              <a:rPr dirty="0" sz="2400" spc="-20">
                <a:latin typeface="Calibri"/>
                <a:cs typeface="Calibri"/>
              </a:rPr>
              <a:t>always </a:t>
            </a:r>
            <a:r>
              <a:rPr dirty="0" sz="2400" spc="-5">
                <a:latin typeface="Calibri"/>
                <a:cs typeface="Calibri"/>
              </a:rPr>
              <a:t>wear</a:t>
            </a:r>
            <a:r>
              <a:rPr dirty="0" sz="2400" spc="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10">
                <a:latin typeface="Calibri"/>
                <a:cs typeface="Calibri"/>
              </a:rPr>
              <a:t> appropriate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gloves.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>
                <a:latin typeface="Calibri"/>
                <a:cs typeface="Calibri"/>
              </a:rPr>
              <a:t>When</a:t>
            </a:r>
            <a:r>
              <a:rPr dirty="0" sz="2400" spc="-10">
                <a:latin typeface="Calibri"/>
                <a:cs typeface="Calibri"/>
              </a:rPr>
              <a:t> performing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laboratory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experiments,</a:t>
            </a:r>
            <a:r>
              <a:rPr dirty="0" sz="2400" spc="-10">
                <a:latin typeface="Calibri"/>
                <a:cs typeface="Calibri"/>
              </a:rPr>
              <a:t> you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should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always </a:t>
            </a:r>
            <a:r>
              <a:rPr dirty="0" sz="2400" spc="-5">
                <a:latin typeface="Calibri"/>
                <a:cs typeface="Calibri"/>
              </a:rPr>
              <a:t>wear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5">
                <a:latin typeface="Calibri"/>
                <a:cs typeface="Calibri"/>
              </a:rPr>
              <a:t> smock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or</a:t>
            </a:r>
            <a:r>
              <a:rPr dirty="0" sz="2400">
                <a:latin typeface="Calibri"/>
                <a:cs typeface="Calibri"/>
              </a:rPr>
              <a:t> lab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coat.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20">
                <a:latin typeface="Calibri"/>
                <a:cs typeface="Calibri"/>
              </a:rPr>
              <a:t>Before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leaving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lab</a:t>
            </a:r>
            <a:r>
              <a:rPr dirty="0" sz="2400" spc="-5">
                <a:latin typeface="Calibri"/>
                <a:cs typeface="Calibri"/>
              </a:rPr>
              <a:t> or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eating,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always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wash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your</a:t>
            </a:r>
            <a:r>
              <a:rPr dirty="0" sz="2400" spc="-5">
                <a:latin typeface="Calibri"/>
                <a:cs typeface="Calibri"/>
              </a:rPr>
              <a:t> hands.</a:t>
            </a:r>
            <a:endParaRPr sz="2400">
              <a:latin typeface="Calibri"/>
              <a:cs typeface="Calibri"/>
            </a:endParaRPr>
          </a:p>
          <a:p>
            <a:pPr marL="241300" marR="6985" indent="-228600">
              <a:lnSpc>
                <a:spcPts val="2590"/>
              </a:lnSpc>
              <a:spcBef>
                <a:spcPts val="1035"/>
              </a:spcBef>
              <a:buFont typeface="Arial MT"/>
              <a:buChar char="•"/>
              <a:tabLst>
                <a:tab pos="241300" algn="l"/>
                <a:tab pos="1005840" algn="l"/>
                <a:tab pos="2530475" algn="l"/>
                <a:tab pos="2973705" algn="l"/>
                <a:tab pos="4608830" algn="l"/>
                <a:tab pos="5200650" algn="l"/>
                <a:tab pos="6167120" algn="l"/>
                <a:tab pos="7128509" algn="l"/>
                <a:tab pos="7904480" algn="l"/>
                <a:tab pos="8604250" algn="l"/>
                <a:tab pos="9484995" algn="l"/>
                <a:tab pos="10172700" algn="l"/>
                <a:tab pos="10893425" algn="l"/>
              </a:tabLst>
            </a:pPr>
            <a:r>
              <a:rPr dirty="0" sz="2400">
                <a:latin typeface="Calibri"/>
                <a:cs typeface="Calibri"/>
              </a:rPr>
              <a:t>Af</a:t>
            </a:r>
            <a:r>
              <a:rPr dirty="0" sz="2400" spc="-25">
                <a:latin typeface="Calibri"/>
                <a:cs typeface="Calibri"/>
              </a:rPr>
              <a:t>t</a:t>
            </a:r>
            <a:r>
              <a:rPr dirty="0" sz="2400">
                <a:latin typeface="Calibri"/>
                <a:cs typeface="Calibri"/>
              </a:rPr>
              <a:t>er	</a:t>
            </a:r>
            <a:r>
              <a:rPr dirty="0" sz="2400" spc="-5">
                <a:latin typeface="Calibri"/>
                <a:cs typeface="Calibri"/>
              </a:rPr>
              <a:t>pe</a:t>
            </a:r>
            <a:r>
              <a:rPr dirty="0" sz="2400">
                <a:latin typeface="Calibri"/>
                <a:cs typeface="Calibri"/>
              </a:rPr>
              <a:t>r</a:t>
            </a:r>
            <a:r>
              <a:rPr dirty="0" sz="2400" spc="-50">
                <a:latin typeface="Calibri"/>
                <a:cs typeface="Calibri"/>
              </a:rPr>
              <a:t>f</a:t>
            </a:r>
            <a:r>
              <a:rPr dirty="0" sz="2400" spc="-5">
                <a:latin typeface="Calibri"/>
                <a:cs typeface="Calibri"/>
              </a:rPr>
              <a:t>o</a:t>
            </a:r>
            <a:r>
              <a:rPr dirty="0" sz="2400" spc="-20">
                <a:latin typeface="Calibri"/>
                <a:cs typeface="Calibri"/>
              </a:rPr>
              <a:t>r</a:t>
            </a:r>
            <a:r>
              <a:rPr dirty="0" sz="2400">
                <a:latin typeface="Calibri"/>
                <a:cs typeface="Calibri"/>
              </a:rPr>
              <a:t>ming	an	</a:t>
            </a:r>
            <a:r>
              <a:rPr dirty="0" sz="2400" spc="-35">
                <a:latin typeface="Calibri"/>
                <a:cs typeface="Calibri"/>
              </a:rPr>
              <a:t>e</a:t>
            </a:r>
            <a:r>
              <a:rPr dirty="0" sz="2400" spc="-10">
                <a:latin typeface="Calibri"/>
                <a:cs typeface="Calibri"/>
              </a:rPr>
              <a:t>x</a:t>
            </a:r>
            <a:r>
              <a:rPr dirty="0" sz="2400" spc="-5">
                <a:latin typeface="Calibri"/>
                <a:cs typeface="Calibri"/>
              </a:rPr>
              <a:t>pe</a:t>
            </a:r>
            <a:r>
              <a:rPr dirty="0" sz="2400">
                <a:latin typeface="Calibri"/>
                <a:cs typeface="Calibri"/>
              </a:rPr>
              <a:t>rim</a:t>
            </a:r>
            <a:r>
              <a:rPr dirty="0" sz="2400" spc="5">
                <a:latin typeface="Calibri"/>
                <a:cs typeface="Calibri"/>
              </a:rPr>
              <a:t>e</a:t>
            </a:r>
            <a:r>
              <a:rPr dirty="0" sz="2400" spc="-25">
                <a:latin typeface="Calibri"/>
                <a:cs typeface="Calibri"/>
              </a:rPr>
              <a:t>n</a:t>
            </a:r>
            <a:r>
              <a:rPr dirty="0" sz="2400">
                <a:latin typeface="Calibri"/>
                <a:cs typeface="Calibri"/>
              </a:rPr>
              <a:t>t,	</a:t>
            </a:r>
            <a:r>
              <a:rPr dirty="0" sz="2400" spc="-35">
                <a:latin typeface="Calibri"/>
                <a:cs typeface="Calibri"/>
              </a:rPr>
              <a:t>y</a:t>
            </a:r>
            <a:r>
              <a:rPr dirty="0" sz="2400" spc="-5">
                <a:latin typeface="Calibri"/>
                <a:cs typeface="Calibri"/>
              </a:rPr>
              <a:t>o</a:t>
            </a:r>
            <a:r>
              <a:rPr dirty="0" sz="2400">
                <a:latin typeface="Calibri"/>
                <a:cs typeface="Calibri"/>
              </a:rPr>
              <a:t>u	</a:t>
            </a:r>
            <a:r>
              <a:rPr dirty="0" sz="2400" spc="-5">
                <a:latin typeface="Calibri"/>
                <a:cs typeface="Calibri"/>
              </a:rPr>
              <a:t>sh</a:t>
            </a:r>
            <a:r>
              <a:rPr dirty="0" sz="2400" spc="-10">
                <a:latin typeface="Calibri"/>
                <a:cs typeface="Calibri"/>
              </a:rPr>
              <a:t>o</a:t>
            </a:r>
            <a:r>
              <a:rPr dirty="0" sz="2400" spc="-5">
                <a:latin typeface="Calibri"/>
                <a:cs typeface="Calibri"/>
              </a:rPr>
              <a:t>ul</a:t>
            </a:r>
            <a:r>
              <a:rPr dirty="0" sz="2400">
                <a:latin typeface="Calibri"/>
                <a:cs typeface="Calibri"/>
              </a:rPr>
              <a:t>d	al</a:t>
            </a:r>
            <a:r>
              <a:rPr dirty="0" sz="2400" spc="-25">
                <a:latin typeface="Calibri"/>
                <a:cs typeface="Calibri"/>
              </a:rPr>
              <a:t>w</a:t>
            </a:r>
            <a:r>
              <a:rPr dirty="0" sz="2400" spc="-50">
                <a:latin typeface="Calibri"/>
                <a:cs typeface="Calibri"/>
              </a:rPr>
              <a:t>a</a:t>
            </a:r>
            <a:r>
              <a:rPr dirty="0" sz="2400" spc="-20">
                <a:latin typeface="Calibri"/>
                <a:cs typeface="Calibri"/>
              </a:rPr>
              <a:t>y</a:t>
            </a:r>
            <a:r>
              <a:rPr dirty="0" sz="2400">
                <a:latin typeface="Calibri"/>
                <a:cs typeface="Calibri"/>
              </a:rPr>
              <a:t>s	</a:t>
            </a:r>
            <a:r>
              <a:rPr dirty="0" sz="2400" spc="-25">
                <a:latin typeface="Calibri"/>
                <a:cs typeface="Calibri"/>
              </a:rPr>
              <a:t>w</a:t>
            </a: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15">
                <a:latin typeface="Calibri"/>
                <a:cs typeface="Calibri"/>
              </a:rPr>
              <a:t>s</a:t>
            </a:r>
            <a:r>
              <a:rPr dirty="0" sz="2400">
                <a:latin typeface="Calibri"/>
                <a:cs typeface="Calibri"/>
              </a:rPr>
              <a:t>h	</a:t>
            </a:r>
            <a:r>
              <a:rPr dirty="0" sz="2400" spc="-20">
                <a:latin typeface="Calibri"/>
                <a:cs typeface="Calibri"/>
              </a:rPr>
              <a:t>y</a:t>
            </a:r>
            <a:r>
              <a:rPr dirty="0" sz="2400" spc="-5">
                <a:latin typeface="Calibri"/>
                <a:cs typeface="Calibri"/>
              </a:rPr>
              <a:t>ou</a:t>
            </a:r>
            <a:r>
              <a:rPr dirty="0" sz="2400">
                <a:latin typeface="Calibri"/>
                <a:cs typeface="Calibri"/>
              </a:rPr>
              <a:t>r	</a:t>
            </a:r>
            <a:r>
              <a:rPr dirty="0" sz="2400" spc="-5">
                <a:latin typeface="Calibri"/>
                <a:cs typeface="Calibri"/>
              </a:rPr>
              <a:t>ha</a:t>
            </a:r>
            <a:r>
              <a:rPr dirty="0" sz="2400" spc="-15">
                <a:latin typeface="Calibri"/>
                <a:cs typeface="Calibri"/>
              </a:rPr>
              <a:t>n</a:t>
            </a:r>
            <a:r>
              <a:rPr dirty="0" sz="2400" spc="-5">
                <a:latin typeface="Calibri"/>
                <a:cs typeface="Calibri"/>
              </a:rPr>
              <a:t>d</a:t>
            </a:r>
            <a:r>
              <a:rPr dirty="0" sz="2400">
                <a:latin typeface="Calibri"/>
                <a:cs typeface="Calibri"/>
              </a:rPr>
              <a:t>s	with	</a:t>
            </a:r>
            <a:r>
              <a:rPr dirty="0" sz="2400" spc="-5">
                <a:latin typeface="Calibri"/>
                <a:cs typeface="Calibri"/>
              </a:rPr>
              <a:t>so</a:t>
            </a:r>
            <a:r>
              <a:rPr dirty="0" sz="2400" spc="-20">
                <a:latin typeface="Calibri"/>
                <a:cs typeface="Calibri"/>
              </a:rPr>
              <a:t>a</a:t>
            </a:r>
            <a:r>
              <a:rPr dirty="0" sz="2400">
                <a:latin typeface="Calibri"/>
                <a:cs typeface="Calibri"/>
              </a:rPr>
              <a:t>p	and  </a:t>
            </a:r>
            <a:r>
              <a:rPr dirty="0" sz="2400" spc="-55">
                <a:latin typeface="Calibri"/>
                <a:cs typeface="Calibri"/>
              </a:rPr>
              <a:t>water.</a:t>
            </a:r>
            <a:endParaRPr sz="2400">
              <a:latin typeface="Calibri"/>
              <a:cs typeface="Calibri"/>
            </a:endParaRPr>
          </a:p>
          <a:p>
            <a:pPr marL="241300" marR="6350" indent="-228600">
              <a:lnSpc>
                <a:spcPts val="259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>
                <a:latin typeface="Calibri"/>
                <a:cs typeface="Calibri"/>
              </a:rPr>
              <a:t>When</a:t>
            </a:r>
            <a:r>
              <a:rPr dirty="0" sz="2400" spc="3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using</a:t>
            </a:r>
            <a:r>
              <a:rPr dirty="0" sz="2400" spc="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lab</a:t>
            </a:r>
            <a:r>
              <a:rPr dirty="0" sz="2400" spc="4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equipment</a:t>
            </a:r>
            <a:r>
              <a:rPr dirty="0" sz="2400" spc="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chemicals,</a:t>
            </a:r>
            <a:r>
              <a:rPr dirty="0" sz="2400" spc="4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keep</a:t>
            </a:r>
            <a:r>
              <a:rPr dirty="0" sz="2400" spc="2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your</a:t>
            </a:r>
            <a:r>
              <a:rPr dirty="0" sz="2400" spc="3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hands</a:t>
            </a:r>
            <a:r>
              <a:rPr dirty="0" sz="2400" spc="3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away</a:t>
            </a:r>
            <a:r>
              <a:rPr dirty="0" sz="2400" spc="4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from</a:t>
            </a:r>
            <a:r>
              <a:rPr dirty="0" sz="2400" spc="3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your</a:t>
            </a:r>
            <a:r>
              <a:rPr dirty="0" sz="2400" spc="40">
                <a:latin typeface="Calibri"/>
                <a:cs typeface="Calibri"/>
              </a:rPr>
              <a:t> </a:t>
            </a:r>
            <a:r>
              <a:rPr dirty="0" sz="2400" spc="-40">
                <a:latin typeface="Calibri"/>
                <a:cs typeface="Calibri"/>
              </a:rPr>
              <a:t>body,</a:t>
            </a:r>
            <a:r>
              <a:rPr dirty="0" sz="2400" spc="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mouth, </a:t>
            </a:r>
            <a:r>
              <a:rPr dirty="0" sz="2400" spc="-5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eyes,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face.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0475" y="4859782"/>
            <a:ext cx="998220" cy="2602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7147" y="4842383"/>
            <a:ext cx="679957" cy="17513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61434" y="4731765"/>
            <a:ext cx="553465" cy="2209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95417" y="4716398"/>
            <a:ext cx="687578" cy="17856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30236" y="4551553"/>
            <a:ext cx="996724" cy="25996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11034" y="4547489"/>
            <a:ext cx="488442" cy="1645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81772" y="4377690"/>
            <a:ext cx="1242002" cy="2825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06636" y="4322698"/>
            <a:ext cx="778256" cy="2167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3180" y="1943506"/>
            <a:ext cx="9343390" cy="4351655"/>
            <a:chOff x="1113180" y="1943506"/>
            <a:chExt cx="9343390" cy="4351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3180" y="1943506"/>
              <a:ext cx="4717796" cy="43512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7742" y="1961032"/>
              <a:ext cx="4638294" cy="433374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57346" y="1086992"/>
            <a:ext cx="381317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 b="1">
                <a:solidFill>
                  <a:srgbClr val="6FAC46"/>
                </a:solidFill>
                <a:latin typeface="Calibri"/>
                <a:cs typeface="Calibri"/>
              </a:rPr>
              <a:t>personal</a:t>
            </a:r>
            <a:r>
              <a:rPr dirty="0" b="1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pc="-15" b="1">
                <a:solidFill>
                  <a:srgbClr val="6FAC46"/>
                </a:solidFill>
                <a:latin typeface="Calibri"/>
                <a:cs typeface="Calibri"/>
              </a:rPr>
              <a:t>protection</a:t>
            </a:r>
            <a:r>
              <a:rPr dirty="0" spc="5" b="1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pc="-20" b="1">
                <a:solidFill>
                  <a:srgbClr val="6FAC46"/>
                </a:solidFill>
                <a:latin typeface="Calibri"/>
                <a:cs typeface="Calibri"/>
              </a:rPr>
              <a:t>cover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2576" y="1651992"/>
            <a:ext cx="6725920" cy="2938780"/>
            <a:chOff x="2322576" y="1651992"/>
            <a:chExt cx="6725920" cy="2938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2576" y="1651992"/>
              <a:ext cx="6725411" cy="29383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17902" y="2001900"/>
              <a:ext cx="6334760" cy="2397760"/>
            </a:xfrm>
            <a:custGeom>
              <a:avLst/>
              <a:gdLst/>
              <a:ahLst/>
              <a:cxnLst/>
              <a:rect l="l" t="t" r="r" b="b"/>
              <a:pathLst>
                <a:path w="6334759" h="2397760">
                  <a:moveTo>
                    <a:pt x="6334506" y="0"/>
                  </a:moveTo>
                  <a:lnTo>
                    <a:pt x="6326363" y="50522"/>
                  </a:lnTo>
                  <a:lnTo>
                    <a:pt x="6303688" y="94412"/>
                  </a:lnTo>
                  <a:lnTo>
                    <a:pt x="6269108" y="129030"/>
                  </a:lnTo>
                  <a:lnTo>
                    <a:pt x="6225249" y="151737"/>
                  </a:lnTo>
                  <a:lnTo>
                    <a:pt x="6174740" y="159893"/>
                  </a:lnTo>
                  <a:lnTo>
                    <a:pt x="159893" y="159893"/>
                  </a:lnTo>
                  <a:lnTo>
                    <a:pt x="109370" y="168035"/>
                  </a:lnTo>
                  <a:lnTo>
                    <a:pt x="65480" y="190710"/>
                  </a:lnTo>
                  <a:lnTo>
                    <a:pt x="30862" y="225290"/>
                  </a:lnTo>
                  <a:lnTo>
                    <a:pt x="8155" y="269149"/>
                  </a:lnTo>
                  <a:lnTo>
                    <a:pt x="0" y="319659"/>
                  </a:lnTo>
                  <a:lnTo>
                    <a:pt x="0" y="2237994"/>
                  </a:lnTo>
                  <a:lnTo>
                    <a:pt x="8155" y="2288503"/>
                  </a:lnTo>
                  <a:lnTo>
                    <a:pt x="30862" y="2332362"/>
                  </a:lnTo>
                  <a:lnTo>
                    <a:pt x="65480" y="2366942"/>
                  </a:lnTo>
                  <a:lnTo>
                    <a:pt x="109370" y="2389617"/>
                  </a:lnTo>
                  <a:lnTo>
                    <a:pt x="159893" y="2397760"/>
                  </a:lnTo>
                  <a:lnTo>
                    <a:pt x="210402" y="2389617"/>
                  </a:lnTo>
                  <a:lnTo>
                    <a:pt x="254261" y="2366942"/>
                  </a:lnTo>
                  <a:lnTo>
                    <a:pt x="288841" y="2332362"/>
                  </a:lnTo>
                  <a:lnTo>
                    <a:pt x="311516" y="2288503"/>
                  </a:lnTo>
                  <a:lnTo>
                    <a:pt x="319659" y="2237994"/>
                  </a:lnTo>
                  <a:lnTo>
                    <a:pt x="319659" y="2078101"/>
                  </a:lnTo>
                  <a:lnTo>
                    <a:pt x="6174740" y="2078101"/>
                  </a:lnTo>
                  <a:lnTo>
                    <a:pt x="6225249" y="2069957"/>
                  </a:lnTo>
                  <a:lnTo>
                    <a:pt x="6269108" y="2047275"/>
                  </a:lnTo>
                  <a:lnTo>
                    <a:pt x="6303688" y="2012675"/>
                  </a:lnTo>
                  <a:lnTo>
                    <a:pt x="6326363" y="1968779"/>
                  </a:lnTo>
                  <a:lnTo>
                    <a:pt x="6334506" y="1918208"/>
                  </a:lnTo>
                  <a:lnTo>
                    <a:pt x="6334506" y="479551"/>
                  </a:lnTo>
                  <a:lnTo>
                    <a:pt x="159893" y="479551"/>
                  </a:lnTo>
                  <a:lnTo>
                    <a:pt x="159893" y="319659"/>
                  </a:lnTo>
                  <a:lnTo>
                    <a:pt x="166177" y="288585"/>
                  </a:lnTo>
                  <a:lnTo>
                    <a:pt x="183308" y="263191"/>
                  </a:lnTo>
                  <a:lnTo>
                    <a:pt x="208702" y="246060"/>
                  </a:lnTo>
                  <a:lnTo>
                    <a:pt x="239775" y="239775"/>
                  </a:lnTo>
                  <a:lnTo>
                    <a:pt x="6334506" y="239775"/>
                  </a:lnTo>
                  <a:lnTo>
                    <a:pt x="6334506" y="0"/>
                  </a:lnTo>
                  <a:close/>
                </a:path>
                <a:path w="6334759" h="2397760">
                  <a:moveTo>
                    <a:pt x="6334506" y="239775"/>
                  </a:moveTo>
                  <a:lnTo>
                    <a:pt x="239775" y="239775"/>
                  </a:lnTo>
                  <a:lnTo>
                    <a:pt x="270902" y="246060"/>
                  </a:lnTo>
                  <a:lnTo>
                    <a:pt x="296291" y="263191"/>
                  </a:lnTo>
                  <a:lnTo>
                    <a:pt x="313392" y="288585"/>
                  </a:lnTo>
                  <a:lnTo>
                    <a:pt x="319659" y="319659"/>
                  </a:lnTo>
                  <a:lnTo>
                    <a:pt x="311516" y="370230"/>
                  </a:lnTo>
                  <a:lnTo>
                    <a:pt x="288841" y="414126"/>
                  </a:lnTo>
                  <a:lnTo>
                    <a:pt x="254261" y="448726"/>
                  </a:lnTo>
                  <a:lnTo>
                    <a:pt x="210402" y="471408"/>
                  </a:lnTo>
                  <a:lnTo>
                    <a:pt x="159893" y="479551"/>
                  </a:lnTo>
                  <a:lnTo>
                    <a:pt x="6334506" y="479551"/>
                  </a:lnTo>
                  <a:lnTo>
                    <a:pt x="6334506" y="239775"/>
                  </a:lnTo>
                  <a:close/>
                </a:path>
                <a:path w="6334759" h="2397760">
                  <a:moveTo>
                    <a:pt x="6014847" y="0"/>
                  </a:moveTo>
                  <a:lnTo>
                    <a:pt x="6014847" y="159893"/>
                  </a:lnTo>
                  <a:lnTo>
                    <a:pt x="6174740" y="159893"/>
                  </a:lnTo>
                  <a:lnTo>
                    <a:pt x="6174740" y="79883"/>
                  </a:lnTo>
                  <a:lnTo>
                    <a:pt x="6094730" y="79883"/>
                  </a:lnTo>
                  <a:lnTo>
                    <a:pt x="6063656" y="73616"/>
                  </a:lnTo>
                  <a:lnTo>
                    <a:pt x="6038262" y="56514"/>
                  </a:lnTo>
                  <a:lnTo>
                    <a:pt x="6021131" y="31126"/>
                  </a:lnTo>
                  <a:lnTo>
                    <a:pt x="6014847" y="0"/>
                  </a:lnTo>
                  <a:close/>
                </a:path>
                <a:path w="6334759" h="2397760">
                  <a:moveTo>
                    <a:pt x="6174740" y="0"/>
                  </a:moveTo>
                  <a:lnTo>
                    <a:pt x="6168453" y="31126"/>
                  </a:lnTo>
                  <a:lnTo>
                    <a:pt x="6151308" y="56514"/>
                  </a:lnTo>
                  <a:lnTo>
                    <a:pt x="6125876" y="73616"/>
                  </a:lnTo>
                  <a:lnTo>
                    <a:pt x="6094730" y="79883"/>
                  </a:lnTo>
                  <a:lnTo>
                    <a:pt x="6174740" y="79883"/>
                  </a:lnTo>
                  <a:lnTo>
                    <a:pt x="617474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677795" y="1842007"/>
              <a:ext cx="6174740" cy="639445"/>
            </a:xfrm>
            <a:custGeom>
              <a:avLst/>
              <a:gdLst/>
              <a:ahLst/>
              <a:cxnLst/>
              <a:rect l="l" t="t" r="r" b="b"/>
              <a:pathLst>
                <a:path w="6174740" h="639444">
                  <a:moveTo>
                    <a:pt x="79882" y="399668"/>
                  </a:moveTo>
                  <a:lnTo>
                    <a:pt x="48809" y="405953"/>
                  </a:lnTo>
                  <a:lnTo>
                    <a:pt x="23415" y="423084"/>
                  </a:lnTo>
                  <a:lnTo>
                    <a:pt x="6284" y="448478"/>
                  </a:lnTo>
                  <a:lnTo>
                    <a:pt x="0" y="479551"/>
                  </a:lnTo>
                  <a:lnTo>
                    <a:pt x="0" y="639444"/>
                  </a:lnTo>
                  <a:lnTo>
                    <a:pt x="50509" y="631301"/>
                  </a:lnTo>
                  <a:lnTo>
                    <a:pt x="94368" y="608619"/>
                  </a:lnTo>
                  <a:lnTo>
                    <a:pt x="128948" y="574019"/>
                  </a:lnTo>
                  <a:lnTo>
                    <a:pt x="151623" y="530123"/>
                  </a:lnTo>
                  <a:lnTo>
                    <a:pt x="159766" y="479551"/>
                  </a:lnTo>
                  <a:lnTo>
                    <a:pt x="153499" y="448478"/>
                  </a:lnTo>
                  <a:lnTo>
                    <a:pt x="136398" y="423084"/>
                  </a:lnTo>
                  <a:lnTo>
                    <a:pt x="111009" y="405953"/>
                  </a:lnTo>
                  <a:lnTo>
                    <a:pt x="79882" y="399668"/>
                  </a:lnTo>
                  <a:close/>
                </a:path>
                <a:path w="6174740" h="639444">
                  <a:moveTo>
                    <a:pt x="6174612" y="159892"/>
                  </a:moveTo>
                  <a:lnTo>
                    <a:pt x="6014847" y="159892"/>
                  </a:lnTo>
                  <a:lnTo>
                    <a:pt x="6014847" y="319786"/>
                  </a:lnTo>
                  <a:lnTo>
                    <a:pt x="6065356" y="311630"/>
                  </a:lnTo>
                  <a:lnTo>
                    <a:pt x="6109215" y="288923"/>
                  </a:lnTo>
                  <a:lnTo>
                    <a:pt x="6143795" y="254305"/>
                  </a:lnTo>
                  <a:lnTo>
                    <a:pt x="6166470" y="210415"/>
                  </a:lnTo>
                  <a:lnTo>
                    <a:pt x="6174612" y="159892"/>
                  </a:lnTo>
                  <a:close/>
                </a:path>
                <a:path w="6174740" h="639444">
                  <a:moveTo>
                    <a:pt x="6014847" y="0"/>
                  </a:moveTo>
                  <a:lnTo>
                    <a:pt x="5964275" y="8155"/>
                  </a:lnTo>
                  <a:lnTo>
                    <a:pt x="5920379" y="30862"/>
                  </a:lnTo>
                  <a:lnTo>
                    <a:pt x="5885779" y="65480"/>
                  </a:lnTo>
                  <a:lnTo>
                    <a:pt x="5863097" y="109370"/>
                  </a:lnTo>
                  <a:lnTo>
                    <a:pt x="5854954" y="159892"/>
                  </a:lnTo>
                  <a:lnTo>
                    <a:pt x="5861238" y="191019"/>
                  </a:lnTo>
                  <a:lnTo>
                    <a:pt x="5878369" y="216407"/>
                  </a:lnTo>
                  <a:lnTo>
                    <a:pt x="5903763" y="233509"/>
                  </a:lnTo>
                  <a:lnTo>
                    <a:pt x="5934836" y="239775"/>
                  </a:lnTo>
                  <a:lnTo>
                    <a:pt x="5965983" y="233509"/>
                  </a:lnTo>
                  <a:lnTo>
                    <a:pt x="5991415" y="216407"/>
                  </a:lnTo>
                  <a:lnTo>
                    <a:pt x="6008560" y="191019"/>
                  </a:lnTo>
                  <a:lnTo>
                    <a:pt x="6014847" y="159892"/>
                  </a:lnTo>
                  <a:lnTo>
                    <a:pt x="6174612" y="159892"/>
                  </a:lnTo>
                  <a:lnTo>
                    <a:pt x="6166470" y="109370"/>
                  </a:lnTo>
                  <a:lnTo>
                    <a:pt x="6143795" y="65480"/>
                  </a:lnTo>
                  <a:lnTo>
                    <a:pt x="6109215" y="30862"/>
                  </a:lnTo>
                  <a:lnTo>
                    <a:pt x="6065356" y="8155"/>
                  </a:lnTo>
                  <a:lnTo>
                    <a:pt x="6014847" y="0"/>
                  </a:lnTo>
                  <a:close/>
                </a:path>
              </a:pathLst>
            </a:custGeom>
            <a:solidFill>
              <a:srgbClr val="5A8A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517902" y="1842007"/>
              <a:ext cx="6334760" cy="2557780"/>
            </a:xfrm>
            <a:custGeom>
              <a:avLst/>
              <a:gdLst/>
              <a:ahLst/>
              <a:cxnLst/>
              <a:rect l="l" t="t" r="r" b="b"/>
              <a:pathLst>
                <a:path w="6334759" h="2557779">
                  <a:moveTo>
                    <a:pt x="0" y="479551"/>
                  </a:moveTo>
                  <a:lnTo>
                    <a:pt x="8155" y="429042"/>
                  </a:lnTo>
                  <a:lnTo>
                    <a:pt x="30862" y="385183"/>
                  </a:lnTo>
                  <a:lnTo>
                    <a:pt x="65480" y="350603"/>
                  </a:lnTo>
                  <a:lnTo>
                    <a:pt x="109370" y="327928"/>
                  </a:lnTo>
                  <a:lnTo>
                    <a:pt x="159893" y="319786"/>
                  </a:lnTo>
                  <a:lnTo>
                    <a:pt x="6014847" y="319786"/>
                  </a:lnTo>
                  <a:lnTo>
                    <a:pt x="6014847" y="159892"/>
                  </a:lnTo>
                  <a:lnTo>
                    <a:pt x="6022990" y="109370"/>
                  </a:lnTo>
                  <a:lnTo>
                    <a:pt x="6045672" y="65480"/>
                  </a:lnTo>
                  <a:lnTo>
                    <a:pt x="6080272" y="30862"/>
                  </a:lnTo>
                  <a:lnTo>
                    <a:pt x="6124168" y="8155"/>
                  </a:lnTo>
                  <a:lnTo>
                    <a:pt x="6174740" y="0"/>
                  </a:lnTo>
                  <a:lnTo>
                    <a:pt x="6225249" y="8155"/>
                  </a:lnTo>
                  <a:lnTo>
                    <a:pt x="6269108" y="30862"/>
                  </a:lnTo>
                  <a:lnTo>
                    <a:pt x="6303688" y="65480"/>
                  </a:lnTo>
                  <a:lnTo>
                    <a:pt x="6326363" y="109370"/>
                  </a:lnTo>
                  <a:lnTo>
                    <a:pt x="6334506" y="159892"/>
                  </a:lnTo>
                  <a:lnTo>
                    <a:pt x="6334506" y="2078100"/>
                  </a:lnTo>
                  <a:lnTo>
                    <a:pt x="6326363" y="2128672"/>
                  </a:lnTo>
                  <a:lnTo>
                    <a:pt x="6303688" y="2172568"/>
                  </a:lnTo>
                  <a:lnTo>
                    <a:pt x="6269108" y="2207168"/>
                  </a:lnTo>
                  <a:lnTo>
                    <a:pt x="6225249" y="2229850"/>
                  </a:lnTo>
                  <a:lnTo>
                    <a:pt x="6174740" y="2237993"/>
                  </a:lnTo>
                  <a:lnTo>
                    <a:pt x="319659" y="2237993"/>
                  </a:lnTo>
                  <a:lnTo>
                    <a:pt x="319659" y="2397886"/>
                  </a:lnTo>
                  <a:lnTo>
                    <a:pt x="311516" y="2448396"/>
                  </a:lnTo>
                  <a:lnTo>
                    <a:pt x="288841" y="2492255"/>
                  </a:lnTo>
                  <a:lnTo>
                    <a:pt x="254261" y="2526835"/>
                  </a:lnTo>
                  <a:lnTo>
                    <a:pt x="210402" y="2549510"/>
                  </a:lnTo>
                  <a:lnTo>
                    <a:pt x="159893" y="2557653"/>
                  </a:lnTo>
                  <a:lnTo>
                    <a:pt x="109370" y="2549510"/>
                  </a:lnTo>
                  <a:lnTo>
                    <a:pt x="65480" y="2526835"/>
                  </a:lnTo>
                  <a:lnTo>
                    <a:pt x="30862" y="2492255"/>
                  </a:lnTo>
                  <a:lnTo>
                    <a:pt x="8155" y="2448396"/>
                  </a:lnTo>
                  <a:lnTo>
                    <a:pt x="0" y="2397886"/>
                  </a:lnTo>
                  <a:lnTo>
                    <a:pt x="0" y="479551"/>
                  </a:lnTo>
                  <a:close/>
                </a:path>
                <a:path w="6334759" h="2557779">
                  <a:moveTo>
                    <a:pt x="6014847" y="319786"/>
                  </a:moveTo>
                  <a:lnTo>
                    <a:pt x="6174740" y="319786"/>
                  </a:lnTo>
                  <a:lnTo>
                    <a:pt x="6225249" y="311630"/>
                  </a:lnTo>
                  <a:lnTo>
                    <a:pt x="6269108" y="288923"/>
                  </a:lnTo>
                  <a:lnTo>
                    <a:pt x="6303688" y="254305"/>
                  </a:lnTo>
                  <a:lnTo>
                    <a:pt x="6326363" y="210415"/>
                  </a:lnTo>
                  <a:lnTo>
                    <a:pt x="6334506" y="159892"/>
                  </a:lnTo>
                </a:path>
              </a:pathLst>
            </a:custGeom>
            <a:ln w="12700">
              <a:solidFill>
                <a:srgbClr val="507D3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6398" y="1995550"/>
              <a:ext cx="172593" cy="17259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17902" y="2241676"/>
              <a:ext cx="320040" cy="1838325"/>
            </a:xfrm>
            <a:custGeom>
              <a:avLst/>
              <a:gdLst/>
              <a:ahLst/>
              <a:cxnLst/>
              <a:rect l="l" t="t" r="r" b="b"/>
              <a:pathLst>
                <a:path w="320039" h="1838325">
                  <a:moveTo>
                    <a:pt x="159893" y="239775"/>
                  </a:moveTo>
                  <a:lnTo>
                    <a:pt x="159893" y="79883"/>
                  </a:lnTo>
                  <a:lnTo>
                    <a:pt x="183308" y="23415"/>
                  </a:lnTo>
                  <a:lnTo>
                    <a:pt x="239775" y="0"/>
                  </a:lnTo>
                  <a:lnTo>
                    <a:pt x="270902" y="6284"/>
                  </a:lnTo>
                  <a:lnTo>
                    <a:pt x="296291" y="23415"/>
                  </a:lnTo>
                  <a:lnTo>
                    <a:pt x="313392" y="48809"/>
                  </a:lnTo>
                  <a:lnTo>
                    <a:pt x="319659" y="79883"/>
                  </a:lnTo>
                  <a:lnTo>
                    <a:pt x="311516" y="130454"/>
                  </a:lnTo>
                  <a:lnTo>
                    <a:pt x="288841" y="174350"/>
                  </a:lnTo>
                  <a:lnTo>
                    <a:pt x="254261" y="208950"/>
                  </a:lnTo>
                  <a:lnTo>
                    <a:pt x="210402" y="231632"/>
                  </a:lnTo>
                  <a:lnTo>
                    <a:pt x="159893" y="239775"/>
                  </a:lnTo>
                  <a:lnTo>
                    <a:pt x="109370" y="231632"/>
                  </a:lnTo>
                  <a:lnTo>
                    <a:pt x="65480" y="208950"/>
                  </a:lnTo>
                  <a:lnTo>
                    <a:pt x="30862" y="174350"/>
                  </a:lnTo>
                  <a:lnTo>
                    <a:pt x="8155" y="130454"/>
                  </a:lnTo>
                  <a:lnTo>
                    <a:pt x="0" y="79883"/>
                  </a:lnTo>
                </a:path>
                <a:path w="320039" h="1838325">
                  <a:moveTo>
                    <a:pt x="319659" y="79883"/>
                  </a:moveTo>
                  <a:lnTo>
                    <a:pt x="319659" y="1838325"/>
                  </a:lnTo>
                </a:path>
              </a:pathLst>
            </a:custGeom>
            <a:ln w="12700">
              <a:solidFill>
                <a:srgbClr val="507D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28010" y="2308682"/>
            <a:ext cx="5273040" cy="1489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600" spc="-5" b="1">
                <a:solidFill>
                  <a:srgbClr val="FFFFFF"/>
                </a:solidFill>
                <a:latin typeface="Calibri"/>
                <a:cs typeface="Calibri"/>
              </a:rPr>
              <a:t>Thank</a:t>
            </a:r>
            <a:r>
              <a:rPr dirty="0" sz="9600" spc="-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600" spc="-45" b="1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endParaRPr sz="9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ahmed zaeen</dc:creator>
  <dc:title>PowerPoint Presentation</dc:title>
  <dcterms:created xsi:type="dcterms:W3CDTF">2023-12-10T18:30:24Z</dcterms:created>
  <dcterms:modified xsi:type="dcterms:W3CDTF">2023-12-10T18:30:24Z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2023-12-10T00:00:00Z</vt:filetime>
  </property>
</Properties>
</file>