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sldIdLst>
    <p:sldId id="256" r:id="rId2"/>
    <p:sldId id="260" r:id="rId3"/>
    <p:sldId id="261" r:id="rId4"/>
    <p:sldId id="262" r:id="rId5"/>
    <p:sldId id="263" r:id="rId6"/>
    <p:sldId id="265" r:id="rId7"/>
    <p:sldId id="264" r:id="rId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383511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336220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598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324289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1460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289769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2217984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217027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228966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FFED-5430-4A8C-831A-F8F692CDE62D}" type="datetimeFigureOut">
              <a:rPr lang="ar-IQ" smtClean="0"/>
              <a:t>01/06/1446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393801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57FFED-5430-4A8C-831A-F8F692CDE62D}" type="datetimeFigureOut">
              <a:rPr lang="ar-IQ" smtClean="0"/>
              <a:t>01/06/1446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393381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57FFED-5430-4A8C-831A-F8F692CDE62D}" type="datetimeFigureOut">
              <a:rPr lang="ar-IQ" smtClean="0"/>
              <a:t>01/06/1446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267188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57FFED-5430-4A8C-831A-F8F692CDE62D}" type="datetimeFigureOut">
              <a:rPr lang="ar-IQ" smtClean="0"/>
              <a:t>01/06/1446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148844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7FFED-5430-4A8C-831A-F8F692CDE62D}" type="datetimeFigureOut">
              <a:rPr lang="ar-IQ" smtClean="0"/>
              <a:t>01/06/1446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192961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7FFED-5430-4A8C-831A-F8F692CDE62D}" type="datetimeFigureOut">
              <a:rPr lang="ar-IQ" smtClean="0"/>
              <a:t>01/06/1446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24350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7FFED-5430-4A8C-831A-F8F692CDE62D}" type="datetimeFigureOut">
              <a:rPr lang="ar-IQ" smtClean="0"/>
              <a:t>01/06/1446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C2B85AA-FB4E-4719-9E77-0403A2BC50FF}" type="slidenum">
              <a:rPr lang="ar-IQ" smtClean="0"/>
              <a:t>‹#›</a:t>
            </a:fld>
            <a:endParaRPr lang="ar-IQ"/>
          </a:p>
        </p:txBody>
      </p:sp>
    </p:spTree>
    <p:extLst>
      <p:ext uri="{BB962C8B-B14F-4D97-AF65-F5344CB8AC3E}">
        <p14:creationId xmlns:p14="http://schemas.microsoft.com/office/powerpoint/2010/main" val="75365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57FFED-5430-4A8C-831A-F8F692CDE62D}" type="datetimeFigureOut">
              <a:rPr lang="ar-IQ" smtClean="0"/>
              <a:t>01/06/1446</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C2B85AA-FB4E-4719-9E77-0403A2BC50FF}" type="slidenum">
              <a:rPr lang="ar-IQ" smtClean="0"/>
              <a:t>‹#›</a:t>
            </a:fld>
            <a:endParaRPr lang="ar-IQ"/>
          </a:p>
        </p:txBody>
      </p:sp>
    </p:spTree>
    <p:extLst>
      <p:ext uri="{BB962C8B-B14F-4D97-AF65-F5344CB8AC3E}">
        <p14:creationId xmlns:p14="http://schemas.microsoft.com/office/powerpoint/2010/main" val="21929153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26232" y="636948"/>
            <a:ext cx="4663844" cy="1926503"/>
          </a:xfrm>
          <a:prstGeom prst="rect">
            <a:avLst/>
          </a:prstGeom>
        </p:spPr>
      </p:pic>
      <p:pic>
        <p:nvPicPr>
          <p:cNvPr id="4" name="Picture 3"/>
          <p:cNvPicPr>
            <a:picLocks noChangeAspect="1"/>
          </p:cNvPicPr>
          <p:nvPr/>
        </p:nvPicPr>
        <p:blipFill>
          <a:blip r:embed="rId4"/>
          <a:stretch>
            <a:fillRect/>
          </a:stretch>
        </p:blipFill>
        <p:spPr>
          <a:xfrm>
            <a:off x="3898201" y="2840685"/>
            <a:ext cx="4395597" cy="1176630"/>
          </a:xfrm>
          <a:prstGeom prst="rect">
            <a:avLst/>
          </a:prstGeom>
        </p:spPr>
      </p:pic>
      <p:pic>
        <p:nvPicPr>
          <p:cNvPr id="5" name="Picture 4"/>
          <p:cNvPicPr>
            <a:picLocks noChangeAspect="1"/>
          </p:cNvPicPr>
          <p:nvPr/>
        </p:nvPicPr>
        <p:blipFill>
          <a:blip r:embed="rId5"/>
          <a:stretch>
            <a:fillRect/>
          </a:stretch>
        </p:blipFill>
        <p:spPr>
          <a:xfrm>
            <a:off x="1776636" y="4579917"/>
            <a:ext cx="8029128" cy="1261981"/>
          </a:xfrm>
          <a:prstGeom prst="rect">
            <a:avLst/>
          </a:prstGeom>
        </p:spPr>
      </p:pic>
    </p:spTree>
    <p:extLst>
      <p:ext uri="{BB962C8B-B14F-4D97-AF65-F5344CB8AC3E}">
        <p14:creationId xmlns:p14="http://schemas.microsoft.com/office/powerpoint/2010/main" val="3277482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71639" cy="70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a:solidFill>
                  <a:schemeClr val="tx1"/>
                </a:solidFill>
              </a:rPr>
              <a:t>1.7.4 Oxidative Cleavage of Alkynes</a:t>
            </a:r>
            <a:endParaRPr lang="en-US" dirty="0">
              <a:solidFill>
                <a:schemeClr val="tx1"/>
              </a:solidFill>
            </a:endParaRPr>
          </a:p>
        </p:txBody>
      </p:sp>
      <p:sp>
        <p:nvSpPr>
          <p:cNvPr id="5" name="TextBox 4"/>
          <p:cNvSpPr txBox="1"/>
          <p:nvPr/>
        </p:nvSpPr>
        <p:spPr>
          <a:xfrm>
            <a:off x="-44606" y="702527"/>
            <a:ext cx="12236606" cy="1200329"/>
          </a:xfrm>
          <a:prstGeom prst="rect">
            <a:avLst/>
          </a:prstGeom>
          <a:noFill/>
        </p:spPr>
        <p:txBody>
          <a:bodyPr wrap="square" rtlCol="1">
            <a:spAutoFit/>
          </a:bodyPr>
          <a:lstStyle/>
          <a:p>
            <a:pPr algn="l"/>
            <a:r>
              <a:rPr lang="en-US" dirty="0"/>
              <a:t>Treating alkynes with hot basic potassium permanganate followed by acid, leads to cleavage at the carbon– carbon triple bond. The products are carboxylic acids. Whereas under neutral condition it gives 1,2-diketo compounds (in case of internal alkyne), b-</a:t>
            </a:r>
            <a:r>
              <a:rPr lang="en-US" dirty="0" err="1"/>
              <a:t>keto</a:t>
            </a:r>
            <a:r>
              <a:rPr lang="en-US" dirty="0"/>
              <a:t> acids (in case of terminal alkynes), respectively</a:t>
            </a:r>
            <a:r>
              <a:rPr lang="ar-IQ" dirty="0" smtClean="0"/>
              <a:t>.</a:t>
            </a:r>
          </a:p>
          <a:p>
            <a:pPr algn="l"/>
            <a:r>
              <a:rPr lang="en-US" dirty="0" smtClean="0"/>
              <a:t>Alkaline </a:t>
            </a:r>
            <a:r>
              <a:rPr lang="en-US" dirty="0"/>
              <a:t>condition</a:t>
            </a:r>
          </a:p>
        </p:txBody>
      </p:sp>
      <p:pic>
        <p:nvPicPr>
          <p:cNvPr id="6" name="Picture 5"/>
          <p:cNvPicPr>
            <a:picLocks noChangeAspect="1"/>
          </p:cNvPicPr>
          <p:nvPr/>
        </p:nvPicPr>
        <p:blipFill>
          <a:blip r:embed="rId2"/>
          <a:stretch>
            <a:fillRect/>
          </a:stretch>
        </p:blipFill>
        <p:spPr>
          <a:xfrm>
            <a:off x="0" y="2181963"/>
            <a:ext cx="7260965" cy="4676037"/>
          </a:xfrm>
          <a:prstGeom prst="rect">
            <a:avLst/>
          </a:prstGeom>
        </p:spPr>
      </p:pic>
      <p:pic>
        <p:nvPicPr>
          <p:cNvPr id="7" name="Picture 6"/>
          <p:cNvPicPr>
            <a:picLocks noChangeAspect="1"/>
          </p:cNvPicPr>
          <p:nvPr/>
        </p:nvPicPr>
        <p:blipFill>
          <a:blip r:embed="rId3"/>
          <a:stretch>
            <a:fillRect/>
          </a:stretch>
        </p:blipFill>
        <p:spPr>
          <a:xfrm>
            <a:off x="7544320" y="2292467"/>
            <a:ext cx="4230991" cy="2249619"/>
          </a:xfrm>
          <a:prstGeom prst="rect">
            <a:avLst/>
          </a:prstGeom>
        </p:spPr>
      </p:pic>
    </p:spTree>
    <p:extLst>
      <p:ext uri="{BB962C8B-B14F-4D97-AF65-F5344CB8AC3E}">
        <p14:creationId xmlns:p14="http://schemas.microsoft.com/office/powerpoint/2010/main" val="2321685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468586" cy="701101"/>
          </a:xfrm>
          <a:prstGeom prst="rect">
            <a:avLst/>
          </a:prstGeom>
        </p:spPr>
      </p:pic>
      <p:pic>
        <p:nvPicPr>
          <p:cNvPr id="3" name="Picture 2"/>
          <p:cNvPicPr>
            <a:picLocks noChangeAspect="1"/>
          </p:cNvPicPr>
          <p:nvPr/>
        </p:nvPicPr>
        <p:blipFill>
          <a:blip r:embed="rId3"/>
          <a:stretch>
            <a:fillRect/>
          </a:stretch>
        </p:blipFill>
        <p:spPr>
          <a:xfrm>
            <a:off x="1524000" y="1592054"/>
            <a:ext cx="7321931" cy="4090771"/>
          </a:xfrm>
          <a:prstGeom prst="rect">
            <a:avLst/>
          </a:prstGeom>
        </p:spPr>
      </p:pic>
    </p:spTree>
    <p:extLst>
      <p:ext uri="{BB962C8B-B14F-4D97-AF65-F5344CB8AC3E}">
        <p14:creationId xmlns:p14="http://schemas.microsoft.com/office/powerpoint/2010/main" val="3348509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06351" cy="634039"/>
          </a:xfrm>
          <a:prstGeom prst="rect">
            <a:avLst/>
          </a:prstGeom>
        </p:spPr>
      </p:pic>
      <p:pic>
        <p:nvPicPr>
          <p:cNvPr id="3" name="Picture 2"/>
          <p:cNvPicPr>
            <a:picLocks noChangeAspect="1"/>
          </p:cNvPicPr>
          <p:nvPr/>
        </p:nvPicPr>
        <p:blipFill>
          <a:blip r:embed="rId3"/>
          <a:stretch>
            <a:fillRect/>
          </a:stretch>
        </p:blipFill>
        <p:spPr>
          <a:xfrm>
            <a:off x="-106712" y="634039"/>
            <a:ext cx="6542681" cy="1085182"/>
          </a:xfrm>
          <a:prstGeom prst="rect">
            <a:avLst/>
          </a:prstGeom>
        </p:spPr>
      </p:pic>
      <p:pic>
        <p:nvPicPr>
          <p:cNvPr id="4" name="Picture 3"/>
          <p:cNvPicPr>
            <a:picLocks noChangeAspect="1"/>
          </p:cNvPicPr>
          <p:nvPr/>
        </p:nvPicPr>
        <p:blipFill>
          <a:blip r:embed="rId4"/>
          <a:stretch>
            <a:fillRect/>
          </a:stretch>
        </p:blipFill>
        <p:spPr>
          <a:xfrm>
            <a:off x="0" y="1719221"/>
            <a:ext cx="6096528" cy="5151566"/>
          </a:xfrm>
          <a:prstGeom prst="rect">
            <a:avLst/>
          </a:prstGeom>
        </p:spPr>
      </p:pic>
      <p:pic>
        <p:nvPicPr>
          <p:cNvPr id="5" name="Picture 4"/>
          <p:cNvPicPr>
            <a:picLocks noChangeAspect="1"/>
          </p:cNvPicPr>
          <p:nvPr/>
        </p:nvPicPr>
        <p:blipFill>
          <a:blip r:embed="rId5"/>
          <a:stretch>
            <a:fillRect/>
          </a:stretch>
        </p:blipFill>
        <p:spPr>
          <a:xfrm>
            <a:off x="6214012" y="1280271"/>
            <a:ext cx="6026167" cy="438950"/>
          </a:xfrm>
          <a:prstGeom prst="rect">
            <a:avLst/>
          </a:prstGeom>
        </p:spPr>
      </p:pic>
      <p:pic>
        <p:nvPicPr>
          <p:cNvPr id="6" name="Picture 5"/>
          <p:cNvPicPr>
            <a:picLocks noChangeAspect="1"/>
          </p:cNvPicPr>
          <p:nvPr/>
        </p:nvPicPr>
        <p:blipFill>
          <a:blip r:embed="rId6"/>
          <a:stretch>
            <a:fillRect/>
          </a:stretch>
        </p:blipFill>
        <p:spPr>
          <a:xfrm>
            <a:off x="6096528" y="1719221"/>
            <a:ext cx="6261135" cy="5200339"/>
          </a:xfrm>
          <a:prstGeom prst="rect">
            <a:avLst/>
          </a:prstGeom>
        </p:spPr>
      </p:pic>
    </p:spTree>
    <p:extLst>
      <p:ext uri="{BB962C8B-B14F-4D97-AF65-F5344CB8AC3E}">
        <p14:creationId xmlns:p14="http://schemas.microsoft.com/office/powerpoint/2010/main" val="141766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316342" cy="932769"/>
          </a:xfrm>
          <a:prstGeom prst="rect">
            <a:avLst/>
          </a:prstGeom>
        </p:spPr>
      </p:pic>
      <p:pic>
        <p:nvPicPr>
          <p:cNvPr id="3" name="Picture 2"/>
          <p:cNvPicPr>
            <a:picLocks noChangeAspect="1"/>
          </p:cNvPicPr>
          <p:nvPr/>
        </p:nvPicPr>
        <p:blipFill>
          <a:blip r:embed="rId3"/>
          <a:stretch>
            <a:fillRect/>
          </a:stretch>
        </p:blipFill>
        <p:spPr>
          <a:xfrm>
            <a:off x="0" y="932769"/>
            <a:ext cx="11065199" cy="1079086"/>
          </a:xfrm>
          <a:prstGeom prst="rect">
            <a:avLst/>
          </a:prstGeom>
        </p:spPr>
      </p:pic>
      <p:cxnSp>
        <p:nvCxnSpPr>
          <p:cNvPr id="6" name="Straight Arrow Connector 5"/>
          <p:cNvCxnSpPr/>
          <p:nvPr/>
        </p:nvCxnSpPr>
        <p:spPr>
          <a:xfrm>
            <a:off x="2309446" y="2731477"/>
            <a:ext cx="2930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893575" y="2377880"/>
            <a:ext cx="4426080" cy="560881"/>
          </a:xfrm>
          <a:prstGeom prst="rect">
            <a:avLst/>
          </a:prstGeom>
        </p:spPr>
      </p:pic>
      <p:pic>
        <p:nvPicPr>
          <p:cNvPr id="8" name="Picture 7"/>
          <p:cNvPicPr>
            <a:picLocks noChangeAspect="1"/>
          </p:cNvPicPr>
          <p:nvPr/>
        </p:nvPicPr>
        <p:blipFill>
          <a:blip r:embed="rId5"/>
          <a:stretch>
            <a:fillRect/>
          </a:stretch>
        </p:blipFill>
        <p:spPr>
          <a:xfrm>
            <a:off x="253440" y="3292358"/>
            <a:ext cx="10132430" cy="1316850"/>
          </a:xfrm>
          <a:prstGeom prst="rect">
            <a:avLst/>
          </a:prstGeom>
        </p:spPr>
      </p:pic>
      <p:pic>
        <p:nvPicPr>
          <p:cNvPr id="4" name="Picture 3"/>
          <p:cNvPicPr>
            <a:picLocks noChangeAspect="1"/>
          </p:cNvPicPr>
          <p:nvPr/>
        </p:nvPicPr>
        <p:blipFill>
          <a:blip r:embed="rId6"/>
          <a:stretch>
            <a:fillRect/>
          </a:stretch>
        </p:blipFill>
        <p:spPr>
          <a:xfrm>
            <a:off x="2460383" y="2938761"/>
            <a:ext cx="1292464" cy="323116"/>
          </a:xfrm>
          <a:prstGeom prst="rect">
            <a:avLst/>
          </a:prstGeom>
        </p:spPr>
      </p:pic>
    </p:spTree>
    <p:extLst>
      <p:ext uri="{BB962C8B-B14F-4D97-AF65-F5344CB8AC3E}">
        <p14:creationId xmlns:p14="http://schemas.microsoft.com/office/powerpoint/2010/main" val="2011599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5707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Rectangle 3"/>
          <p:cNvSpPr/>
          <p:nvPr/>
        </p:nvSpPr>
        <p:spPr>
          <a:xfrm>
            <a:off x="0" y="272534"/>
            <a:ext cx="5570756" cy="369332"/>
          </a:xfrm>
          <a:prstGeom prst="rect">
            <a:avLst/>
          </a:prstGeom>
        </p:spPr>
        <p:txBody>
          <a:bodyPr wrap="none">
            <a:spAutoFit/>
          </a:bodyPr>
          <a:lstStyle/>
          <a:p>
            <a:r>
              <a:rPr lang="en-US" dirty="0"/>
              <a:t>Conversion of terminal alkynes into internal alkynes</a:t>
            </a:r>
            <a:endParaRPr lang="ar-IQ" dirty="0"/>
          </a:p>
        </p:txBody>
      </p:sp>
      <p:pic>
        <p:nvPicPr>
          <p:cNvPr id="5" name="Picture 4"/>
          <p:cNvPicPr>
            <a:picLocks noChangeAspect="1"/>
          </p:cNvPicPr>
          <p:nvPr/>
        </p:nvPicPr>
        <p:blipFill>
          <a:blip r:embed="rId2"/>
          <a:stretch>
            <a:fillRect/>
          </a:stretch>
        </p:blipFill>
        <p:spPr>
          <a:xfrm>
            <a:off x="134545" y="1186934"/>
            <a:ext cx="6248942" cy="4005419"/>
          </a:xfrm>
          <a:prstGeom prst="rect">
            <a:avLst/>
          </a:prstGeom>
        </p:spPr>
      </p:pic>
      <p:pic>
        <p:nvPicPr>
          <p:cNvPr id="6" name="Picture 5"/>
          <p:cNvPicPr>
            <a:picLocks noChangeAspect="1"/>
          </p:cNvPicPr>
          <p:nvPr/>
        </p:nvPicPr>
        <p:blipFill>
          <a:blip r:embed="rId3"/>
          <a:stretch>
            <a:fillRect/>
          </a:stretch>
        </p:blipFill>
        <p:spPr>
          <a:xfrm>
            <a:off x="7398485" y="2165562"/>
            <a:ext cx="3467584" cy="2048161"/>
          </a:xfrm>
          <a:prstGeom prst="rect">
            <a:avLst/>
          </a:prstGeom>
        </p:spPr>
      </p:pic>
    </p:spTree>
    <p:extLst>
      <p:ext uri="{BB962C8B-B14F-4D97-AF65-F5344CB8AC3E}">
        <p14:creationId xmlns:p14="http://schemas.microsoft.com/office/powerpoint/2010/main" val="192867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67359"/>
            <a:ext cx="12193057" cy="6992718"/>
          </a:xfrm>
          <a:prstGeom prst="rect">
            <a:avLst/>
          </a:prstGeom>
        </p:spPr>
      </p:pic>
      <p:pic>
        <p:nvPicPr>
          <p:cNvPr id="3" name="Picture 2"/>
          <p:cNvPicPr>
            <a:picLocks noChangeAspect="1"/>
          </p:cNvPicPr>
          <p:nvPr/>
        </p:nvPicPr>
        <p:blipFill>
          <a:blip r:embed="rId3"/>
          <a:stretch>
            <a:fillRect/>
          </a:stretch>
        </p:blipFill>
        <p:spPr>
          <a:xfrm>
            <a:off x="9296677" y="-170534"/>
            <a:ext cx="2895851" cy="1853345"/>
          </a:xfrm>
          <a:prstGeom prst="rect">
            <a:avLst/>
          </a:prstGeom>
        </p:spPr>
      </p:pic>
    </p:spTree>
    <p:extLst>
      <p:ext uri="{BB962C8B-B14F-4D97-AF65-F5344CB8AC3E}">
        <p14:creationId xmlns:p14="http://schemas.microsoft.com/office/powerpoint/2010/main" val="5947078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Organic</Template>
  <TotalTime>39</TotalTime>
  <Words>68</Words>
  <Application>Microsoft Office PowerPoint</Application>
  <PresentationFormat>Widescreen</PresentationFormat>
  <Paragraphs>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Tahoma</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dc:creator>
  <cp:lastModifiedBy>jj</cp:lastModifiedBy>
  <cp:revision>7</cp:revision>
  <dcterms:created xsi:type="dcterms:W3CDTF">2024-12-02T17:00:50Z</dcterms:created>
  <dcterms:modified xsi:type="dcterms:W3CDTF">2024-12-02T17:47:34Z</dcterms:modified>
</cp:coreProperties>
</file>