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7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" initials="j" lastIdx="1" clrIdx="0">
    <p:extLst>
      <p:ext uri="{19B8F6BF-5375-455C-9EA6-DF929625EA0E}">
        <p15:presenceInfo xmlns:p15="http://schemas.microsoft.com/office/powerpoint/2012/main" userId="j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4" autoAdjust="0"/>
    <p:restoredTop sz="95179" autoAdjust="0"/>
  </p:normalViewPr>
  <p:slideViewPr>
    <p:cSldViewPr snapToGrid="0">
      <p:cViewPr varScale="1">
        <p:scale>
          <a:sx n="82" d="100"/>
          <a:sy n="82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308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56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1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443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801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012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086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727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55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873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901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21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789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621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44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228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60C6-2E24-402C-9F9E-B7E56BD5B558}" type="datetimeFigureOut">
              <a:rPr lang="ar-IQ" smtClean="0"/>
              <a:t>01/06/1446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1D20A9-356A-442C-A7B5-1125C8EA68F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18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155" y="1207477"/>
            <a:ext cx="4267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/>
              <a:t>Alkyne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TextBox 2"/>
          <p:cNvSpPr txBox="1"/>
          <p:nvPr/>
        </p:nvSpPr>
        <p:spPr>
          <a:xfrm>
            <a:off x="3890786" y="3153509"/>
            <a:ext cx="41395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Second stage </a:t>
            </a:r>
            <a:endParaRPr lang="ar-IQ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26617" y="4829907"/>
            <a:ext cx="786785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Assist. Professor : </a:t>
            </a:r>
            <a:r>
              <a:rPr lang="en-US" sz="2800" dirty="0" err="1" smtClean="0">
                <a:solidFill>
                  <a:srgbClr val="FF0000"/>
                </a:solidFill>
              </a:rPr>
              <a:t>Wasanabdul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razzaq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mahmood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/>
              <a:t>2024-2025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6824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29" y="700772"/>
            <a:ext cx="45675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2.6.1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Dehydrohalogenation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vicinal di halide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1588" y="1427886"/>
            <a:ext cx="30996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are three types of halide: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 rot="10800000">
            <a:off x="2994247" y="2298786"/>
            <a:ext cx="6006533" cy="85026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6" name="Text Box 21"/>
          <p:cNvSpPr txBox="1"/>
          <p:nvPr/>
        </p:nvSpPr>
        <p:spPr>
          <a:xfrm>
            <a:off x="2206012" y="3149053"/>
            <a:ext cx="1330401" cy="2762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Tetra di halid</a:t>
            </a:r>
          </a:p>
        </p:txBody>
      </p:sp>
      <p:sp>
        <p:nvSpPr>
          <p:cNvPr id="7" name="Text Box 20"/>
          <p:cNvSpPr txBox="1"/>
          <p:nvPr/>
        </p:nvSpPr>
        <p:spPr>
          <a:xfrm>
            <a:off x="5268700" y="3229340"/>
            <a:ext cx="1299104" cy="2762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germinal di hlaid</a:t>
            </a:r>
          </a:p>
        </p:txBody>
      </p:sp>
      <p:sp>
        <p:nvSpPr>
          <p:cNvPr id="8" name="Text Box 12"/>
          <p:cNvSpPr txBox="1"/>
          <p:nvPr/>
        </p:nvSpPr>
        <p:spPr>
          <a:xfrm>
            <a:off x="8189922" y="3192151"/>
            <a:ext cx="1262550" cy="2762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vicinal di halid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34" y="3876167"/>
            <a:ext cx="2359356" cy="993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8639"/>
          <a:stretch/>
        </p:blipFill>
        <p:spPr>
          <a:xfrm>
            <a:off x="5017828" y="4000769"/>
            <a:ext cx="2010933" cy="993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690"/>
          <a:stretch/>
        </p:blipFill>
        <p:spPr>
          <a:xfrm>
            <a:off x="8031296" y="4000769"/>
            <a:ext cx="193896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09" y="-38339"/>
            <a:ext cx="4718891" cy="76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Dehydrohalogenation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of alkyl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dihalides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97" y="727833"/>
            <a:ext cx="1069003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Dehydrohalogenation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vicinal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dihalides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particulary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useful since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dihalides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themselves are readily obtained from the corresponding alkenes by addition of halogen .This amounts to conversion by several steps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adouble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bond in to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atriple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bond 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Dehydrohalogenation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generally be  carried out in tow stages as shown.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9" y="1709256"/>
            <a:ext cx="8270040" cy="26517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69" y="4361000"/>
            <a:ext cx="5916192" cy="22935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8291" y="4439798"/>
            <a:ext cx="24915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Tatrahalid</a:t>
            </a:r>
            <a:r>
              <a:rPr lang="en-US" dirty="0" smtClean="0"/>
              <a:t> with </a:t>
            </a:r>
            <a:r>
              <a:rPr lang="en-US" dirty="0"/>
              <a:t>m</a:t>
            </a:r>
            <a:r>
              <a:rPr lang="en-US" dirty="0" smtClean="0"/>
              <a:t>etal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796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698" y="0"/>
            <a:ext cx="7539209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2-Reaction of metal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acetylides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with primary  alkyl halides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carbon- carbon triple bond is formed in the same way as a double bond: elimination of atoms or groups from two adjacent carbon.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668" y="1751138"/>
            <a:ext cx="896271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b="1" dirty="0"/>
              <a:t>RC≡C-R + </a:t>
            </a:r>
            <a:r>
              <a:rPr lang="en-US" b="1" dirty="0" err="1"/>
              <a:t>LiX</a:t>
            </a:r>
            <a:r>
              <a:rPr lang="en-US" b="1" dirty="0"/>
              <a:t> </a:t>
            </a:r>
            <a:r>
              <a:rPr lang="en-US" b="1" baseline="30000" dirty="0" smtClean="0"/>
              <a:t>-  </a:t>
            </a:r>
            <a:r>
              <a:rPr lang="en-US" b="1" dirty="0"/>
              <a:t>	RC≡C-Li   + R </a:t>
            </a:r>
            <a:r>
              <a:rPr lang="en-US" b="1" baseline="30000" dirty="0" smtClean="0"/>
              <a:t>–</a:t>
            </a:r>
            <a:r>
              <a:rPr lang="en-US" b="1" dirty="0" smtClean="0"/>
              <a:t>X                            </a:t>
            </a:r>
            <a:endParaRPr lang="ar-IQ" dirty="0"/>
          </a:p>
          <a:p>
            <a:pPr algn="l"/>
            <a:r>
              <a:rPr lang="en-US" dirty="0" smtClean="0"/>
              <a:t>Alkyl </a:t>
            </a:r>
            <a:r>
              <a:rPr lang="en-US" dirty="0"/>
              <a:t>halide                                                                                                            </a:t>
            </a:r>
          </a:p>
          <a:p>
            <a:pPr algn="l"/>
            <a:endParaRPr lang="ar-IQ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05988" y="1949986"/>
            <a:ext cx="11457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217836"/>
            <a:ext cx="766774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alkyl group becomes attached to the triply bonded carbon, and a new, larger alkyne has been generated. For example    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56305" y="9285797"/>
            <a:ext cx="401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954797" y="4510498"/>
            <a:ext cx="99261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≡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C: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+  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                           HC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≡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Lithium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acetylide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n-Butyl bromide               1-Hexyne (n-Butyl acetylene)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08302" y="4662311"/>
            <a:ext cx="1263609" cy="11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61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02422" y="5803160"/>
            <a:ext cx="7120219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≡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       </a:t>
            </a:r>
            <a:r>
              <a:rPr lang="en-US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NaNH</a:t>
            </a:r>
            <a:r>
              <a:rPr lang="en-US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 metal      -C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≡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RX                       -C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≡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C-R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NaX</a:t>
            </a:r>
            <a:r>
              <a:rPr lang="ar-IQ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61989" y="6004435"/>
            <a:ext cx="9256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35200" y="6115216"/>
            <a:ext cx="19191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3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724" y="128910"/>
            <a:ext cx="30442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/>
              <a:t>1.7 Reaction of alkynes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45727" y="401444"/>
            <a:ext cx="46946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Q/ Comported between alkene and alkyne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724" y="1148576"/>
            <a:ext cx="99580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lithium in liquid ammonia. Almost entirely  </a:t>
            </a:r>
            <a:r>
              <a:rPr lang="en-US" dirty="0" err="1"/>
              <a:t>cis</a:t>
            </a:r>
            <a:r>
              <a:rPr lang="en-US" dirty="0"/>
              <a:t> alkene is obtained by hydrogenation of alkynes with several catalysts: a specially prepared palladium called the </a:t>
            </a:r>
            <a:r>
              <a:rPr lang="en-US" i="1" dirty="0" err="1"/>
              <a:t>Lindlar</a:t>
            </a:r>
            <a:r>
              <a:rPr lang="en-US" dirty="0"/>
              <a:t> </a:t>
            </a:r>
            <a:r>
              <a:rPr lang="en-US" i="1" dirty="0"/>
              <a:t>catalyst  ,</a:t>
            </a:r>
            <a:r>
              <a:rPr lang="en-US" dirty="0"/>
              <a:t>For example.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724" y="2174488"/>
            <a:ext cx="59993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1.7.1</a:t>
            </a:r>
            <a:r>
              <a:rPr lang="en-US" dirty="0"/>
              <a:t> Reduction using Na/ Liq. NH</a:t>
            </a:r>
            <a:r>
              <a:rPr lang="en-US" baseline="-25000" dirty="0"/>
              <a:t>3</a:t>
            </a:r>
            <a:r>
              <a:rPr lang="en-US" dirty="0"/>
              <a:t> (Birch Reduction)</a:t>
            </a:r>
            <a:endParaRPr lang="ar-IQ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903288" y="4725608"/>
            <a:ext cx="5066665" cy="1482725"/>
            <a:chOff x="3079" y="289"/>
            <a:chExt cx="7979" cy="286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" y="288"/>
              <a:ext cx="7979" cy="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436" y="1799"/>
              <a:ext cx="11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 rtl="1">
                <a:lnSpc>
                  <a:spcPts val="1640"/>
                </a:lnSpc>
                <a:spcAft>
                  <a:spcPts val="800"/>
                </a:spcAft>
              </a:pPr>
              <a:r>
                <a:rPr lang="en-US" sz="1450">
                  <a:solidFill>
                    <a:srgbClr val="B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2-Butyne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0725" y="3163919"/>
            <a:ext cx="59212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b="1" dirty="0"/>
              <a:t>Na / Liq. NH</a:t>
            </a:r>
            <a:r>
              <a:rPr lang="en-US" b="1" baseline="-25000" dirty="0"/>
              <a:t>3</a:t>
            </a:r>
            <a:r>
              <a:rPr lang="en-US" b="1" dirty="0"/>
              <a:t> or Li / Liq. NH</a:t>
            </a:r>
            <a:r>
              <a:rPr lang="en-US" b="1" baseline="-25000" dirty="0"/>
              <a:t>3</a:t>
            </a:r>
            <a:r>
              <a:rPr lang="en-US" b="1" dirty="0"/>
              <a:t> is used to carry out reduction of alkynes into alkenes.</a:t>
            </a:r>
            <a:endParaRPr lang="en-US" b="1" i="1" dirty="0"/>
          </a:p>
          <a:p>
            <a:pPr lvl="0" algn="l"/>
            <a:r>
              <a:rPr lang="en-US" b="1" dirty="0"/>
              <a:t>Alkynes are selectively converted into trans-alkenes.</a:t>
            </a:r>
            <a:endParaRPr lang="en-US" dirty="0"/>
          </a:p>
          <a:p>
            <a:pPr lvl="0" algn="l" rtl="0"/>
            <a:r>
              <a:rPr lang="en-US" b="1" dirty="0"/>
              <a:t>Na / </a:t>
            </a:r>
            <a:r>
              <a:rPr lang="en-US" b="1" dirty="0" err="1"/>
              <a:t>liq</a:t>
            </a:r>
            <a:r>
              <a:rPr lang="en-US" b="1" dirty="0"/>
              <a:t> NH</a:t>
            </a:r>
            <a:r>
              <a:rPr lang="en-US" b="1" baseline="-25000" dirty="0"/>
              <a:t>3</a:t>
            </a:r>
            <a:r>
              <a:rPr lang="en-US" b="1" dirty="0"/>
              <a:t> is the source of ammoniated electrons.</a:t>
            </a:r>
            <a:endParaRPr lang="en-US" b="1" i="1" dirty="0"/>
          </a:p>
          <a:p>
            <a:pPr lvl="0" algn="l"/>
            <a:r>
              <a:rPr lang="en-US" b="1" dirty="0"/>
              <a:t>Na in ethanol can also be used.</a:t>
            </a:r>
            <a:endParaRPr lang="en-US" dirty="0"/>
          </a:p>
          <a:p>
            <a:endParaRPr lang="ar-IQ" dirty="0"/>
          </a:p>
        </p:txBody>
      </p:sp>
      <p:sp>
        <p:nvSpPr>
          <p:cNvPr id="24" name="TextBox 23"/>
          <p:cNvSpPr txBox="1"/>
          <p:nvPr/>
        </p:nvSpPr>
        <p:spPr>
          <a:xfrm>
            <a:off x="1973767" y="6294750"/>
            <a:ext cx="17172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Anti-Addition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6933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1.7.2 Reduction using </a:t>
            </a:r>
            <a:r>
              <a:rPr lang="en-US" b="1" dirty="0" err="1">
                <a:solidFill>
                  <a:schemeClr val="tx1"/>
                </a:solidFill>
              </a:rPr>
              <a:t>Lindlar’s</a:t>
            </a:r>
            <a:r>
              <a:rPr lang="en-US" b="1" dirty="0">
                <a:solidFill>
                  <a:schemeClr val="tx1"/>
                </a:solidFill>
              </a:rPr>
              <a:t> catalyst H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/ </a:t>
            </a:r>
            <a:r>
              <a:rPr lang="en-US" b="1" dirty="0" err="1">
                <a:solidFill>
                  <a:schemeClr val="tx1"/>
                </a:solidFill>
              </a:rPr>
              <a:t>Pd</a:t>
            </a:r>
            <a:r>
              <a:rPr lang="en-US" b="1" dirty="0">
                <a:solidFill>
                  <a:schemeClr val="tx1"/>
                </a:solidFill>
              </a:rPr>
              <a:t>(BaSO</a:t>
            </a:r>
            <a:r>
              <a:rPr lang="en-US" b="1" baseline="-25000" dirty="0">
                <a:solidFill>
                  <a:schemeClr val="tx1"/>
                </a:solidFill>
              </a:rPr>
              <a:t>4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91" y="811530"/>
            <a:ext cx="627507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b="1" i="1" dirty="0" smtClean="0"/>
              <a:t>H</a:t>
            </a:r>
            <a:r>
              <a:rPr lang="en-US" b="1" i="1" baseline="-25000" dirty="0" smtClean="0"/>
              <a:t>2</a:t>
            </a:r>
            <a:r>
              <a:rPr lang="en-US" b="1" i="1" dirty="0"/>
              <a:t>/ </a:t>
            </a:r>
            <a:r>
              <a:rPr lang="en-US" b="1" i="1" dirty="0" err="1"/>
              <a:t>Pd</a:t>
            </a:r>
            <a:r>
              <a:rPr lang="en-US" b="1" i="1" dirty="0"/>
              <a:t>(BaSO</a:t>
            </a:r>
            <a:r>
              <a:rPr lang="en-US" b="1" i="1" baseline="-25000" dirty="0"/>
              <a:t>4</a:t>
            </a:r>
            <a:r>
              <a:rPr lang="en-US" b="1" i="1" dirty="0"/>
              <a:t>) partially deactivated (poisoned) by </a:t>
            </a:r>
            <a:r>
              <a:rPr lang="en-US" b="1" i="1" dirty="0" err="1"/>
              <a:t>quinoline</a:t>
            </a:r>
            <a:r>
              <a:rPr lang="en-US" b="1" i="1" dirty="0"/>
              <a:t> is used to carry out reduction of alkynes into </a:t>
            </a:r>
            <a:r>
              <a:rPr lang="en-US" b="1" dirty="0" err="1"/>
              <a:t>cis</a:t>
            </a:r>
            <a:r>
              <a:rPr lang="en-US" b="1" i="1" dirty="0"/>
              <a:t>-alkenes.</a:t>
            </a:r>
          </a:p>
          <a:p>
            <a:pPr lvl="0" algn="l"/>
            <a:r>
              <a:rPr lang="en-US" b="1" dirty="0"/>
              <a:t>Alkynes </a:t>
            </a:r>
            <a:r>
              <a:rPr lang="en-US" dirty="0"/>
              <a:t>are selectively converted into </a:t>
            </a:r>
            <a:r>
              <a:rPr lang="en-US" i="1" dirty="0" err="1"/>
              <a:t>cis</a:t>
            </a:r>
            <a:r>
              <a:rPr lang="en-US" dirty="0"/>
              <a:t>-alkenes.</a:t>
            </a:r>
          </a:p>
          <a:p>
            <a:pPr lvl="0" algn="l" rtl="0"/>
            <a:r>
              <a:rPr lang="en-US" b="1" dirty="0" err="1"/>
              <a:t>syn</a:t>
            </a:r>
            <a:r>
              <a:rPr lang="en-US" b="1" i="1" dirty="0"/>
              <a:t>-addition of H</a:t>
            </a:r>
            <a:r>
              <a:rPr lang="en-US" b="1" i="1" baseline="-25000" dirty="0"/>
              <a:t>2</a:t>
            </a:r>
            <a:r>
              <a:rPr lang="en-US" b="1" i="1" dirty="0"/>
              <a:t> takes place.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62" y="0"/>
            <a:ext cx="5768338" cy="2637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92" y="4094146"/>
            <a:ext cx="5029636" cy="1847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791" y="3327622"/>
            <a:ext cx="18516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Mechanism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38210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chemeClr val="tx1"/>
                </a:solidFill>
              </a:rPr>
              <a:t>1.7.3 Hydroboration- Oxidation  of alkynes. </a:t>
            </a:r>
            <a:r>
              <a:rPr lang="en-US" b="1" dirty="0" err="1">
                <a:solidFill>
                  <a:srgbClr val="FFFF00"/>
                </a:solidFill>
              </a:rPr>
              <a:t>Tautomerization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AND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Addtion</a:t>
            </a:r>
            <a:r>
              <a:rPr lang="en-US" b="1" dirty="0" smtClean="0">
                <a:solidFill>
                  <a:schemeClr val="tx1"/>
                </a:solidFill>
              </a:rPr>
              <a:t> the water to alkyne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0" y="1086431"/>
            <a:ext cx="5853245" cy="1585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969" y="2843559"/>
            <a:ext cx="614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Hydroboration of internal alkynes is not a particularly useful procedure because a mixture of products will often be obtained, unless the triple-bond is symmetrically substituted</a:t>
            </a: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3" y="3903243"/>
            <a:ext cx="3981033" cy="1018120"/>
          </a:xfrm>
          <a:prstGeom prst="rect">
            <a:avLst/>
          </a:prstGeom>
        </p:spPr>
      </p:pic>
      <p:sp>
        <p:nvSpPr>
          <p:cNvPr id="7" name="Text Box 54"/>
          <p:cNvSpPr txBox="1"/>
          <p:nvPr/>
        </p:nvSpPr>
        <p:spPr>
          <a:xfrm>
            <a:off x="732960" y="5153123"/>
            <a:ext cx="4452358" cy="103580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There is an equilibrium between the two structures, but it generally lies very much in favor of the </a:t>
            </a:r>
            <a:r>
              <a:rPr lang="en-US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keto</a:t>
            </a:r>
            <a:r>
              <a:rPr lang="en-US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form.  </a:t>
            </a:r>
            <a:endParaRPr lang="en-US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5050" y="5153123"/>
            <a:ext cx="4237463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u="sng" dirty="0" err="1">
                <a:solidFill>
                  <a:schemeClr val="accent1">
                    <a:lumMod val="75000"/>
                  </a:schemeClr>
                </a:solidFill>
              </a:rPr>
              <a:t>Toutomerism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:   is a phenomenon where a compounds </a:t>
            </a:r>
            <a:r>
              <a:rPr lang="en-US" dirty="0" smtClean="0"/>
              <a:t>structures </a:t>
            </a:r>
            <a:r>
              <a:rPr lang="en-US" dirty="0"/>
              <a:t>differ markedly in arrangement of atoms , but which exist in easy and rapid equilibrium ,are called </a:t>
            </a:r>
            <a:r>
              <a:rPr lang="en-US" dirty="0" err="1"/>
              <a:t>tautomers</a:t>
            </a:r>
            <a:r>
              <a:rPr lang="en-US" dirty="0"/>
              <a:t> 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4578" r="1361" b="6880"/>
          <a:stretch/>
        </p:blipFill>
        <p:spPr>
          <a:xfrm>
            <a:off x="6507939" y="1513728"/>
            <a:ext cx="5730950" cy="34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4311"/>
            <a:ext cx="12193057" cy="6986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49" y="-171425"/>
            <a:ext cx="2895851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379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</dc:creator>
  <cp:lastModifiedBy>jj</cp:lastModifiedBy>
  <cp:revision>44</cp:revision>
  <dcterms:created xsi:type="dcterms:W3CDTF">2024-11-17T17:01:06Z</dcterms:created>
  <dcterms:modified xsi:type="dcterms:W3CDTF">2024-12-02T20:28:07Z</dcterms:modified>
</cp:coreProperties>
</file>