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8" r:id="rId3"/>
    <p:sldId id="259" r:id="rId4"/>
    <p:sldId id="265" r:id="rId5"/>
    <p:sldId id="266" r:id="rId6"/>
    <p:sldId id="267" r:id="rId7"/>
    <p:sldId id="268" r:id="rId8"/>
    <p:sldId id="327" r:id="rId9"/>
    <p:sldId id="328" r:id="rId10"/>
    <p:sldId id="329" r:id="rId11"/>
    <p:sldId id="330" r:id="rId12"/>
    <p:sldId id="331" r:id="rId13"/>
    <p:sldId id="336" r:id="rId14"/>
    <p:sldId id="332" r:id="rId15"/>
    <p:sldId id="333" r:id="rId16"/>
    <p:sldId id="334" r:id="rId17"/>
    <p:sldId id="335" r:id="rId18"/>
    <p:sldId id="257" r:id="rId19"/>
    <p:sldId id="260" r:id="rId20"/>
    <p:sldId id="261" r:id="rId21"/>
    <p:sldId id="262" r:id="rId22"/>
    <p:sldId id="263" r:id="rId23"/>
    <p:sldId id="264" r:id="rId24"/>
    <p:sldId id="269" r:id="rId25"/>
    <p:sldId id="270" r:id="rId26"/>
    <p:sldId id="271" r:id="rId27"/>
    <p:sldId id="272" r:id="rId28"/>
    <p:sldId id="273" r:id="rId29"/>
    <p:sldId id="274" r:id="rId30"/>
    <p:sldId id="275" r:id="rId31"/>
    <p:sldId id="276" r:id="rId32"/>
    <p:sldId id="319" r:id="rId33"/>
    <p:sldId id="277" r:id="rId34"/>
    <p:sldId id="278" r:id="rId35"/>
    <p:sldId id="279" r:id="rId36"/>
    <p:sldId id="280" r:id="rId37"/>
    <p:sldId id="281" r:id="rId38"/>
    <p:sldId id="282" r:id="rId39"/>
    <p:sldId id="283" r:id="rId40"/>
    <p:sldId id="284" r:id="rId41"/>
    <p:sldId id="285" r:id="rId42"/>
    <p:sldId id="286" r:id="rId43"/>
    <p:sldId id="320" r:id="rId44"/>
    <p:sldId id="322" r:id="rId45"/>
    <p:sldId id="323" r:id="rId46"/>
    <p:sldId id="324" r:id="rId47"/>
    <p:sldId id="325" r:id="rId48"/>
    <p:sldId id="326" r:id="rId49"/>
    <p:sldId id="288" r:id="rId50"/>
    <p:sldId id="289" r:id="rId51"/>
    <p:sldId id="291" r:id="rId52"/>
    <p:sldId id="290" r:id="rId53"/>
    <p:sldId id="292" r:id="rId54"/>
    <p:sldId id="293" r:id="rId55"/>
    <p:sldId id="294" r:id="rId56"/>
    <p:sldId id="295" r:id="rId57"/>
    <p:sldId id="296" r:id="rId58"/>
    <p:sldId id="297" r:id="rId59"/>
    <p:sldId id="298" r:id="rId60"/>
    <p:sldId id="299" r:id="rId61"/>
    <p:sldId id="300" r:id="rId62"/>
    <p:sldId id="301" r:id="rId63"/>
    <p:sldId id="302" r:id="rId64"/>
    <p:sldId id="303" r:id="rId65"/>
    <p:sldId id="304" r:id="rId66"/>
    <p:sldId id="305" r:id="rId67"/>
    <p:sldId id="306" r:id="rId68"/>
    <p:sldId id="307" r:id="rId69"/>
    <p:sldId id="308" r:id="rId70"/>
    <p:sldId id="337" r:id="rId71"/>
    <p:sldId id="338" r:id="rId72"/>
    <p:sldId id="318" r:id="rId73"/>
    <p:sldId id="309" r:id="rId74"/>
    <p:sldId id="310" r:id="rId75"/>
    <p:sldId id="311" r:id="rId76"/>
    <p:sldId id="312" r:id="rId77"/>
    <p:sldId id="313" r:id="rId78"/>
    <p:sldId id="314" r:id="rId79"/>
    <p:sldId id="315" r:id="rId80"/>
    <p:sldId id="316" r:id="rId81"/>
    <p:sldId id="317" r:id="rId82"/>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82" d="100"/>
          <a:sy n="82" d="100"/>
        </p:scale>
        <p:origin x="720"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171188-5A6F-49C3-A5FD-213557FC458E}" type="doc">
      <dgm:prSet loTypeId="urn:microsoft.com/office/officeart/2005/8/layout/radial1" loCatId="cycle" qsTypeId="urn:microsoft.com/office/officeart/2005/8/quickstyle/simple1" qsCatId="simple" csTypeId="urn:microsoft.com/office/officeart/2005/8/colors/accent1_2" csCatId="accent1" phldr="1"/>
      <dgm:spPr/>
      <dgm:t>
        <a:bodyPr/>
        <a:lstStyle/>
        <a:p>
          <a:pPr rtl="1"/>
          <a:endParaRPr lang="ar-IQ"/>
        </a:p>
      </dgm:t>
    </dgm:pt>
    <dgm:pt modelId="{3F0FDB3F-91A4-4CA8-8F13-C93F2AA454EB}">
      <dgm:prSet phldrT="[Text]" custT="1"/>
      <dgm:spPr/>
      <dgm:t>
        <a:bodyPr/>
        <a:lstStyle/>
        <a:p>
          <a:pPr rtl="1"/>
          <a:r>
            <a:rPr lang="ar-SA" sz="2400" b="1" dirty="0">
              <a:solidFill>
                <a:schemeClr val="tx1"/>
              </a:solidFill>
              <a:latin typeface="Adobe نسخ Medium" pitchFamily="50" charset="-78"/>
              <a:cs typeface="Adobe نسخ Medium" pitchFamily="50" charset="-78"/>
            </a:rPr>
            <a:t>المصابون بالسرطان</a:t>
          </a:r>
          <a:endParaRPr lang="ar-IQ" sz="2400" b="1" dirty="0">
            <a:solidFill>
              <a:schemeClr val="tx1"/>
            </a:solidFill>
            <a:latin typeface="Adobe نسخ Medium" pitchFamily="50" charset="-78"/>
            <a:cs typeface="Adobe نسخ Medium" pitchFamily="50" charset="-78"/>
          </a:endParaRPr>
        </a:p>
      </dgm:t>
    </dgm:pt>
    <dgm:pt modelId="{5CF84673-E932-4B20-A67E-C6109D145F9D}" type="parTrans" cxnId="{529444D0-FFB6-410E-A33A-6A347796F92F}">
      <dgm:prSet/>
      <dgm:spPr/>
      <dgm:t>
        <a:bodyPr/>
        <a:lstStyle/>
        <a:p>
          <a:pPr rtl="1"/>
          <a:endParaRPr lang="ar-IQ"/>
        </a:p>
      </dgm:t>
    </dgm:pt>
    <dgm:pt modelId="{1886E1F4-0662-4CA6-B831-E91F709E22D3}" type="sibTrans" cxnId="{529444D0-FFB6-410E-A33A-6A347796F92F}">
      <dgm:prSet/>
      <dgm:spPr/>
      <dgm:t>
        <a:bodyPr/>
        <a:lstStyle/>
        <a:p>
          <a:pPr rtl="1"/>
          <a:endParaRPr lang="ar-IQ"/>
        </a:p>
      </dgm:t>
    </dgm:pt>
    <dgm:pt modelId="{83CF25A9-E46C-48CE-BB00-B6E08B452987}">
      <dgm:prSet phldrT="[Text]" custT="1"/>
      <dgm:spPr/>
      <dgm:t>
        <a:bodyPr/>
        <a:lstStyle/>
        <a:p>
          <a:pPr rtl="1"/>
          <a:r>
            <a:rPr lang="ar-SA" sz="2400" b="1" kern="1200" cap="none" dirty="0">
              <a:solidFill>
                <a:schemeClr val="tx1"/>
              </a:solidFill>
              <a:effectLst/>
              <a:latin typeface="Adobe نسخ Medium" pitchFamily="50" charset="-78"/>
              <a:ea typeface="+mn-ea"/>
              <a:cs typeface="Adobe نسخ Medium" pitchFamily="50" charset="-78"/>
            </a:rPr>
            <a:t>شركات الاتصالات الهاتفية </a:t>
          </a:r>
          <a:endParaRPr lang="ar-IQ" sz="2400" b="1" kern="1200" cap="none" dirty="0">
            <a:solidFill>
              <a:schemeClr val="tx1"/>
            </a:solidFill>
            <a:effectLst/>
            <a:latin typeface="Adobe نسخ Medium" pitchFamily="50" charset="-78"/>
            <a:ea typeface="+mn-ea"/>
            <a:cs typeface="Adobe نسخ Medium" pitchFamily="50" charset="-78"/>
          </a:endParaRPr>
        </a:p>
      </dgm:t>
    </dgm:pt>
    <dgm:pt modelId="{519EFF10-2F1B-4577-8E58-37FA23AE9623}" type="parTrans" cxnId="{786655EE-0EAB-4983-95E1-8327D8B529E3}">
      <dgm:prSet/>
      <dgm:spPr/>
      <dgm:t>
        <a:bodyPr/>
        <a:lstStyle/>
        <a:p>
          <a:pPr rtl="1"/>
          <a:endParaRPr lang="ar-IQ"/>
        </a:p>
      </dgm:t>
    </dgm:pt>
    <dgm:pt modelId="{710D21A5-3765-48E3-AE7A-BDC9F174C750}" type="sibTrans" cxnId="{786655EE-0EAB-4983-95E1-8327D8B529E3}">
      <dgm:prSet/>
      <dgm:spPr/>
      <dgm:t>
        <a:bodyPr/>
        <a:lstStyle/>
        <a:p>
          <a:pPr rtl="1"/>
          <a:endParaRPr lang="ar-IQ"/>
        </a:p>
      </dgm:t>
    </dgm:pt>
    <dgm:pt modelId="{D5BABE41-6958-450F-83F5-47852C12B551}">
      <dgm:prSet phldrT="[Text]" custT="1"/>
      <dgm:spPr/>
      <dgm:t>
        <a:bodyPr/>
        <a:lstStyle/>
        <a:p>
          <a:pPr rtl="1"/>
          <a:r>
            <a:rPr lang="ar-SA" sz="2400" b="1" dirty="0">
              <a:solidFill>
                <a:schemeClr val="tx1"/>
              </a:solidFill>
              <a:latin typeface="Adobe نسخ Medium" pitchFamily="50" charset="-78"/>
              <a:cs typeface="Adobe نسخ Medium" pitchFamily="50" charset="-78"/>
            </a:rPr>
            <a:t>خبراء في مجال الاتصالات</a:t>
          </a:r>
          <a:endParaRPr lang="ar-IQ" sz="2400" b="1" dirty="0">
            <a:solidFill>
              <a:schemeClr val="tx1"/>
            </a:solidFill>
            <a:latin typeface="Adobe نسخ Medium" pitchFamily="50" charset="-78"/>
            <a:cs typeface="Adobe نسخ Medium" pitchFamily="50" charset="-78"/>
          </a:endParaRPr>
        </a:p>
      </dgm:t>
    </dgm:pt>
    <dgm:pt modelId="{6849285E-51BF-46FA-942D-C4646BA4454D}" type="parTrans" cxnId="{0A44F3BB-679A-40B3-B607-E1B121A90270}">
      <dgm:prSet/>
      <dgm:spPr/>
      <dgm:t>
        <a:bodyPr/>
        <a:lstStyle/>
        <a:p>
          <a:pPr rtl="1"/>
          <a:endParaRPr lang="ar-IQ"/>
        </a:p>
      </dgm:t>
    </dgm:pt>
    <dgm:pt modelId="{989271ED-04CD-4C7A-BDCD-F73F35CE1DC9}" type="sibTrans" cxnId="{0A44F3BB-679A-40B3-B607-E1B121A90270}">
      <dgm:prSet/>
      <dgm:spPr/>
      <dgm:t>
        <a:bodyPr/>
        <a:lstStyle/>
        <a:p>
          <a:pPr rtl="1"/>
          <a:endParaRPr lang="ar-IQ"/>
        </a:p>
      </dgm:t>
    </dgm:pt>
    <dgm:pt modelId="{B6F3C5A5-6ACF-412B-A66F-026864E5F504}">
      <dgm:prSet phldrT="[Text]" custT="1"/>
      <dgm:spPr/>
      <dgm:t>
        <a:bodyPr/>
        <a:lstStyle/>
        <a:p>
          <a:pPr rtl="1"/>
          <a:r>
            <a:rPr lang="ar-SA" sz="2400" b="1" dirty="0">
              <a:solidFill>
                <a:schemeClr val="tx1"/>
              </a:solidFill>
              <a:latin typeface="Adobe نسخ Medium" pitchFamily="50" charset="-78"/>
              <a:cs typeface="Adobe نسخ Medium" pitchFamily="50" charset="-78"/>
            </a:rPr>
            <a:t>مؤسسات حكومية</a:t>
          </a:r>
          <a:endParaRPr lang="ar-IQ" sz="2400" b="1" dirty="0">
            <a:solidFill>
              <a:schemeClr val="tx1"/>
            </a:solidFill>
            <a:latin typeface="Adobe نسخ Medium" pitchFamily="50" charset="-78"/>
            <a:cs typeface="Adobe نسخ Medium" pitchFamily="50" charset="-78"/>
          </a:endParaRPr>
        </a:p>
      </dgm:t>
    </dgm:pt>
    <dgm:pt modelId="{10621852-DF67-4DBD-B58A-8F678C7FD4F5}" type="parTrans" cxnId="{85C78E62-5F6F-4E6F-AE22-84F93D889F64}">
      <dgm:prSet/>
      <dgm:spPr/>
      <dgm:t>
        <a:bodyPr/>
        <a:lstStyle/>
        <a:p>
          <a:pPr rtl="1"/>
          <a:endParaRPr lang="ar-IQ"/>
        </a:p>
      </dgm:t>
    </dgm:pt>
    <dgm:pt modelId="{5C6F3126-BA16-4915-826A-DB54A56D7DD4}" type="sibTrans" cxnId="{85C78E62-5F6F-4E6F-AE22-84F93D889F64}">
      <dgm:prSet/>
      <dgm:spPr/>
      <dgm:t>
        <a:bodyPr/>
        <a:lstStyle/>
        <a:p>
          <a:pPr rtl="1"/>
          <a:endParaRPr lang="ar-IQ"/>
        </a:p>
      </dgm:t>
    </dgm:pt>
    <dgm:pt modelId="{1B7895A4-E587-4E1D-8AE3-D58CB4B609CC}">
      <dgm:prSet phldrT="[Text]" custT="1"/>
      <dgm:spPr/>
      <dgm:t>
        <a:bodyPr/>
        <a:lstStyle/>
        <a:p>
          <a:pPr rtl="1"/>
          <a:r>
            <a:rPr lang="ar-SA" sz="2400" b="1" dirty="0">
              <a:solidFill>
                <a:schemeClr val="tx1"/>
              </a:solidFill>
              <a:latin typeface="Adobe نسخ Medium" pitchFamily="50" charset="-78"/>
              <a:cs typeface="Adobe نسخ Medium" pitchFamily="50" charset="-78"/>
            </a:rPr>
            <a:t>اطباء</a:t>
          </a:r>
          <a:r>
            <a:rPr lang="ar-SA" sz="1800" b="1" dirty="0">
              <a:solidFill>
                <a:schemeClr val="tx1"/>
              </a:solidFill>
            </a:rPr>
            <a:t> </a:t>
          </a:r>
          <a:endParaRPr lang="ar-IQ" sz="1800" b="1" dirty="0">
            <a:solidFill>
              <a:schemeClr val="tx1"/>
            </a:solidFill>
          </a:endParaRPr>
        </a:p>
      </dgm:t>
    </dgm:pt>
    <dgm:pt modelId="{7D5382A9-9B17-4A30-BF3D-0E0671727FC0}" type="parTrans" cxnId="{FAEB5061-773B-4A40-912F-5BC11EEF2B78}">
      <dgm:prSet/>
      <dgm:spPr/>
      <dgm:t>
        <a:bodyPr/>
        <a:lstStyle/>
        <a:p>
          <a:pPr rtl="1"/>
          <a:endParaRPr lang="ar-IQ"/>
        </a:p>
      </dgm:t>
    </dgm:pt>
    <dgm:pt modelId="{F1CA46D1-B568-44B1-9507-DA49172C8EA6}" type="sibTrans" cxnId="{FAEB5061-773B-4A40-912F-5BC11EEF2B78}">
      <dgm:prSet/>
      <dgm:spPr/>
      <dgm:t>
        <a:bodyPr/>
        <a:lstStyle/>
        <a:p>
          <a:pPr rtl="1"/>
          <a:endParaRPr lang="ar-IQ"/>
        </a:p>
      </dgm:t>
    </dgm:pt>
    <dgm:pt modelId="{0E58B4FB-6F40-4BF9-9273-0BC0BB61ACBA}" type="pres">
      <dgm:prSet presAssocID="{CD171188-5A6F-49C3-A5FD-213557FC458E}" presName="cycle" presStyleCnt="0">
        <dgm:presLayoutVars>
          <dgm:chMax val="1"/>
          <dgm:dir/>
          <dgm:animLvl val="ctr"/>
          <dgm:resizeHandles val="exact"/>
        </dgm:presLayoutVars>
      </dgm:prSet>
      <dgm:spPr/>
    </dgm:pt>
    <dgm:pt modelId="{D0363317-79CC-4F58-B443-9D5339F2A63F}" type="pres">
      <dgm:prSet presAssocID="{3F0FDB3F-91A4-4CA8-8F13-C93F2AA454EB}" presName="centerShape" presStyleLbl="node0" presStyleIdx="0" presStyleCnt="1"/>
      <dgm:spPr/>
    </dgm:pt>
    <dgm:pt modelId="{71F3907B-417E-4FFB-90E5-000D00DFD8A0}" type="pres">
      <dgm:prSet presAssocID="{519EFF10-2F1B-4577-8E58-37FA23AE9623}" presName="Name9" presStyleLbl="parChTrans1D2" presStyleIdx="0" presStyleCnt="4"/>
      <dgm:spPr/>
    </dgm:pt>
    <dgm:pt modelId="{3E94C2F2-4A5C-4710-8466-386C4F9B1C18}" type="pres">
      <dgm:prSet presAssocID="{519EFF10-2F1B-4577-8E58-37FA23AE9623}" presName="connTx" presStyleLbl="parChTrans1D2" presStyleIdx="0" presStyleCnt="4"/>
      <dgm:spPr/>
    </dgm:pt>
    <dgm:pt modelId="{6960EF59-2619-423A-B14A-65C6A427C708}" type="pres">
      <dgm:prSet presAssocID="{83CF25A9-E46C-48CE-BB00-B6E08B452987}" presName="node" presStyleLbl="node1" presStyleIdx="0" presStyleCnt="4">
        <dgm:presLayoutVars>
          <dgm:bulletEnabled val="1"/>
        </dgm:presLayoutVars>
      </dgm:prSet>
      <dgm:spPr/>
    </dgm:pt>
    <dgm:pt modelId="{41CE5D95-2122-4238-8247-40C7D5B81596}" type="pres">
      <dgm:prSet presAssocID="{6849285E-51BF-46FA-942D-C4646BA4454D}" presName="Name9" presStyleLbl="parChTrans1D2" presStyleIdx="1" presStyleCnt="4"/>
      <dgm:spPr/>
    </dgm:pt>
    <dgm:pt modelId="{3591EF0F-AFBE-42D1-ABDE-758453A6DDCD}" type="pres">
      <dgm:prSet presAssocID="{6849285E-51BF-46FA-942D-C4646BA4454D}" presName="connTx" presStyleLbl="parChTrans1D2" presStyleIdx="1" presStyleCnt="4"/>
      <dgm:spPr/>
    </dgm:pt>
    <dgm:pt modelId="{73EC0992-B951-4026-B0F9-1372383470D9}" type="pres">
      <dgm:prSet presAssocID="{D5BABE41-6958-450F-83F5-47852C12B551}" presName="node" presStyleLbl="node1" presStyleIdx="1" presStyleCnt="4">
        <dgm:presLayoutVars>
          <dgm:bulletEnabled val="1"/>
        </dgm:presLayoutVars>
      </dgm:prSet>
      <dgm:spPr/>
    </dgm:pt>
    <dgm:pt modelId="{54A54CF5-8FE7-4A49-8489-CF2B6E309B82}" type="pres">
      <dgm:prSet presAssocID="{10621852-DF67-4DBD-B58A-8F678C7FD4F5}" presName="Name9" presStyleLbl="parChTrans1D2" presStyleIdx="2" presStyleCnt="4"/>
      <dgm:spPr/>
    </dgm:pt>
    <dgm:pt modelId="{87ED480C-45D2-41EF-8852-47F77F8EB739}" type="pres">
      <dgm:prSet presAssocID="{10621852-DF67-4DBD-B58A-8F678C7FD4F5}" presName="connTx" presStyleLbl="parChTrans1D2" presStyleIdx="2" presStyleCnt="4"/>
      <dgm:spPr/>
    </dgm:pt>
    <dgm:pt modelId="{1E3B0B68-4A91-4EF4-BAA1-41C0EE26BD8E}" type="pres">
      <dgm:prSet presAssocID="{B6F3C5A5-6ACF-412B-A66F-026864E5F504}" presName="node" presStyleLbl="node1" presStyleIdx="2" presStyleCnt="4">
        <dgm:presLayoutVars>
          <dgm:bulletEnabled val="1"/>
        </dgm:presLayoutVars>
      </dgm:prSet>
      <dgm:spPr/>
    </dgm:pt>
    <dgm:pt modelId="{D35F8786-2679-4348-A9F7-027DAC4C5D4E}" type="pres">
      <dgm:prSet presAssocID="{7D5382A9-9B17-4A30-BF3D-0E0671727FC0}" presName="Name9" presStyleLbl="parChTrans1D2" presStyleIdx="3" presStyleCnt="4"/>
      <dgm:spPr/>
    </dgm:pt>
    <dgm:pt modelId="{A4B2ABD4-E8E9-456B-B002-2BF2BDB6BE09}" type="pres">
      <dgm:prSet presAssocID="{7D5382A9-9B17-4A30-BF3D-0E0671727FC0}" presName="connTx" presStyleLbl="parChTrans1D2" presStyleIdx="3" presStyleCnt="4"/>
      <dgm:spPr/>
    </dgm:pt>
    <dgm:pt modelId="{5877FEB9-2208-4918-BDA4-AA3A276AFA5C}" type="pres">
      <dgm:prSet presAssocID="{1B7895A4-E587-4E1D-8AE3-D58CB4B609CC}" presName="node" presStyleLbl="node1" presStyleIdx="3" presStyleCnt="4">
        <dgm:presLayoutVars>
          <dgm:bulletEnabled val="1"/>
        </dgm:presLayoutVars>
      </dgm:prSet>
      <dgm:spPr/>
    </dgm:pt>
  </dgm:ptLst>
  <dgm:cxnLst>
    <dgm:cxn modelId="{F5DFE80F-5AB9-4DC5-BD21-CC26914238B7}" type="presOf" srcId="{1B7895A4-E587-4E1D-8AE3-D58CB4B609CC}" destId="{5877FEB9-2208-4918-BDA4-AA3A276AFA5C}" srcOrd="0" destOrd="0" presId="urn:microsoft.com/office/officeart/2005/8/layout/radial1"/>
    <dgm:cxn modelId="{A71EA25F-8970-4DEA-A8AE-6AB7706C9AF7}" type="presOf" srcId="{519EFF10-2F1B-4577-8E58-37FA23AE9623}" destId="{71F3907B-417E-4FFB-90E5-000D00DFD8A0}" srcOrd="0" destOrd="0" presId="urn:microsoft.com/office/officeart/2005/8/layout/radial1"/>
    <dgm:cxn modelId="{FAEB5061-773B-4A40-912F-5BC11EEF2B78}" srcId="{3F0FDB3F-91A4-4CA8-8F13-C93F2AA454EB}" destId="{1B7895A4-E587-4E1D-8AE3-D58CB4B609CC}" srcOrd="3" destOrd="0" parTransId="{7D5382A9-9B17-4A30-BF3D-0E0671727FC0}" sibTransId="{F1CA46D1-B568-44B1-9507-DA49172C8EA6}"/>
    <dgm:cxn modelId="{85C78E62-5F6F-4E6F-AE22-84F93D889F64}" srcId="{3F0FDB3F-91A4-4CA8-8F13-C93F2AA454EB}" destId="{B6F3C5A5-6ACF-412B-A66F-026864E5F504}" srcOrd="2" destOrd="0" parTransId="{10621852-DF67-4DBD-B58A-8F678C7FD4F5}" sibTransId="{5C6F3126-BA16-4915-826A-DB54A56D7DD4}"/>
    <dgm:cxn modelId="{00B81266-692B-40B8-BCD1-A33D56B056B4}" type="presOf" srcId="{10621852-DF67-4DBD-B58A-8F678C7FD4F5}" destId="{87ED480C-45D2-41EF-8852-47F77F8EB739}" srcOrd="1" destOrd="0" presId="urn:microsoft.com/office/officeart/2005/8/layout/radial1"/>
    <dgm:cxn modelId="{63EB8A47-EBE4-4D07-ABA9-DA5F9440EA2A}" type="presOf" srcId="{3F0FDB3F-91A4-4CA8-8F13-C93F2AA454EB}" destId="{D0363317-79CC-4F58-B443-9D5339F2A63F}" srcOrd="0" destOrd="0" presId="urn:microsoft.com/office/officeart/2005/8/layout/radial1"/>
    <dgm:cxn modelId="{D93D3C4F-61B2-4AEA-9756-ACEA8243DAC5}" type="presOf" srcId="{519EFF10-2F1B-4577-8E58-37FA23AE9623}" destId="{3E94C2F2-4A5C-4710-8466-386C4F9B1C18}" srcOrd="1" destOrd="0" presId="urn:microsoft.com/office/officeart/2005/8/layout/radial1"/>
    <dgm:cxn modelId="{341DC172-E0CE-4D53-984E-C696E32FD119}" type="presOf" srcId="{7D5382A9-9B17-4A30-BF3D-0E0671727FC0}" destId="{A4B2ABD4-E8E9-456B-B002-2BF2BDB6BE09}" srcOrd="1" destOrd="0" presId="urn:microsoft.com/office/officeart/2005/8/layout/radial1"/>
    <dgm:cxn modelId="{55651680-DE91-4C6D-88EF-95782600EA6C}" type="presOf" srcId="{6849285E-51BF-46FA-942D-C4646BA4454D}" destId="{41CE5D95-2122-4238-8247-40C7D5B81596}" srcOrd="0" destOrd="0" presId="urn:microsoft.com/office/officeart/2005/8/layout/radial1"/>
    <dgm:cxn modelId="{AC82E79D-E87F-41B5-82B5-6D7050885FB6}" type="presOf" srcId="{7D5382A9-9B17-4A30-BF3D-0E0671727FC0}" destId="{D35F8786-2679-4348-A9F7-027DAC4C5D4E}" srcOrd="0" destOrd="0" presId="urn:microsoft.com/office/officeart/2005/8/layout/radial1"/>
    <dgm:cxn modelId="{565C72B7-B208-40DD-85B6-0BFD875BEB5C}" type="presOf" srcId="{10621852-DF67-4DBD-B58A-8F678C7FD4F5}" destId="{54A54CF5-8FE7-4A49-8489-CF2B6E309B82}" srcOrd="0" destOrd="0" presId="urn:microsoft.com/office/officeart/2005/8/layout/radial1"/>
    <dgm:cxn modelId="{0A44F3BB-679A-40B3-B607-E1B121A90270}" srcId="{3F0FDB3F-91A4-4CA8-8F13-C93F2AA454EB}" destId="{D5BABE41-6958-450F-83F5-47852C12B551}" srcOrd="1" destOrd="0" parTransId="{6849285E-51BF-46FA-942D-C4646BA4454D}" sibTransId="{989271ED-04CD-4C7A-BDCD-F73F35CE1DC9}"/>
    <dgm:cxn modelId="{0332CABF-0823-4A02-92F0-001C61FE6F92}" type="presOf" srcId="{83CF25A9-E46C-48CE-BB00-B6E08B452987}" destId="{6960EF59-2619-423A-B14A-65C6A427C708}" srcOrd="0" destOrd="0" presId="urn:microsoft.com/office/officeart/2005/8/layout/radial1"/>
    <dgm:cxn modelId="{BD3469C0-1034-4A53-8F03-3D16A09D5729}" type="presOf" srcId="{6849285E-51BF-46FA-942D-C4646BA4454D}" destId="{3591EF0F-AFBE-42D1-ABDE-758453A6DDCD}" srcOrd="1" destOrd="0" presId="urn:microsoft.com/office/officeart/2005/8/layout/radial1"/>
    <dgm:cxn modelId="{529444D0-FFB6-410E-A33A-6A347796F92F}" srcId="{CD171188-5A6F-49C3-A5FD-213557FC458E}" destId="{3F0FDB3F-91A4-4CA8-8F13-C93F2AA454EB}" srcOrd="0" destOrd="0" parTransId="{5CF84673-E932-4B20-A67E-C6109D145F9D}" sibTransId="{1886E1F4-0662-4CA6-B831-E91F709E22D3}"/>
    <dgm:cxn modelId="{A329AFD4-D845-4E9C-9BFB-FD310968DBF5}" type="presOf" srcId="{B6F3C5A5-6ACF-412B-A66F-026864E5F504}" destId="{1E3B0B68-4A91-4EF4-BAA1-41C0EE26BD8E}" srcOrd="0" destOrd="0" presId="urn:microsoft.com/office/officeart/2005/8/layout/radial1"/>
    <dgm:cxn modelId="{566F06D8-2CC5-43F6-8A11-A0B7FB601697}" type="presOf" srcId="{D5BABE41-6958-450F-83F5-47852C12B551}" destId="{73EC0992-B951-4026-B0F9-1372383470D9}" srcOrd="0" destOrd="0" presId="urn:microsoft.com/office/officeart/2005/8/layout/radial1"/>
    <dgm:cxn modelId="{786655EE-0EAB-4983-95E1-8327D8B529E3}" srcId="{3F0FDB3F-91A4-4CA8-8F13-C93F2AA454EB}" destId="{83CF25A9-E46C-48CE-BB00-B6E08B452987}" srcOrd="0" destOrd="0" parTransId="{519EFF10-2F1B-4577-8E58-37FA23AE9623}" sibTransId="{710D21A5-3765-48E3-AE7A-BDC9F174C750}"/>
    <dgm:cxn modelId="{448667F3-FD84-431B-BA98-EB50934667E9}" type="presOf" srcId="{CD171188-5A6F-49C3-A5FD-213557FC458E}" destId="{0E58B4FB-6F40-4BF9-9273-0BC0BB61ACBA}" srcOrd="0" destOrd="0" presId="urn:microsoft.com/office/officeart/2005/8/layout/radial1"/>
    <dgm:cxn modelId="{BAF62AD3-7D31-4549-A58F-5E8320277FC0}" type="presParOf" srcId="{0E58B4FB-6F40-4BF9-9273-0BC0BB61ACBA}" destId="{D0363317-79CC-4F58-B443-9D5339F2A63F}" srcOrd="0" destOrd="0" presId="urn:microsoft.com/office/officeart/2005/8/layout/radial1"/>
    <dgm:cxn modelId="{E75696FD-0EF4-4A71-9032-3A096E4F84EF}" type="presParOf" srcId="{0E58B4FB-6F40-4BF9-9273-0BC0BB61ACBA}" destId="{71F3907B-417E-4FFB-90E5-000D00DFD8A0}" srcOrd="1" destOrd="0" presId="urn:microsoft.com/office/officeart/2005/8/layout/radial1"/>
    <dgm:cxn modelId="{C77DCC17-7BB6-49D7-8378-294CB338C7C8}" type="presParOf" srcId="{71F3907B-417E-4FFB-90E5-000D00DFD8A0}" destId="{3E94C2F2-4A5C-4710-8466-386C4F9B1C18}" srcOrd="0" destOrd="0" presId="urn:microsoft.com/office/officeart/2005/8/layout/radial1"/>
    <dgm:cxn modelId="{92F913FF-B1FA-48CA-8911-712A60B3F33F}" type="presParOf" srcId="{0E58B4FB-6F40-4BF9-9273-0BC0BB61ACBA}" destId="{6960EF59-2619-423A-B14A-65C6A427C708}" srcOrd="2" destOrd="0" presId="urn:microsoft.com/office/officeart/2005/8/layout/radial1"/>
    <dgm:cxn modelId="{22495213-0454-4A46-8FDE-83B7F6F16421}" type="presParOf" srcId="{0E58B4FB-6F40-4BF9-9273-0BC0BB61ACBA}" destId="{41CE5D95-2122-4238-8247-40C7D5B81596}" srcOrd="3" destOrd="0" presId="urn:microsoft.com/office/officeart/2005/8/layout/radial1"/>
    <dgm:cxn modelId="{81AB6882-178B-42EB-849E-BBEC930518E5}" type="presParOf" srcId="{41CE5D95-2122-4238-8247-40C7D5B81596}" destId="{3591EF0F-AFBE-42D1-ABDE-758453A6DDCD}" srcOrd="0" destOrd="0" presId="urn:microsoft.com/office/officeart/2005/8/layout/radial1"/>
    <dgm:cxn modelId="{CDA5ACDA-D8D1-444F-A9E7-FE9DDF9BA231}" type="presParOf" srcId="{0E58B4FB-6F40-4BF9-9273-0BC0BB61ACBA}" destId="{73EC0992-B951-4026-B0F9-1372383470D9}" srcOrd="4" destOrd="0" presId="urn:microsoft.com/office/officeart/2005/8/layout/radial1"/>
    <dgm:cxn modelId="{83CA65E6-4B5B-4849-975B-4C59E6DDCEA1}" type="presParOf" srcId="{0E58B4FB-6F40-4BF9-9273-0BC0BB61ACBA}" destId="{54A54CF5-8FE7-4A49-8489-CF2B6E309B82}" srcOrd="5" destOrd="0" presId="urn:microsoft.com/office/officeart/2005/8/layout/radial1"/>
    <dgm:cxn modelId="{7DE30096-D8EB-4A02-A2E7-43D787C4FDD3}" type="presParOf" srcId="{54A54CF5-8FE7-4A49-8489-CF2B6E309B82}" destId="{87ED480C-45D2-41EF-8852-47F77F8EB739}" srcOrd="0" destOrd="0" presId="urn:microsoft.com/office/officeart/2005/8/layout/radial1"/>
    <dgm:cxn modelId="{3A763B80-7575-4665-A1A3-05AD543F3343}" type="presParOf" srcId="{0E58B4FB-6F40-4BF9-9273-0BC0BB61ACBA}" destId="{1E3B0B68-4A91-4EF4-BAA1-41C0EE26BD8E}" srcOrd="6" destOrd="0" presId="urn:microsoft.com/office/officeart/2005/8/layout/radial1"/>
    <dgm:cxn modelId="{C9D9C160-D8C6-455C-ACFC-F38ABAE821C1}" type="presParOf" srcId="{0E58B4FB-6F40-4BF9-9273-0BC0BB61ACBA}" destId="{D35F8786-2679-4348-A9F7-027DAC4C5D4E}" srcOrd="7" destOrd="0" presId="urn:microsoft.com/office/officeart/2005/8/layout/radial1"/>
    <dgm:cxn modelId="{F897BFFA-61BC-4D51-BDBD-448B39C9EA4C}" type="presParOf" srcId="{D35F8786-2679-4348-A9F7-027DAC4C5D4E}" destId="{A4B2ABD4-E8E9-456B-B002-2BF2BDB6BE09}" srcOrd="0" destOrd="0" presId="urn:microsoft.com/office/officeart/2005/8/layout/radial1"/>
    <dgm:cxn modelId="{5B3F0F2B-50F5-4685-96E0-0A8B23366D23}" type="presParOf" srcId="{0E58B4FB-6F40-4BF9-9273-0BC0BB61ACBA}" destId="{5877FEB9-2208-4918-BDA4-AA3A276AFA5C}"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363317-79CC-4F58-B443-9D5339F2A63F}">
      <dsp:nvSpPr>
        <dsp:cNvPr id="0" name=""/>
        <dsp:cNvSpPr/>
      </dsp:nvSpPr>
      <dsp:spPr>
        <a:xfrm>
          <a:off x="4814849" y="1845725"/>
          <a:ext cx="1403063" cy="1403063"/>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rtl="1">
            <a:lnSpc>
              <a:spcPct val="90000"/>
            </a:lnSpc>
            <a:spcBef>
              <a:spcPct val="0"/>
            </a:spcBef>
            <a:spcAft>
              <a:spcPct val="35000"/>
            </a:spcAft>
            <a:buNone/>
          </a:pPr>
          <a:r>
            <a:rPr lang="ar-SA" sz="2400" b="1" kern="1200" dirty="0">
              <a:solidFill>
                <a:schemeClr val="tx1"/>
              </a:solidFill>
              <a:latin typeface="Adobe نسخ Medium" pitchFamily="50" charset="-78"/>
              <a:cs typeface="Adobe نسخ Medium" pitchFamily="50" charset="-78"/>
            </a:rPr>
            <a:t>المصابون بالسرطان</a:t>
          </a:r>
          <a:endParaRPr lang="ar-IQ" sz="2400" b="1" kern="1200" dirty="0">
            <a:solidFill>
              <a:schemeClr val="tx1"/>
            </a:solidFill>
            <a:latin typeface="Adobe نسخ Medium" pitchFamily="50" charset="-78"/>
            <a:cs typeface="Adobe نسخ Medium" pitchFamily="50" charset="-78"/>
          </a:endParaRPr>
        </a:p>
      </dsp:txBody>
      <dsp:txXfrm>
        <a:off x="5020323" y="2051199"/>
        <a:ext cx="992115" cy="992115"/>
      </dsp:txXfrm>
    </dsp:sp>
    <dsp:sp modelId="{71F3907B-417E-4FFB-90E5-000D00DFD8A0}">
      <dsp:nvSpPr>
        <dsp:cNvPr id="0" name=""/>
        <dsp:cNvSpPr/>
      </dsp:nvSpPr>
      <dsp:spPr>
        <a:xfrm rot="16200000">
          <a:off x="5304457" y="1622356"/>
          <a:ext cx="423846" cy="22891"/>
        </a:xfrm>
        <a:custGeom>
          <a:avLst/>
          <a:gdLst/>
          <a:ahLst/>
          <a:cxnLst/>
          <a:rect l="0" t="0" r="0" b="0"/>
          <a:pathLst>
            <a:path>
              <a:moveTo>
                <a:pt x="0" y="11445"/>
              </a:moveTo>
              <a:lnTo>
                <a:pt x="423846" y="11445"/>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ar-IQ" sz="500" kern="1200"/>
        </a:p>
      </dsp:txBody>
      <dsp:txXfrm>
        <a:off x="5505784" y="1623206"/>
        <a:ext cx="21192" cy="21192"/>
      </dsp:txXfrm>
    </dsp:sp>
    <dsp:sp modelId="{6960EF59-2619-423A-B14A-65C6A427C708}">
      <dsp:nvSpPr>
        <dsp:cNvPr id="0" name=""/>
        <dsp:cNvSpPr/>
      </dsp:nvSpPr>
      <dsp:spPr>
        <a:xfrm>
          <a:off x="4814849" y="18815"/>
          <a:ext cx="1403063" cy="1403063"/>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rtl="1">
            <a:lnSpc>
              <a:spcPct val="90000"/>
            </a:lnSpc>
            <a:spcBef>
              <a:spcPct val="0"/>
            </a:spcBef>
            <a:spcAft>
              <a:spcPct val="35000"/>
            </a:spcAft>
            <a:buNone/>
          </a:pPr>
          <a:r>
            <a:rPr lang="ar-SA" sz="2400" b="1" kern="1200" cap="none" dirty="0">
              <a:solidFill>
                <a:schemeClr val="tx1"/>
              </a:solidFill>
              <a:effectLst/>
              <a:latin typeface="Adobe نسخ Medium" pitchFamily="50" charset="-78"/>
              <a:ea typeface="+mn-ea"/>
              <a:cs typeface="Adobe نسخ Medium" pitchFamily="50" charset="-78"/>
            </a:rPr>
            <a:t>شركات الاتصالات الهاتفية </a:t>
          </a:r>
          <a:endParaRPr lang="ar-IQ" sz="2400" b="1" kern="1200" cap="none" dirty="0">
            <a:solidFill>
              <a:schemeClr val="tx1"/>
            </a:solidFill>
            <a:effectLst/>
            <a:latin typeface="Adobe نسخ Medium" pitchFamily="50" charset="-78"/>
            <a:ea typeface="+mn-ea"/>
            <a:cs typeface="Adobe نسخ Medium" pitchFamily="50" charset="-78"/>
          </a:endParaRPr>
        </a:p>
      </dsp:txBody>
      <dsp:txXfrm>
        <a:off x="5020323" y="224289"/>
        <a:ext cx="992115" cy="992115"/>
      </dsp:txXfrm>
    </dsp:sp>
    <dsp:sp modelId="{41CE5D95-2122-4238-8247-40C7D5B81596}">
      <dsp:nvSpPr>
        <dsp:cNvPr id="0" name=""/>
        <dsp:cNvSpPr/>
      </dsp:nvSpPr>
      <dsp:spPr>
        <a:xfrm>
          <a:off x="6217912" y="2535811"/>
          <a:ext cx="423846" cy="22891"/>
        </a:xfrm>
        <a:custGeom>
          <a:avLst/>
          <a:gdLst/>
          <a:ahLst/>
          <a:cxnLst/>
          <a:rect l="0" t="0" r="0" b="0"/>
          <a:pathLst>
            <a:path>
              <a:moveTo>
                <a:pt x="0" y="11445"/>
              </a:moveTo>
              <a:lnTo>
                <a:pt x="423846" y="11445"/>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ar-IQ" sz="500" kern="1200"/>
        </a:p>
      </dsp:txBody>
      <dsp:txXfrm>
        <a:off x="6419239" y="2536660"/>
        <a:ext cx="21192" cy="21192"/>
      </dsp:txXfrm>
    </dsp:sp>
    <dsp:sp modelId="{73EC0992-B951-4026-B0F9-1372383470D9}">
      <dsp:nvSpPr>
        <dsp:cNvPr id="0" name=""/>
        <dsp:cNvSpPr/>
      </dsp:nvSpPr>
      <dsp:spPr>
        <a:xfrm>
          <a:off x="6641758" y="1845725"/>
          <a:ext cx="1403063" cy="1403063"/>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rtl="1">
            <a:lnSpc>
              <a:spcPct val="90000"/>
            </a:lnSpc>
            <a:spcBef>
              <a:spcPct val="0"/>
            </a:spcBef>
            <a:spcAft>
              <a:spcPct val="35000"/>
            </a:spcAft>
            <a:buNone/>
          </a:pPr>
          <a:r>
            <a:rPr lang="ar-SA" sz="2400" b="1" kern="1200" dirty="0">
              <a:solidFill>
                <a:schemeClr val="tx1"/>
              </a:solidFill>
              <a:latin typeface="Adobe نسخ Medium" pitchFamily="50" charset="-78"/>
              <a:cs typeface="Adobe نسخ Medium" pitchFamily="50" charset="-78"/>
            </a:rPr>
            <a:t>خبراء في مجال الاتصالات</a:t>
          </a:r>
          <a:endParaRPr lang="ar-IQ" sz="2400" b="1" kern="1200" dirty="0">
            <a:solidFill>
              <a:schemeClr val="tx1"/>
            </a:solidFill>
            <a:latin typeface="Adobe نسخ Medium" pitchFamily="50" charset="-78"/>
            <a:cs typeface="Adobe نسخ Medium" pitchFamily="50" charset="-78"/>
          </a:endParaRPr>
        </a:p>
      </dsp:txBody>
      <dsp:txXfrm>
        <a:off x="6847232" y="2051199"/>
        <a:ext cx="992115" cy="992115"/>
      </dsp:txXfrm>
    </dsp:sp>
    <dsp:sp modelId="{54A54CF5-8FE7-4A49-8489-CF2B6E309B82}">
      <dsp:nvSpPr>
        <dsp:cNvPr id="0" name=""/>
        <dsp:cNvSpPr/>
      </dsp:nvSpPr>
      <dsp:spPr>
        <a:xfrm rot="5400000">
          <a:off x="5304457" y="3449266"/>
          <a:ext cx="423846" cy="22891"/>
        </a:xfrm>
        <a:custGeom>
          <a:avLst/>
          <a:gdLst/>
          <a:ahLst/>
          <a:cxnLst/>
          <a:rect l="0" t="0" r="0" b="0"/>
          <a:pathLst>
            <a:path>
              <a:moveTo>
                <a:pt x="0" y="11445"/>
              </a:moveTo>
              <a:lnTo>
                <a:pt x="423846" y="11445"/>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ar-IQ" sz="500" kern="1200"/>
        </a:p>
      </dsp:txBody>
      <dsp:txXfrm>
        <a:off x="5505784" y="3450115"/>
        <a:ext cx="21192" cy="21192"/>
      </dsp:txXfrm>
    </dsp:sp>
    <dsp:sp modelId="{1E3B0B68-4A91-4EF4-BAA1-41C0EE26BD8E}">
      <dsp:nvSpPr>
        <dsp:cNvPr id="0" name=""/>
        <dsp:cNvSpPr/>
      </dsp:nvSpPr>
      <dsp:spPr>
        <a:xfrm>
          <a:off x="4814849" y="3672634"/>
          <a:ext cx="1403063" cy="1403063"/>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rtl="1">
            <a:lnSpc>
              <a:spcPct val="90000"/>
            </a:lnSpc>
            <a:spcBef>
              <a:spcPct val="0"/>
            </a:spcBef>
            <a:spcAft>
              <a:spcPct val="35000"/>
            </a:spcAft>
            <a:buNone/>
          </a:pPr>
          <a:r>
            <a:rPr lang="ar-SA" sz="2400" b="1" kern="1200" dirty="0">
              <a:solidFill>
                <a:schemeClr val="tx1"/>
              </a:solidFill>
              <a:latin typeface="Adobe نسخ Medium" pitchFamily="50" charset="-78"/>
              <a:cs typeface="Adobe نسخ Medium" pitchFamily="50" charset="-78"/>
            </a:rPr>
            <a:t>مؤسسات حكومية</a:t>
          </a:r>
          <a:endParaRPr lang="ar-IQ" sz="2400" b="1" kern="1200" dirty="0">
            <a:solidFill>
              <a:schemeClr val="tx1"/>
            </a:solidFill>
            <a:latin typeface="Adobe نسخ Medium" pitchFamily="50" charset="-78"/>
            <a:cs typeface="Adobe نسخ Medium" pitchFamily="50" charset="-78"/>
          </a:endParaRPr>
        </a:p>
      </dsp:txBody>
      <dsp:txXfrm>
        <a:off x="5020323" y="3878108"/>
        <a:ext cx="992115" cy="992115"/>
      </dsp:txXfrm>
    </dsp:sp>
    <dsp:sp modelId="{D35F8786-2679-4348-A9F7-027DAC4C5D4E}">
      <dsp:nvSpPr>
        <dsp:cNvPr id="0" name=""/>
        <dsp:cNvSpPr/>
      </dsp:nvSpPr>
      <dsp:spPr>
        <a:xfrm rot="10800000">
          <a:off x="4391003" y="2535811"/>
          <a:ext cx="423846" cy="22891"/>
        </a:xfrm>
        <a:custGeom>
          <a:avLst/>
          <a:gdLst/>
          <a:ahLst/>
          <a:cxnLst/>
          <a:rect l="0" t="0" r="0" b="0"/>
          <a:pathLst>
            <a:path>
              <a:moveTo>
                <a:pt x="0" y="11445"/>
              </a:moveTo>
              <a:lnTo>
                <a:pt x="423846" y="11445"/>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ar-IQ" sz="500" kern="1200"/>
        </a:p>
      </dsp:txBody>
      <dsp:txXfrm rot="10800000">
        <a:off x="4592330" y="2536660"/>
        <a:ext cx="21192" cy="21192"/>
      </dsp:txXfrm>
    </dsp:sp>
    <dsp:sp modelId="{5877FEB9-2208-4918-BDA4-AA3A276AFA5C}">
      <dsp:nvSpPr>
        <dsp:cNvPr id="0" name=""/>
        <dsp:cNvSpPr/>
      </dsp:nvSpPr>
      <dsp:spPr>
        <a:xfrm>
          <a:off x="2987939" y="1845725"/>
          <a:ext cx="1403063" cy="1403063"/>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rtl="1">
            <a:lnSpc>
              <a:spcPct val="90000"/>
            </a:lnSpc>
            <a:spcBef>
              <a:spcPct val="0"/>
            </a:spcBef>
            <a:spcAft>
              <a:spcPct val="35000"/>
            </a:spcAft>
            <a:buNone/>
          </a:pPr>
          <a:r>
            <a:rPr lang="ar-SA" sz="2400" b="1" kern="1200" dirty="0">
              <a:solidFill>
                <a:schemeClr val="tx1"/>
              </a:solidFill>
              <a:latin typeface="Adobe نسخ Medium" pitchFamily="50" charset="-78"/>
              <a:cs typeface="Adobe نسخ Medium" pitchFamily="50" charset="-78"/>
            </a:rPr>
            <a:t>اطباء</a:t>
          </a:r>
          <a:r>
            <a:rPr lang="ar-SA" sz="1800" b="1" kern="1200" dirty="0">
              <a:solidFill>
                <a:schemeClr val="tx1"/>
              </a:solidFill>
            </a:rPr>
            <a:t> </a:t>
          </a:r>
          <a:endParaRPr lang="ar-IQ" sz="1800" b="1" kern="1200" dirty="0">
            <a:solidFill>
              <a:schemeClr val="tx1"/>
            </a:solidFill>
          </a:endParaRPr>
        </a:p>
      </dsp:txBody>
      <dsp:txXfrm>
        <a:off x="3193413" y="2051199"/>
        <a:ext cx="992115" cy="992115"/>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4BC4964-DCC7-4307-8684-8DD7D11EA529}" type="datetimeFigureOut">
              <a:rPr lang="ar-IQ" smtClean="0"/>
              <a:pPr/>
              <a:t>24/02/1445</a:t>
            </a:fld>
            <a:endParaRPr lang="ar-IQ"/>
          </a:p>
        </p:txBody>
      </p:sp>
      <p:sp>
        <p:nvSpPr>
          <p:cNvPr id="5" name="Footer Placeholder 4"/>
          <p:cNvSpPr>
            <a:spLocks noGrp="1"/>
          </p:cNvSpPr>
          <p:nvPr>
            <p:ph type="ftr" sz="quarter" idx="11"/>
          </p:nvPr>
        </p:nvSpPr>
        <p:spPr>
          <a:xfrm>
            <a:off x="5332412" y="5883275"/>
            <a:ext cx="4324044" cy="365125"/>
          </a:xfrm>
        </p:spPr>
        <p:txBody>
          <a:bodyPr/>
          <a:lstStyle/>
          <a:p>
            <a:endParaRPr lang="ar-IQ"/>
          </a:p>
        </p:txBody>
      </p:sp>
      <p:sp>
        <p:nvSpPr>
          <p:cNvPr id="6" name="Slide Number Placeholder 5"/>
          <p:cNvSpPr>
            <a:spLocks noGrp="1"/>
          </p:cNvSpPr>
          <p:nvPr>
            <p:ph type="sldNum" sz="quarter" idx="12"/>
          </p:nvPr>
        </p:nvSpPr>
        <p:spPr/>
        <p:txBody>
          <a:bodyPr/>
          <a:lstStyle/>
          <a:p>
            <a:fld id="{0BDC6685-CFCF-4A86-91C5-43E3F922FCCD}" type="slidenum">
              <a:rPr lang="ar-IQ" smtClean="0"/>
              <a:pPr/>
              <a:t>‹#›</a:t>
            </a:fld>
            <a:endParaRPr lang="ar-IQ"/>
          </a:p>
        </p:txBody>
      </p:sp>
    </p:spTree>
    <p:extLst>
      <p:ext uri="{BB962C8B-B14F-4D97-AF65-F5344CB8AC3E}">
        <p14:creationId xmlns:p14="http://schemas.microsoft.com/office/powerpoint/2010/main" val="194669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4BC4964-DCC7-4307-8684-8DD7D11EA529}" type="datetimeFigureOut">
              <a:rPr lang="ar-IQ" smtClean="0"/>
              <a:pPr/>
              <a:t>24/02/1445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BDC6685-CFCF-4A86-91C5-43E3F922FCCD}" type="slidenum">
              <a:rPr lang="ar-IQ" smtClean="0"/>
              <a:pPr/>
              <a:t>‹#›</a:t>
            </a:fld>
            <a:endParaRPr lang="ar-IQ"/>
          </a:p>
        </p:txBody>
      </p:sp>
    </p:spTree>
    <p:extLst>
      <p:ext uri="{BB962C8B-B14F-4D97-AF65-F5344CB8AC3E}">
        <p14:creationId xmlns:p14="http://schemas.microsoft.com/office/powerpoint/2010/main" val="3374303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BC4964-DCC7-4307-8684-8DD7D11EA529}" type="datetimeFigureOut">
              <a:rPr lang="ar-IQ" smtClean="0"/>
              <a:pPr/>
              <a:t>24/02/1445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BDC6685-CFCF-4A86-91C5-43E3F922FCCD}" type="slidenum">
              <a:rPr lang="ar-IQ" smtClean="0"/>
              <a:pPr/>
              <a:t>‹#›</a:t>
            </a:fld>
            <a:endParaRPr lang="ar-IQ"/>
          </a:p>
        </p:txBody>
      </p:sp>
    </p:spTree>
    <p:extLst>
      <p:ext uri="{BB962C8B-B14F-4D97-AF65-F5344CB8AC3E}">
        <p14:creationId xmlns:p14="http://schemas.microsoft.com/office/powerpoint/2010/main" val="14957635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BC4964-DCC7-4307-8684-8DD7D11EA529}" type="datetimeFigureOut">
              <a:rPr lang="ar-IQ" smtClean="0"/>
              <a:pPr/>
              <a:t>24/02/1445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BDC6685-CFCF-4A86-91C5-43E3F922FCCD}" type="slidenum">
              <a:rPr lang="ar-IQ" smtClean="0"/>
              <a:pPr/>
              <a:t>‹#›</a:t>
            </a:fld>
            <a:endParaRPr lang="ar-IQ"/>
          </a:p>
        </p:txBody>
      </p:sp>
    </p:spTree>
    <p:extLst>
      <p:ext uri="{BB962C8B-B14F-4D97-AF65-F5344CB8AC3E}">
        <p14:creationId xmlns:p14="http://schemas.microsoft.com/office/powerpoint/2010/main" val="34690068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BC4964-DCC7-4307-8684-8DD7D11EA529}" type="datetimeFigureOut">
              <a:rPr lang="ar-IQ" smtClean="0"/>
              <a:pPr/>
              <a:t>24/02/1445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BDC6685-CFCF-4A86-91C5-43E3F922FCCD}" type="slidenum">
              <a:rPr lang="ar-IQ" smtClean="0"/>
              <a:pPr/>
              <a:t>‹#›</a:t>
            </a:fld>
            <a:endParaRPr lang="ar-IQ"/>
          </a:p>
        </p:txBody>
      </p:sp>
    </p:spTree>
    <p:extLst>
      <p:ext uri="{BB962C8B-B14F-4D97-AF65-F5344CB8AC3E}">
        <p14:creationId xmlns:p14="http://schemas.microsoft.com/office/powerpoint/2010/main" val="9766531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BC4964-DCC7-4307-8684-8DD7D11EA529}" type="datetimeFigureOut">
              <a:rPr lang="ar-IQ" smtClean="0"/>
              <a:pPr/>
              <a:t>24/02/1445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BDC6685-CFCF-4A86-91C5-43E3F922FCCD}" type="slidenum">
              <a:rPr lang="ar-IQ" smtClean="0"/>
              <a:pPr/>
              <a:t>‹#›</a:t>
            </a:fld>
            <a:endParaRPr lang="ar-IQ"/>
          </a:p>
        </p:txBody>
      </p:sp>
    </p:spTree>
    <p:extLst>
      <p:ext uri="{BB962C8B-B14F-4D97-AF65-F5344CB8AC3E}">
        <p14:creationId xmlns:p14="http://schemas.microsoft.com/office/powerpoint/2010/main" val="38245968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BC4964-DCC7-4307-8684-8DD7D11EA529}" type="datetimeFigureOut">
              <a:rPr lang="ar-IQ" smtClean="0"/>
              <a:pPr/>
              <a:t>24/02/1445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BDC6685-CFCF-4A86-91C5-43E3F922FCCD}" type="slidenum">
              <a:rPr lang="ar-IQ" smtClean="0"/>
              <a:pPr/>
              <a:t>‹#›</a:t>
            </a:fld>
            <a:endParaRPr lang="ar-IQ"/>
          </a:p>
        </p:txBody>
      </p:sp>
    </p:spTree>
    <p:extLst>
      <p:ext uri="{BB962C8B-B14F-4D97-AF65-F5344CB8AC3E}">
        <p14:creationId xmlns:p14="http://schemas.microsoft.com/office/powerpoint/2010/main" val="19856474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BC4964-DCC7-4307-8684-8DD7D11EA529}" type="datetimeFigureOut">
              <a:rPr lang="ar-IQ" smtClean="0"/>
              <a:pPr/>
              <a:t>24/02/1445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BDC6685-CFCF-4A86-91C5-43E3F922FCCD}" type="slidenum">
              <a:rPr lang="ar-IQ" smtClean="0"/>
              <a:pPr/>
              <a:t>‹#›</a:t>
            </a:fld>
            <a:endParaRPr lang="ar-IQ"/>
          </a:p>
        </p:txBody>
      </p:sp>
    </p:spTree>
    <p:extLst>
      <p:ext uri="{BB962C8B-B14F-4D97-AF65-F5344CB8AC3E}">
        <p14:creationId xmlns:p14="http://schemas.microsoft.com/office/powerpoint/2010/main" val="34152645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BC4964-DCC7-4307-8684-8DD7D11EA529}" type="datetimeFigureOut">
              <a:rPr lang="ar-IQ" smtClean="0"/>
              <a:pPr/>
              <a:t>24/02/1445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BDC6685-CFCF-4A86-91C5-43E3F922FCCD}" type="slidenum">
              <a:rPr lang="ar-IQ" smtClean="0"/>
              <a:pPr/>
              <a:t>‹#›</a:t>
            </a:fld>
            <a:endParaRPr lang="ar-IQ"/>
          </a:p>
        </p:txBody>
      </p:sp>
    </p:spTree>
    <p:extLst>
      <p:ext uri="{BB962C8B-B14F-4D97-AF65-F5344CB8AC3E}">
        <p14:creationId xmlns:p14="http://schemas.microsoft.com/office/powerpoint/2010/main" val="2461983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BC4964-DCC7-4307-8684-8DD7D11EA529}" type="datetimeFigureOut">
              <a:rPr lang="ar-IQ" smtClean="0"/>
              <a:pPr/>
              <a:t>24/02/1445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a:xfrm>
            <a:off x="10951856" y="5867131"/>
            <a:ext cx="551167" cy="365125"/>
          </a:xfrm>
        </p:spPr>
        <p:txBody>
          <a:bodyPr/>
          <a:lstStyle/>
          <a:p>
            <a:fld id="{0BDC6685-CFCF-4A86-91C5-43E3F922FCCD}" type="slidenum">
              <a:rPr lang="ar-IQ" smtClean="0"/>
              <a:pPr/>
              <a:t>‹#›</a:t>
            </a:fld>
            <a:endParaRPr lang="ar-IQ"/>
          </a:p>
        </p:txBody>
      </p:sp>
    </p:spTree>
    <p:extLst>
      <p:ext uri="{BB962C8B-B14F-4D97-AF65-F5344CB8AC3E}">
        <p14:creationId xmlns:p14="http://schemas.microsoft.com/office/powerpoint/2010/main" val="2322841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BC4964-DCC7-4307-8684-8DD7D11EA529}" type="datetimeFigureOut">
              <a:rPr lang="ar-IQ" smtClean="0"/>
              <a:pPr/>
              <a:t>24/02/1445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BDC6685-CFCF-4A86-91C5-43E3F922FCCD}" type="slidenum">
              <a:rPr lang="ar-IQ" smtClean="0"/>
              <a:pPr/>
              <a:t>‹#›</a:t>
            </a:fld>
            <a:endParaRPr lang="ar-IQ"/>
          </a:p>
        </p:txBody>
      </p:sp>
    </p:spTree>
    <p:extLst>
      <p:ext uri="{BB962C8B-B14F-4D97-AF65-F5344CB8AC3E}">
        <p14:creationId xmlns:p14="http://schemas.microsoft.com/office/powerpoint/2010/main" val="1408682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BC4964-DCC7-4307-8684-8DD7D11EA529}" type="datetimeFigureOut">
              <a:rPr lang="ar-IQ" smtClean="0"/>
              <a:pPr/>
              <a:t>24/02/1445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BDC6685-CFCF-4A86-91C5-43E3F922FCCD}" type="slidenum">
              <a:rPr lang="ar-IQ" smtClean="0"/>
              <a:pPr/>
              <a:t>‹#›</a:t>
            </a:fld>
            <a:endParaRPr lang="ar-IQ"/>
          </a:p>
        </p:txBody>
      </p:sp>
    </p:spTree>
    <p:extLst>
      <p:ext uri="{BB962C8B-B14F-4D97-AF65-F5344CB8AC3E}">
        <p14:creationId xmlns:p14="http://schemas.microsoft.com/office/powerpoint/2010/main" val="59237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BC4964-DCC7-4307-8684-8DD7D11EA529}" type="datetimeFigureOut">
              <a:rPr lang="ar-IQ" smtClean="0"/>
              <a:pPr/>
              <a:t>24/02/1445</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0BDC6685-CFCF-4A86-91C5-43E3F922FCCD}" type="slidenum">
              <a:rPr lang="ar-IQ" smtClean="0"/>
              <a:pPr/>
              <a:t>‹#›</a:t>
            </a:fld>
            <a:endParaRPr lang="ar-IQ"/>
          </a:p>
        </p:txBody>
      </p:sp>
    </p:spTree>
    <p:extLst>
      <p:ext uri="{BB962C8B-B14F-4D97-AF65-F5344CB8AC3E}">
        <p14:creationId xmlns:p14="http://schemas.microsoft.com/office/powerpoint/2010/main" val="648846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4BC4964-DCC7-4307-8684-8DD7D11EA529}" type="datetimeFigureOut">
              <a:rPr lang="ar-IQ" smtClean="0"/>
              <a:pPr/>
              <a:t>24/02/1445</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0BDC6685-CFCF-4A86-91C5-43E3F922FCCD}" type="slidenum">
              <a:rPr lang="ar-IQ" smtClean="0"/>
              <a:pPr/>
              <a:t>‹#›</a:t>
            </a:fld>
            <a:endParaRPr lang="ar-IQ"/>
          </a:p>
        </p:txBody>
      </p:sp>
    </p:spTree>
    <p:extLst>
      <p:ext uri="{BB962C8B-B14F-4D97-AF65-F5344CB8AC3E}">
        <p14:creationId xmlns:p14="http://schemas.microsoft.com/office/powerpoint/2010/main" val="2737181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BC4964-DCC7-4307-8684-8DD7D11EA529}" type="datetimeFigureOut">
              <a:rPr lang="ar-IQ" smtClean="0"/>
              <a:pPr/>
              <a:t>24/02/1445</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0BDC6685-CFCF-4A86-91C5-43E3F922FCCD}" type="slidenum">
              <a:rPr lang="ar-IQ" smtClean="0"/>
              <a:pPr/>
              <a:t>‹#›</a:t>
            </a:fld>
            <a:endParaRPr lang="ar-IQ"/>
          </a:p>
        </p:txBody>
      </p:sp>
    </p:spTree>
    <p:extLst>
      <p:ext uri="{BB962C8B-B14F-4D97-AF65-F5344CB8AC3E}">
        <p14:creationId xmlns:p14="http://schemas.microsoft.com/office/powerpoint/2010/main" val="2855237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4BC4964-DCC7-4307-8684-8DD7D11EA529}" type="datetimeFigureOut">
              <a:rPr lang="ar-IQ" smtClean="0"/>
              <a:pPr/>
              <a:t>24/02/1445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BDC6685-CFCF-4A86-91C5-43E3F922FCCD}" type="slidenum">
              <a:rPr lang="ar-IQ" smtClean="0"/>
              <a:pPr/>
              <a:t>‹#›</a:t>
            </a:fld>
            <a:endParaRPr lang="ar-IQ"/>
          </a:p>
        </p:txBody>
      </p:sp>
    </p:spTree>
    <p:extLst>
      <p:ext uri="{BB962C8B-B14F-4D97-AF65-F5344CB8AC3E}">
        <p14:creationId xmlns:p14="http://schemas.microsoft.com/office/powerpoint/2010/main" val="3489571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4BC4964-DCC7-4307-8684-8DD7D11EA529}" type="datetimeFigureOut">
              <a:rPr lang="ar-IQ" smtClean="0"/>
              <a:pPr/>
              <a:t>24/02/1445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BDC6685-CFCF-4A86-91C5-43E3F922FCCD}" type="slidenum">
              <a:rPr lang="ar-IQ" smtClean="0"/>
              <a:pPr/>
              <a:t>‹#›</a:t>
            </a:fld>
            <a:endParaRPr lang="ar-IQ"/>
          </a:p>
        </p:txBody>
      </p:sp>
    </p:spTree>
    <p:extLst>
      <p:ext uri="{BB962C8B-B14F-4D97-AF65-F5344CB8AC3E}">
        <p14:creationId xmlns:p14="http://schemas.microsoft.com/office/powerpoint/2010/main" val="1114810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4BC4964-DCC7-4307-8684-8DD7D11EA529}" type="datetimeFigureOut">
              <a:rPr lang="ar-IQ" smtClean="0"/>
              <a:pPr/>
              <a:t>24/02/1445</a:t>
            </a:fld>
            <a:endParaRPr lang="ar-IQ"/>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ar-IQ"/>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BDC6685-CFCF-4A86-91C5-43E3F922FCCD}" type="slidenum">
              <a:rPr lang="ar-IQ" smtClean="0"/>
              <a:pPr/>
              <a:t>‹#›</a:t>
            </a:fld>
            <a:endParaRPr lang="ar-IQ"/>
          </a:p>
        </p:txBody>
      </p:sp>
    </p:spTree>
    <p:extLst>
      <p:ext uri="{BB962C8B-B14F-4D97-AF65-F5344CB8AC3E}">
        <p14:creationId xmlns:p14="http://schemas.microsoft.com/office/powerpoint/2010/main" val="29174832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1" eaLnBrk="1" latinLnBrk="0" hangingPunct="1">
        <a:spcBef>
          <a:spcPct val="0"/>
        </a:spcBef>
        <a:buNone/>
        <a:defRPr sz="4000" kern="1200" cap="none">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28401" y="1380068"/>
            <a:ext cx="8574622" cy="1141063"/>
          </a:xfrm>
        </p:spPr>
        <p:txBody>
          <a:bodyPr>
            <a:normAutofit/>
          </a:bodyPr>
          <a:lstStyle/>
          <a:p>
            <a:pPr algn="ctr"/>
            <a:r>
              <a:rPr lang="ar-IQ" sz="4800" b="1" dirty="0">
                <a:latin typeface="Sakkal Majalla" panose="02000000000000000000" pitchFamily="2" charset="-78"/>
                <a:cs typeface="Sakkal Majalla" panose="02000000000000000000" pitchFamily="2" charset="-78"/>
              </a:rPr>
              <a:t>الصحافة الاستقصائية</a:t>
            </a:r>
          </a:p>
        </p:txBody>
      </p:sp>
      <p:sp>
        <p:nvSpPr>
          <p:cNvPr id="3" name="Subtitle 2"/>
          <p:cNvSpPr>
            <a:spLocks noGrp="1"/>
          </p:cNvSpPr>
          <p:nvPr>
            <p:ph type="subTitle" idx="1"/>
          </p:nvPr>
        </p:nvSpPr>
        <p:spPr>
          <a:xfrm>
            <a:off x="3888361" y="3241280"/>
            <a:ext cx="6987645" cy="1388534"/>
          </a:xfrm>
        </p:spPr>
        <p:txBody>
          <a:bodyPr>
            <a:normAutofit fontScale="85000" lnSpcReduction="10000"/>
          </a:bodyPr>
          <a:lstStyle/>
          <a:p>
            <a:r>
              <a:rPr lang="ar-IQ" sz="4000" b="1" dirty="0">
                <a:latin typeface="Sakkal Majalla" panose="02000000000000000000" pitchFamily="2" charset="-78"/>
                <a:cs typeface="Sakkal Majalla" panose="02000000000000000000" pitchFamily="2" charset="-78"/>
              </a:rPr>
              <a:t>المرحلة الثالثة – قسم الصحافة الاذاعية والتلفزيونية</a:t>
            </a:r>
          </a:p>
          <a:p>
            <a:pPr algn="ctr"/>
            <a:r>
              <a:rPr lang="ar-IQ" sz="4000" b="1" dirty="0">
                <a:latin typeface="Sakkal Majalla" panose="02000000000000000000" pitchFamily="2" charset="-78"/>
                <a:cs typeface="Sakkal Majalla" panose="02000000000000000000" pitchFamily="2" charset="-78"/>
              </a:rPr>
              <a:t>ا. د. عمار طاهر محمد</a:t>
            </a:r>
          </a:p>
        </p:txBody>
      </p:sp>
    </p:spTree>
    <p:extLst>
      <p:ext uri="{BB962C8B-B14F-4D97-AF65-F5344CB8AC3E}">
        <p14:creationId xmlns:p14="http://schemas.microsoft.com/office/powerpoint/2010/main" val="28704066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F9DC8-800A-8F1B-C5D2-0F4C81E71F47}"/>
              </a:ext>
            </a:extLst>
          </p:cNvPr>
          <p:cNvSpPr>
            <a:spLocks noGrp="1"/>
          </p:cNvSpPr>
          <p:nvPr>
            <p:ph type="title"/>
          </p:nvPr>
        </p:nvSpPr>
        <p:spPr>
          <a:xfrm>
            <a:off x="1484310" y="200608"/>
            <a:ext cx="10018713" cy="611155"/>
          </a:xfrm>
        </p:spPr>
        <p:txBody>
          <a:bodyPr>
            <a:normAutofit fontScale="90000"/>
          </a:bodyPr>
          <a:lstStyle/>
          <a:p>
            <a:r>
              <a:rPr lang="ar-IQ" sz="4000" b="1" dirty="0">
                <a:latin typeface="Sakkal Majalla" panose="02000000000000000000" pitchFamily="2" charset="-78"/>
                <a:cs typeface="Sakkal Majalla" panose="02000000000000000000" pitchFamily="2" charset="-78"/>
              </a:rPr>
              <a:t>أفكار التحقيقات الاستقصائية</a:t>
            </a:r>
            <a:endParaRPr lang="en-US" b="1" dirty="0"/>
          </a:p>
        </p:txBody>
      </p:sp>
      <p:sp>
        <p:nvSpPr>
          <p:cNvPr id="3" name="Content Placeholder 2">
            <a:extLst>
              <a:ext uri="{FF2B5EF4-FFF2-40B4-BE49-F238E27FC236}">
                <a16:creationId xmlns:a16="http://schemas.microsoft.com/office/drawing/2014/main" id="{F214D0E1-1831-6A6A-8A55-0F498FD79DA1}"/>
              </a:ext>
            </a:extLst>
          </p:cNvPr>
          <p:cNvSpPr>
            <a:spLocks noGrp="1"/>
          </p:cNvSpPr>
          <p:nvPr>
            <p:ph idx="1"/>
          </p:nvPr>
        </p:nvSpPr>
        <p:spPr>
          <a:xfrm>
            <a:off x="1484310" y="1212980"/>
            <a:ext cx="10018713" cy="5645019"/>
          </a:xfrm>
        </p:spPr>
        <p:txBody>
          <a:bodyPr>
            <a:normAutofit/>
          </a:bodyPr>
          <a:lstStyle/>
          <a:p>
            <a:pPr marL="0" indent="0" algn="just">
              <a:buNone/>
            </a:pPr>
            <a:r>
              <a:rPr lang="ar-IQ" b="1" dirty="0">
                <a:latin typeface="Sakkal Majalla" panose="02000000000000000000" pitchFamily="2" charset="-78"/>
                <a:cs typeface="Sakkal Majalla" panose="02000000000000000000" pitchFamily="2" charset="-78"/>
              </a:rPr>
              <a:t>ثالثا: المصادر الشخصية:</a:t>
            </a:r>
          </a:p>
          <a:p>
            <a:pPr marL="0" indent="0" algn="just">
              <a:lnSpc>
                <a:spcPct val="150000"/>
              </a:lnSpc>
              <a:buNone/>
            </a:pPr>
            <a:r>
              <a:rPr lang="ar-IQ" dirty="0">
                <a:latin typeface="Sakkal Majalla" panose="02000000000000000000" pitchFamily="2" charset="-78"/>
                <a:cs typeface="Sakkal Majalla" panose="02000000000000000000" pitchFamily="2" charset="-78"/>
              </a:rPr>
              <a:t>وصلت الصحفية مجدولين علان معلومة شفوية من صديقتها المتطوعة في دار حكومية لرعاية الأيتام في الأردن عن تعرض نزلاء الدار إلى انتهاكات جسدية وجنسية ولفظية ..سارعت مجدولين وزميلها عماد رواشدة إلى تقصي المعلومة، وخرجا بعد أشهر بتحقيق استقصائي وثق انتهاكات جنسية وجسدية ومعنوية، تعرض لها أيتام في دور الرعاية وبعد خروجهم منها، وهو ما أدى إلى خوض الحكومة معركة قضائية ضدهما، للضغط بهدف تسليم مصادرهما الصحفية "، الأمر الذي رفضاه، لتنتهي المعركة لصالحهما بعد سنوات في أروقة المحاكم الأردنية.</a:t>
            </a:r>
          </a:p>
          <a:p>
            <a:pPr marL="0" indent="0" algn="just">
              <a:lnSpc>
                <a:spcPct val="150000"/>
              </a:lnSpc>
              <a:buNone/>
            </a:pPr>
            <a:r>
              <a:rPr lang="ar-IQ" dirty="0">
                <a:latin typeface="Sakkal Majalla" panose="02000000000000000000" pitchFamily="2" charset="-78"/>
                <a:cs typeface="Sakkal Majalla" panose="02000000000000000000" pitchFamily="2" charset="-78"/>
              </a:rPr>
              <a:t> يتعين على الصحفي عندما يخبره مصدر ما عن قصة ما تصلح لتكون شرارة تحقيق استقصائي، أن يسال عن معلومات تفصيلية، عن المشكلة كيف وقعت؟ وفي أي مكان؟ السياق المكاني والزماني للشخصيات الرئيسة فيها؟ ولماذا حدثت؟ وفي حال كانت هناك إجابات مقنعة ومنطقية، ربما تكون هناك فكرة، وإلا كانت مجرد إشاعة.</a:t>
            </a:r>
          </a:p>
          <a:p>
            <a:pPr marL="0" indent="0">
              <a:buNone/>
            </a:pPr>
            <a:endParaRPr lang="en-US" dirty="0"/>
          </a:p>
        </p:txBody>
      </p:sp>
    </p:spTree>
    <p:extLst>
      <p:ext uri="{BB962C8B-B14F-4D97-AF65-F5344CB8AC3E}">
        <p14:creationId xmlns:p14="http://schemas.microsoft.com/office/powerpoint/2010/main" val="3172980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D13FD-FCA6-DF7F-BB02-2393E4A93DCF}"/>
              </a:ext>
            </a:extLst>
          </p:cNvPr>
          <p:cNvSpPr>
            <a:spLocks noGrp="1"/>
          </p:cNvSpPr>
          <p:nvPr>
            <p:ph type="title"/>
          </p:nvPr>
        </p:nvSpPr>
        <p:spPr>
          <a:xfrm>
            <a:off x="1400335" y="405882"/>
            <a:ext cx="10018713" cy="480527"/>
          </a:xfrm>
        </p:spPr>
        <p:txBody>
          <a:bodyPr>
            <a:noAutofit/>
          </a:bodyPr>
          <a:lstStyle/>
          <a:p>
            <a:r>
              <a:rPr lang="ar-IQ" sz="3200" b="1" dirty="0">
                <a:latin typeface="Sakkal Majalla" panose="02000000000000000000" pitchFamily="2" charset="-78"/>
                <a:cs typeface="Sakkal Majalla" panose="02000000000000000000" pitchFamily="2" charset="-78"/>
              </a:rPr>
              <a:t>أفكار التحقيقات الاستقصائية</a:t>
            </a:r>
            <a:endParaRPr lang="en-US" sz="3200" b="1" dirty="0"/>
          </a:p>
        </p:txBody>
      </p:sp>
      <p:sp>
        <p:nvSpPr>
          <p:cNvPr id="3" name="Content Placeholder 2">
            <a:extLst>
              <a:ext uri="{FF2B5EF4-FFF2-40B4-BE49-F238E27FC236}">
                <a16:creationId xmlns:a16="http://schemas.microsoft.com/office/drawing/2014/main" id="{C5A12E2A-EF10-D698-FACA-B551962CE7ED}"/>
              </a:ext>
            </a:extLst>
          </p:cNvPr>
          <p:cNvSpPr>
            <a:spLocks noGrp="1"/>
          </p:cNvSpPr>
          <p:nvPr>
            <p:ph idx="1"/>
          </p:nvPr>
        </p:nvSpPr>
        <p:spPr>
          <a:xfrm>
            <a:off x="1484310" y="1212980"/>
            <a:ext cx="10018713" cy="5239137"/>
          </a:xfrm>
        </p:spPr>
        <p:txBody>
          <a:bodyPr>
            <a:normAutofit/>
          </a:bodyPr>
          <a:lstStyle/>
          <a:p>
            <a:pPr marL="0" indent="0" algn="just">
              <a:lnSpc>
                <a:spcPct val="150000"/>
              </a:lnSpc>
              <a:buNone/>
            </a:pPr>
            <a:r>
              <a:rPr lang="ar-IQ" b="1" dirty="0">
                <a:latin typeface="Sakkal Majalla" panose="02000000000000000000" pitchFamily="2" charset="-78"/>
                <a:cs typeface="Sakkal Majalla" panose="02000000000000000000" pitchFamily="2" charset="-78"/>
              </a:rPr>
              <a:t>رابعا: وسائل الإعلام:</a:t>
            </a:r>
          </a:p>
          <a:p>
            <a:pPr marL="0" indent="0" algn="just">
              <a:lnSpc>
                <a:spcPct val="150000"/>
              </a:lnSpc>
              <a:buNone/>
            </a:pPr>
            <a:r>
              <a:rPr lang="ar-IQ" dirty="0">
                <a:latin typeface="Sakkal Majalla" panose="02000000000000000000" pitchFamily="2" charset="-78"/>
                <a:cs typeface="Sakkal Majalla" panose="02000000000000000000" pitchFamily="2" charset="-78"/>
              </a:rPr>
              <a:t>(الأخبار، التقارير غير المكتملة، صفحة الوفيات، الإعلانات التجارية، وسائل التواصل الاجتماعي... إلخ) صفحة على الفيسبوك بعنوان "حتى لا ننسى" دشنها أهالي مهاجرين عرب قضوا داخل شاحنة وجدت تقطر دما على الحدود المجرية النمساوية،</a:t>
            </a:r>
          </a:p>
          <a:p>
            <a:pPr marL="0" indent="0" algn="just">
              <a:lnSpc>
                <a:spcPct val="150000"/>
              </a:lnSpc>
              <a:buNone/>
            </a:pPr>
            <a:r>
              <a:rPr lang="ar-IQ" dirty="0">
                <a:latin typeface="Sakkal Majalla" panose="02000000000000000000" pitchFamily="2" charset="-78"/>
                <a:cs typeface="Sakkal Majalla" panose="02000000000000000000" pitchFamily="2" charset="-78"/>
              </a:rPr>
              <a:t>أوقدت فكرة فيلم "شاحنة الموت" الذي بثته قناة الجزيرة ، وأثبت أن ضحايا الشاحنة قتلوا ولم يموتوا بسبب الاختناق كما زعمت السلطات النمساوية. وأسهمت متابعة فريق الفيلم في إعادة فتح النيابة العامة المجرية للقضية واتهام تسعة أشخاص بالقتل والجريمة المنظمة .</a:t>
            </a:r>
          </a:p>
          <a:p>
            <a:pPr marL="0" indent="0">
              <a:buNone/>
            </a:pPr>
            <a:endParaRPr lang="en-US" dirty="0"/>
          </a:p>
        </p:txBody>
      </p:sp>
    </p:spTree>
    <p:extLst>
      <p:ext uri="{BB962C8B-B14F-4D97-AF65-F5344CB8AC3E}">
        <p14:creationId xmlns:p14="http://schemas.microsoft.com/office/powerpoint/2010/main" val="35374429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141E44-2EB7-1965-F357-D02948CEAC5C}"/>
              </a:ext>
            </a:extLst>
          </p:cNvPr>
          <p:cNvSpPr>
            <a:spLocks noGrp="1"/>
          </p:cNvSpPr>
          <p:nvPr>
            <p:ph type="title"/>
          </p:nvPr>
        </p:nvSpPr>
        <p:spPr>
          <a:xfrm>
            <a:off x="1487420" y="555171"/>
            <a:ext cx="10018713" cy="499188"/>
          </a:xfrm>
        </p:spPr>
        <p:txBody>
          <a:bodyPr>
            <a:noAutofit/>
          </a:bodyPr>
          <a:lstStyle/>
          <a:p>
            <a:r>
              <a:rPr lang="ar-IQ" sz="3200" b="1" dirty="0">
                <a:latin typeface="Sakkal Majalla" panose="02000000000000000000" pitchFamily="2" charset="-78"/>
                <a:cs typeface="Sakkal Majalla" panose="02000000000000000000" pitchFamily="2" charset="-78"/>
              </a:rPr>
              <a:t>أفكار التحقيقات الاستقصائية</a:t>
            </a:r>
            <a:endParaRPr lang="en-US" sz="3200" b="1" dirty="0"/>
          </a:p>
        </p:txBody>
      </p:sp>
      <p:sp>
        <p:nvSpPr>
          <p:cNvPr id="3" name="Content Placeholder 2">
            <a:extLst>
              <a:ext uri="{FF2B5EF4-FFF2-40B4-BE49-F238E27FC236}">
                <a16:creationId xmlns:a16="http://schemas.microsoft.com/office/drawing/2014/main" id="{1EA0BE37-6C84-8A16-4041-903124855277}"/>
              </a:ext>
            </a:extLst>
          </p:cNvPr>
          <p:cNvSpPr>
            <a:spLocks noGrp="1"/>
          </p:cNvSpPr>
          <p:nvPr>
            <p:ph idx="1"/>
          </p:nvPr>
        </p:nvSpPr>
        <p:spPr>
          <a:xfrm>
            <a:off x="1577616" y="1651518"/>
            <a:ext cx="10393559" cy="3554963"/>
          </a:xfrm>
        </p:spPr>
        <p:txBody>
          <a:bodyPr>
            <a:normAutofit/>
          </a:bodyPr>
          <a:lstStyle/>
          <a:p>
            <a:pPr marL="0" marR="0" indent="0" algn="just" rtl="1">
              <a:lnSpc>
                <a:spcPct val="170000"/>
              </a:lnSpc>
              <a:spcBef>
                <a:spcPts val="0"/>
              </a:spcBef>
              <a:spcAft>
                <a:spcPts val="800"/>
              </a:spcAft>
              <a:buNone/>
            </a:pPr>
            <a:r>
              <a:rPr lang="ar-SA" sz="2800" b="1" kern="100" dirty="0">
                <a:effectLst/>
                <a:latin typeface="Sakkal Majalla" panose="02000000000000000000" pitchFamily="2" charset="-78"/>
                <a:ea typeface="Calibri" panose="020F0502020204030204" pitchFamily="34" charset="0"/>
                <a:cs typeface="Sakkal Majalla" panose="02000000000000000000" pitchFamily="2" charset="-78"/>
              </a:rPr>
              <a:t>خامسا: المصادر الحكومية</a:t>
            </a:r>
            <a:r>
              <a:rPr lang="ar-IQ" sz="2800" b="1" kern="100" dirty="0">
                <a:latin typeface="Sakkal Majalla" panose="02000000000000000000" pitchFamily="2" charset="-78"/>
                <a:ea typeface="Calibri" panose="020F0502020204030204" pitchFamily="34" charset="0"/>
                <a:cs typeface="Sakkal Majalla" panose="02000000000000000000" pitchFamily="2" charset="-78"/>
              </a:rPr>
              <a:t> </a:t>
            </a:r>
            <a:r>
              <a:rPr lang="ar-SA" sz="2800" b="1" kern="100" dirty="0">
                <a:effectLst/>
                <a:latin typeface="Sakkal Majalla" panose="02000000000000000000" pitchFamily="2" charset="-78"/>
                <a:ea typeface="Calibri" panose="020F0502020204030204" pitchFamily="34" charset="0"/>
                <a:cs typeface="Sakkal Majalla" panose="02000000000000000000" pitchFamily="2" charset="-78"/>
              </a:rPr>
              <a:t>المفتوحة</a:t>
            </a:r>
            <a:r>
              <a:rPr lang="ar-IQ" sz="2800" b="1" kern="100" dirty="0">
                <a:effectLst/>
                <a:latin typeface="Sakkal Majalla" panose="02000000000000000000" pitchFamily="2" charset="-78"/>
                <a:ea typeface="Calibri" panose="020F0502020204030204" pitchFamily="34" charset="0"/>
                <a:cs typeface="Sakkal Majalla" panose="02000000000000000000" pitchFamily="2" charset="-78"/>
              </a:rPr>
              <a:t>:</a:t>
            </a:r>
            <a:endParaRPr lang="en-US" sz="2800" b="1" kern="100" dirty="0">
              <a:effectLst/>
              <a:latin typeface="Sakkal Majalla" panose="02000000000000000000" pitchFamily="2" charset="-78"/>
              <a:ea typeface="Calibri" panose="020F0502020204030204" pitchFamily="34" charset="0"/>
              <a:cs typeface="Sakkal Majalla" panose="02000000000000000000" pitchFamily="2" charset="-78"/>
            </a:endParaRPr>
          </a:p>
          <a:p>
            <a:pPr marL="0" marR="0" indent="0" algn="just" rtl="1">
              <a:lnSpc>
                <a:spcPct val="170000"/>
              </a:lnSpc>
              <a:spcBef>
                <a:spcPts val="0"/>
              </a:spcBef>
              <a:spcAft>
                <a:spcPts val="800"/>
              </a:spcAft>
              <a:buNone/>
            </a:pPr>
            <a:r>
              <a:rPr lang="ar-SA" sz="2800" kern="100" dirty="0">
                <a:effectLst/>
                <a:latin typeface="Sakkal Majalla" panose="02000000000000000000" pitchFamily="2" charset="-78"/>
                <a:ea typeface="Calibri" panose="020F0502020204030204" pitchFamily="34" charset="0"/>
                <a:cs typeface="Sakkal Majalla" panose="02000000000000000000" pitchFamily="2" charset="-78"/>
              </a:rPr>
              <a:t>تمثل المصادر الحكومية كنزا كبيرا</a:t>
            </a:r>
            <a:r>
              <a:rPr lang="ar-IQ" sz="2800" kern="100" dirty="0">
                <a:latin typeface="Sakkal Majalla" panose="02000000000000000000" pitchFamily="2" charset="-78"/>
                <a:ea typeface="Calibri" panose="020F0502020204030204" pitchFamily="34" charset="0"/>
                <a:cs typeface="Sakkal Majalla" panose="02000000000000000000" pitchFamily="2" charset="-78"/>
              </a:rPr>
              <a:t> </a:t>
            </a:r>
            <a:r>
              <a:rPr lang="ar-SA" sz="2800" kern="100" dirty="0">
                <a:effectLst/>
                <a:latin typeface="Sakkal Majalla" panose="02000000000000000000" pitchFamily="2" charset="-78"/>
                <a:ea typeface="Calibri" panose="020F0502020204030204" pitchFamily="34" charset="0"/>
                <a:cs typeface="Sakkal Majalla" panose="02000000000000000000" pitchFamily="2" charset="-78"/>
              </a:rPr>
              <a:t>من المعلومات، مثل الجريدة الرسمية</a:t>
            </a:r>
            <a:r>
              <a:rPr lang="ar-IQ" sz="2800" kern="100" dirty="0">
                <a:latin typeface="Sakkal Majalla" panose="02000000000000000000" pitchFamily="2" charset="-78"/>
                <a:ea typeface="Calibri" panose="020F0502020204030204" pitchFamily="34" charset="0"/>
                <a:cs typeface="Sakkal Majalla" panose="02000000000000000000" pitchFamily="2" charset="-78"/>
              </a:rPr>
              <a:t> </a:t>
            </a:r>
            <a:r>
              <a:rPr lang="ar-SA" sz="2800" kern="100" dirty="0">
                <a:effectLst/>
                <a:latin typeface="Sakkal Majalla" panose="02000000000000000000" pitchFamily="2" charset="-78"/>
                <a:ea typeface="Calibri" panose="020F0502020204030204" pitchFamily="34" charset="0"/>
                <a:cs typeface="Sakkal Majalla" panose="02000000000000000000" pitchFamily="2" charset="-78"/>
              </a:rPr>
              <a:t>سجل الشركات، محاضر مجلس النواب</a:t>
            </a:r>
            <a:r>
              <a:rPr lang="ar-IQ" sz="2800" kern="100" dirty="0">
                <a:latin typeface="Sakkal Majalla" panose="02000000000000000000" pitchFamily="2" charset="-78"/>
                <a:ea typeface="Calibri" panose="020F0502020204030204" pitchFamily="34" charset="0"/>
                <a:cs typeface="Sakkal Majalla" panose="02000000000000000000" pitchFamily="2" charset="-78"/>
              </a:rPr>
              <a:t> </a:t>
            </a:r>
            <a:r>
              <a:rPr lang="ar-SA" sz="2800" kern="100" dirty="0">
                <a:effectLst/>
                <a:latin typeface="Sakkal Majalla" panose="02000000000000000000" pitchFamily="2" charset="-78"/>
                <a:ea typeface="Calibri" panose="020F0502020204030204" pitchFamily="34" charset="0"/>
                <a:cs typeface="Sakkal Majalla" panose="02000000000000000000" pitchFamily="2" charset="-78"/>
              </a:rPr>
              <a:t>بيانات الأسواق المالية (البورصة)</a:t>
            </a:r>
            <a:r>
              <a:rPr lang="ar-IQ" sz="2800" kern="100" dirty="0">
                <a:latin typeface="Sakkal Majalla" panose="02000000000000000000" pitchFamily="2" charset="-78"/>
                <a:ea typeface="Calibri" panose="020F0502020204030204" pitchFamily="34" charset="0"/>
                <a:cs typeface="Sakkal Majalla" panose="02000000000000000000" pitchFamily="2" charset="-78"/>
              </a:rPr>
              <a:t> </a:t>
            </a:r>
            <a:r>
              <a:rPr lang="ar-SA" sz="2800" kern="100" dirty="0">
                <a:effectLst/>
                <a:latin typeface="Sakkal Majalla" panose="02000000000000000000" pitchFamily="2" charset="-78"/>
                <a:ea typeface="Calibri" panose="020F0502020204030204" pitchFamily="34" charset="0"/>
                <a:cs typeface="Sakkal Majalla" panose="02000000000000000000" pitchFamily="2" charset="-78"/>
              </a:rPr>
              <a:t>سجلات الأراضي والعقارات، قرارات</a:t>
            </a:r>
            <a:r>
              <a:rPr lang="ar-IQ" sz="2800" kern="100" dirty="0">
                <a:latin typeface="Sakkal Majalla" panose="02000000000000000000" pitchFamily="2" charset="-78"/>
                <a:ea typeface="Calibri" panose="020F0502020204030204" pitchFamily="34" charset="0"/>
                <a:cs typeface="Sakkal Majalla" panose="02000000000000000000" pitchFamily="2" charset="-78"/>
              </a:rPr>
              <a:t> </a:t>
            </a:r>
            <a:r>
              <a:rPr lang="ar-SA" sz="2800" kern="100" dirty="0">
                <a:effectLst/>
                <a:latin typeface="Sakkal Majalla" panose="02000000000000000000" pitchFamily="2" charset="-78"/>
                <a:ea typeface="Calibri" panose="020F0502020204030204" pitchFamily="34" charset="0"/>
                <a:cs typeface="Sakkal Majalla" panose="02000000000000000000" pitchFamily="2" charset="-78"/>
              </a:rPr>
              <a:t>المحاكم القطعية، سجلات المناقصات</a:t>
            </a:r>
            <a:r>
              <a:rPr lang="ar-IQ" sz="2800" kern="100" dirty="0">
                <a:effectLst/>
                <a:latin typeface="Sakkal Majalla" panose="02000000000000000000" pitchFamily="2" charset="-78"/>
                <a:ea typeface="Calibri" panose="020F0502020204030204" pitchFamily="34" charset="0"/>
                <a:cs typeface="Sakkal Majalla" panose="02000000000000000000" pitchFamily="2" charset="-78"/>
              </a:rPr>
              <a:t> ا</a:t>
            </a:r>
            <a:r>
              <a:rPr lang="ar-SA" sz="2800" kern="100" dirty="0">
                <a:effectLst/>
                <a:latin typeface="Sakkal Majalla" panose="02000000000000000000" pitchFamily="2" charset="-78"/>
                <a:ea typeface="Calibri" panose="020F0502020204030204" pitchFamily="34" charset="0"/>
                <a:cs typeface="Sakkal Majalla" panose="02000000000000000000" pitchFamily="2" charset="-78"/>
              </a:rPr>
              <a:t>لحكومية، قوائم منح الجنسية</a:t>
            </a:r>
            <a:r>
              <a:rPr lang="ar-IQ" sz="2800" kern="100" dirty="0">
                <a:latin typeface="Sakkal Majalla" panose="02000000000000000000" pitchFamily="2" charset="-78"/>
                <a:ea typeface="Calibri" panose="020F0502020204030204" pitchFamily="34" charset="0"/>
                <a:cs typeface="Sakkal Majalla" panose="02000000000000000000" pitchFamily="2" charset="-78"/>
              </a:rPr>
              <a:t> </a:t>
            </a:r>
            <a:r>
              <a:rPr lang="ar-SA" sz="2800" kern="100" dirty="0">
                <a:effectLst/>
                <a:latin typeface="Sakkal Majalla" panose="02000000000000000000" pitchFamily="2" charset="-78"/>
                <a:ea typeface="Calibri" panose="020F0502020204030204" pitchFamily="34" charset="0"/>
                <a:cs typeface="Sakkal Majalla" panose="02000000000000000000" pitchFamily="2" charset="-78"/>
              </a:rPr>
              <a:t>وسحبها... إلخ.</a:t>
            </a:r>
            <a:endParaRPr lang="en-US" sz="2800" kern="100" dirty="0">
              <a:effectLst/>
              <a:latin typeface="Sakkal Majalla" panose="02000000000000000000" pitchFamily="2" charset="-78"/>
              <a:ea typeface="Calibri" panose="020F0502020204030204" pitchFamily="34" charset="0"/>
              <a:cs typeface="Sakkal Majalla" panose="02000000000000000000" pitchFamily="2" charset="-78"/>
            </a:endParaRPr>
          </a:p>
          <a:p>
            <a:pPr marL="0" indent="0">
              <a:buNone/>
            </a:pPr>
            <a:endParaRPr lang="en-US" sz="2800" dirty="0"/>
          </a:p>
        </p:txBody>
      </p:sp>
    </p:spTree>
    <p:extLst>
      <p:ext uri="{BB962C8B-B14F-4D97-AF65-F5344CB8AC3E}">
        <p14:creationId xmlns:p14="http://schemas.microsoft.com/office/powerpoint/2010/main" val="5549207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F9A4EA-415C-78AE-269F-D673F1FF4DD0}"/>
              </a:ext>
            </a:extLst>
          </p:cNvPr>
          <p:cNvSpPr>
            <a:spLocks noGrp="1"/>
          </p:cNvSpPr>
          <p:nvPr>
            <p:ph type="title"/>
          </p:nvPr>
        </p:nvSpPr>
        <p:spPr>
          <a:xfrm>
            <a:off x="1484310" y="405883"/>
            <a:ext cx="10018713" cy="381000"/>
          </a:xfrm>
        </p:spPr>
        <p:txBody>
          <a:bodyPr>
            <a:normAutofit fontScale="90000"/>
          </a:bodyPr>
          <a:lstStyle/>
          <a:p>
            <a:r>
              <a:rPr lang="ar-IQ" sz="4000" b="1" dirty="0">
                <a:latin typeface="Sakkal Majalla" panose="02000000000000000000" pitchFamily="2" charset="-78"/>
                <a:cs typeface="Sakkal Majalla" panose="02000000000000000000" pitchFamily="2" charset="-78"/>
              </a:rPr>
              <a:t>أفكار التحقيقات الاستقصائية</a:t>
            </a:r>
            <a:endParaRPr lang="en-US" b="1" dirty="0"/>
          </a:p>
        </p:txBody>
      </p:sp>
      <p:sp>
        <p:nvSpPr>
          <p:cNvPr id="3" name="Content Placeholder 2">
            <a:extLst>
              <a:ext uri="{FF2B5EF4-FFF2-40B4-BE49-F238E27FC236}">
                <a16:creationId xmlns:a16="http://schemas.microsoft.com/office/drawing/2014/main" id="{1972890F-9FD4-144E-2E10-65910C84BC8B}"/>
              </a:ext>
            </a:extLst>
          </p:cNvPr>
          <p:cNvSpPr>
            <a:spLocks noGrp="1"/>
          </p:cNvSpPr>
          <p:nvPr>
            <p:ph idx="1"/>
          </p:nvPr>
        </p:nvSpPr>
        <p:spPr>
          <a:xfrm>
            <a:off x="1484310" y="1063690"/>
            <a:ext cx="10281592" cy="5523721"/>
          </a:xfrm>
        </p:spPr>
        <p:txBody>
          <a:bodyPr>
            <a:normAutofit fontScale="92500" lnSpcReduction="10000"/>
          </a:bodyPr>
          <a:lstStyle/>
          <a:p>
            <a:pPr marL="0" marR="0" indent="0" algn="just" rtl="1">
              <a:lnSpc>
                <a:spcPct val="170000"/>
              </a:lnSpc>
              <a:spcBef>
                <a:spcPts val="0"/>
              </a:spcBef>
              <a:spcAft>
                <a:spcPts val="800"/>
              </a:spcAft>
              <a:buNone/>
            </a:pPr>
            <a:r>
              <a:rPr lang="ar-SA" sz="2400" b="1" kern="100" dirty="0">
                <a:effectLst/>
                <a:latin typeface="Sakkal Majalla" panose="02000000000000000000" pitchFamily="2" charset="-78"/>
                <a:ea typeface="Calibri" panose="020F0502020204030204" pitchFamily="34" charset="0"/>
                <a:cs typeface="Sakkal Majalla" panose="02000000000000000000" pitchFamily="2" charset="-78"/>
              </a:rPr>
              <a:t>سادسا: تقارير مؤسسات</a:t>
            </a:r>
            <a:r>
              <a:rPr lang="ar-IQ" sz="2400" b="1" kern="100" dirty="0">
                <a:latin typeface="Sakkal Majalla" panose="02000000000000000000" pitchFamily="2" charset="-78"/>
                <a:ea typeface="Calibri" panose="020F0502020204030204" pitchFamily="34" charset="0"/>
                <a:cs typeface="Sakkal Majalla" panose="02000000000000000000" pitchFamily="2" charset="-78"/>
              </a:rPr>
              <a:t> </a:t>
            </a:r>
            <a:r>
              <a:rPr lang="ar-SA" sz="2400" b="1" kern="100" dirty="0">
                <a:effectLst/>
                <a:latin typeface="Sakkal Majalla" panose="02000000000000000000" pitchFamily="2" charset="-78"/>
                <a:ea typeface="Calibri" panose="020F0502020204030204" pitchFamily="34" charset="0"/>
                <a:cs typeface="Sakkal Majalla" panose="02000000000000000000" pitchFamily="2" charset="-78"/>
              </a:rPr>
              <a:t>المجتمع المدني المحلية</a:t>
            </a:r>
            <a:r>
              <a:rPr lang="ar-IQ" sz="2400" b="1" kern="100" dirty="0">
                <a:latin typeface="Sakkal Majalla" panose="02000000000000000000" pitchFamily="2" charset="-78"/>
                <a:ea typeface="Calibri" panose="020F0502020204030204" pitchFamily="34" charset="0"/>
                <a:cs typeface="Sakkal Majalla" panose="02000000000000000000" pitchFamily="2" charset="-78"/>
              </a:rPr>
              <a:t> </a:t>
            </a:r>
            <a:r>
              <a:rPr lang="ar-SA" sz="2400" b="1" kern="100" dirty="0">
                <a:effectLst/>
                <a:latin typeface="Sakkal Majalla" panose="02000000000000000000" pitchFamily="2" charset="-78"/>
                <a:ea typeface="Calibri" panose="020F0502020204030204" pitchFamily="34" charset="0"/>
                <a:cs typeface="Sakkal Majalla" panose="02000000000000000000" pitchFamily="2" charset="-78"/>
              </a:rPr>
              <a:t>والدولية</a:t>
            </a:r>
            <a:r>
              <a:rPr lang="ar-IQ" sz="2400" b="1" kern="100" dirty="0">
                <a:effectLst/>
                <a:latin typeface="Sakkal Majalla" panose="02000000000000000000" pitchFamily="2" charset="-78"/>
                <a:ea typeface="Calibri" panose="020F0502020204030204" pitchFamily="34" charset="0"/>
                <a:cs typeface="Sakkal Majalla" panose="02000000000000000000" pitchFamily="2" charset="-78"/>
              </a:rPr>
              <a:t>:</a:t>
            </a:r>
          </a:p>
          <a:p>
            <a:pPr marL="0" marR="0" indent="0" algn="just" rtl="1">
              <a:lnSpc>
                <a:spcPct val="170000"/>
              </a:lnSpc>
              <a:spcBef>
                <a:spcPts val="0"/>
              </a:spcBef>
              <a:spcAft>
                <a:spcPts val="800"/>
              </a:spcAft>
              <a:buNone/>
            </a:pPr>
            <a:r>
              <a:rPr lang="ar-IQ" sz="2400" b="1" kern="100" dirty="0">
                <a:latin typeface="Sakkal Majalla" panose="02000000000000000000" pitchFamily="2" charset="-78"/>
                <a:ea typeface="Calibri" panose="020F0502020204030204" pitchFamily="34" charset="0"/>
                <a:cs typeface="Sakkal Majalla" panose="02000000000000000000" pitchFamily="2" charset="-78"/>
              </a:rPr>
              <a:t> </a:t>
            </a:r>
            <a:r>
              <a:rPr lang="ar-SA" sz="2400" kern="100" dirty="0">
                <a:effectLst/>
                <a:latin typeface="Sakkal Majalla" panose="02000000000000000000" pitchFamily="2" charset="-78"/>
                <a:ea typeface="Calibri" panose="020F0502020204030204" pitchFamily="34" charset="0"/>
                <a:cs typeface="Sakkal Majalla" panose="02000000000000000000" pitchFamily="2" charset="-78"/>
              </a:rPr>
              <a:t>تقارير منظمات المجتمع المدني</a:t>
            </a:r>
            <a:r>
              <a:rPr lang="ar-IQ" sz="2400" kern="100" dirty="0">
                <a:latin typeface="Sakkal Majalla" panose="02000000000000000000" pitchFamily="2" charset="-78"/>
                <a:ea typeface="Calibri" panose="020F0502020204030204" pitchFamily="34" charset="0"/>
                <a:cs typeface="Sakkal Majalla" panose="02000000000000000000" pitchFamily="2" charset="-78"/>
              </a:rPr>
              <a:t> </a:t>
            </a:r>
            <a:r>
              <a:rPr lang="ar-SA" sz="2400" kern="100" dirty="0">
                <a:effectLst/>
                <a:latin typeface="Sakkal Majalla" panose="02000000000000000000" pitchFamily="2" charset="-78"/>
                <a:ea typeface="Calibri" panose="020F0502020204030204" pitchFamily="34" charset="0"/>
                <a:cs typeface="Sakkal Majalla" panose="02000000000000000000" pitchFamily="2" charset="-78"/>
              </a:rPr>
              <a:t>وقواعد بياناتها، تشكل منجما ثريا</a:t>
            </a:r>
            <a:r>
              <a:rPr lang="ar-IQ" sz="2400" kern="100" dirty="0">
                <a:latin typeface="Sakkal Majalla" panose="02000000000000000000" pitchFamily="2" charset="-78"/>
                <a:ea typeface="Calibri" panose="020F0502020204030204" pitchFamily="34" charset="0"/>
                <a:cs typeface="Sakkal Majalla" panose="02000000000000000000" pitchFamily="2" charset="-78"/>
              </a:rPr>
              <a:t> </a:t>
            </a:r>
            <a:r>
              <a:rPr lang="ar-SA" sz="2400" kern="100" dirty="0">
                <a:effectLst/>
                <a:latin typeface="Sakkal Majalla" panose="02000000000000000000" pitchFamily="2" charset="-78"/>
                <a:ea typeface="Calibri" panose="020F0502020204030204" pitchFamily="34" charset="0"/>
                <a:cs typeface="Sakkal Majalla" panose="02000000000000000000" pitchFamily="2" charset="-78"/>
              </a:rPr>
              <a:t>بالمعلومات، وهذه المؤسسات تهتم</a:t>
            </a:r>
            <a:r>
              <a:rPr lang="ar-IQ" sz="2400" kern="100" dirty="0">
                <a:latin typeface="Sakkal Majalla" panose="02000000000000000000" pitchFamily="2" charset="-78"/>
                <a:ea typeface="Calibri" panose="020F0502020204030204" pitchFamily="34" charset="0"/>
                <a:cs typeface="Sakkal Majalla" panose="02000000000000000000" pitchFamily="2" charset="-78"/>
              </a:rPr>
              <a:t> </a:t>
            </a:r>
            <a:r>
              <a:rPr lang="ar-SA" sz="2400" kern="100" dirty="0">
                <a:effectLst/>
                <a:latin typeface="Sakkal Majalla" panose="02000000000000000000" pitchFamily="2" charset="-78"/>
                <a:ea typeface="Calibri" panose="020F0502020204030204" pitchFamily="34" charset="0"/>
                <a:cs typeface="Sakkal Majalla" panose="02000000000000000000" pitchFamily="2" charset="-78"/>
              </a:rPr>
              <a:t>كثيرا بالتعاون مع وسائل الإعلام، فهناك</a:t>
            </a:r>
            <a:r>
              <a:rPr lang="ar-IQ" sz="2400" kern="100" dirty="0">
                <a:latin typeface="Sakkal Majalla" panose="02000000000000000000" pitchFamily="2" charset="-78"/>
                <a:ea typeface="Calibri" panose="020F0502020204030204" pitchFamily="34" charset="0"/>
                <a:cs typeface="Sakkal Majalla" panose="02000000000000000000" pitchFamily="2" charset="-78"/>
              </a:rPr>
              <a:t> </a:t>
            </a:r>
            <a:r>
              <a:rPr lang="ar-SA" sz="2400" kern="100" dirty="0">
                <a:effectLst/>
                <a:latin typeface="Sakkal Majalla" panose="02000000000000000000" pitchFamily="2" charset="-78"/>
                <a:ea typeface="Calibri" panose="020F0502020204030204" pitchFamily="34" charset="0"/>
                <a:cs typeface="Sakkal Majalla" panose="02000000000000000000" pitchFamily="2" charset="-78"/>
              </a:rPr>
              <a:t>علاقة تبادلية بينهما؛ وسائل الإعلام</a:t>
            </a:r>
            <a:r>
              <a:rPr lang="ar-IQ" sz="2400" kern="100" dirty="0">
                <a:latin typeface="Sakkal Majalla" panose="02000000000000000000" pitchFamily="2" charset="-78"/>
                <a:ea typeface="Calibri" panose="020F0502020204030204" pitchFamily="34" charset="0"/>
                <a:cs typeface="Sakkal Majalla" panose="02000000000000000000" pitchFamily="2" charset="-78"/>
              </a:rPr>
              <a:t> </a:t>
            </a:r>
            <a:r>
              <a:rPr lang="ar-SA" sz="2400" kern="100" dirty="0">
                <a:effectLst/>
                <a:latin typeface="Sakkal Majalla" panose="02000000000000000000" pitchFamily="2" charset="-78"/>
                <a:ea typeface="Calibri" panose="020F0502020204030204" pitchFamily="34" charset="0"/>
                <a:cs typeface="Sakkal Majalla" panose="02000000000000000000" pitchFamily="2" charset="-78"/>
              </a:rPr>
              <a:t>تستفيد من قواعد بيانات المجتمع</a:t>
            </a:r>
            <a:r>
              <a:rPr lang="ar-IQ" sz="2400" kern="100" dirty="0">
                <a:latin typeface="Sakkal Majalla" panose="02000000000000000000" pitchFamily="2" charset="-78"/>
                <a:ea typeface="Calibri" panose="020F0502020204030204" pitchFamily="34" charset="0"/>
                <a:cs typeface="Sakkal Majalla" panose="02000000000000000000" pitchFamily="2" charset="-78"/>
              </a:rPr>
              <a:t> </a:t>
            </a:r>
            <a:r>
              <a:rPr lang="ar-SA" sz="2400" kern="100" dirty="0">
                <a:effectLst/>
                <a:latin typeface="Sakkal Majalla" panose="02000000000000000000" pitchFamily="2" charset="-78"/>
                <a:ea typeface="Calibri" panose="020F0502020204030204" pitchFamily="34" charset="0"/>
                <a:cs typeface="Sakkal Majalla" panose="02000000000000000000" pitchFamily="2" charset="-78"/>
              </a:rPr>
              <a:t>المدني ومصادره وتقاريره، ومنظمات</a:t>
            </a:r>
            <a:r>
              <a:rPr lang="ar-IQ" sz="2400" kern="100" dirty="0">
                <a:latin typeface="Sakkal Majalla" panose="02000000000000000000" pitchFamily="2" charset="-78"/>
                <a:ea typeface="Calibri" panose="020F0502020204030204" pitchFamily="34" charset="0"/>
                <a:cs typeface="Sakkal Majalla" panose="02000000000000000000" pitchFamily="2" charset="-78"/>
              </a:rPr>
              <a:t> </a:t>
            </a:r>
            <a:r>
              <a:rPr lang="ar-SA" sz="2400" kern="100" dirty="0">
                <a:effectLst/>
                <a:latin typeface="Sakkal Majalla" panose="02000000000000000000" pitchFamily="2" charset="-78"/>
                <a:ea typeface="Calibri" panose="020F0502020204030204" pitchFamily="34" charset="0"/>
                <a:cs typeface="Sakkal Majalla" panose="02000000000000000000" pitchFamily="2" charset="-78"/>
              </a:rPr>
              <a:t>المجتمع المدني تستفيد من تسليط</a:t>
            </a:r>
            <a:r>
              <a:rPr lang="ar-IQ" sz="2400" kern="100" dirty="0">
                <a:latin typeface="Sakkal Majalla" panose="02000000000000000000" pitchFamily="2" charset="-78"/>
                <a:ea typeface="Calibri" panose="020F0502020204030204" pitchFamily="34" charset="0"/>
                <a:cs typeface="Sakkal Majalla" panose="02000000000000000000" pitchFamily="2" charset="-78"/>
              </a:rPr>
              <a:t> </a:t>
            </a:r>
            <a:r>
              <a:rPr lang="ar-SA" sz="2400" kern="100" dirty="0">
                <a:effectLst/>
                <a:latin typeface="Sakkal Majalla" panose="02000000000000000000" pitchFamily="2" charset="-78"/>
                <a:ea typeface="Calibri" panose="020F0502020204030204" pitchFamily="34" charset="0"/>
                <a:cs typeface="Sakkal Majalla" panose="02000000000000000000" pitchFamily="2" charset="-78"/>
              </a:rPr>
              <a:t>الضوء على أعمالها في الإعلام.</a:t>
            </a:r>
            <a:r>
              <a:rPr lang="ar-IQ" sz="2400" kern="100" dirty="0">
                <a:latin typeface="Sakkal Majalla" panose="02000000000000000000" pitchFamily="2" charset="-78"/>
                <a:ea typeface="Calibri" panose="020F0502020204030204" pitchFamily="34" charset="0"/>
                <a:cs typeface="Sakkal Majalla" panose="02000000000000000000" pitchFamily="2" charset="-78"/>
              </a:rPr>
              <a:t> </a:t>
            </a:r>
            <a:r>
              <a:rPr lang="ar-SA" sz="2400" kern="100" dirty="0">
                <a:effectLst/>
                <a:latin typeface="Sakkal Majalla" panose="02000000000000000000" pitchFamily="2" charset="-78"/>
                <a:ea typeface="Calibri" panose="020F0502020204030204" pitchFamily="34" charset="0"/>
                <a:cs typeface="Sakkal Majalla" panose="02000000000000000000" pitchFamily="2" charset="-78"/>
              </a:rPr>
              <a:t>في قواعد بيانات منظمات المجتمع</a:t>
            </a:r>
            <a:r>
              <a:rPr lang="ar-IQ" sz="2400" kern="100" dirty="0">
                <a:latin typeface="Sakkal Majalla" panose="02000000000000000000" pitchFamily="2" charset="-78"/>
                <a:ea typeface="Calibri" panose="020F0502020204030204" pitchFamily="34" charset="0"/>
                <a:cs typeface="Sakkal Majalla" panose="02000000000000000000" pitchFamily="2" charset="-78"/>
              </a:rPr>
              <a:t> </a:t>
            </a:r>
            <a:r>
              <a:rPr lang="ar-SA" sz="2400" kern="100" dirty="0">
                <a:effectLst/>
                <a:latin typeface="Sakkal Majalla" panose="02000000000000000000" pitchFamily="2" charset="-78"/>
                <a:ea typeface="Calibri" panose="020F0502020204030204" pitchFamily="34" charset="0"/>
                <a:cs typeface="Sakkal Majalla" panose="02000000000000000000" pitchFamily="2" charset="-78"/>
              </a:rPr>
              <a:t>المدني -وخلف تقاريرها – جبال</a:t>
            </a:r>
            <a:r>
              <a:rPr lang="ar-IQ" sz="2400" kern="100" dirty="0">
                <a:latin typeface="Sakkal Majalla" panose="02000000000000000000" pitchFamily="2" charset="-78"/>
                <a:ea typeface="Calibri" panose="020F0502020204030204" pitchFamily="34" charset="0"/>
                <a:cs typeface="Sakkal Majalla" panose="02000000000000000000" pitchFamily="2" charset="-78"/>
              </a:rPr>
              <a:t> </a:t>
            </a:r>
            <a:r>
              <a:rPr lang="ar-SA" sz="2400" kern="100" dirty="0">
                <a:effectLst/>
                <a:latin typeface="Sakkal Majalla" panose="02000000000000000000" pitchFamily="2" charset="-78"/>
                <a:ea typeface="Calibri" panose="020F0502020204030204" pitchFamily="34" charset="0"/>
                <a:cs typeface="Sakkal Majalla" panose="02000000000000000000" pitchFamily="2" charset="-78"/>
              </a:rPr>
              <a:t>عملاقة من البيانات البكر التي لم</a:t>
            </a:r>
            <a:r>
              <a:rPr lang="ar-IQ" sz="2400" kern="100" dirty="0">
                <a:latin typeface="Sakkal Majalla" panose="02000000000000000000" pitchFamily="2" charset="-78"/>
                <a:ea typeface="Calibri" panose="020F0502020204030204" pitchFamily="34" charset="0"/>
                <a:cs typeface="Sakkal Majalla" panose="02000000000000000000" pitchFamily="2" charset="-78"/>
              </a:rPr>
              <a:t> </a:t>
            </a:r>
            <a:r>
              <a:rPr lang="ar-SA" sz="2400" kern="100" dirty="0">
                <a:effectLst/>
                <a:latin typeface="Sakkal Majalla" panose="02000000000000000000" pitchFamily="2" charset="-78"/>
                <a:ea typeface="Calibri" panose="020F0502020204030204" pitchFamily="34" charset="0"/>
                <a:cs typeface="Sakkal Majalla" panose="02000000000000000000" pitchFamily="2" charset="-78"/>
              </a:rPr>
              <a:t>تنشر، ينصح بطلبها وتحليلها للخروج</a:t>
            </a:r>
            <a:r>
              <a:rPr lang="ar-IQ" sz="2400" kern="100" dirty="0">
                <a:latin typeface="Sakkal Majalla" panose="02000000000000000000" pitchFamily="2" charset="-78"/>
                <a:ea typeface="Calibri" panose="020F0502020204030204" pitchFamily="34" charset="0"/>
                <a:cs typeface="Sakkal Majalla" panose="02000000000000000000" pitchFamily="2" charset="-78"/>
              </a:rPr>
              <a:t> </a:t>
            </a:r>
            <a:r>
              <a:rPr lang="ar-SA" sz="2400" kern="100" dirty="0">
                <a:effectLst/>
                <a:latin typeface="Sakkal Majalla" panose="02000000000000000000" pitchFamily="2" charset="-78"/>
                <a:ea typeface="Calibri" panose="020F0502020204030204" pitchFamily="34" charset="0"/>
                <a:cs typeface="Sakkal Majalla" panose="02000000000000000000" pitchFamily="2" charset="-78"/>
              </a:rPr>
              <a:t>بنتائج جديدة.</a:t>
            </a:r>
            <a:endParaRPr lang="en-US" sz="2400" kern="100" dirty="0">
              <a:effectLst/>
              <a:latin typeface="Sakkal Majalla" panose="02000000000000000000" pitchFamily="2" charset="-78"/>
              <a:ea typeface="Calibri" panose="020F0502020204030204" pitchFamily="34" charset="0"/>
              <a:cs typeface="Sakkal Majalla" panose="02000000000000000000" pitchFamily="2" charset="-78"/>
            </a:endParaRPr>
          </a:p>
          <a:p>
            <a:pPr marL="0" marR="0" indent="0" algn="just" rtl="1">
              <a:lnSpc>
                <a:spcPct val="170000"/>
              </a:lnSpc>
              <a:spcBef>
                <a:spcPts val="0"/>
              </a:spcBef>
              <a:spcAft>
                <a:spcPts val="800"/>
              </a:spcAft>
              <a:buNone/>
            </a:pPr>
            <a:r>
              <a:rPr lang="ar-SA" sz="2400" kern="100" dirty="0">
                <a:effectLst/>
                <a:latin typeface="Sakkal Majalla" panose="02000000000000000000" pitchFamily="2" charset="-78"/>
                <a:ea typeface="Calibri" panose="020F0502020204030204" pitchFamily="34" charset="0"/>
                <a:cs typeface="Sakkal Majalla" panose="02000000000000000000" pitchFamily="2" charset="-78"/>
              </a:rPr>
              <a:t>نشرت منظمة العفو الدولية بيانا</a:t>
            </a:r>
            <a:r>
              <a:rPr lang="ar-IQ" sz="2400" kern="100" dirty="0">
                <a:latin typeface="Sakkal Majalla" panose="02000000000000000000" pitchFamily="2" charset="-78"/>
                <a:ea typeface="Calibri" panose="020F0502020204030204" pitchFamily="34" charset="0"/>
                <a:cs typeface="Sakkal Majalla" panose="02000000000000000000" pitchFamily="2" charset="-78"/>
              </a:rPr>
              <a:t> </a:t>
            </a:r>
            <a:r>
              <a:rPr lang="ar-SA" sz="2400" kern="100" dirty="0">
                <a:effectLst/>
                <a:latin typeface="Sakkal Majalla" panose="02000000000000000000" pitchFamily="2" charset="-78"/>
                <a:ea typeface="Calibri" panose="020F0502020204030204" pitchFamily="34" charset="0"/>
                <a:cs typeface="Sakkal Majalla" panose="02000000000000000000" pitchFamily="2" charset="-78"/>
              </a:rPr>
              <a:t>حملت فيه جنودا كاميرونيين مسؤولية</a:t>
            </a:r>
            <a:r>
              <a:rPr lang="ar-IQ" sz="2400" kern="100" dirty="0">
                <a:latin typeface="Sakkal Majalla" panose="02000000000000000000" pitchFamily="2" charset="-78"/>
                <a:ea typeface="Calibri" panose="020F0502020204030204" pitchFamily="34" charset="0"/>
                <a:cs typeface="Sakkal Majalla" panose="02000000000000000000" pitchFamily="2" charset="-78"/>
              </a:rPr>
              <a:t> </a:t>
            </a:r>
            <a:r>
              <a:rPr lang="ar-SA" sz="2400" kern="100" dirty="0">
                <a:effectLst/>
                <a:latin typeface="Sakkal Majalla" panose="02000000000000000000" pitchFamily="2" charset="-78"/>
                <a:ea typeface="Calibri" panose="020F0502020204030204" pitchFamily="34" charset="0"/>
                <a:cs typeface="Sakkal Majalla" panose="02000000000000000000" pitchFamily="2" charset="-78"/>
              </a:rPr>
              <a:t>عمليات قتل سيدات وأطفال معصوبي</a:t>
            </a:r>
            <a:r>
              <a:rPr lang="ar-IQ" sz="2400" kern="100" dirty="0">
                <a:latin typeface="Sakkal Majalla" panose="02000000000000000000" pitchFamily="2" charset="-78"/>
                <a:ea typeface="Calibri" panose="020F0502020204030204" pitchFamily="34" charset="0"/>
                <a:cs typeface="Sakkal Majalla" panose="02000000000000000000" pitchFamily="2" charset="-78"/>
              </a:rPr>
              <a:t> </a:t>
            </a:r>
            <a:r>
              <a:rPr lang="ar-SA" sz="2400" kern="100" dirty="0">
                <a:effectLst/>
                <a:latin typeface="Sakkal Majalla" panose="02000000000000000000" pitchFamily="2" charset="-78"/>
                <a:ea typeface="Calibri" panose="020F0502020204030204" pitchFamily="34" charset="0"/>
                <a:cs typeface="Sakkal Majalla" panose="02000000000000000000" pitchFamily="2" charset="-78"/>
              </a:rPr>
              <a:t>الأعين. أسهم هذا البيان في تحرك وحدة</a:t>
            </a:r>
            <a:r>
              <a:rPr lang="ar-IQ" sz="2400" kern="100" dirty="0">
                <a:latin typeface="Sakkal Majalla" panose="02000000000000000000" pitchFamily="2" charset="-78"/>
                <a:ea typeface="Calibri" panose="020F0502020204030204" pitchFamily="34" charset="0"/>
                <a:cs typeface="Sakkal Majalla" panose="02000000000000000000" pitchFamily="2" charset="-78"/>
              </a:rPr>
              <a:t> </a:t>
            </a:r>
            <a:r>
              <a:rPr lang="ar-SA" sz="2400" kern="100" dirty="0">
                <a:effectLst/>
                <a:latin typeface="Sakkal Majalla" panose="02000000000000000000" pitchFamily="2" charset="-78"/>
                <a:ea typeface="Calibri" panose="020F0502020204030204" pitchFamily="34" charset="0"/>
                <a:cs typeface="Sakkal Majalla" panose="02000000000000000000" pitchFamily="2" charset="-78"/>
              </a:rPr>
              <a:t>الاستقصائية، ومن</a:t>
            </a:r>
            <a:r>
              <a:rPr lang="ar-IQ" sz="2400" kern="100" dirty="0">
                <a:latin typeface="Sakkal Majalla" panose="02000000000000000000" pitchFamily="2" charset="-78"/>
                <a:ea typeface="Calibri" panose="020F0502020204030204" pitchFamily="34" charset="0"/>
                <a:cs typeface="Sakkal Majalla" panose="02000000000000000000" pitchFamily="2" charset="-78"/>
              </a:rPr>
              <a:t> </a:t>
            </a:r>
            <a:r>
              <a:rPr lang="ar-SA" sz="2400" kern="100" dirty="0">
                <a:effectLst/>
                <a:latin typeface="Sakkal Majalla" panose="02000000000000000000" pitchFamily="2" charset="-78"/>
                <a:ea typeface="Calibri" panose="020F0502020204030204" pitchFamily="34" charset="0"/>
                <a:cs typeface="Sakkal Majalla" panose="02000000000000000000" pitchFamily="2" charset="-78"/>
              </a:rPr>
              <a:t>خلال تحليلها للمشاهد والفيديوهات</a:t>
            </a:r>
            <a:r>
              <a:rPr lang="ar-IQ" sz="2400" kern="100" dirty="0">
                <a:latin typeface="Sakkal Majalla" panose="02000000000000000000" pitchFamily="2" charset="-78"/>
                <a:ea typeface="Calibri" panose="020F0502020204030204" pitchFamily="34" charset="0"/>
                <a:cs typeface="Sakkal Majalla" panose="02000000000000000000" pitchFamily="2" charset="-78"/>
              </a:rPr>
              <a:t> </a:t>
            </a:r>
            <a:r>
              <a:rPr lang="ar-SA" sz="2400" kern="100" dirty="0">
                <a:effectLst/>
                <a:latin typeface="Sakkal Majalla" panose="02000000000000000000" pitchFamily="2" charset="-78"/>
                <a:ea typeface="Calibri" panose="020F0502020204030204" pitchFamily="34" charset="0"/>
                <a:cs typeface="Sakkal Majalla" panose="02000000000000000000" pitchFamily="2" charset="-78"/>
              </a:rPr>
              <a:t>المنشورة رقميا، استطاعت تحديد</a:t>
            </a:r>
            <a:r>
              <a:rPr lang="ar-IQ" sz="2400" kern="100" dirty="0">
                <a:latin typeface="Sakkal Majalla" panose="02000000000000000000" pitchFamily="2" charset="-78"/>
                <a:ea typeface="Calibri" panose="020F0502020204030204" pitchFamily="34" charset="0"/>
                <a:cs typeface="Sakkal Majalla" panose="02000000000000000000" pitchFamily="2" charset="-78"/>
              </a:rPr>
              <a:t> </a:t>
            </a:r>
            <a:r>
              <a:rPr lang="ar-SA" sz="2400" kern="100" dirty="0">
                <a:effectLst/>
                <a:latin typeface="Sakkal Majalla" panose="02000000000000000000" pitchFamily="2" charset="-78"/>
                <a:ea typeface="Calibri" panose="020F0502020204030204" pitchFamily="34" charset="0"/>
                <a:cs typeface="Sakkal Majalla" panose="02000000000000000000" pitchFamily="2" charset="-78"/>
              </a:rPr>
              <a:t>وقت عملية القتل، ومكانها، ونوع</a:t>
            </a:r>
            <a:r>
              <a:rPr lang="ar-IQ" sz="2400" kern="100" dirty="0">
                <a:latin typeface="Sakkal Majalla" panose="02000000000000000000" pitchFamily="2" charset="-78"/>
                <a:ea typeface="Calibri" panose="020F0502020204030204" pitchFamily="34" charset="0"/>
                <a:cs typeface="Sakkal Majalla" panose="02000000000000000000" pitchFamily="2" charset="-78"/>
              </a:rPr>
              <a:t> </a:t>
            </a:r>
            <a:r>
              <a:rPr lang="ar-SA" sz="2400" kern="100" dirty="0">
                <a:effectLst/>
                <a:latin typeface="Sakkal Majalla" panose="02000000000000000000" pitchFamily="2" charset="-78"/>
                <a:ea typeface="Calibri" panose="020F0502020204030204" pitchFamily="34" charset="0"/>
                <a:cs typeface="Sakkal Majalla" panose="02000000000000000000" pitchFamily="2" charset="-78"/>
              </a:rPr>
              <a:t>السلاح المستخدم، وهوية الجناة، وهو</a:t>
            </a:r>
            <a:r>
              <a:rPr lang="ar-IQ" sz="2400" kern="100" dirty="0">
                <a:latin typeface="Sakkal Majalla" panose="02000000000000000000" pitchFamily="2" charset="-78"/>
                <a:ea typeface="Calibri" panose="020F0502020204030204" pitchFamily="34" charset="0"/>
                <a:cs typeface="Sakkal Majalla" panose="02000000000000000000" pitchFamily="2" charset="-78"/>
              </a:rPr>
              <a:t> </a:t>
            </a:r>
            <a:r>
              <a:rPr lang="ar-SA" sz="2400" kern="100" dirty="0">
                <a:effectLst/>
                <a:latin typeface="Sakkal Majalla" panose="02000000000000000000" pitchFamily="2" charset="-78"/>
                <a:ea typeface="Calibri" panose="020F0502020204030204" pitchFamily="34" charset="0"/>
                <a:cs typeface="Sakkal Majalla" panose="02000000000000000000" pitchFamily="2" charset="-78"/>
              </a:rPr>
              <a:t>ما أكد مسؤولية الجيش الكاميروني</a:t>
            </a:r>
            <a:r>
              <a:rPr lang="ar-IQ" sz="2400" kern="100" dirty="0">
                <a:effectLst/>
                <a:latin typeface="Sakkal Majalla" panose="02000000000000000000" pitchFamily="2" charset="-78"/>
                <a:ea typeface="Calibri" panose="020F0502020204030204" pitchFamily="34" charset="0"/>
                <a:cs typeface="Sakkal Majalla" panose="02000000000000000000" pitchFamily="2" charset="-78"/>
              </a:rPr>
              <a:t> </a:t>
            </a:r>
            <a:r>
              <a:rPr lang="ar-SA" sz="2400" kern="100" dirty="0">
                <a:effectLst/>
                <a:latin typeface="Sakkal Majalla" panose="02000000000000000000" pitchFamily="2" charset="-78"/>
                <a:ea typeface="Calibri" panose="020F0502020204030204" pitchFamily="34" charset="0"/>
                <a:cs typeface="Sakkal Majalla" panose="02000000000000000000" pitchFamily="2" charset="-78"/>
              </a:rPr>
              <a:t>عن هذه العملية، بعد نفي الحكومة</a:t>
            </a:r>
            <a:r>
              <a:rPr lang="ar-IQ" sz="2400" kern="100" dirty="0">
                <a:latin typeface="Sakkal Majalla" panose="02000000000000000000" pitchFamily="2" charset="-78"/>
                <a:ea typeface="Calibri" panose="020F0502020204030204" pitchFamily="34" charset="0"/>
                <a:cs typeface="Sakkal Majalla" panose="02000000000000000000" pitchFamily="2" charset="-78"/>
              </a:rPr>
              <a:t> </a:t>
            </a:r>
            <a:r>
              <a:rPr lang="ar-SA" sz="2400" kern="100" dirty="0">
                <a:effectLst/>
                <a:latin typeface="Sakkal Majalla" panose="02000000000000000000" pitchFamily="2" charset="-78"/>
                <a:ea typeface="Calibri" panose="020F0502020204030204" pitchFamily="34" charset="0"/>
                <a:cs typeface="Sakkal Majalla" panose="02000000000000000000" pitchFamily="2" charset="-78"/>
              </a:rPr>
              <a:t>المتكرر لذلك.</a:t>
            </a:r>
            <a:endParaRPr lang="en-US" sz="2400" kern="100" dirty="0">
              <a:effectLst/>
              <a:latin typeface="Sakkal Majalla" panose="02000000000000000000" pitchFamily="2" charset="-78"/>
              <a:ea typeface="Calibri" panose="020F0502020204030204" pitchFamily="34" charset="0"/>
              <a:cs typeface="Sakkal Majalla" panose="02000000000000000000" pitchFamily="2" charset="-78"/>
            </a:endParaRPr>
          </a:p>
          <a:p>
            <a:pPr marL="0" indent="0">
              <a:buNone/>
            </a:pPr>
            <a:endParaRPr lang="en-US" dirty="0"/>
          </a:p>
        </p:txBody>
      </p:sp>
    </p:spTree>
    <p:extLst>
      <p:ext uri="{BB962C8B-B14F-4D97-AF65-F5344CB8AC3E}">
        <p14:creationId xmlns:p14="http://schemas.microsoft.com/office/powerpoint/2010/main" val="2980754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AB329-C3F1-E065-2F45-FBBAFAF1FC9B}"/>
              </a:ext>
            </a:extLst>
          </p:cNvPr>
          <p:cNvSpPr>
            <a:spLocks noGrp="1"/>
          </p:cNvSpPr>
          <p:nvPr>
            <p:ph type="title"/>
          </p:nvPr>
        </p:nvSpPr>
        <p:spPr>
          <a:xfrm>
            <a:off x="1400336" y="433875"/>
            <a:ext cx="10018713" cy="499188"/>
          </a:xfrm>
        </p:spPr>
        <p:txBody>
          <a:bodyPr>
            <a:normAutofit fontScale="90000"/>
          </a:bodyPr>
          <a:lstStyle/>
          <a:p>
            <a:r>
              <a:rPr lang="ar-IQ" sz="4000" dirty="0">
                <a:latin typeface="Sakkal Majalla" panose="02000000000000000000" pitchFamily="2" charset="-78"/>
                <a:cs typeface="Sakkal Majalla" panose="02000000000000000000" pitchFamily="2" charset="-78"/>
              </a:rPr>
              <a:t>أفكار التحقيقات الاستقصائية</a:t>
            </a:r>
            <a:endParaRPr lang="en-US" dirty="0"/>
          </a:p>
        </p:txBody>
      </p:sp>
      <p:sp>
        <p:nvSpPr>
          <p:cNvPr id="3" name="Content Placeholder 2">
            <a:extLst>
              <a:ext uri="{FF2B5EF4-FFF2-40B4-BE49-F238E27FC236}">
                <a16:creationId xmlns:a16="http://schemas.microsoft.com/office/drawing/2014/main" id="{2F48EA97-37B4-3F75-E022-71294B8D1182}"/>
              </a:ext>
            </a:extLst>
          </p:cNvPr>
          <p:cNvSpPr>
            <a:spLocks noGrp="1"/>
          </p:cNvSpPr>
          <p:nvPr>
            <p:ph idx="1"/>
          </p:nvPr>
        </p:nvSpPr>
        <p:spPr>
          <a:xfrm>
            <a:off x="1484310" y="1045029"/>
            <a:ext cx="10018713" cy="5309118"/>
          </a:xfrm>
        </p:spPr>
        <p:txBody>
          <a:bodyPr>
            <a:noAutofit/>
          </a:bodyPr>
          <a:lstStyle/>
          <a:p>
            <a:pPr marL="0" marR="0" indent="0" algn="just" rtl="1">
              <a:lnSpc>
                <a:spcPct val="150000"/>
              </a:lnSpc>
              <a:spcBef>
                <a:spcPts val="0"/>
              </a:spcBef>
              <a:spcAft>
                <a:spcPts val="800"/>
              </a:spcAft>
              <a:buNone/>
            </a:pPr>
            <a:r>
              <a:rPr lang="ar-SA" b="1" kern="100" dirty="0">
                <a:effectLst/>
                <a:latin typeface="Sakkal Majalla" panose="02000000000000000000" pitchFamily="2" charset="-78"/>
                <a:ea typeface="Calibri" panose="020F0502020204030204" pitchFamily="34" charset="0"/>
                <a:cs typeface="Sakkal Majalla" panose="02000000000000000000" pitchFamily="2" charset="-78"/>
              </a:rPr>
              <a:t>سابعا: المنطق السليم</a:t>
            </a:r>
            <a:r>
              <a:rPr lang="ar-IQ" b="1" kern="100" dirty="0">
                <a:effectLst/>
                <a:latin typeface="Sakkal Majalla" panose="02000000000000000000" pitchFamily="2" charset="-78"/>
                <a:ea typeface="Calibri" panose="020F0502020204030204" pitchFamily="34" charset="0"/>
                <a:cs typeface="Sakkal Majalla" panose="02000000000000000000" pitchFamily="2" charset="-78"/>
              </a:rPr>
              <a:t>:</a:t>
            </a:r>
            <a:endParaRPr lang="en-US" b="1" kern="100" dirty="0">
              <a:effectLst/>
              <a:latin typeface="Sakkal Majalla" panose="02000000000000000000" pitchFamily="2" charset="-78"/>
              <a:ea typeface="Calibri" panose="020F0502020204030204" pitchFamily="34" charset="0"/>
              <a:cs typeface="Sakkal Majalla" panose="02000000000000000000" pitchFamily="2" charset="-78"/>
            </a:endParaRPr>
          </a:p>
          <a:p>
            <a:pPr marL="0" marR="0" indent="0" algn="just" rtl="1">
              <a:lnSpc>
                <a:spcPct val="150000"/>
              </a:lnSpc>
              <a:spcBef>
                <a:spcPts val="0"/>
              </a:spcBef>
              <a:spcAft>
                <a:spcPts val="800"/>
              </a:spcAft>
              <a:buNone/>
            </a:pPr>
            <a:r>
              <a:rPr lang="ar-SA" kern="100" dirty="0">
                <a:effectLst/>
                <a:latin typeface="Sakkal Majalla" panose="02000000000000000000" pitchFamily="2" charset="-78"/>
                <a:ea typeface="Calibri" panose="020F0502020204030204" pitchFamily="34" charset="0"/>
                <a:cs typeface="Sakkal Majalla" panose="02000000000000000000" pitchFamily="2" charset="-78"/>
              </a:rPr>
              <a:t>المنطق السليم يساعد الصحفي على</a:t>
            </a:r>
            <a:r>
              <a:rPr lang="ar-IQ" kern="100" dirty="0">
                <a:latin typeface="Sakkal Majalla" panose="02000000000000000000" pitchFamily="2" charset="-78"/>
                <a:ea typeface="Calibri" panose="020F0502020204030204" pitchFamily="34" charset="0"/>
                <a:cs typeface="Sakkal Majalla" panose="02000000000000000000" pitchFamily="2" charset="-78"/>
              </a:rPr>
              <a:t> </a:t>
            </a:r>
            <a:r>
              <a:rPr lang="ar-SA" kern="100" dirty="0">
                <a:effectLst/>
                <a:latin typeface="Sakkal Majalla" panose="02000000000000000000" pitchFamily="2" charset="-78"/>
                <a:ea typeface="Calibri" panose="020F0502020204030204" pitchFamily="34" charset="0"/>
                <a:cs typeface="Sakkal Majalla" panose="02000000000000000000" pitchFamily="2" charset="-78"/>
              </a:rPr>
              <a:t>الوصول إلى أفكار تحقيقات صحفية</a:t>
            </a:r>
            <a:r>
              <a:rPr lang="ar-IQ" kern="100" dirty="0">
                <a:latin typeface="Sakkal Majalla" panose="02000000000000000000" pitchFamily="2" charset="-78"/>
                <a:ea typeface="Calibri" panose="020F0502020204030204" pitchFamily="34" charset="0"/>
                <a:cs typeface="Sakkal Majalla" panose="02000000000000000000" pitchFamily="2" charset="-78"/>
              </a:rPr>
              <a:t> </a:t>
            </a:r>
            <a:r>
              <a:rPr lang="ar-SA" kern="100" dirty="0">
                <a:effectLst/>
                <a:latin typeface="Sakkal Majalla" panose="02000000000000000000" pitchFamily="2" charset="-78"/>
                <a:ea typeface="Calibri" panose="020F0502020204030204" pitchFamily="34" charset="0"/>
                <a:cs typeface="Sakkal Majalla" panose="02000000000000000000" pitchFamily="2" charset="-78"/>
              </a:rPr>
              <a:t>وقصص ذات جودة عالية، خاصة أن</a:t>
            </a:r>
            <a:r>
              <a:rPr lang="ar-IQ" kern="100" dirty="0">
                <a:latin typeface="Sakkal Majalla" panose="02000000000000000000" pitchFamily="2" charset="-78"/>
                <a:ea typeface="Calibri" panose="020F0502020204030204" pitchFamily="34" charset="0"/>
                <a:cs typeface="Sakkal Majalla" panose="02000000000000000000" pitchFamily="2" charset="-78"/>
              </a:rPr>
              <a:t> </a:t>
            </a:r>
            <a:r>
              <a:rPr lang="ar-SA" kern="100" dirty="0">
                <a:effectLst/>
                <a:latin typeface="Sakkal Majalla" panose="02000000000000000000" pitchFamily="2" charset="-78"/>
                <a:ea typeface="Calibri" panose="020F0502020204030204" pitchFamily="34" charset="0"/>
                <a:cs typeface="Sakkal Majalla" panose="02000000000000000000" pitchFamily="2" charset="-78"/>
              </a:rPr>
              <a:t>الصحفي الاستقصائي تتشابه طريقة</a:t>
            </a:r>
            <a:r>
              <a:rPr lang="ar-IQ" kern="100" dirty="0">
                <a:latin typeface="Sakkal Majalla" panose="02000000000000000000" pitchFamily="2" charset="-78"/>
                <a:ea typeface="Calibri" panose="020F0502020204030204" pitchFamily="34" charset="0"/>
                <a:cs typeface="Sakkal Majalla" panose="02000000000000000000" pitchFamily="2" charset="-78"/>
              </a:rPr>
              <a:t> </a:t>
            </a:r>
            <a:r>
              <a:rPr lang="ar-SA" kern="100" dirty="0">
                <a:effectLst/>
                <a:latin typeface="Sakkal Majalla" panose="02000000000000000000" pitchFamily="2" charset="-78"/>
                <a:ea typeface="Calibri" panose="020F0502020204030204" pitchFamily="34" charset="0"/>
                <a:cs typeface="Sakkal Majalla" panose="02000000000000000000" pitchFamily="2" charset="-78"/>
              </a:rPr>
              <a:t>عمله مع محقق المباحث.</a:t>
            </a:r>
            <a:r>
              <a:rPr lang="ar-IQ" kern="100" dirty="0">
                <a:latin typeface="Sakkal Majalla" panose="02000000000000000000" pitchFamily="2" charset="-78"/>
                <a:ea typeface="Calibri" panose="020F0502020204030204" pitchFamily="34" charset="0"/>
                <a:cs typeface="Sakkal Majalla" panose="02000000000000000000" pitchFamily="2" charset="-78"/>
              </a:rPr>
              <a:t> </a:t>
            </a:r>
            <a:r>
              <a:rPr lang="ar-SA" kern="100" dirty="0">
                <a:effectLst/>
                <a:latin typeface="Sakkal Majalla" panose="02000000000000000000" pitchFamily="2" charset="-78"/>
                <a:ea typeface="Calibri" panose="020F0502020204030204" pitchFamily="34" charset="0"/>
                <a:cs typeface="Sakkal Majalla" panose="02000000000000000000" pitchFamily="2" charset="-78"/>
              </a:rPr>
              <a:t>فكل قصة تحقيق تبدأ بسؤال</a:t>
            </a:r>
            <a:r>
              <a:rPr lang="ar-IQ" kern="100" dirty="0">
                <a:latin typeface="Sakkal Majalla" panose="02000000000000000000" pitchFamily="2" charset="-78"/>
                <a:ea typeface="Calibri" panose="020F0502020204030204" pitchFamily="34" charset="0"/>
                <a:cs typeface="Sakkal Majalla" panose="02000000000000000000" pitchFamily="2" charset="-78"/>
              </a:rPr>
              <a:t> </a:t>
            </a:r>
            <a:r>
              <a:rPr lang="ar-SA" kern="100" dirty="0">
                <a:effectLst/>
                <a:latin typeface="Sakkal Majalla" panose="02000000000000000000" pitchFamily="2" charset="-78"/>
                <a:ea typeface="Calibri" panose="020F0502020204030204" pitchFamily="34" charset="0"/>
                <a:cs typeface="Sakkal Majalla" panose="02000000000000000000" pitchFamily="2" charset="-78"/>
              </a:rPr>
              <a:t>فمن غير المنطقي أن يسكن موظف</a:t>
            </a:r>
            <a:r>
              <a:rPr lang="ar-IQ" kern="100" dirty="0">
                <a:latin typeface="Sakkal Majalla" panose="02000000000000000000" pitchFamily="2" charset="-78"/>
                <a:ea typeface="Calibri" panose="020F0502020204030204" pitchFamily="34" charset="0"/>
                <a:cs typeface="Sakkal Majalla" panose="02000000000000000000" pitchFamily="2" charset="-78"/>
              </a:rPr>
              <a:t> </a:t>
            </a:r>
            <a:r>
              <a:rPr lang="ar-SA" kern="100" dirty="0">
                <a:effectLst/>
                <a:latin typeface="Sakkal Majalla" panose="02000000000000000000" pitchFamily="2" charset="-78"/>
                <a:ea typeface="Calibri" panose="020F0502020204030204" pitchFamily="34" charset="0"/>
                <a:cs typeface="Sakkal Majalla" panose="02000000000000000000" pitchFamily="2" charset="-78"/>
              </a:rPr>
              <a:t>جمارك يتقاضى راتبا شهريا 200 دولار</a:t>
            </a:r>
            <a:r>
              <a:rPr lang="ar-IQ" kern="100" dirty="0">
                <a:latin typeface="Sakkal Majalla" panose="02000000000000000000" pitchFamily="2" charset="-78"/>
                <a:ea typeface="Calibri" panose="020F0502020204030204" pitchFamily="34" charset="0"/>
                <a:cs typeface="Sakkal Majalla" panose="02000000000000000000" pitchFamily="2" charset="-78"/>
              </a:rPr>
              <a:t> </a:t>
            </a:r>
            <a:r>
              <a:rPr lang="ar-SA" kern="100" dirty="0">
                <a:effectLst/>
                <a:latin typeface="Sakkal Majalla" panose="02000000000000000000" pitchFamily="2" charset="-78"/>
                <a:ea typeface="Calibri" panose="020F0502020204030204" pitchFamily="34" charset="0"/>
                <a:cs typeface="Sakkal Majalla" panose="02000000000000000000" pitchFamily="2" charset="-78"/>
              </a:rPr>
              <a:t>في قصر كبير في منطقة راقية تبلغ</a:t>
            </a:r>
            <a:r>
              <a:rPr lang="ar-IQ" kern="100" dirty="0">
                <a:latin typeface="Sakkal Majalla" panose="02000000000000000000" pitchFamily="2" charset="-78"/>
                <a:ea typeface="Calibri" panose="020F0502020204030204" pitchFamily="34" charset="0"/>
                <a:cs typeface="Sakkal Majalla" panose="02000000000000000000" pitchFamily="2" charset="-78"/>
              </a:rPr>
              <a:t> </a:t>
            </a:r>
            <a:r>
              <a:rPr lang="ar-SA" kern="100" dirty="0">
                <a:effectLst/>
                <a:latin typeface="Sakkal Majalla" panose="02000000000000000000" pitchFamily="2" charset="-78"/>
                <a:ea typeface="Calibri" panose="020F0502020204030204" pitchFamily="34" charset="0"/>
                <a:cs typeface="Sakkal Majalla" panose="02000000000000000000" pitchFamily="2" charset="-78"/>
              </a:rPr>
              <a:t>قيمته </a:t>
            </a:r>
            <a:r>
              <a:rPr lang="en-US" kern="100" dirty="0">
                <a:effectLst/>
                <a:latin typeface="Sakkal Majalla" panose="02000000000000000000" pitchFamily="2" charset="-78"/>
                <a:ea typeface="Calibri" panose="020F0502020204030204" pitchFamily="34" charset="0"/>
                <a:cs typeface="Sakkal Majalla" panose="02000000000000000000" pitchFamily="2" charset="-78"/>
              </a:rPr>
              <a:t>IO</a:t>
            </a:r>
            <a:r>
              <a:rPr lang="ar-SA" kern="100" dirty="0">
                <a:effectLst/>
                <a:latin typeface="Sakkal Majalla" panose="02000000000000000000" pitchFamily="2" charset="-78"/>
                <a:ea typeface="Calibri" panose="020F0502020204030204" pitchFamily="34" charset="0"/>
                <a:cs typeface="Sakkal Majalla" panose="02000000000000000000" pitchFamily="2" charset="-78"/>
              </a:rPr>
              <a:t> مديين دولار. لا بد من أن</a:t>
            </a:r>
            <a:r>
              <a:rPr lang="ar-IQ" kern="100" dirty="0">
                <a:latin typeface="Sakkal Majalla" panose="02000000000000000000" pitchFamily="2" charset="-78"/>
                <a:ea typeface="Calibri" panose="020F0502020204030204" pitchFamily="34" charset="0"/>
                <a:cs typeface="Sakkal Majalla" panose="02000000000000000000" pitchFamily="2" charset="-78"/>
              </a:rPr>
              <a:t> </a:t>
            </a:r>
            <a:r>
              <a:rPr lang="ar-SA" kern="100" dirty="0">
                <a:effectLst/>
                <a:latin typeface="Sakkal Majalla" panose="02000000000000000000" pitchFamily="2" charset="-78"/>
                <a:ea typeface="Calibri" panose="020F0502020204030204" pitchFamily="34" charset="0"/>
                <a:cs typeface="Sakkal Majalla" panose="02000000000000000000" pitchFamily="2" charset="-78"/>
              </a:rPr>
              <a:t>هناك أمرا ما، إما أنه ورث ذلك، أو أنه</a:t>
            </a:r>
            <a:r>
              <a:rPr lang="ar-IQ" kern="100" dirty="0">
                <a:latin typeface="Sakkal Majalla" panose="02000000000000000000" pitchFamily="2" charset="-78"/>
                <a:ea typeface="Calibri" panose="020F0502020204030204" pitchFamily="34" charset="0"/>
                <a:cs typeface="Sakkal Majalla" panose="02000000000000000000" pitchFamily="2" charset="-78"/>
              </a:rPr>
              <a:t> </a:t>
            </a:r>
            <a:r>
              <a:rPr lang="ar-SA" kern="100" dirty="0">
                <a:effectLst/>
                <a:latin typeface="Sakkal Majalla" panose="02000000000000000000" pitchFamily="2" charset="-78"/>
                <a:ea typeface="Calibri" panose="020F0502020204030204" pitchFamily="34" charset="0"/>
                <a:cs typeface="Sakkal Majalla" panose="02000000000000000000" pitchFamily="2" charset="-78"/>
              </a:rPr>
              <a:t>ثراء غير مشروع.</a:t>
            </a:r>
            <a:r>
              <a:rPr lang="ar-IQ" kern="100" dirty="0">
                <a:latin typeface="Sakkal Majalla" panose="02000000000000000000" pitchFamily="2" charset="-78"/>
                <a:ea typeface="Calibri" panose="020F0502020204030204" pitchFamily="34" charset="0"/>
                <a:cs typeface="Sakkal Majalla" panose="02000000000000000000" pitchFamily="2" charset="-78"/>
              </a:rPr>
              <a:t> </a:t>
            </a:r>
            <a:r>
              <a:rPr lang="ar-SA" kern="100" dirty="0">
                <a:effectLst/>
                <a:latin typeface="Sakkal Majalla" panose="02000000000000000000" pitchFamily="2" charset="-78"/>
                <a:ea typeface="Calibri" panose="020F0502020204030204" pitchFamily="34" charset="0"/>
                <a:cs typeface="Sakkal Majalla" panose="02000000000000000000" pitchFamily="2" charset="-78"/>
              </a:rPr>
              <a:t>هذا المنطق ساعد الصحفي</a:t>
            </a:r>
            <a:r>
              <a:rPr lang="ar-IQ" kern="100" dirty="0">
                <a:latin typeface="Sakkal Majalla" panose="02000000000000000000" pitchFamily="2" charset="-78"/>
                <a:ea typeface="Calibri" panose="020F0502020204030204" pitchFamily="34" charset="0"/>
                <a:cs typeface="Sakkal Majalla" panose="02000000000000000000" pitchFamily="2" charset="-78"/>
              </a:rPr>
              <a:t> </a:t>
            </a:r>
            <a:r>
              <a:rPr lang="ar-IQ" kern="100" dirty="0">
                <a:effectLst/>
                <a:latin typeface="Sakkal Majalla" panose="02000000000000000000" pitchFamily="2" charset="-78"/>
                <a:ea typeface="Calibri" panose="020F0502020204030204" pitchFamily="34" charset="0"/>
                <a:cs typeface="Sakkal Majalla" panose="02000000000000000000" pitchFamily="2" charset="-78"/>
              </a:rPr>
              <a:t>صيني </a:t>
            </a:r>
            <a:r>
              <a:rPr lang="ar-SA" kern="100" dirty="0">
                <a:effectLst/>
                <a:latin typeface="Sakkal Majalla" panose="02000000000000000000" pitchFamily="2" charset="-78"/>
                <a:ea typeface="Calibri" panose="020F0502020204030204" pitchFamily="34" charset="0"/>
                <a:cs typeface="Sakkal Majalla" panose="02000000000000000000" pitchFamily="2" charset="-78"/>
              </a:rPr>
              <a:t>لتتبع</a:t>
            </a:r>
            <a:r>
              <a:rPr lang="ar-IQ" kern="100" dirty="0">
                <a:latin typeface="Sakkal Majalla" panose="02000000000000000000" pitchFamily="2" charset="-78"/>
                <a:ea typeface="Calibri" panose="020F0502020204030204" pitchFamily="34" charset="0"/>
                <a:cs typeface="Sakkal Majalla" panose="02000000000000000000" pitchFamily="2" charset="-78"/>
              </a:rPr>
              <a:t> </a:t>
            </a:r>
            <a:r>
              <a:rPr lang="ar-SA" kern="100" dirty="0">
                <a:effectLst/>
                <a:latin typeface="Sakkal Majalla" panose="02000000000000000000" pitchFamily="2" charset="-78"/>
                <a:ea typeface="Calibri" panose="020F0502020204030204" pitchFamily="34" charset="0"/>
                <a:cs typeface="Sakkal Majalla" panose="02000000000000000000" pitchFamily="2" charset="-78"/>
              </a:rPr>
              <a:t>المسؤولين الصينين الذين يرتدون</a:t>
            </a:r>
            <a:r>
              <a:rPr lang="ar-IQ" kern="100" dirty="0">
                <a:latin typeface="Sakkal Majalla" panose="02000000000000000000" pitchFamily="2" charset="-78"/>
                <a:ea typeface="Calibri" panose="020F0502020204030204" pitchFamily="34" charset="0"/>
                <a:cs typeface="Sakkal Majalla" panose="02000000000000000000" pitchFamily="2" charset="-78"/>
              </a:rPr>
              <a:t> </a:t>
            </a:r>
            <a:r>
              <a:rPr lang="ar-SA" kern="100" dirty="0">
                <a:effectLst/>
                <a:latin typeface="Sakkal Majalla" panose="02000000000000000000" pitchFamily="2" charset="-78"/>
                <a:ea typeface="Calibri" panose="020F0502020204030204" pitchFamily="34" charset="0"/>
                <a:cs typeface="Sakkal Majalla" panose="02000000000000000000" pitchFamily="2" charset="-78"/>
              </a:rPr>
              <a:t>ساعات يد فاخرة، وأعد قائمة بهؤلاء</a:t>
            </a:r>
            <a:r>
              <a:rPr lang="ar-IQ" kern="100" dirty="0">
                <a:latin typeface="Sakkal Majalla" panose="02000000000000000000" pitchFamily="2" charset="-78"/>
                <a:ea typeface="Calibri" panose="020F0502020204030204" pitchFamily="34" charset="0"/>
                <a:cs typeface="Sakkal Majalla" panose="02000000000000000000" pitchFamily="2" charset="-78"/>
              </a:rPr>
              <a:t> </a:t>
            </a:r>
            <a:r>
              <a:rPr lang="ar-SA" kern="100" dirty="0">
                <a:effectLst/>
                <a:latin typeface="Sakkal Majalla" panose="02000000000000000000" pitchFamily="2" charset="-78"/>
                <a:ea typeface="Calibri" panose="020F0502020204030204" pitchFamily="34" charset="0"/>
                <a:cs typeface="Sakkal Majalla" panose="02000000000000000000" pitchFamily="2" charset="-78"/>
              </a:rPr>
              <a:t>والساعات، وأثمانها،</a:t>
            </a:r>
            <a:r>
              <a:rPr lang="ar-IQ" kern="100" dirty="0">
                <a:latin typeface="Sakkal Majalla" panose="02000000000000000000" pitchFamily="2" charset="-78"/>
                <a:ea typeface="Calibri" panose="020F0502020204030204" pitchFamily="34" charset="0"/>
                <a:cs typeface="Sakkal Majalla" panose="02000000000000000000" pitchFamily="2" charset="-78"/>
              </a:rPr>
              <a:t> </a:t>
            </a:r>
            <a:r>
              <a:rPr lang="ar-SA" kern="100" dirty="0">
                <a:effectLst/>
                <a:latin typeface="Sakkal Majalla" panose="02000000000000000000" pitchFamily="2" charset="-78"/>
                <a:ea typeface="Calibri" panose="020F0502020204030204" pitchFamily="34" charset="0"/>
                <a:cs typeface="Sakkal Majalla" panose="02000000000000000000" pitchFamily="2" charset="-78"/>
              </a:rPr>
              <a:t>عبر تتبع صورهم ومقارنتها، وكشف</a:t>
            </a:r>
            <a:r>
              <a:rPr lang="ar-IQ" kern="100" dirty="0">
                <a:latin typeface="Sakkal Majalla" panose="02000000000000000000" pitchFamily="2" charset="-78"/>
                <a:ea typeface="Calibri" panose="020F0502020204030204" pitchFamily="34" charset="0"/>
                <a:cs typeface="Sakkal Majalla" panose="02000000000000000000" pitchFamily="2" charset="-78"/>
              </a:rPr>
              <a:t> </a:t>
            </a:r>
            <a:r>
              <a:rPr lang="ar-SA" kern="100" dirty="0">
                <a:effectLst/>
                <a:latin typeface="Sakkal Majalla" panose="02000000000000000000" pitchFamily="2" charset="-78"/>
                <a:ea typeface="Calibri" panose="020F0502020204030204" pitchFamily="34" charset="0"/>
                <a:cs typeface="Sakkal Majalla" panose="02000000000000000000" pitchFamily="2" charset="-78"/>
              </a:rPr>
              <a:t>أن قيمة ساعة اليد الواحدة تزيد</a:t>
            </a:r>
            <a:r>
              <a:rPr lang="ar-IQ" kern="100" dirty="0">
                <a:latin typeface="Sakkal Majalla" panose="02000000000000000000" pitchFamily="2" charset="-78"/>
                <a:ea typeface="Calibri" panose="020F0502020204030204" pitchFamily="34" charset="0"/>
                <a:cs typeface="Sakkal Majalla" panose="02000000000000000000" pitchFamily="2" charset="-78"/>
              </a:rPr>
              <a:t> </a:t>
            </a:r>
            <a:r>
              <a:rPr lang="ar-SA" kern="100" dirty="0">
                <a:effectLst/>
                <a:latin typeface="Sakkal Majalla" panose="02000000000000000000" pitchFamily="2" charset="-78"/>
                <a:ea typeface="Calibri" panose="020F0502020204030204" pitchFamily="34" charset="0"/>
                <a:cs typeface="Sakkal Majalla" panose="02000000000000000000" pitchFamily="2" charset="-78"/>
              </a:rPr>
              <a:t>على مجموع راتب نصف سنة في</a:t>
            </a:r>
            <a:r>
              <a:rPr lang="ar-IQ" kern="100" dirty="0">
                <a:latin typeface="Sakkal Majalla" panose="02000000000000000000" pitchFamily="2" charset="-78"/>
                <a:ea typeface="Calibri" panose="020F0502020204030204" pitchFamily="34" charset="0"/>
                <a:cs typeface="Sakkal Majalla" panose="02000000000000000000" pitchFamily="2" charset="-78"/>
              </a:rPr>
              <a:t> </a:t>
            </a:r>
            <a:r>
              <a:rPr lang="ar-SA" kern="100" dirty="0">
                <a:effectLst/>
                <a:latin typeface="Sakkal Majalla" panose="02000000000000000000" pitchFamily="2" charset="-78"/>
                <a:ea typeface="Calibri" panose="020F0502020204030204" pitchFamily="34" charset="0"/>
                <a:cs typeface="Sakkal Majalla" panose="02000000000000000000" pitchFamily="2" charset="-78"/>
              </a:rPr>
              <a:t>منهم، وأثبت أن هذه الساعات تم</a:t>
            </a:r>
            <a:r>
              <a:rPr lang="ar-IQ" kern="100" dirty="0">
                <a:latin typeface="Sakkal Majalla" panose="02000000000000000000" pitchFamily="2" charset="-78"/>
                <a:ea typeface="Calibri" panose="020F0502020204030204" pitchFamily="34" charset="0"/>
                <a:cs typeface="Sakkal Majalla" panose="02000000000000000000" pitchFamily="2" charset="-78"/>
              </a:rPr>
              <a:t> </a:t>
            </a:r>
            <a:r>
              <a:rPr lang="ar-SA" kern="100" dirty="0">
                <a:effectLst/>
                <a:latin typeface="Sakkal Majalla" panose="02000000000000000000" pitchFamily="2" charset="-78"/>
                <a:ea typeface="Calibri" panose="020F0502020204030204" pitchFamily="34" charset="0"/>
                <a:cs typeface="Sakkal Majalla" panose="02000000000000000000" pitchFamily="2" charset="-78"/>
              </a:rPr>
              <a:t>الحصول عليها بأفعال فساد ارتكبها</a:t>
            </a:r>
            <a:r>
              <a:rPr lang="ar-IQ" kern="100" dirty="0">
                <a:latin typeface="Sakkal Majalla" panose="02000000000000000000" pitchFamily="2" charset="-78"/>
                <a:ea typeface="Calibri" panose="020F0502020204030204" pitchFamily="34" charset="0"/>
                <a:cs typeface="Sakkal Majalla" panose="02000000000000000000" pitchFamily="2" charset="-78"/>
              </a:rPr>
              <a:t> </a:t>
            </a:r>
            <a:r>
              <a:rPr lang="ar-SA" kern="100" dirty="0">
                <a:effectLst/>
                <a:latin typeface="Sakkal Majalla" panose="02000000000000000000" pitchFamily="2" charset="-78"/>
                <a:ea typeface="Calibri" panose="020F0502020204030204" pitchFamily="34" charset="0"/>
                <a:cs typeface="Sakkal Majalla" panose="02000000000000000000" pitchFamily="2" charset="-78"/>
              </a:rPr>
              <a:t>المسؤولون، وهذا ما تسبب في سجن</a:t>
            </a:r>
            <a:r>
              <a:rPr lang="ar-IQ" kern="100" dirty="0">
                <a:latin typeface="Sakkal Majalla" panose="02000000000000000000" pitchFamily="2" charset="-78"/>
                <a:ea typeface="Calibri" panose="020F0502020204030204" pitchFamily="34" charset="0"/>
                <a:cs typeface="Sakkal Majalla" panose="02000000000000000000" pitchFamily="2" charset="-78"/>
              </a:rPr>
              <a:t> </a:t>
            </a:r>
            <a:r>
              <a:rPr lang="ar-SA" kern="100" dirty="0">
                <a:effectLst/>
                <a:latin typeface="Sakkal Majalla" panose="02000000000000000000" pitchFamily="2" charset="-78"/>
                <a:ea typeface="Calibri" panose="020F0502020204030204" pitchFamily="34" charset="0"/>
                <a:cs typeface="Sakkal Majalla" panose="02000000000000000000" pitchFamily="2" charset="-78"/>
              </a:rPr>
              <a:t>وزيري السكك الحديدية والصحة </a:t>
            </a:r>
            <a:r>
              <a:rPr lang="ar-IQ" kern="100" dirty="0">
                <a:effectLst/>
                <a:latin typeface="Sakkal Majalla" panose="02000000000000000000" pitchFamily="2" charset="-78"/>
                <a:ea typeface="Calibri" panose="020F0502020204030204" pitchFamily="34" charset="0"/>
                <a:cs typeface="Sakkal Majalla" panose="02000000000000000000" pitchFamily="2" charset="-78"/>
              </a:rPr>
              <a:t> </a:t>
            </a:r>
            <a:endParaRPr lang="en-US" kern="100" dirty="0">
              <a:effectLst/>
              <a:latin typeface="Sakkal Majalla" panose="02000000000000000000" pitchFamily="2" charset="-78"/>
              <a:ea typeface="Calibri" panose="020F0502020204030204" pitchFamily="34" charset="0"/>
              <a:cs typeface="Sakkal Majalla" panose="02000000000000000000" pitchFamily="2" charset="-78"/>
            </a:endParaRPr>
          </a:p>
          <a:p>
            <a:pPr marL="0" marR="0" indent="0" algn="r" rtl="1">
              <a:lnSpc>
                <a:spcPct val="107000"/>
              </a:lnSpc>
              <a:spcBef>
                <a:spcPts val="0"/>
              </a:spcBef>
              <a:spcAft>
                <a:spcPts val="800"/>
              </a:spcAft>
              <a:buNone/>
            </a:pPr>
            <a:r>
              <a:rPr lang="ar-SA" sz="1600" kern="100" dirty="0">
                <a:effectLst/>
                <a:latin typeface="Sakkal Majalla" panose="02000000000000000000" pitchFamily="2" charset="-78"/>
                <a:ea typeface="Calibri" panose="020F0502020204030204" pitchFamily="34" charset="0"/>
                <a:cs typeface="Sakkal Majalla" panose="02000000000000000000" pitchFamily="2" charset="-78"/>
              </a:rPr>
              <a:t> </a:t>
            </a:r>
            <a:endParaRPr lang="en-US" sz="1600" kern="100" dirty="0">
              <a:effectLst/>
              <a:latin typeface="Sakkal Majalla" panose="02000000000000000000" pitchFamily="2" charset="-78"/>
              <a:ea typeface="Calibri" panose="020F0502020204030204" pitchFamily="34" charset="0"/>
              <a:cs typeface="Sakkal Majalla" panose="02000000000000000000" pitchFamily="2" charset="-78"/>
            </a:endParaRPr>
          </a:p>
          <a:p>
            <a:pPr marL="0" indent="0">
              <a:buNone/>
            </a:pPr>
            <a:endParaRPr lang="en-US" sz="16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41966735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546EF-3824-2207-0107-36374C3B39BA}"/>
              </a:ext>
            </a:extLst>
          </p:cNvPr>
          <p:cNvSpPr>
            <a:spLocks noGrp="1"/>
          </p:cNvSpPr>
          <p:nvPr>
            <p:ph type="title"/>
          </p:nvPr>
        </p:nvSpPr>
        <p:spPr>
          <a:xfrm>
            <a:off x="1502971" y="898071"/>
            <a:ext cx="10018713" cy="489857"/>
          </a:xfrm>
        </p:spPr>
        <p:txBody>
          <a:bodyPr>
            <a:normAutofit fontScale="90000"/>
          </a:bodyPr>
          <a:lstStyle/>
          <a:p>
            <a:r>
              <a:rPr lang="ar-IQ" sz="4000" dirty="0">
                <a:latin typeface="Sakkal Majalla" panose="02000000000000000000" pitchFamily="2" charset="-78"/>
                <a:cs typeface="Sakkal Majalla" panose="02000000000000000000" pitchFamily="2" charset="-78"/>
              </a:rPr>
              <a:t>أفكار التحقيقات الاستقصائية</a:t>
            </a:r>
            <a:endParaRPr lang="en-US" dirty="0"/>
          </a:p>
        </p:txBody>
      </p:sp>
      <p:sp>
        <p:nvSpPr>
          <p:cNvPr id="3" name="Content Placeholder 2">
            <a:extLst>
              <a:ext uri="{FF2B5EF4-FFF2-40B4-BE49-F238E27FC236}">
                <a16:creationId xmlns:a16="http://schemas.microsoft.com/office/drawing/2014/main" id="{D1B6941E-5603-7DEE-5185-5D9A47D68D0E}"/>
              </a:ext>
            </a:extLst>
          </p:cNvPr>
          <p:cNvSpPr>
            <a:spLocks noGrp="1"/>
          </p:cNvSpPr>
          <p:nvPr>
            <p:ph idx="1"/>
          </p:nvPr>
        </p:nvSpPr>
        <p:spPr>
          <a:xfrm>
            <a:off x="1670922" y="1387928"/>
            <a:ext cx="10018713" cy="4082143"/>
          </a:xfrm>
        </p:spPr>
        <p:txBody>
          <a:bodyPr>
            <a:normAutofit/>
          </a:bodyPr>
          <a:lstStyle/>
          <a:p>
            <a:pPr marL="0" marR="0" indent="0" algn="r" rtl="1">
              <a:lnSpc>
                <a:spcPct val="107000"/>
              </a:lnSpc>
              <a:spcBef>
                <a:spcPts val="0"/>
              </a:spcBef>
              <a:spcAft>
                <a:spcPts val="800"/>
              </a:spcAft>
              <a:buNone/>
            </a:pPr>
            <a:r>
              <a:rPr lang="ar-SA" sz="2400" b="1" kern="100" dirty="0">
                <a:effectLst/>
                <a:latin typeface="Sakkal Majalla" panose="02000000000000000000" pitchFamily="2" charset="-78"/>
                <a:ea typeface="Calibri" panose="020F0502020204030204" pitchFamily="34" charset="0"/>
                <a:cs typeface="Sakkal Majalla" panose="02000000000000000000" pitchFamily="2" charset="-78"/>
              </a:rPr>
              <a:t>ثامنا: التسريبات</a:t>
            </a:r>
            <a:r>
              <a:rPr lang="ar-IQ" sz="2400" b="1" kern="100" dirty="0">
                <a:effectLst/>
                <a:latin typeface="Sakkal Majalla" panose="02000000000000000000" pitchFamily="2" charset="-78"/>
                <a:ea typeface="Calibri" panose="020F0502020204030204" pitchFamily="34" charset="0"/>
                <a:cs typeface="Sakkal Majalla" panose="02000000000000000000" pitchFamily="2" charset="-78"/>
              </a:rPr>
              <a:t>:</a:t>
            </a:r>
            <a:endParaRPr lang="en-US" sz="2400" b="1" kern="100" dirty="0">
              <a:effectLst/>
              <a:latin typeface="Sakkal Majalla" panose="02000000000000000000" pitchFamily="2" charset="-78"/>
              <a:ea typeface="Calibri" panose="020F0502020204030204" pitchFamily="34" charset="0"/>
              <a:cs typeface="Sakkal Majalla" panose="02000000000000000000" pitchFamily="2" charset="-78"/>
            </a:endParaRPr>
          </a:p>
          <a:p>
            <a:pPr marL="0" marR="0" indent="0" algn="just" rtl="1">
              <a:lnSpc>
                <a:spcPct val="107000"/>
              </a:lnSpc>
              <a:spcBef>
                <a:spcPts val="0"/>
              </a:spcBef>
              <a:spcAft>
                <a:spcPts val="800"/>
              </a:spcAft>
              <a:buNone/>
            </a:pPr>
            <a:r>
              <a:rPr lang="ar-SA" sz="2400" kern="100" dirty="0">
                <a:effectLst/>
                <a:latin typeface="Sakkal Majalla" panose="02000000000000000000" pitchFamily="2" charset="-78"/>
                <a:ea typeface="Calibri" panose="020F0502020204030204" pitchFamily="34" charset="0"/>
                <a:cs typeface="Sakkal Majalla" panose="02000000000000000000" pitchFamily="2" charset="-78"/>
              </a:rPr>
              <a:t>قادت تسريبات بنك </a:t>
            </a:r>
            <a:r>
              <a:rPr lang="en-US" sz="2400" kern="100" dirty="0">
                <a:effectLst/>
                <a:latin typeface="Sakkal Majalla" panose="02000000000000000000" pitchFamily="2" charset="-78"/>
                <a:ea typeface="Calibri" panose="020F0502020204030204" pitchFamily="34" charset="0"/>
                <a:cs typeface="Sakkal Majalla" panose="02000000000000000000" pitchFamily="2" charset="-78"/>
              </a:rPr>
              <a:t>HSBC</a:t>
            </a:r>
            <a:r>
              <a:rPr lang="ar-SA" sz="2400" kern="100" dirty="0">
                <a:effectLst/>
                <a:latin typeface="Sakkal Majalla" panose="02000000000000000000" pitchFamily="2" charset="-78"/>
                <a:ea typeface="Calibri" panose="020F0502020204030204" pitchFamily="34" charset="0"/>
                <a:cs typeface="Sakkal Majalla" panose="02000000000000000000" pitchFamily="2" charset="-78"/>
              </a:rPr>
              <a:t> المعروفة</a:t>
            </a:r>
            <a:r>
              <a:rPr lang="ar-IQ" sz="2400" kern="100" dirty="0">
                <a:effectLst/>
                <a:latin typeface="Sakkal Majalla" panose="02000000000000000000" pitchFamily="2" charset="-78"/>
                <a:ea typeface="Calibri" panose="020F0502020204030204" pitchFamily="34" charset="0"/>
                <a:cs typeface="Sakkal Majalla" panose="02000000000000000000" pitchFamily="2" charset="-78"/>
              </a:rPr>
              <a:t> </a:t>
            </a:r>
            <a:r>
              <a:rPr lang="ar-SA" sz="2400" kern="100" dirty="0">
                <a:effectLst/>
                <a:latin typeface="Sakkal Majalla" panose="02000000000000000000" pitchFamily="2" charset="-78"/>
                <a:ea typeface="Calibri" panose="020F0502020204030204" pitchFamily="34" charset="0"/>
                <a:cs typeface="Sakkal Majalla" panose="02000000000000000000" pitchFamily="2" charset="-78"/>
              </a:rPr>
              <a:t>باسم </a:t>
            </a:r>
            <a:r>
              <a:rPr lang="en-US" sz="2400" kern="100" dirty="0">
                <a:effectLst/>
                <a:latin typeface="Sakkal Majalla" panose="02000000000000000000" pitchFamily="2" charset="-78"/>
                <a:ea typeface="Calibri" panose="020F0502020204030204" pitchFamily="34" charset="0"/>
                <a:cs typeface="Sakkal Majalla" panose="02000000000000000000" pitchFamily="2" charset="-78"/>
              </a:rPr>
              <a:t>leaks Swiss</a:t>
            </a:r>
            <a:r>
              <a:rPr lang="ar-SA" sz="2400" kern="100" dirty="0">
                <a:effectLst/>
                <a:latin typeface="Sakkal Majalla" panose="02000000000000000000" pitchFamily="2" charset="-78"/>
                <a:ea typeface="Calibri" panose="020F0502020204030204" pitchFamily="34" charset="0"/>
                <a:cs typeface="Sakkal Majalla" panose="02000000000000000000" pitchFamily="2" charset="-78"/>
              </a:rPr>
              <a:t> الصحفي إبراهيم</a:t>
            </a:r>
            <a:r>
              <a:rPr lang="ar-IQ" sz="2400" kern="100" dirty="0">
                <a:effectLst/>
                <a:latin typeface="Sakkal Majalla" panose="02000000000000000000" pitchFamily="2" charset="-78"/>
                <a:ea typeface="Calibri" panose="020F0502020204030204" pitchFamily="34" charset="0"/>
                <a:cs typeface="Sakkal Majalla" panose="02000000000000000000" pitchFamily="2" charset="-78"/>
              </a:rPr>
              <a:t> </a:t>
            </a:r>
            <a:r>
              <a:rPr lang="ar-SA" sz="2400" kern="100" dirty="0">
                <a:effectLst/>
                <a:latin typeface="Sakkal Majalla" panose="02000000000000000000" pitchFamily="2" charset="-78"/>
                <a:ea typeface="Calibri" panose="020F0502020204030204" pitchFamily="34" charset="0"/>
                <a:cs typeface="Sakkal Majalla" panose="02000000000000000000" pitchFamily="2" charset="-78"/>
              </a:rPr>
              <a:t>صالح " في عام 2015 إلى تتبع أموال</a:t>
            </a:r>
            <a:r>
              <a:rPr lang="ar-IQ" kern="100" dirty="0">
                <a:latin typeface="Sakkal Majalla" panose="02000000000000000000" pitchFamily="2" charset="-78"/>
                <a:ea typeface="Calibri" panose="020F0502020204030204" pitchFamily="34" charset="0"/>
                <a:cs typeface="Sakkal Majalla" panose="02000000000000000000" pitchFamily="2" charset="-78"/>
              </a:rPr>
              <a:t> </a:t>
            </a:r>
            <a:r>
              <a:rPr lang="ar-SA" sz="2400" kern="100" dirty="0">
                <a:effectLst/>
                <a:latin typeface="Sakkal Majalla" panose="02000000000000000000" pitchFamily="2" charset="-78"/>
                <a:ea typeface="Calibri" panose="020F0502020204030204" pitchFamily="34" charset="0"/>
                <a:cs typeface="Sakkal Majalla" panose="02000000000000000000" pitchFamily="2" charset="-78"/>
              </a:rPr>
              <a:t>رامي مخلوف </a:t>
            </a:r>
            <a:r>
              <a:rPr lang="ar-IQ" sz="2400" kern="100" dirty="0">
                <a:effectLst/>
                <a:latin typeface="Sakkal Majalla" panose="02000000000000000000" pitchFamily="2" charset="-78"/>
                <a:ea typeface="Calibri" panose="020F0502020204030204" pitchFamily="34" charset="0"/>
                <a:cs typeface="Sakkal Majalla" panose="02000000000000000000" pitchFamily="2" charset="-78"/>
              </a:rPr>
              <a:t>أقارب أحد الرؤساء العرب</a:t>
            </a:r>
            <a:r>
              <a:rPr lang="ar-SA" sz="2400" kern="100" dirty="0">
                <a:effectLst/>
                <a:latin typeface="Sakkal Majalla" panose="02000000000000000000" pitchFamily="2" charset="-78"/>
                <a:ea typeface="Calibri" panose="020F0502020204030204" pitchFamily="34" charset="0"/>
                <a:cs typeface="Sakkal Majalla" panose="02000000000000000000" pitchFamily="2" charset="-78"/>
              </a:rPr>
              <a:t>، وكشف ص</a:t>
            </a:r>
            <a:r>
              <a:rPr lang="ar-IQ" sz="2400" kern="100" dirty="0">
                <a:effectLst/>
                <a:latin typeface="Sakkal Majalla" panose="02000000000000000000" pitchFamily="2" charset="-78"/>
                <a:ea typeface="Calibri" panose="020F0502020204030204" pitchFamily="34" charset="0"/>
                <a:cs typeface="Sakkal Majalla" panose="02000000000000000000" pitchFamily="2" charset="-78"/>
              </a:rPr>
              <a:t>ل</a:t>
            </a:r>
            <a:r>
              <a:rPr lang="ar-SA" sz="2400" kern="100" dirty="0">
                <a:effectLst/>
                <a:latin typeface="Sakkal Majalla" panose="02000000000000000000" pitchFamily="2" charset="-78"/>
                <a:ea typeface="Calibri" panose="020F0502020204030204" pitchFamily="34" charset="0"/>
                <a:cs typeface="Sakkal Majalla" panose="02000000000000000000" pitchFamily="2" charset="-78"/>
              </a:rPr>
              <a:t>ته التجارية</a:t>
            </a:r>
            <a:r>
              <a:rPr lang="ar-IQ" kern="100" dirty="0">
                <a:latin typeface="Sakkal Majalla" panose="02000000000000000000" pitchFamily="2" charset="-78"/>
                <a:ea typeface="Calibri" panose="020F0502020204030204" pitchFamily="34" charset="0"/>
                <a:cs typeface="Sakkal Majalla" panose="02000000000000000000" pitchFamily="2" charset="-78"/>
              </a:rPr>
              <a:t> </a:t>
            </a:r>
            <a:r>
              <a:rPr lang="ar-SA" sz="2400" kern="100" dirty="0">
                <a:effectLst/>
                <a:latin typeface="Sakkal Majalla" panose="02000000000000000000" pitchFamily="2" charset="-78"/>
                <a:ea typeface="Calibri" panose="020F0502020204030204" pitchFamily="34" charset="0"/>
                <a:cs typeface="Sakkal Majalla" panose="02000000000000000000" pitchFamily="2" charset="-78"/>
              </a:rPr>
              <a:t>الوثيقة برجال أعمال إسرائيليين،</a:t>
            </a:r>
            <a:r>
              <a:rPr lang="ar-IQ" kern="100" dirty="0">
                <a:latin typeface="Sakkal Majalla" panose="02000000000000000000" pitchFamily="2" charset="-78"/>
                <a:ea typeface="Calibri" panose="020F0502020204030204" pitchFamily="34" charset="0"/>
                <a:cs typeface="Sakkal Majalla" panose="02000000000000000000" pitchFamily="2" charset="-78"/>
              </a:rPr>
              <a:t> </a:t>
            </a:r>
            <a:r>
              <a:rPr lang="ar-SA" sz="2400" kern="100" dirty="0">
                <a:effectLst/>
                <a:latin typeface="Sakkal Majalla" panose="02000000000000000000" pitchFamily="2" charset="-78"/>
                <a:ea typeface="Calibri" panose="020F0502020204030204" pitchFamily="34" charset="0"/>
                <a:cs typeface="Sakkal Majalla" panose="02000000000000000000" pitchFamily="2" charset="-78"/>
              </a:rPr>
              <a:t>وكذلك إخفاء أمواله عبر واجهات</a:t>
            </a:r>
            <a:r>
              <a:rPr lang="ar-IQ" kern="100" dirty="0">
                <a:latin typeface="Sakkal Majalla" panose="02000000000000000000" pitchFamily="2" charset="-78"/>
                <a:ea typeface="Calibri" panose="020F0502020204030204" pitchFamily="34" charset="0"/>
                <a:cs typeface="Sakkal Majalla" panose="02000000000000000000" pitchFamily="2" charset="-78"/>
              </a:rPr>
              <a:t> </a:t>
            </a:r>
            <a:r>
              <a:rPr lang="ar-SA" sz="2400" kern="100" dirty="0">
                <a:effectLst/>
                <a:latin typeface="Sakkal Majalla" panose="02000000000000000000" pitchFamily="2" charset="-78"/>
                <a:ea typeface="Calibri" panose="020F0502020204030204" pitchFamily="34" charset="0"/>
                <a:cs typeface="Sakkal Majalla" panose="02000000000000000000" pitchFamily="2" charset="-78"/>
              </a:rPr>
              <a:t>استثمارية إسرائيلية لتجاوز العقوبات</a:t>
            </a:r>
            <a:r>
              <a:rPr lang="ar-IQ" kern="100" dirty="0">
                <a:latin typeface="Sakkal Majalla" panose="02000000000000000000" pitchFamily="2" charset="-78"/>
                <a:ea typeface="Calibri" panose="020F0502020204030204" pitchFamily="34" charset="0"/>
                <a:cs typeface="Sakkal Majalla" panose="02000000000000000000" pitchFamily="2" charset="-78"/>
              </a:rPr>
              <a:t> </a:t>
            </a:r>
            <a:r>
              <a:rPr lang="ar-SA" sz="2400" kern="100" dirty="0">
                <a:effectLst/>
                <a:latin typeface="Sakkal Majalla" panose="02000000000000000000" pitchFamily="2" charset="-78"/>
                <a:ea typeface="Calibri" panose="020F0502020204030204" pitchFamily="34" charset="0"/>
                <a:cs typeface="Sakkal Majalla" panose="02000000000000000000" pitchFamily="2" charset="-78"/>
              </a:rPr>
              <a:t>الأوروبية والأمريكية المفروضة عليه،</a:t>
            </a:r>
            <a:r>
              <a:rPr lang="ar-IQ" kern="100" dirty="0">
                <a:latin typeface="Sakkal Majalla" panose="02000000000000000000" pitchFamily="2" charset="-78"/>
                <a:ea typeface="Calibri" panose="020F0502020204030204" pitchFamily="34" charset="0"/>
                <a:cs typeface="Sakkal Majalla" panose="02000000000000000000" pitchFamily="2" charset="-78"/>
              </a:rPr>
              <a:t> </a:t>
            </a:r>
            <a:r>
              <a:rPr lang="ar-SA" sz="2400" kern="100" dirty="0">
                <a:effectLst/>
                <a:latin typeface="Sakkal Majalla" panose="02000000000000000000" pitchFamily="2" charset="-78"/>
                <a:ea typeface="Calibri" panose="020F0502020204030204" pitchFamily="34" charset="0"/>
                <a:cs typeface="Sakkal Majalla" panose="02000000000000000000" pitchFamily="2" charset="-78"/>
              </a:rPr>
              <a:t>ونشرها في تحقيق</a:t>
            </a:r>
            <a:r>
              <a:rPr lang="ar-IQ" sz="2400" kern="100" dirty="0">
                <a:effectLst/>
                <a:latin typeface="Sakkal Majalla" panose="02000000000000000000" pitchFamily="2" charset="-78"/>
                <a:ea typeface="Calibri" panose="020F0502020204030204" pitchFamily="34" charset="0"/>
                <a:cs typeface="Sakkal Majalla" panose="02000000000000000000" pitchFamily="2" charset="-78"/>
              </a:rPr>
              <a:t> </a:t>
            </a:r>
            <a:r>
              <a:rPr lang="ar-SA" sz="2400" kern="100" dirty="0">
                <a:effectLst/>
                <a:latin typeface="Sakkal Majalla" panose="02000000000000000000" pitchFamily="2" charset="-78"/>
                <a:ea typeface="Calibri" panose="020F0502020204030204" pitchFamily="34" charset="0"/>
                <a:cs typeface="Sakkal Majalla" panose="02000000000000000000" pitchFamily="2" charset="-78"/>
              </a:rPr>
              <a:t>استقصائي على</a:t>
            </a:r>
            <a:r>
              <a:rPr lang="ar-IQ" kern="100" dirty="0">
                <a:latin typeface="Sakkal Majalla" panose="02000000000000000000" pitchFamily="2" charset="-78"/>
                <a:ea typeface="Calibri" panose="020F0502020204030204" pitchFamily="34" charset="0"/>
                <a:cs typeface="Sakkal Majalla" panose="02000000000000000000" pitchFamily="2" charset="-78"/>
              </a:rPr>
              <a:t> </a:t>
            </a:r>
            <a:r>
              <a:rPr lang="ar-SA" sz="2400" kern="100" dirty="0">
                <a:effectLst/>
                <a:latin typeface="Sakkal Majalla" panose="02000000000000000000" pitchFamily="2" charset="-78"/>
                <a:ea typeface="Calibri" panose="020F0502020204030204" pitchFamily="34" charset="0"/>
                <a:cs typeface="Sakkal Majalla" panose="02000000000000000000" pitchFamily="2" charset="-78"/>
              </a:rPr>
              <a:t>صحيفة العربي الجديد </a:t>
            </a:r>
            <a:r>
              <a:rPr lang="ar-IQ" sz="2400" kern="100" dirty="0">
                <a:effectLst/>
                <a:latin typeface="Sakkal Majalla" panose="02000000000000000000" pitchFamily="2" charset="-78"/>
                <a:ea typeface="Calibri" panose="020F0502020204030204" pitchFamily="34" charset="0"/>
                <a:cs typeface="Sakkal Majalla" panose="02000000000000000000" pitchFamily="2" charset="-78"/>
              </a:rPr>
              <a:t> </a:t>
            </a:r>
            <a:endParaRPr lang="en-US" sz="2400" kern="100" dirty="0">
              <a:effectLst/>
              <a:latin typeface="Sakkal Majalla" panose="02000000000000000000" pitchFamily="2" charset="-78"/>
              <a:ea typeface="Calibri" panose="020F0502020204030204" pitchFamily="34" charset="0"/>
              <a:cs typeface="Sakkal Majalla" panose="02000000000000000000" pitchFamily="2" charset="-78"/>
            </a:endParaRPr>
          </a:p>
          <a:p>
            <a:pPr marL="0" indent="0">
              <a:buNone/>
            </a:pPr>
            <a:endParaRPr lang="en-US" dirty="0"/>
          </a:p>
        </p:txBody>
      </p:sp>
    </p:spTree>
    <p:extLst>
      <p:ext uri="{BB962C8B-B14F-4D97-AF65-F5344CB8AC3E}">
        <p14:creationId xmlns:p14="http://schemas.microsoft.com/office/powerpoint/2010/main" val="21296845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411D0-70A4-1B31-A666-2C7A54A13150}"/>
              </a:ext>
            </a:extLst>
          </p:cNvPr>
          <p:cNvSpPr>
            <a:spLocks noGrp="1"/>
          </p:cNvSpPr>
          <p:nvPr>
            <p:ph type="title"/>
          </p:nvPr>
        </p:nvSpPr>
        <p:spPr>
          <a:xfrm>
            <a:off x="1484310" y="172618"/>
            <a:ext cx="10018713" cy="499188"/>
          </a:xfrm>
        </p:spPr>
        <p:txBody>
          <a:bodyPr>
            <a:normAutofit fontScale="90000"/>
          </a:bodyPr>
          <a:lstStyle/>
          <a:p>
            <a:r>
              <a:rPr lang="ar-IQ" sz="3200" b="1" dirty="0">
                <a:latin typeface="Sakkal Majalla" panose="02000000000000000000" pitchFamily="2" charset="-78"/>
                <a:cs typeface="Sakkal Majalla" panose="02000000000000000000" pitchFamily="2" charset="-78"/>
              </a:rPr>
              <a:t>الشروط الواجب توافرها في الفكرة الاستقصائية</a:t>
            </a:r>
            <a:endParaRPr lang="en-US" sz="3200" b="1" dirty="0">
              <a:latin typeface="Sakkal Majalla" panose="02000000000000000000" pitchFamily="2" charset="-78"/>
              <a:cs typeface="Sakkal Majalla" panose="02000000000000000000" pitchFamily="2" charset="-78"/>
            </a:endParaRPr>
          </a:p>
        </p:txBody>
      </p:sp>
      <p:sp>
        <p:nvSpPr>
          <p:cNvPr id="3" name="Content Placeholder 2">
            <a:extLst>
              <a:ext uri="{FF2B5EF4-FFF2-40B4-BE49-F238E27FC236}">
                <a16:creationId xmlns:a16="http://schemas.microsoft.com/office/drawing/2014/main" id="{7FC3C88D-A327-6E7D-679C-AABC565138AA}"/>
              </a:ext>
            </a:extLst>
          </p:cNvPr>
          <p:cNvSpPr>
            <a:spLocks noGrp="1"/>
          </p:cNvSpPr>
          <p:nvPr>
            <p:ph idx="1"/>
          </p:nvPr>
        </p:nvSpPr>
        <p:spPr>
          <a:xfrm>
            <a:off x="1484310" y="1101012"/>
            <a:ext cx="10018713" cy="5756988"/>
          </a:xfrm>
        </p:spPr>
        <p:txBody>
          <a:bodyPr>
            <a:normAutofit fontScale="92500" lnSpcReduction="20000"/>
          </a:bodyPr>
          <a:lstStyle/>
          <a:p>
            <a:pPr marL="0" indent="0" algn="just">
              <a:lnSpc>
                <a:spcPct val="160000"/>
              </a:lnSpc>
              <a:buNone/>
            </a:pPr>
            <a:r>
              <a:rPr lang="ar-IQ" dirty="0">
                <a:latin typeface="Sakkal Majalla" panose="02000000000000000000" pitchFamily="2" charset="-78"/>
                <a:cs typeface="Sakkal Majalla" panose="02000000000000000000" pitchFamily="2" charset="-78"/>
              </a:rPr>
              <a:t>فعندما يقرر المسؤول في مؤسسة إعلامية منح الصحفي وقتا وميزانية لإنتاج تحقيق، فإنه ينتظر في المقابل تحقيقا مضمون النتائج نوعا ما، يحقق قيمة تنافسية للمؤسسة، عبر تحريك المياه الراكدة في كشف جديد لم تسبقها إليه مؤسسات إعلامية أخرى. لذا </a:t>
            </a:r>
            <a:r>
              <a:rPr lang="ar-IQ" b="1" dirty="0">
                <a:latin typeface="Sakkal Majalla" panose="02000000000000000000" pitchFamily="2" charset="-78"/>
                <a:cs typeface="Sakkal Majalla" panose="02000000000000000000" pitchFamily="2" charset="-78"/>
              </a:rPr>
              <a:t>على الصحفي أن يكون لديه إجابة على الأسئلة التالية:</a:t>
            </a:r>
          </a:p>
          <a:p>
            <a:pPr marL="0" indent="0" algn="just">
              <a:lnSpc>
                <a:spcPct val="160000"/>
              </a:lnSpc>
              <a:buNone/>
            </a:pPr>
            <a:r>
              <a:rPr lang="ar-IQ" b="1" dirty="0">
                <a:latin typeface="Sakkal Majalla" panose="02000000000000000000" pitchFamily="2" charset="-78"/>
                <a:cs typeface="Sakkal Majalla" panose="02000000000000000000" pitchFamily="2" charset="-78"/>
              </a:rPr>
              <a:t>1- هل الفكرة واضحة؟ </a:t>
            </a:r>
          </a:p>
          <a:p>
            <a:pPr marL="0" indent="0" algn="just">
              <a:lnSpc>
                <a:spcPct val="160000"/>
              </a:lnSpc>
              <a:buNone/>
            </a:pPr>
            <a:r>
              <a:rPr lang="ar-IQ" b="1" dirty="0">
                <a:latin typeface="Sakkal Majalla" panose="02000000000000000000" pitchFamily="2" charset="-78"/>
                <a:cs typeface="Sakkal Majalla" panose="02000000000000000000" pitchFamily="2" charset="-78"/>
              </a:rPr>
              <a:t>2- هل تعالج زاوية محددة؟</a:t>
            </a:r>
          </a:p>
          <a:p>
            <a:pPr marL="0" indent="0" algn="just">
              <a:lnSpc>
                <a:spcPct val="160000"/>
              </a:lnSpc>
              <a:buNone/>
            </a:pPr>
            <a:r>
              <a:rPr lang="ar-IQ" b="1" dirty="0">
                <a:latin typeface="Sakkal Majalla" panose="02000000000000000000" pitchFamily="2" charset="-78"/>
                <a:cs typeface="Sakkal Majalla" panose="02000000000000000000" pitchFamily="2" charset="-78"/>
              </a:rPr>
              <a:t>3-  هل سبق معالجتها استقصائيا؟</a:t>
            </a:r>
          </a:p>
          <a:p>
            <a:pPr marL="0" indent="0" algn="just">
              <a:lnSpc>
                <a:spcPct val="160000"/>
              </a:lnSpc>
              <a:buNone/>
            </a:pPr>
            <a:r>
              <a:rPr lang="ar-IQ" b="1" dirty="0">
                <a:latin typeface="Sakkal Majalla" panose="02000000000000000000" pitchFamily="2" charset="-78"/>
                <a:cs typeface="Sakkal Majalla" panose="02000000000000000000" pitchFamily="2" charset="-78"/>
              </a:rPr>
              <a:t>4-  هل مصادر الفكرة مفتوحة أو مغلقة؟ </a:t>
            </a:r>
          </a:p>
          <a:p>
            <a:pPr marL="0" indent="0" algn="just">
              <a:lnSpc>
                <a:spcPct val="160000"/>
              </a:lnSpc>
              <a:buNone/>
            </a:pPr>
            <a:r>
              <a:rPr lang="ar-IQ" b="1" dirty="0">
                <a:latin typeface="Sakkal Majalla" panose="02000000000000000000" pitchFamily="2" charset="-78"/>
                <a:cs typeface="Sakkal Majalla" panose="02000000000000000000" pitchFamily="2" charset="-78"/>
              </a:rPr>
              <a:t>5- ما مدى أهميتها للناس؟</a:t>
            </a:r>
          </a:p>
          <a:p>
            <a:pPr marL="0" indent="0" algn="just">
              <a:lnSpc>
                <a:spcPct val="160000"/>
              </a:lnSpc>
              <a:buNone/>
            </a:pPr>
            <a:r>
              <a:rPr lang="ar-IQ" b="1" dirty="0">
                <a:latin typeface="Sakkal Majalla" panose="02000000000000000000" pitchFamily="2" charset="-78"/>
                <a:cs typeface="Sakkal Majalla" panose="02000000000000000000" pitchFamily="2" charset="-78"/>
              </a:rPr>
              <a:t>6- هل تتصل بحياتهم اليومية؛ كقضايا الصحة والتعليم والغذاء والمواصلات، والعدالة، والاقتصاد والسياسة، والحكم الرشيد... إلخ؟</a:t>
            </a:r>
          </a:p>
          <a:p>
            <a:pPr marL="0" indent="0" algn="just">
              <a:lnSpc>
                <a:spcPct val="160000"/>
              </a:lnSpc>
              <a:buNone/>
            </a:pPr>
            <a:endParaRPr lang="ar-IQ" b="1" dirty="0">
              <a:latin typeface="Sakkal Majalla" panose="02000000000000000000" pitchFamily="2" charset="-78"/>
              <a:cs typeface="Sakkal Majalla" panose="02000000000000000000" pitchFamily="2" charset="-78"/>
            </a:endParaRPr>
          </a:p>
          <a:p>
            <a:pPr marL="0" indent="0">
              <a:buNone/>
            </a:pPr>
            <a:endParaRPr lang="en-US" dirty="0"/>
          </a:p>
        </p:txBody>
      </p:sp>
    </p:spTree>
    <p:extLst>
      <p:ext uri="{BB962C8B-B14F-4D97-AF65-F5344CB8AC3E}">
        <p14:creationId xmlns:p14="http://schemas.microsoft.com/office/powerpoint/2010/main" val="14630781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72E7C-DF18-AD69-4FA2-8EC59F93A993}"/>
              </a:ext>
            </a:extLst>
          </p:cNvPr>
          <p:cNvSpPr>
            <a:spLocks noGrp="1"/>
          </p:cNvSpPr>
          <p:nvPr>
            <p:ph type="title"/>
          </p:nvPr>
        </p:nvSpPr>
        <p:spPr>
          <a:xfrm>
            <a:off x="1484310" y="256593"/>
            <a:ext cx="10018713" cy="527180"/>
          </a:xfrm>
        </p:spPr>
        <p:txBody>
          <a:bodyPr>
            <a:normAutofit fontScale="90000"/>
          </a:bodyPr>
          <a:lstStyle/>
          <a:p>
            <a:r>
              <a:rPr lang="ar-IQ" sz="4000" b="1" dirty="0">
                <a:latin typeface="Sakkal Majalla" panose="02000000000000000000" pitchFamily="2" charset="-78"/>
                <a:cs typeface="Sakkal Majalla" panose="02000000000000000000" pitchFamily="2" charset="-78"/>
              </a:rPr>
              <a:t>الشروط الواجب توافرها في الفكرة الاستقصائية</a:t>
            </a:r>
            <a:endParaRPr lang="en-US" dirty="0"/>
          </a:p>
        </p:txBody>
      </p:sp>
      <p:sp>
        <p:nvSpPr>
          <p:cNvPr id="3" name="Content Placeholder 2">
            <a:extLst>
              <a:ext uri="{FF2B5EF4-FFF2-40B4-BE49-F238E27FC236}">
                <a16:creationId xmlns:a16="http://schemas.microsoft.com/office/drawing/2014/main" id="{EFC380AB-0638-34A9-44C8-AB33B6B0E8D7}"/>
              </a:ext>
            </a:extLst>
          </p:cNvPr>
          <p:cNvSpPr>
            <a:spLocks noGrp="1"/>
          </p:cNvSpPr>
          <p:nvPr>
            <p:ph idx="1"/>
          </p:nvPr>
        </p:nvSpPr>
        <p:spPr>
          <a:xfrm>
            <a:off x="1484310" y="1101013"/>
            <a:ext cx="10496196" cy="5589036"/>
          </a:xfrm>
        </p:spPr>
        <p:txBody>
          <a:bodyPr>
            <a:normAutofit fontScale="92500"/>
          </a:bodyPr>
          <a:lstStyle/>
          <a:p>
            <a:pPr marL="0" indent="0" algn="just">
              <a:lnSpc>
                <a:spcPct val="160000"/>
              </a:lnSpc>
              <a:buNone/>
            </a:pPr>
            <a:r>
              <a:rPr lang="ar-IQ" b="1" dirty="0">
                <a:latin typeface="Sakkal Majalla" panose="02000000000000000000" pitchFamily="2" charset="-78"/>
                <a:cs typeface="Sakkal Majalla" panose="02000000000000000000" pitchFamily="2" charset="-78"/>
              </a:rPr>
              <a:t>7- ما هي الزاوية الجديدة التي يتناولها التحقيق؟ </a:t>
            </a:r>
          </a:p>
          <a:p>
            <a:pPr marL="0" indent="0" algn="just">
              <a:lnSpc>
                <a:spcPct val="160000"/>
              </a:lnSpc>
              <a:buNone/>
            </a:pPr>
            <a:r>
              <a:rPr lang="ar-IQ" b="1" dirty="0">
                <a:latin typeface="Sakkal Majalla" panose="02000000000000000000" pitchFamily="2" charset="-78"/>
                <a:cs typeface="Sakkal Majalla" panose="02000000000000000000" pitchFamily="2" charset="-78"/>
              </a:rPr>
              <a:t>8- هل الفكرة خطيرة أو عادية؟ </a:t>
            </a:r>
          </a:p>
          <a:p>
            <a:pPr marL="0" indent="0" algn="just">
              <a:lnSpc>
                <a:spcPct val="160000"/>
              </a:lnSpc>
              <a:buNone/>
            </a:pPr>
            <a:r>
              <a:rPr lang="ar-IQ" b="1" dirty="0">
                <a:latin typeface="Sakkal Majalla" panose="02000000000000000000" pitchFamily="2" charset="-78"/>
                <a:cs typeface="Sakkal Majalla" panose="02000000000000000000" pitchFamily="2" charset="-78"/>
              </a:rPr>
              <a:t>9- وما هو معدل الخطـورة؟ </a:t>
            </a:r>
          </a:p>
          <a:p>
            <a:pPr marL="0" indent="0" algn="just">
              <a:lnSpc>
                <a:spcPct val="160000"/>
              </a:lnSpc>
              <a:buNone/>
            </a:pPr>
            <a:r>
              <a:rPr lang="ar-IQ" b="1" dirty="0">
                <a:latin typeface="Sakkal Majalla" panose="02000000000000000000" pitchFamily="2" charset="-78"/>
                <a:cs typeface="Sakkal Majalla" panose="02000000000000000000" pitchFamily="2" charset="-78"/>
              </a:rPr>
              <a:t>10- وأين تكمن الخطورة؟</a:t>
            </a:r>
          </a:p>
          <a:p>
            <a:pPr marL="0" indent="0" algn="just">
              <a:lnSpc>
                <a:spcPct val="160000"/>
              </a:lnSpc>
              <a:buNone/>
            </a:pPr>
            <a:r>
              <a:rPr lang="ar-IQ" b="1" dirty="0">
                <a:latin typeface="Sakkal Majalla" panose="02000000000000000000" pitchFamily="2" charset="-78"/>
                <a:cs typeface="Sakkal Majalla" panose="02000000000000000000" pitchFamily="2" charset="-78"/>
              </a:rPr>
              <a:t>11-  هل الفكرة صعبة ومعقدة أو سهلة الإثبات؟</a:t>
            </a:r>
          </a:p>
          <a:p>
            <a:pPr marL="0" indent="0" algn="just">
              <a:lnSpc>
                <a:spcPct val="160000"/>
              </a:lnSpc>
              <a:buNone/>
            </a:pPr>
            <a:r>
              <a:rPr lang="ar-IQ" b="1" dirty="0">
                <a:latin typeface="Sakkal Majalla" panose="02000000000000000000" pitchFamily="2" charset="-78"/>
                <a:cs typeface="Sakkal Majalla" panose="02000000000000000000" pitchFamily="2" charset="-78"/>
              </a:rPr>
              <a:t>12-  هل الفكرة تحتاج ميزانية كبيرة أو صغيرة؟ وما هو تقديرها؟ هل الميزانية متاحة أم لا؟</a:t>
            </a:r>
          </a:p>
          <a:p>
            <a:pPr marL="0" indent="0" algn="just">
              <a:lnSpc>
                <a:spcPct val="160000"/>
              </a:lnSpc>
              <a:buNone/>
            </a:pPr>
            <a:r>
              <a:rPr lang="ar-IQ" b="1" dirty="0">
                <a:latin typeface="Sakkal Majalla" panose="02000000000000000000" pitchFamily="2" charset="-78"/>
                <a:cs typeface="Sakkal Majalla" panose="02000000000000000000" pitchFamily="2" charset="-78"/>
              </a:rPr>
              <a:t>13- ما هي المهارات التي يحتاجها لإنتاج التحقيق؟ </a:t>
            </a:r>
          </a:p>
          <a:p>
            <a:pPr marL="0" indent="0" algn="just">
              <a:lnSpc>
                <a:spcPct val="160000"/>
              </a:lnSpc>
              <a:buNone/>
            </a:pPr>
            <a:r>
              <a:rPr lang="ar-IQ" b="1" dirty="0">
                <a:latin typeface="Sakkal Majalla" panose="02000000000000000000" pitchFamily="2" charset="-78"/>
                <a:cs typeface="Sakkal Majalla" panose="02000000000000000000" pitchFamily="2" charset="-78"/>
              </a:rPr>
              <a:t>14- ما هي الأدوات التي يحتاجها لإنتاج التحقيق؟</a:t>
            </a:r>
          </a:p>
          <a:p>
            <a:pPr marL="0" indent="0">
              <a:buNone/>
            </a:pPr>
            <a:endParaRPr lang="en-US" dirty="0"/>
          </a:p>
        </p:txBody>
      </p:sp>
    </p:spTree>
    <p:extLst>
      <p:ext uri="{BB962C8B-B14F-4D97-AF65-F5344CB8AC3E}">
        <p14:creationId xmlns:p14="http://schemas.microsoft.com/office/powerpoint/2010/main" val="153436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4939" y="320041"/>
            <a:ext cx="10018713" cy="795270"/>
          </a:xfrm>
        </p:spPr>
        <p:txBody>
          <a:bodyPr>
            <a:normAutofit/>
          </a:bodyPr>
          <a:lstStyle/>
          <a:p>
            <a:r>
              <a:rPr lang="ar-IQ" sz="3600" b="1" dirty="0">
                <a:latin typeface="Sakkal Majalla" panose="02000000000000000000" pitchFamily="2" charset="-78"/>
                <a:cs typeface="Sakkal Majalla" panose="02000000000000000000" pitchFamily="2" charset="-78"/>
              </a:rPr>
              <a:t>الصحافة الاستقصائية والفنون الصحفية والاذاعية </a:t>
            </a:r>
          </a:p>
        </p:txBody>
      </p:sp>
      <p:sp>
        <p:nvSpPr>
          <p:cNvPr id="3" name="Content Placeholder 2"/>
          <p:cNvSpPr>
            <a:spLocks noGrp="1"/>
          </p:cNvSpPr>
          <p:nvPr>
            <p:ph idx="1"/>
          </p:nvPr>
        </p:nvSpPr>
        <p:spPr>
          <a:xfrm>
            <a:off x="1484310" y="1115311"/>
            <a:ext cx="10018713" cy="5517310"/>
          </a:xfrm>
        </p:spPr>
        <p:txBody>
          <a:bodyPr>
            <a:normAutofit/>
          </a:bodyPr>
          <a:lstStyle/>
          <a:p>
            <a:pPr marL="0" indent="0">
              <a:buNone/>
            </a:pPr>
            <a:r>
              <a:rPr lang="ar-IQ" sz="4000" dirty="0">
                <a:latin typeface="Sakkal Majalla" panose="02000000000000000000" pitchFamily="2" charset="-78"/>
                <a:cs typeface="Sakkal Majalla" panose="02000000000000000000" pitchFamily="2" charset="-78"/>
              </a:rPr>
              <a:t>1- الخبر والتقريرالصحفي             1- الخبر والتقرير الاذاعي والتلفزيوني</a:t>
            </a:r>
          </a:p>
          <a:p>
            <a:pPr marL="0" indent="0">
              <a:buNone/>
            </a:pPr>
            <a:r>
              <a:rPr lang="ar-IQ" sz="4000" dirty="0">
                <a:latin typeface="Sakkal Majalla" panose="02000000000000000000" pitchFamily="2" charset="-78"/>
                <a:cs typeface="Sakkal Majalla" panose="02000000000000000000" pitchFamily="2" charset="-78"/>
              </a:rPr>
              <a:t>2- الحديث الصحفي                      2- الحوار والمقابلة  </a:t>
            </a:r>
          </a:p>
          <a:p>
            <a:pPr marL="0" indent="0">
              <a:buNone/>
            </a:pPr>
            <a:r>
              <a:rPr lang="ar-IQ" sz="4000" dirty="0">
                <a:latin typeface="Sakkal Majalla" panose="02000000000000000000" pitchFamily="2" charset="-78"/>
                <a:cs typeface="Sakkal Majalla" panose="02000000000000000000" pitchFamily="2" charset="-78"/>
              </a:rPr>
              <a:t>3- التحقيق الصحفي                     3- الريبورتاج التلفزيوني </a:t>
            </a:r>
          </a:p>
          <a:p>
            <a:pPr marL="0" indent="0">
              <a:buNone/>
            </a:pPr>
            <a:r>
              <a:rPr lang="ar-IQ" sz="4000" dirty="0">
                <a:latin typeface="Sakkal Majalla" panose="02000000000000000000" pitchFamily="2" charset="-78"/>
                <a:cs typeface="Sakkal Majalla" panose="02000000000000000000" pitchFamily="2" charset="-78"/>
              </a:rPr>
              <a:t>4- المقال                                            4- التعليق الاذاعي  </a:t>
            </a:r>
          </a:p>
        </p:txBody>
      </p:sp>
    </p:spTree>
    <p:extLst>
      <p:ext uri="{BB962C8B-B14F-4D97-AF65-F5344CB8AC3E}">
        <p14:creationId xmlns:p14="http://schemas.microsoft.com/office/powerpoint/2010/main" val="12366342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346166"/>
          </a:xfrm>
        </p:spPr>
        <p:txBody>
          <a:bodyPr>
            <a:normAutofit fontScale="90000"/>
          </a:bodyPr>
          <a:lstStyle/>
          <a:p>
            <a:r>
              <a:rPr lang="ar-IQ" b="1" dirty="0">
                <a:latin typeface="Sakkal Majalla" panose="02000000000000000000" pitchFamily="2" charset="-78"/>
                <a:cs typeface="Sakkal Majalla" panose="02000000000000000000" pitchFamily="2" charset="-78"/>
              </a:rPr>
              <a:t>الفرق بين الصحافة الاستقصائية والفنون الصحفية والاذاعية </a:t>
            </a:r>
            <a:br>
              <a:rPr lang="ar-IQ" sz="4800" dirty="0">
                <a:latin typeface="Adobe نسخ Medium" panose="01010101010101010101" pitchFamily="50" charset="-78"/>
                <a:cs typeface="Adobe نسخ Medium" panose="01010101010101010101" pitchFamily="50" charset="-78"/>
              </a:rPr>
            </a:br>
            <a:endParaRPr lang="ar-IQ" sz="4800" dirty="0">
              <a:latin typeface="Adobe نسخ Medium" panose="01010101010101010101" pitchFamily="50" charset="-78"/>
              <a:cs typeface="Adobe نسخ Medium" panose="01010101010101010101" pitchFamily="50" charset="-78"/>
            </a:endParaRPr>
          </a:p>
        </p:txBody>
      </p:sp>
      <p:sp>
        <p:nvSpPr>
          <p:cNvPr id="3" name="Content Placeholder 2"/>
          <p:cNvSpPr>
            <a:spLocks noGrp="1"/>
          </p:cNvSpPr>
          <p:nvPr>
            <p:ph idx="1"/>
          </p:nvPr>
        </p:nvSpPr>
        <p:spPr>
          <a:xfrm>
            <a:off x="1484310" y="1031967"/>
            <a:ext cx="10018713" cy="5826033"/>
          </a:xfrm>
        </p:spPr>
        <p:txBody>
          <a:bodyPr>
            <a:noAutofit/>
          </a:bodyPr>
          <a:lstStyle/>
          <a:p>
            <a:pPr marL="0" indent="0" algn="just">
              <a:buNone/>
            </a:pPr>
            <a:r>
              <a:rPr lang="ar-IQ" sz="3200" b="1" u="sng" dirty="0">
                <a:latin typeface="Sakkal Majalla" panose="02000000000000000000" pitchFamily="2" charset="-78"/>
                <a:cs typeface="Sakkal Majalla" panose="02000000000000000000" pitchFamily="2" charset="-78"/>
              </a:rPr>
              <a:t>اولا : البحث :</a:t>
            </a:r>
          </a:p>
          <a:p>
            <a:pPr marL="0" indent="0" algn="just">
              <a:buNone/>
            </a:pPr>
            <a:r>
              <a:rPr lang="ar-IQ" sz="3200" dirty="0">
                <a:latin typeface="Sakkal Majalla" panose="02000000000000000000" pitchFamily="2" charset="-78"/>
                <a:cs typeface="Sakkal Majalla" panose="02000000000000000000" pitchFamily="2" charset="-78"/>
              </a:rPr>
              <a:t>1- يتم البحث في الفنون الصحفية على جمع المعلومات وارسالها وفق ايقاع زمني ثابت على العكس من الصحافة الاستقصائية اذ لا يمكن ارسلها للنشر الا بعد التاكد من ترابطها واكتمالها.</a:t>
            </a:r>
          </a:p>
          <a:p>
            <a:pPr marL="0" indent="0" algn="just">
              <a:buNone/>
            </a:pPr>
            <a:r>
              <a:rPr lang="ar-IQ" sz="3200" dirty="0">
                <a:latin typeface="Sakkal Majalla" panose="02000000000000000000" pitchFamily="2" charset="-78"/>
                <a:cs typeface="Sakkal Majalla" panose="02000000000000000000" pitchFamily="2" charset="-78"/>
              </a:rPr>
              <a:t>2- يكتمل البحث في الصحافة التقليدية بسرعة دون الحاجة الى اجراء بحث اضافي في حين يستمر البحث في الصحافة الاستقصائية الى ان يتم التثبت من الحقائق التي توردها القصة وقد يستمر البحث بعد عملية النشر.</a:t>
            </a:r>
          </a:p>
          <a:p>
            <a:pPr marL="0" indent="0" algn="just">
              <a:buNone/>
            </a:pPr>
            <a:r>
              <a:rPr lang="ar-IQ" sz="3200" dirty="0">
                <a:latin typeface="Sakkal Majalla" panose="02000000000000000000" pitchFamily="2" charset="-78"/>
                <a:cs typeface="Sakkal Majalla" panose="02000000000000000000" pitchFamily="2" charset="-78"/>
              </a:rPr>
              <a:t>3- تقوم القصة في الصحافة التقليدية على الحد الادنى الضروري من المعلومات في حين تقوم القصة في الصحافة الاستقصائية على الحد الاقصى من المعلومات ويمكن ان تكون طويلة جدا.</a:t>
            </a:r>
          </a:p>
        </p:txBody>
      </p:sp>
    </p:spTree>
    <p:extLst>
      <p:ext uri="{BB962C8B-B14F-4D97-AF65-F5344CB8AC3E}">
        <p14:creationId xmlns:p14="http://schemas.microsoft.com/office/powerpoint/2010/main" val="29378564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653603"/>
          </a:xfrm>
        </p:spPr>
        <p:txBody>
          <a:bodyPr>
            <a:normAutofit/>
          </a:bodyPr>
          <a:lstStyle/>
          <a:p>
            <a:r>
              <a:rPr lang="ar-IQ" sz="3600" b="1" dirty="0">
                <a:latin typeface="Sakkal Majalla" panose="02000000000000000000" pitchFamily="2" charset="-78"/>
                <a:cs typeface="Sakkal Majalla" panose="02000000000000000000" pitchFamily="2" charset="-78"/>
              </a:rPr>
              <a:t>لماذا الصحافة الاستقصائية ؟</a:t>
            </a:r>
          </a:p>
        </p:txBody>
      </p:sp>
      <p:sp>
        <p:nvSpPr>
          <p:cNvPr id="3" name="Content Placeholder 2"/>
          <p:cNvSpPr>
            <a:spLocks noGrp="1"/>
          </p:cNvSpPr>
          <p:nvPr>
            <p:ph idx="1"/>
          </p:nvPr>
        </p:nvSpPr>
        <p:spPr>
          <a:xfrm>
            <a:off x="1484310" y="1236372"/>
            <a:ext cx="10018713" cy="5409127"/>
          </a:xfrm>
        </p:spPr>
        <p:txBody>
          <a:bodyPr>
            <a:normAutofit/>
          </a:bodyPr>
          <a:lstStyle/>
          <a:p>
            <a:r>
              <a:rPr lang="ar-IQ" sz="3600" dirty="0">
                <a:latin typeface="Sakkal Majalla" panose="02000000000000000000" pitchFamily="2" charset="-78"/>
                <a:cs typeface="Sakkal Majalla" panose="02000000000000000000" pitchFamily="2" charset="-78"/>
              </a:rPr>
              <a:t>الصحافة والاعلام .. مهنة المتاعب </a:t>
            </a:r>
          </a:p>
          <a:p>
            <a:r>
              <a:rPr lang="ar-IQ" sz="3600" dirty="0">
                <a:latin typeface="Sakkal Majalla" panose="02000000000000000000" pitchFamily="2" charset="-78"/>
                <a:cs typeface="Sakkal Majalla" panose="02000000000000000000" pitchFamily="2" charset="-78"/>
              </a:rPr>
              <a:t>الانظمة الديمقراطية الناشئة ..الدول النامية ..حالات الفساد</a:t>
            </a:r>
          </a:p>
          <a:p>
            <a:r>
              <a:rPr lang="ar-IQ" sz="3600" dirty="0">
                <a:latin typeface="Sakkal Majalla" panose="02000000000000000000" pitchFamily="2" charset="-78"/>
                <a:cs typeface="Sakkal Majalla" panose="02000000000000000000" pitchFamily="2" charset="-78"/>
              </a:rPr>
              <a:t>البرنامج الانمائي للامم المتحدة – برنامج مكافحة الفساد</a:t>
            </a:r>
          </a:p>
          <a:p>
            <a:r>
              <a:rPr lang="ar-IQ" sz="3600" dirty="0">
                <a:latin typeface="Sakkal Majalla" panose="02000000000000000000" pitchFamily="2" charset="-78"/>
                <a:cs typeface="Sakkal Majalla" panose="02000000000000000000" pitchFamily="2" charset="-78"/>
              </a:rPr>
              <a:t>قوة الاعلام والصحافة .. السلطة الرابعة</a:t>
            </a:r>
          </a:p>
          <a:p>
            <a:r>
              <a:rPr lang="ar-IQ" sz="3600" dirty="0">
                <a:latin typeface="Sakkal Majalla" panose="02000000000000000000" pitchFamily="2" charset="-78"/>
                <a:cs typeface="Sakkal Majalla" panose="02000000000000000000" pitchFamily="2" charset="-78"/>
              </a:rPr>
              <a:t>ترسيخ ثقافة التحري والتدقيق في العمل الاعلامي</a:t>
            </a:r>
          </a:p>
          <a:p>
            <a:r>
              <a:rPr lang="ar-IQ" sz="3600" dirty="0">
                <a:latin typeface="Sakkal Majalla" panose="02000000000000000000" pitchFamily="2" charset="-78"/>
                <a:cs typeface="Sakkal Majalla" panose="02000000000000000000" pitchFamily="2" charset="-78"/>
              </a:rPr>
              <a:t>الوظيفة الرقابية للاعلام والفلسفة الاعلامية السائدة</a:t>
            </a:r>
          </a:p>
          <a:p>
            <a:endParaRPr lang="ar-IQ" dirty="0"/>
          </a:p>
        </p:txBody>
      </p:sp>
    </p:spTree>
    <p:extLst>
      <p:ext uri="{BB962C8B-B14F-4D97-AF65-F5344CB8AC3E}">
        <p14:creationId xmlns:p14="http://schemas.microsoft.com/office/powerpoint/2010/main" val="41957949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124098"/>
            <a:ext cx="10018713" cy="614966"/>
          </a:xfrm>
        </p:spPr>
        <p:txBody>
          <a:bodyPr>
            <a:noAutofit/>
          </a:bodyPr>
          <a:lstStyle/>
          <a:p>
            <a:r>
              <a:rPr lang="ar-IQ" sz="3600" b="1" dirty="0">
                <a:latin typeface="Sakkal Majalla" panose="02000000000000000000" pitchFamily="2" charset="-78"/>
                <a:cs typeface="Sakkal Majalla" panose="02000000000000000000" pitchFamily="2" charset="-78"/>
              </a:rPr>
              <a:t>الفرق بين الصحافة الاستقصائية والفنون الصحفية والاذاعية</a:t>
            </a:r>
          </a:p>
        </p:txBody>
      </p:sp>
      <p:sp>
        <p:nvSpPr>
          <p:cNvPr id="3" name="Content Placeholder 2"/>
          <p:cNvSpPr>
            <a:spLocks noGrp="1"/>
          </p:cNvSpPr>
          <p:nvPr>
            <p:ph idx="1"/>
          </p:nvPr>
        </p:nvSpPr>
        <p:spPr>
          <a:xfrm>
            <a:off x="1484310" y="836023"/>
            <a:ext cx="10018713" cy="6021977"/>
          </a:xfrm>
        </p:spPr>
        <p:txBody>
          <a:bodyPr>
            <a:normAutofit/>
          </a:bodyPr>
          <a:lstStyle/>
          <a:p>
            <a:pPr marL="0" indent="0" algn="just">
              <a:buNone/>
            </a:pPr>
            <a:r>
              <a:rPr lang="ar-IQ" sz="3200" b="1" u="sng" dirty="0">
                <a:latin typeface="Sakkal Majalla" panose="02000000000000000000" pitchFamily="2" charset="-78"/>
                <a:cs typeface="Sakkal Majalla" panose="02000000000000000000" pitchFamily="2" charset="-78"/>
              </a:rPr>
              <a:t>ثانيا : العلاقة مع المصادر:</a:t>
            </a:r>
          </a:p>
          <a:p>
            <a:pPr marL="0" indent="0" algn="just">
              <a:buNone/>
            </a:pPr>
            <a:r>
              <a:rPr lang="ar-IQ" sz="3200" dirty="0">
                <a:latin typeface="Sakkal Majalla" panose="02000000000000000000" pitchFamily="2" charset="-78"/>
                <a:cs typeface="Sakkal Majalla" panose="02000000000000000000" pitchFamily="2" charset="-78"/>
              </a:rPr>
              <a:t>1- يمكن لتصريحات المصادر ان تحل محل التوثيق في الصحافة التقليدية على العكس تماما في الصحافة الاستقصائية التي تتطلب توثيقا لدعم تصريحات المصدر او نقضها</a:t>
            </a:r>
          </a:p>
          <a:p>
            <a:pPr marL="0" indent="0" algn="just">
              <a:buNone/>
            </a:pPr>
            <a:r>
              <a:rPr lang="ar-IQ" sz="3200" dirty="0">
                <a:latin typeface="Sakkal Majalla" panose="02000000000000000000" pitchFamily="2" charset="-78"/>
                <a:cs typeface="Sakkal Majalla" panose="02000000000000000000" pitchFamily="2" charset="-78"/>
              </a:rPr>
              <a:t>2- الثقة في المصدر مفترضة في الصحافة التقليدية ولا يتم التحقق منها في الاغلب في حين لا يمكن الافتراض الثقة بالمصادر في الصحافة الاستقصائية فقد تكون المعلومات مزيفة لذلك لايمكن استخدام معلومات الا بعد التاكد والتثبت منها.</a:t>
            </a:r>
          </a:p>
          <a:p>
            <a:pPr marL="0" indent="0" algn="just">
              <a:buNone/>
            </a:pPr>
            <a:r>
              <a:rPr lang="ar-IQ" sz="3200" dirty="0">
                <a:latin typeface="Sakkal Majalla" panose="02000000000000000000" pitchFamily="2" charset="-78"/>
                <a:cs typeface="Sakkal Majalla" panose="02000000000000000000" pitchFamily="2" charset="-78"/>
              </a:rPr>
              <a:t>3- في الصحافة التقليدية تقدم المصادر الرسمية المعلومات للاعلامي دون صعوبات وقد تتطوع بتوفير المعلومات بهدف تعزيز دورها او الترويج للاهدافها على العكس الصحافة الاستقصائية اذ يتم في الغالب اخفاء المعلومات لان كشفها قد يعرض مصالح الافراد او المؤسسات الفاسدة للخطر</a:t>
            </a:r>
          </a:p>
        </p:txBody>
      </p:sp>
    </p:spTree>
    <p:extLst>
      <p:ext uri="{BB962C8B-B14F-4D97-AF65-F5344CB8AC3E}">
        <p14:creationId xmlns:p14="http://schemas.microsoft.com/office/powerpoint/2010/main" val="25748182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383146"/>
          </a:xfrm>
        </p:spPr>
        <p:txBody>
          <a:bodyPr>
            <a:noAutofit/>
          </a:bodyPr>
          <a:lstStyle/>
          <a:p>
            <a:r>
              <a:rPr lang="ar-IQ" sz="3600" b="1" dirty="0">
                <a:latin typeface="Sakkal Majalla" panose="02000000000000000000" pitchFamily="2" charset="-78"/>
                <a:cs typeface="Sakkal Majalla" panose="02000000000000000000" pitchFamily="2" charset="-78"/>
              </a:rPr>
              <a:t>الفرق بين الصحافة الاستقصائية والفنون الصحفية والاذاعية</a:t>
            </a:r>
          </a:p>
        </p:txBody>
      </p:sp>
      <p:sp>
        <p:nvSpPr>
          <p:cNvPr id="3" name="Content Placeholder 2"/>
          <p:cNvSpPr>
            <a:spLocks noGrp="1"/>
          </p:cNvSpPr>
          <p:nvPr>
            <p:ph idx="1"/>
          </p:nvPr>
        </p:nvSpPr>
        <p:spPr>
          <a:xfrm>
            <a:off x="1484310" y="1339403"/>
            <a:ext cx="10018713" cy="5518597"/>
          </a:xfrm>
        </p:spPr>
        <p:txBody>
          <a:bodyPr>
            <a:normAutofit/>
          </a:bodyPr>
          <a:lstStyle/>
          <a:p>
            <a:pPr marL="0" indent="0" algn="just">
              <a:buNone/>
            </a:pPr>
            <a:r>
              <a:rPr lang="ar-IQ" sz="3200" dirty="0">
                <a:latin typeface="Sakkal Majalla" panose="02000000000000000000" pitchFamily="2" charset="-78"/>
                <a:cs typeface="Sakkal Majalla" panose="02000000000000000000" pitchFamily="2" charset="-78"/>
              </a:rPr>
              <a:t>4- في الصحافة التقليدية يقبل الصحفي الراوية الرسمية للقصة ويمكنه معارضتها بتعليقات او بيانات من مصار اخرى افي الصحافة الاستقصائية فعلى الصحفي المتقصي ان يتحدى هذه الرواية وقد ينكرها بناء على معلومات يستقيها من مصادر مستقلة.</a:t>
            </a:r>
          </a:p>
          <a:p>
            <a:pPr marL="0" indent="0" algn="just">
              <a:buNone/>
            </a:pPr>
            <a:endParaRPr lang="ar-IQ" sz="3200" dirty="0">
              <a:latin typeface="Sakkal Majalla" panose="02000000000000000000" pitchFamily="2" charset="-78"/>
              <a:cs typeface="Sakkal Majalla" panose="02000000000000000000" pitchFamily="2" charset="-78"/>
            </a:endParaRPr>
          </a:p>
          <a:p>
            <a:pPr marL="0" indent="0" algn="just">
              <a:buNone/>
            </a:pPr>
            <a:r>
              <a:rPr lang="ar-IQ" sz="3200" dirty="0">
                <a:latin typeface="Sakkal Majalla" panose="02000000000000000000" pitchFamily="2" charset="-78"/>
                <a:cs typeface="Sakkal Majalla" panose="02000000000000000000" pitchFamily="2" charset="-78"/>
              </a:rPr>
              <a:t>5- المصادر تكون معروفة في الصحافة التقليدية على عكس الصحافة الاستقصائية التي قد تتطلب نشر معلومات منقولة عن مصادر لايتم الكشف عنها من اجل توفير الحماية منها.</a:t>
            </a:r>
          </a:p>
        </p:txBody>
      </p:sp>
    </p:spTree>
    <p:extLst>
      <p:ext uri="{BB962C8B-B14F-4D97-AF65-F5344CB8AC3E}">
        <p14:creationId xmlns:p14="http://schemas.microsoft.com/office/powerpoint/2010/main" val="21388537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511935"/>
          </a:xfrm>
        </p:spPr>
        <p:txBody>
          <a:bodyPr>
            <a:noAutofit/>
          </a:bodyPr>
          <a:lstStyle/>
          <a:p>
            <a:r>
              <a:rPr lang="ar-IQ" sz="3600" b="1" dirty="0">
                <a:latin typeface="Sakkal Majalla" panose="02000000000000000000" pitchFamily="2" charset="-78"/>
                <a:cs typeface="Sakkal Majalla" panose="02000000000000000000" pitchFamily="2" charset="-78"/>
              </a:rPr>
              <a:t>الفرق بين الصحافة الاستقصائية والفنون الصحفية والاذاعية</a:t>
            </a:r>
          </a:p>
        </p:txBody>
      </p:sp>
      <p:sp>
        <p:nvSpPr>
          <p:cNvPr id="3" name="Content Placeholder 2"/>
          <p:cNvSpPr>
            <a:spLocks noGrp="1"/>
          </p:cNvSpPr>
          <p:nvPr>
            <p:ph idx="1"/>
          </p:nvPr>
        </p:nvSpPr>
        <p:spPr>
          <a:xfrm>
            <a:off x="1484310" y="1378039"/>
            <a:ext cx="10018713" cy="5479961"/>
          </a:xfrm>
        </p:spPr>
        <p:txBody>
          <a:bodyPr>
            <a:normAutofit/>
          </a:bodyPr>
          <a:lstStyle/>
          <a:p>
            <a:pPr marL="0" indent="0" algn="just">
              <a:buNone/>
            </a:pPr>
            <a:r>
              <a:rPr lang="ar-IQ" sz="3200" b="1" dirty="0">
                <a:latin typeface="Sakkal Majalla" panose="02000000000000000000" pitchFamily="2" charset="-78"/>
                <a:cs typeface="Sakkal Majalla" panose="02000000000000000000" pitchFamily="2" charset="-78"/>
              </a:rPr>
              <a:t>ث</a:t>
            </a:r>
            <a:r>
              <a:rPr lang="ar-IQ" sz="3200" b="1" u="sng" dirty="0">
                <a:latin typeface="Sakkal Majalla" panose="02000000000000000000" pitchFamily="2" charset="-78"/>
                <a:cs typeface="Sakkal Majalla" panose="02000000000000000000" pitchFamily="2" charset="-78"/>
              </a:rPr>
              <a:t>الثا : النتائج</a:t>
            </a:r>
          </a:p>
          <a:p>
            <a:pPr marL="0" indent="0" algn="just">
              <a:buNone/>
            </a:pPr>
            <a:r>
              <a:rPr lang="ar-IQ" sz="3200" dirty="0">
                <a:latin typeface="Sakkal Majalla" panose="02000000000000000000" pitchFamily="2" charset="-78"/>
                <a:cs typeface="Sakkal Majalla" panose="02000000000000000000" pitchFamily="2" charset="-78"/>
              </a:rPr>
              <a:t>1- التحقيق الصحفي التقليدي انعكاس للواقع الذي يتم قبوله كما هو حيث تقتصر مهمة الاعلامي على اخبار الجمهور بالموضوع فيما يرفض الصحفي الاستقصائي قبول الواقع كما هو فهدف القصة اختراق وضع معين وكشفه من اجل اصلاحة او ادانته </a:t>
            </a:r>
          </a:p>
          <a:p>
            <a:pPr marL="0" indent="0" algn="just">
              <a:buNone/>
            </a:pPr>
            <a:r>
              <a:rPr lang="ar-IQ" sz="3200" dirty="0">
                <a:latin typeface="Sakkal Majalla" panose="02000000000000000000" pitchFamily="2" charset="-78"/>
                <a:cs typeface="Sakkal Majalla" panose="02000000000000000000" pitchFamily="2" charset="-78"/>
              </a:rPr>
              <a:t>2- لا تطلب القصة في الصحافة التقليدية حماسا شخصيا من الصحفي لكن في الصحافة الاستقصائي لا تكتمل القصة بدون انخراط شخصي وحماسة من الصحفي </a:t>
            </a:r>
          </a:p>
          <a:p>
            <a:pPr marL="0" indent="0" algn="just">
              <a:buNone/>
            </a:pPr>
            <a:r>
              <a:rPr lang="ar-IQ" sz="3200" dirty="0">
                <a:latin typeface="Sakkal Majalla" panose="02000000000000000000" pitchFamily="2" charset="-78"/>
                <a:cs typeface="Sakkal Majalla" panose="02000000000000000000" pitchFamily="2" charset="-78"/>
              </a:rPr>
              <a:t>3- في الصحافة التقليدية يسعى الصحفي لان يكون موضوعيا قدر المستطاع بدون تحيز لاي طرف فيما يسعى الصحفي الاستقصائي لان يكون عادلا ومدققا في حقائق القصة لذلك قد يحدد ضحاياها وابطالها ومذنبيها وقد يقدم الصحفي حكما على القصة .</a:t>
            </a:r>
          </a:p>
        </p:txBody>
      </p:sp>
    </p:spTree>
    <p:extLst>
      <p:ext uri="{BB962C8B-B14F-4D97-AF65-F5344CB8AC3E}">
        <p14:creationId xmlns:p14="http://schemas.microsoft.com/office/powerpoint/2010/main" val="33836914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254358"/>
          </a:xfrm>
        </p:spPr>
        <p:txBody>
          <a:bodyPr>
            <a:noAutofit/>
          </a:bodyPr>
          <a:lstStyle/>
          <a:p>
            <a:r>
              <a:rPr lang="ar-IQ" sz="3600" b="1" dirty="0">
                <a:latin typeface="Sakkal Majalla" panose="02000000000000000000" pitchFamily="2" charset="-78"/>
                <a:cs typeface="Sakkal Majalla" panose="02000000000000000000" pitchFamily="2" charset="-78"/>
              </a:rPr>
              <a:t>الفرق بين الصحافة الاستقصائية والفنون الصحفية والاذاعية</a:t>
            </a:r>
          </a:p>
        </p:txBody>
      </p:sp>
      <p:sp>
        <p:nvSpPr>
          <p:cNvPr id="3" name="Content Placeholder 2"/>
          <p:cNvSpPr>
            <a:spLocks noGrp="1"/>
          </p:cNvSpPr>
          <p:nvPr>
            <p:ph idx="1"/>
          </p:nvPr>
        </p:nvSpPr>
        <p:spPr>
          <a:xfrm>
            <a:off x="1484310" y="1068946"/>
            <a:ext cx="10018713" cy="5653825"/>
          </a:xfrm>
        </p:spPr>
        <p:txBody>
          <a:bodyPr>
            <a:normAutofit/>
          </a:bodyPr>
          <a:lstStyle/>
          <a:p>
            <a:pPr marL="0" indent="0" algn="just">
              <a:buNone/>
            </a:pPr>
            <a:r>
              <a:rPr lang="ar-IQ" sz="3200" dirty="0">
                <a:latin typeface="Sakkal Majalla" panose="02000000000000000000" pitchFamily="2" charset="-78"/>
                <a:cs typeface="Sakkal Majalla" panose="02000000000000000000" pitchFamily="2" charset="-78"/>
              </a:rPr>
              <a:t>4- البنية الدرامية قد لاتكون مهمة جدا في الصحافة التقليدية وربما لاتكون للقصة نهاية لان الاخبار حولها مستمرة اما بنية القصة الدرامية في الصحافة الاستقصائية فهي ضرورية لاحداث التغيير المطلوب وتقود الى استنتاجات يقدمها الصحفي او المصادر.</a:t>
            </a:r>
          </a:p>
          <a:p>
            <a:pPr marL="0" indent="0" algn="just">
              <a:buNone/>
            </a:pPr>
            <a:endParaRPr lang="ar-IQ" sz="3200" dirty="0">
              <a:latin typeface="Sakkal Majalla" panose="02000000000000000000" pitchFamily="2" charset="-78"/>
              <a:cs typeface="Sakkal Majalla" panose="02000000000000000000" pitchFamily="2" charset="-78"/>
            </a:endParaRPr>
          </a:p>
          <a:p>
            <a:pPr marL="0" indent="0" algn="just">
              <a:buNone/>
            </a:pPr>
            <a:r>
              <a:rPr lang="ar-IQ" sz="3200" dirty="0">
                <a:latin typeface="Sakkal Majalla" panose="02000000000000000000" pitchFamily="2" charset="-78"/>
                <a:cs typeface="Sakkal Majalla" panose="02000000000000000000" pitchFamily="2" charset="-78"/>
              </a:rPr>
              <a:t>5- قد يرتكب الاعلامي في الصحافة التقليدية اخطاء ومعظمها قد لا تكون مهمة على العكس تماما مما يجري في الصحافة الاستقصائية فالاخطاء تعرض الصحفي الاستقصائي لعقوبات او ردود افعال رسمية او غير رسمية ويمكن ان تحطم مصداقية الصحفي والوسيلة الاعلامية التي يتعامل بها.</a:t>
            </a:r>
          </a:p>
        </p:txBody>
      </p:sp>
    </p:spTree>
    <p:extLst>
      <p:ext uri="{BB962C8B-B14F-4D97-AF65-F5344CB8AC3E}">
        <p14:creationId xmlns:p14="http://schemas.microsoft.com/office/powerpoint/2010/main" val="34094911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717997"/>
          </a:xfrm>
        </p:spPr>
        <p:txBody>
          <a:bodyPr>
            <a:normAutofit/>
          </a:bodyPr>
          <a:lstStyle/>
          <a:p>
            <a:r>
              <a:rPr lang="ar-SA" sz="3600" b="1" dirty="0">
                <a:latin typeface="Sakkal Majalla" panose="02000000000000000000" pitchFamily="2" charset="-78"/>
                <a:cs typeface="Sakkal Majalla" panose="02000000000000000000" pitchFamily="2" charset="-78"/>
              </a:rPr>
              <a:t>قدرات ومهارات الصحفي الاستقصائي</a:t>
            </a:r>
            <a:endParaRPr lang="ar-IQ" sz="3600" b="1"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1484311" y="1210613"/>
            <a:ext cx="10018713" cy="5280338"/>
          </a:xfrm>
        </p:spPr>
        <p:txBody>
          <a:bodyPr/>
          <a:lstStyle/>
          <a:p>
            <a:pPr marL="0" indent="0">
              <a:buNone/>
            </a:pPr>
            <a:r>
              <a:rPr lang="ar-SA" sz="3200" b="1" dirty="0">
                <a:latin typeface="Sakkal Majalla" panose="02000000000000000000" pitchFamily="2" charset="-78"/>
                <a:cs typeface="Sakkal Majalla" panose="02000000000000000000" pitchFamily="2" charset="-78"/>
              </a:rPr>
              <a:t>1- الصبر والمطاولة :</a:t>
            </a:r>
          </a:p>
          <a:p>
            <a:pPr marL="0" indent="0">
              <a:buNone/>
            </a:pPr>
            <a:r>
              <a:rPr lang="ar-SA" sz="3200" dirty="0">
                <a:latin typeface="Sakkal Majalla" panose="02000000000000000000" pitchFamily="2" charset="-78"/>
                <a:cs typeface="Sakkal Majalla" panose="02000000000000000000" pitchFamily="2" charset="-78"/>
              </a:rPr>
              <a:t>يحتاج الصحفي الاستقصائي الصبر والمطالبة فقد يواجه :</a:t>
            </a:r>
          </a:p>
          <a:p>
            <a:pPr marL="0" indent="0">
              <a:buNone/>
            </a:pPr>
            <a:r>
              <a:rPr lang="ar-SA" sz="3200" dirty="0">
                <a:latin typeface="Sakkal Majalla" panose="02000000000000000000" pitchFamily="2" charset="-78"/>
                <a:cs typeface="Sakkal Majalla" panose="02000000000000000000" pitchFamily="2" charset="-78"/>
              </a:rPr>
              <a:t>أ- عدم الحصول على المصادر اللازمة او صعوبة الوصول اليها</a:t>
            </a:r>
          </a:p>
          <a:p>
            <a:pPr marL="0" indent="0">
              <a:buNone/>
            </a:pPr>
            <a:r>
              <a:rPr lang="ar-SA" sz="3200" dirty="0">
                <a:latin typeface="Sakkal Majalla" panose="02000000000000000000" pitchFamily="2" charset="-78"/>
                <a:cs typeface="Sakkal Majalla" panose="02000000000000000000" pitchFamily="2" charset="-78"/>
              </a:rPr>
              <a:t>ب- اختفاء السجلات والوثائق التي يبحث عنها</a:t>
            </a:r>
          </a:p>
          <a:p>
            <a:pPr marL="0" indent="0">
              <a:buNone/>
            </a:pPr>
            <a:r>
              <a:rPr lang="ar-SA" sz="3200" dirty="0">
                <a:latin typeface="Sakkal Majalla" panose="02000000000000000000" pitchFamily="2" charset="-78"/>
                <a:cs typeface="Sakkal Majalla" panose="02000000000000000000" pitchFamily="2" charset="-78"/>
              </a:rPr>
              <a:t>ج- العودة الى نقطة البداية</a:t>
            </a:r>
          </a:p>
          <a:p>
            <a:pPr marL="0" indent="0">
              <a:buNone/>
            </a:pPr>
            <a:endParaRPr lang="ar-IQ" sz="3200" dirty="0">
              <a:latin typeface="Adobe نسخ Medium" panose="01010101010101010101" pitchFamily="50" charset="-78"/>
              <a:cs typeface="Adobe نسخ Medium" panose="01010101010101010101" pitchFamily="50" charset="-78"/>
            </a:endParaRPr>
          </a:p>
        </p:txBody>
      </p:sp>
    </p:spTree>
    <p:extLst>
      <p:ext uri="{BB962C8B-B14F-4D97-AF65-F5344CB8AC3E}">
        <p14:creationId xmlns:p14="http://schemas.microsoft.com/office/powerpoint/2010/main" val="28324667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8185" y="359230"/>
            <a:ext cx="10018713" cy="756634"/>
          </a:xfrm>
        </p:spPr>
        <p:txBody>
          <a:bodyPr>
            <a:normAutofit/>
          </a:bodyPr>
          <a:lstStyle/>
          <a:p>
            <a:r>
              <a:rPr lang="ar-SA" sz="3600" b="1" dirty="0">
                <a:latin typeface="Sakkal Majalla" panose="02000000000000000000" pitchFamily="2" charset="-78"/>
                <a:cs typeface="Sakkal Majalla" panose="02000000000000000000" pitchFamily="2" charset="-78"/>
              </a:rPr>
              <a:t>قدرات ومهارات الصحفي الاستقصائي</a:t>
            </a:r>
            <a:endParaRPr lang="ar-IQ" sz="3600" b="1"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1690372" y="1115864"/>
            <a:ext cx="10018713" cy="5272057"/>
          </a:xfrm>
        </p:spPr>
        <p:txBody>
          <a:bodyPr>
            <a:normAutofit/>
          </a:bodyPr>
          <a:lstStyle/>
          <a:p>
            <a:pPr marL="0" indent="0">
              <a:buNone/>
            </a:pPr>
            <a:r>
              <a:rPr lang="ar-SA" sz="3200" b="1" dirty="0">
                <a:latin typeface="Sakkal Majalla" panose="02000000000000000000" pitchFamily="2" charset="-78"/>
                <a:cs typeface="Sakkal Majalla" panose="02000000000000000000" pitchFamily="2" charset="-78"/>
              </a:rPr>
              <a:t>2- العاطفة :</a:t>
            </a:r>
          </a:p>
          <a:p>
            <a:pPr marL="0" indent="0" algn="just">
              <a:buNone/>
            </a:pPr>
            <a:r>
              <a:rPr lang="ar-SA" sz="3200" dirty="0">
                <a:latin typeface="Sakkal Majalla" panose="02000000000000000000" pitchFamily="2" charset="-78"/>
                <a:cs typeface="Sakkal Majalla" panose="02000000000000000000" pitchFamily="2" charset="-78"/>
              </a:rPr>
              <a:t>الدافع الاخلاقي يحرك الصحفي الاستقصائي الى انجاز عمله كالبحث عن الحقائق ووقف الظلم والانتهاكات لذلك فهي لا تناسب جميع الصحفيين.</a:t>
            </a:r>
            <a:endParaRPr lang="ar-IQ" sz="3200" dirty="0">
              <a:latin typeface="Sakkal Majalla" panose="02000000000000000000" pitchFamily="2" charset="-78"/>
              <a:cs typeface="Sakkal Majalla" panose="02000000000000000000" pitchFamily="2" charset="-78"/>
            </a:endParaRPr>
          </a:p>
          <a:p>
            <a:pPr marL="0" indent="0" algn="just">
              <a:buNone/>
            </a:pPr>
            <a:endParaRPr lang="ar-SA" sz="3200" dirty="0">
              <a:latin typeface="Sakkal Majalla" panose="02000000000000000000" pitchFamily="2" charset="-78"/>
              <a:cs typeface="Sakkal Majalla" panose="02000000000000000000" pitchFamily="2" charset="-78"/>
            </a:endParaRPr>
          </a:p>
          <a:p>
            <a:pPr marL="0" indent="0" algn="just">
              <a:buNone/>
            </a:pPr>
            <a:r>
              <a:rPr lang="ar-SA" sz="3200" b="1" dirty="0">
                <a:latin typeface="Sakkal Majalla" panose="02000000000000000000" pitchFamily="2" charset="-78"/>
                <a:cs typeface="Sakkal Majalla" panose="02000000000000000000" pitchFamily="2" charset="-78"/>
              </a:rPr>
              <a:t>3 – الفضول : </a:t>
            </a:r>
          </a:p>
          <a:p>
            <a:pPr marL="0" indent="0" algn="just">
              <a:buNone/>
            </a:pPr>
            <a:r>
              <a:rPr lang="ar-SA" sz="3200" dirty="0">
                <a:latin typeface="Sakkal Majalla" panose="02000000000000000000" pitchFamily="2" charset="-78"/>
                <a:cs typeface="Sakkal Majalla" panose="02000000000000000000" pitchFamily="2" charset="-78"/>
              </a:rPr>
              <a:t>طرح الاسئلة ومحاولة الحصول على اجابات ناجعة هي نقطة الشروع الى الاعمال الاستقصائية الناجحة فالبحث عن طبيعة الاحداث ومرتكبيها وضحاياها تقود الى فضح الجائم واكتشاف المفاسد</a:t>
            </a:r>
            <a:endParaRPr lang="ar-IQ" sz="3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9826654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212501"/>
            <a:ext cx="10018713" cy="581297"/>
          </a:xfrm>
        </p:spPr>
        <p:txBody>
          <a:bodyPr>
            <a:noAutofit/>
          </a:bodyPr>
          <a:lstStyle/>
          <a:p>
            <a:r>
              <a:rPr lang="ar-SA" sz="3600" b="1" dirty="0">
                <a:latin typeface="Sakkal Majalla" panose="02000000000000000000" pitchFamily="2" charset="-78"/>
                <a:cs typeface="Sakkal Majalla" panose="02000000000000000000" pitchFamily="2" charset="-78"/>
              </a:rPr>
              <a:t>قدرات ومهارات الصحفي الاستقصائي</a:t>
            </a:r>
            <a:endParaRPr lang="ar-IQ" sz="3600" b="1"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1484310" y="1071154"/>
            <a:ext cx="10018713" cy="5574345"/>
          </a:xfrm>
        </p:spPr>
        <p:txBody>
          <a:bodyPr/>
          <a:lstStyle/>
          <a:p>
            <a:pPr marL="0" indent="0" algn="just">
              <a:buNone/>
            </a:pPr>
            <a:r>
              <a:rPr lang="ar-SA" sz="3200" b="1" dirty="0">
                <a:latin typeface="Sakkal Majalla" panose="02000000000000000000" pitchFamily="2" charset="-78"/>
                <a:cs typeface="Sakkal Majalla" panose="02000000000000000000" pitchFamily="2" charset="-78"/>
              </a:rPr>
              <a:t>4- القدرة على التفكير المنظم:</a:t>
            </a:r>
          </a:p>
          <a:p>
            <a:pPr marL="0" indent="0" algn="just">
              <a:buNone/>
            </a:pPr>
            <a:r>
              <a:rPr lang="ar-SA" sz="3200" dirty="0">
                <a:latin typeface="Sakkal Majalla" panose="02000000000000000000" pitchFamily="2" charset="-78"/>
                <a:cs typeface="Sakkal Majalla" panose="02000000000000000000" pitchFamily="2" charset="-78"/>
              </a:rPr>
              <a:t>يستغرق التحقيق الاستقصائي وقتا طويلا لذا يتطلب التنظيم للوقت والموارد المالية بسبب الصعوبات التي يواجهها الصحفي والمخاطر التي قد يتعرض اليها.</a:t>
            </a:r>
            <a:endParaRPr lang="ar-IQ" sz="3200" dirty="0">
              <a:latin typeface="Sakkal Majalla" panose="02000000000000000000" pitchFamily="2" charset="-78"/>
              <a:cs typeface="Sakkal Majalla" panose="02000000000000000000" pitchFamily="2" charset="-78"/>
            </a:endParaRPr>
          </a:p>
          <a:p>
            <a:pPr marL="0" indent="0" algn="just">
              <a:buNone/>
            </a:pPr>
            <a:endParaRPr lang="ar-SA" sz="3200" dirty="0">
              <a:latin typeface="Sakkal Majalla" panose="02000000000000000000" pitchFamily="2" charset="-78"/>
              <a:cs typeface="Sakkal Majalla" panose="02000000000000000000" pitchFamily="2" charset="-78"/>
            </a:endParaRPr>
          </a:p>
          <a:p>
            <a:pPr marL="0" indent="0" algn="just">
              <a:buNone/>
            </a:pPr>
            <a:r>
              <a:rPr lang="ar-SA" sz="3200" b="1" dirty="0">
                <a:latin typeface="Sakkal Majalla" panose="02000000000000000000" pitchFamily="2" charset="-78"/>
                <a:cs typeface="Sakkal Majalla" panose="02000000000000000000" pitchFamily="2" charset="-78"/>
              </a:rPr>
              <a:t>5- المرونة :</a:t>
            </a:r>
          </a:p>
          <a:p>
            <a:pPr marL="0" indent="0" algn="just">
              <a:buNone/>
            </a:pPr>
            <a:r>
              <a:rPr lang="ar-SA" sz="3200" dirty="0">
                <a:latin typeface="Sakkal Majalla" panose="02000000000000000000" pitchFamily="2" charset="-78"/>
                <a:cs typeface="Sakkal Majalla" panose="02000000000000000000" pitchFamily="2" charset="-78"/>
              </a:rPr>
              <a:t>قد يصل التحقيق الاستقصائي الى طريق مسدود او تظهر حقائق جديدة وربما يظهر ان الضحايا هم الجناة الحقيقيون والاشرار هم الضحايا لذا على الصحفي ان يتمتع بالمرونة المطلوبة ويعيد النظر ولا يتشبث بقناعاته. </a:t>
            </a:r>
            <a:endParaRPr lang="ar-IQ" sz="3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4816544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0894" y="342900"/>
            <a:ext cx="10018713" cy="640724"/>
          </a:xfrm>
        </p:spPr>
        <p:txBody>
          <a:bodyPr>
            <a:normAutofit fontScale="90000"/>
          </a:bodyPr>
          <a:lstStyle/>
          <a:p>
            <a:r>
              <a:rPr lang="ar-SA" b="1" dirty="0">
                <a:latin typeface="Sakkal Majalla" panose="02000000000000000000" pitchFamily="2" charset="-78"/>
                <a:cs typeface="Sakkal Majalla" panose="02000000000000000000" pitchFamily="2" charset="-78"/>
              </a:rPr>
              <a:t>قدرات ومهارات الصحفي الاستقصائي</a:t>
            </a:r>
            <a:endParaRPr lang="ar-IQ" b="1"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1550895" y="983624"/>
            <a:ext cx="10018713" cy="5531476"/>
          </a:xfrm>
        </p:spPr>
        <p:txBody>
          <a:bodyPr/>
          <a:lstStyle/>
          <a:p>
            <a:pPr marL="0" indent="0" algn="just">
              <a:buNone/>
            </a:pPr>
            <a:r>
              <a:rPr lang="ar-SA" sz="3200" b="1" dirty="0">
                <a:latin typeface="Sakkal Majalla" panose="02000000000000000000" pitchFamily="2" charset="-78"/>
                <a:cs typeface="Sakkal Majalla" panose="02000000000000000000" pitchFamily="2" charset="-78"/>
              </a:rPr>
              <a:t>6- القدرة على الكتمان :</a:t>
            </a:r>
          </a:p>
          <a:p>
            <a:pPr marL="0" indent="0" algn="just">
              <a:buNone/>
            </a:pPr>
            <a:r>
              <a:rPr lang="ar-SA" sz="3200" dirty="0">
                <a:latin typeface="Sakkal Majalla" panose="02000000000000000000" pitchFamily="2" charset="-78"/>
                <a:cs typeface="Sakkal Majalla" panose="02000000000000000000" pitchFamily="2" charset="-78"/>
              </a:rPr>
              <a:t>على الرغم من العمل الجماعي الذي يتطلبه التحقيق الاستقصائي من قبل فريق الصحفيين الا ان الكتمان والسرية مهمة جدا لكي لا تتسرب قصة التحقيق ويتم اخفاء الادلة فالتاثير المطلوب لا يتحقق الا بعد عملية البث او النشر .</a:t>
            </a:r>
            <a:endParaRPr lang="ar-IQ" sz="3200" dirty="0">
              <a:latin typeface="Sakkal Majalla" panose="02000000000000000000" pitchFamily="2" charset="-78"/>
              <a:cs typeface="Sakkal Majalla" panose="02000000000000000000" pitchFamily="2" charset="-78"/>
            </a:endParaRPr>
          </a:p>
          <a:p>
            <a:pPr marL="0" indent="0" algn="just">
              <a:buNone/>
            </a:pPr>
            <a:endParaRPr lang="ar-SA" sz="3200" dirty="0">
              <a:latin typeface="Sakkal Majalla" panose="02000000000000000000" pitchFamily="2" charset="-78"/>
              <a:cs typeface="Sakkal Majalla" panose="02000000000000000000" pitchFamily="2" charset="-78"/>
            </a:endParaRPr>
          </a:p>
          <a:p>
            <a:pPr marL="0" indent="0" algn="just">
              <a:buNone/>
            </a:pPr>
            <a:r>
              <a:rPr lang="ar-SA" sz="3200" b="1" dirty="0">
                <a:latin typeface="Sakkal Majalla" panose="02000000000000000000" pitchFamily="2" charset="-78"/>
                <a:cs typeface="Sakkal Majalla" panose="02000000000000000000" pitchFamily="2" charset="-78"/>
              </a:rPr>
              <a:t>7- مهارات العمل الجماعي:</a:t>
            </a:r>
          </a:p>
          <a:p>
            <a:pPr marL="0" indent="0" algn="just">
              <a:buNone/>
            </a:pPr>
            <a:r>
              <a:rPr lang="ar-SA" sz="3200" dirty="0">
                <a:latin typeface="Sakkal Majalla" panose="02000000000000000000" pitchFamily="2" charset="-78"/>
                <a:cs typeface="Sakkal Majalla" panose="02000000000000000000" pitchFamily="2" charset="-78"/>
              </a:rPr>
              <a:t>غالبا ما ينظر الى الصحفي الاستقصائي الى انه يعمل وحيدا لكن التحقيقيات الجيدة كانت دائما نتاج جهد مجموعة من الصحفيين واحيانا حتى بالاستعانة باخرين من خارج الفريق </a:t>
            </a:r>
            <a:endParaRPr lang="ar-IQ" sz="3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9912683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378363"/>
            <a:ext cx="10018713" cy="524814"/>
          </a:xfrm>
        </p:spPr>
        <p:txBody>
          <a:bodyPr>
            <a:normAutofit fontScale="90000"/>
          </a:bodyPr>
          <a:lstStyle/>
          <a:p>
            <a:r>
              <a:rPr lang="ar-SA" b="1" dirty="0">
                <a:latin typeface="Sakkal Majalla" panose="02000000000000000000" pitchFamily="2" charset="-78"/>
                <a:cs typeface="Sakkal Majalla" panose="02000000000000000000" pitchFamily="2" charset="-78"/>
              </a:rPr>
              <a:t>قدرات ومهارات الصحفي الاستقصائي</a:t>
            </a:r>
            <a:endParaRPr lang="ar-IQ" b="1"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1484310" y="1031966"/>
            <a:ext cx="10018713" cy="5587775"/>
          </a:xfrm>
        </p:spPr>
        <p:txBody>
          <a:bodyPr>
            <a:noAutofit/>
          </a:bodyPr>
          <a:lstStyle/>
          <a:p>
            <a:pPr marL="0" indent="0" algn="just">
              <a:buNone/>
            </a:pPr>
            <a:r>
              <a:rPr lang="ar-SA" sz="3200" b="1" dirty="0">
                <a:latin typeface="Sakkal Majalla" panose="02000000000000000000" pitchFamily="2" charset="-78"/>
                <a:cs typeface="Sakkal Majalla" panose="02000000000000000000" pitchFamily="2" charset="-78"/>
              </a:rPr>
              <a:t>8- القدرة على التحرير الجيد:</a:t>
            </a:r>
          </a:p>
          <a:p>
            <a:pPr marL="0" indent="0" algn="just">
              <a:buNone/>
            </a:pPr>
            <a:r>
              <a:rPr lang="ar-SA" sz="3200" dirty="0">
                <a:latin typeface="Sakkal Majalla" panose="02000000000000000000" pitchFamily="2" charset="-78"/>
                <a:cs typeface="Sakkal Majalla" panose="02000000000000000000" pitchFamily="2" charset="-78"/>
              </a:rPr>
              <a:t>البنية الدرامية والسرد الجيد والتشويق تعد من الاساسيات المهمة في التحقيق الاستقصائي الامر الذي يتطلب من الصحف الاستقصائي تنمية مهاراته للوصول الى اعلى درجات الاتقان.</a:t>
            </a:r>
            <a:endParaRPr lang="ar-IQ" sz="3200" dirty="0">
              <a:latin typeface="Sakkal Majalla" panose="02000000000000000000" pitchFamily="2" charset="-78"/>
              <a:cs typeface="Sakkal Majalla" panose="02000000000000000000" pitchFamily="2" charset="-78"/>
            </a:endParaRPr>
          </a:p>
          <a:p>
            <a:pPr marL="0" indent="0" algn="just">
              <a:buNone/>
            </a:pPr>
            <a:endParaRPr lang="ar-SA" sz="3200" dirty="0">
              <a:latin typeface="Sakkal Majalla" panose="02000000000000000000" pitchFamily="2" charset="-78"/>
              <a:cs typeface="Sakkal Majalla" panose="02000000000000000000" pitchFamily="2" charset="-78"/>
            </a:endParaRPr>
          </a:p>
          <a:p>
            <a:pPr marL="0" indent="0" algn="just">
              <a:buNone/>
            </a:pPr>
            <a:r>
              <a:rPr lang="ar-SA" sz="3200" b="1" dirty="0">
                <a:latin typeface="Sakkal Majalla" panose="02000000000000000000" pitchFamily="2" charset="-78"/>
                <a:cs typeface="Sakkal Majalla" panose="02000000000000000000" pitchFamily="2" charset="-78"/>
              </a:rPr>
              <a:t>9- الالمام بالتشريعات المؤطرة للعمل الصحفي:</a:t>
            </a:r>
          </a:p>
          <a:p>
            <a:pPr marL="0" indent="0" algn="just">
              <a:buNone/>
            </a:pPr>
            <a:r>
              <a:rPr lang="ar-SA" sz="3200" dirty="0">
                <a:latin typeface="Sakkal Majalla" panose="02000000000000000000" pitchFamily="2" charset="-78"/>
                <a:cs typeface="Sakkal Majalla" panose="02000000000000000000" pitchFamily="2" charset="-78"/>
              </a:rPr>
              <a:t>طبيعة العمل الاستقصائي تتطلب تعقب الخارجين عن القانون والمتورطين بالفساد وهؤلاء يمتلكون محامين محترفين مما يتطلب من الصحفي الاستقصائي ان يكون ملما بالتشريعات لكي لا يتعرض الى المساءلة القانونية . </a:t>
            </a:r>
            <a:endParaRPr lang="ar-IQ" sz="3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42474253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434662"/>
          </a:xfrm>
        </p:spPr>
        <p:txBody>
          <a:bodyPr>
            <a:normAutofit fontScale="90000"/>
          </a:bodyPr>
          <a:lstStyle/>
          <a:p>
            <a:r>
              <a:rPr lang="ar-SA" b="1" dirty="0">
                <a:latin typeface="Sakkal Majalla" panose="02000000000000000000" pitchFamily="2" charset="-78"/>
                <a:cs typeface="Sakkal Majalla" panose="02000000000000000000" pitchFamily="2" charset="-78"/>
              </a:rPr>
              <a:t>قدرات ومهارات الصحفي الاستقصائي</a:t>
            </a:r>
            <a:endParaRPr lang="ar-IQ" b="1"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1484310" y="1455313"/>
            <a:ext cx="10468204" cy="5258996"/>
          </a:xfrm>
        </p:spPr>
        <p:txBody>
          <a:bodyPr>
            <a:noAutofit/>
          </a:bodyPr>
          <a:lstStyle/>
          <a:p>
            <a:pPr marL="0" indent="0" algn="just">
              <a:buNone/>
            </a:pPr>
            <a:r>
              <a:rPr lang="ar-SA" sz="3200" b="1" dirty="0">
                <a:latin typeface="Sakkal Majalla" panose="02000000000000000000" pitchFamily="2" charset="-78"/>
                <a:cs typeface="Sakkal Majalla" panose="02000000000000000000" pitchFamily="2" charset="-78"/>
              </a:rPr>
              <a:t>10- التحلي باخلاقيات المهنة :</a:t>
            </a:r>
          </a:p>
          <a:p>
            <a:pPr marL="0" indent="0" algn="just">
              <a:buNone/>
            </a:pPr>
            <a:r>
              <a:rPr lang="ar-SA" sz="3200" dirty="0">
                <a:latin typeface="Sakkal Majalla" panose="02000000000000000000" pitchFamily="2" charset="-78"/>
                <a:cs typeface="Sakkal Majalla" panose="02000000000000000000" pitchFamily="2" charset="-78"/>
              </a:rPr>
              <a:t>بعض التحقيقات الاستقصائية تعرض حياة الناس وسمعتهم للخطر وتهدد وظائفهم لذا لابد للصحفي الاستقصائي التعامل بحذر مع الضحايا ومصادر التحقيق لكي يضمن ان لا يتعرضوا الى المخاطر.</a:t>
            </a:r>
            <a:endParaRPr lang="ar-IQ" sz="3200" dirty="0">
              <a:latin typeface="Sakkal Majalla" panose="02000000000000000000" pitchFamily="2" charset="-78"/>
              <a:cs typeface="Sakkal Majalla" panose="02000000000000000000" pitchFamily="2" charset="-78"/>
            </a:endParaRPr>
          </a:p>
          <a:p>
            <a:pPr marL="0" indent="0" algn="just">
              <a:buNone/>
            </a:pPr>
            <a:endParaRPr lang="ar-SA" sz="3200" dirty="0">
              <a:latin typeface="Sakkal Majalla" panose="02000000000000000000" pitchFamily="2" charset="-78"/>
              <a:cs typeface="Sakkal Majalla" panose="02000000000000000000" pitchFamily="2" charset="-78"/>
            </a:endParaRPr>
          </a:p>
          <a:p>
            <a:pPr marL="0" indent="0" algn="just">
              <a:buNone/>
            </a:pPr>
            <a:r>
              <a:rPr lang="ar-SA" sz="3200" b="1" dirty="0">
                <a:latin typeface="Sakkal Majalla" panose="02000000000000000000" pitchFamily="2" charset="-78"/>
                <a:cs typeface="Sakkal Majalla" panose="02000000000000000000" pitchFamily="2" charset="-78"/>
              </a:rPr>
              <a:t>11- الشجاعة :</a:t>
            </a:r>
          </a:p>
          <a:p>
            <a:pPr marL="0" indent="0" algn="just">
              <a:buNone/>
            </a:pPr>
            <a:r>
              <a:rPr lang="ar-SA" sz="3200" dirty="0">
                <a:latin typeface="Sakkal Majalla" panose="02000000000000000000" pitchFamily="2" charset="-78"/>
                <a:cs typeface="Sakkal Majalla" panose="02000000000000000000" pitchFamily="2" charset="-78"/>
              </a:rPr>
              <a:t>العمل الاستقصائي قد يعرض حياة الصحفي الى الخطر وقد تخلى بعض الصحفيين عن العمل ولكن وعلى الرغم ان العمل الصحفي لا يساوي حياة الصحفي الا ان الشجاعة مطلوبة لمواصلة العمل وعدم التوقف.</a:t>
            </a:r>
            <a:endParaRPr lang="ar-IQ" sz="3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57700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385356"/>
            <a:ext cx="10018713" cy="138448"/>
          </a:xfrm>
        </p:spPr>
        <p:txBody>
          <a:bodyPr>
            <a:noAutofit/>
          </a:bodyPr>
          <a:lstStyle/>
          <a:p>
            <a:r>
              <a:rPr lang="ar-IQ" sz="3600" b="1" dirty="0">
                <a:latin typeface="Sakkal Majalla" panose="02000000000000000000" pitchFamily="2" charset="-78"/>
                <a:cs typeface="Sakkal Majalla" panose="02000000000000000000" pitchFamily="2" charset="-78"/>
              </a:rPr>
              <a:t>تعريف الصحافة الاستقصائية</a:t>
            </a:r>
          </a:p>
        </p:txBody>
      </p:sp>
      <p:sp>
        <p:nvSpPr>
          <p:cNvPr id="3" name="Content Placeholder 2"/>
          <p:cNvSpPr>
            <a:spLocks noGrp="1"/>
          </p:cNvSpPr>
          <p:nvPr>
            <p:ph idx="1"/>
          </p:nvPr>
        </p:nvSpPr>
        <p:spPr>
          <a:xfrm>
            <a:off x="1484310" y="679269"/>
            <a:ext cx="10559644" cy="5979108"/>
          </a:xfrm>
        </p:spPr>
        <p:txBody>
          <a:bodyPr>
            <a:normAutofit fontScale="77500" lnSpcReduction="20000"/>
          </a:bodyPr>
          <a:lstStyle/>
          <a:p>
            <a:r>
              <a:rPr lang="ar-IQ" sz="3600" b="1" dirty="0">
                <a:latin typeface="Sakkal Majalla" panose="02000000000000000000" pitchFamily="2" charset="-78"/>
                <a:cs typeface="Sakkal Majalla" panose="02000000000000000000" pitchFamily="2" charset="-78"/>
              </a:rPr>
              <a:t>تعريف جامعة ستي :</a:t>
            </a:r>
          </a:p>
          <a:p>
            <a:pPr marL="0" indent="0" algn="just">
              <a:lnSpc>
                <a:spcPct val="170000"/>
              </a:lnSpc>
              <a:buNone/>
            </a:pPr>
            <a:r>
              <a:rPr lang="ar-IQ" sz="3500" dirty="0">
                <a:latin typeface="Sakkal Majalla" panose="02000000000000000000" pitchFamily="2" charset="-78"/>
                <a:cs typeface="Sakkal Majalla" panose="02000000000000000000" pitchFamily="2" charset="-78"/>
              </a:rPr>
              <a:t>(انها تهدف الى الكشف عن الفساد والظلم وسوء الادارة وتسعى الى خدمة المصلحة العامة وهي تقوم على الحفر عميقا في القضايا التي تهم المجتمع لكشف حقائق موثقة يريد شخص ما ان تبقى سرية وعرضها دون خوف او محاباة)</a:t>
            </a:r>
          </a:p>
          <a:p>
            <a:pPr marL="0" indent="0">
              <a:buNone/>
            </a:pPr>
            <a:endParaRPr lang="ar-IQ" dirty="0">
              <a:latin typeface="Sakkal Majalla" panose="02000000000000000000" pitchFamily="2" charset="-78"/>
              <a:cs typeface="Sakkal Majalla" panose="02000000000000000000" pitchFamily="2" charset="-78"/>
            </a:endParaRPr>
          </a:p>
          <a:p>
            <a:pPr marL="0" indent="0">
              <a:buNone/>
            </a:pPr>
            <a:r>
              <a:rPr lang="ar-IQ" sz="3600" b="1" dirty="0">
                <a:latin typeface="Sakkal Majalla" panose="02000000000000000000" pitchFamily="2" charset="-78"/>
                <a:cs typeface="Sakkal Majalla" panose="02000000000000000000" pitchFamily="2" charset="-78"/>
              </a:rPr>
              <a:t>* تعريف شبكة اريج :</a:t>
            </a:r>
          </a:p>
          <a:p>
            <a:pPr marL="0" indent="0" algn="just">
              <a:lnSpc>
                <a:spcPct val="170000"/>
              </a:lnSpc>
              <a:buNone/>
            </a:pPr>
            <a:r>
              <a:rPr lang="ar-IQ" sz="3500" dirty="0">
                <a:latin typeface="Sakkal Majalla" panose="02000000000000000000" pitchFamily="2" charset="-78"/>
                <a:cs typeface="Sakkal Majalla" panose="02000000000000000000" pitchFamily="2" charset="-78"/>
              </a:rPr>
              <a:t>(انها تشمل كشف امور خفية للجمهور ..امور اما اخفاها عمدا شخص ذو منصب في السلطة او اختفت مصادفة خلف ركام فوضوي من الحقائق والظروف التي اصبح من الصعب فهمها وتتطلب استخدام مصادر معلومات ووثائق سرية وعلنية وهي الصحافة القائمة على توثيق المعلومات والحقائق باتباع اسلوب منهجي وموضوعي يهدف الى كشف المستور واحداث تغيرات للمنفعة العامة)</a:t>
            </a:r>
          </a:p>
        </p:txBody>
      </p:sp>
    </p:spTree>
    <p:extLst>
      <p:ext uri="{BB962C8B-B14F-4D97-AF65-F5344CB8AC3E}">
        <p14:creationId xmlns:p14="http://schemas.microsoft.com/office/powerpoint/2010/main" val="6050507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370268"/>
          </a:xfrm>
        </p:spPr>
        <p:txBody>
          <a:bodyPr>
            <a:normAutofit fontScale="90000"/>
          </a:bodyPr>
          <a:lstStyle/>
          <a:p>
            <a:r>
              <a:rPr lang="ar-SA" b="1" dirty="0">
                <a:latin typeface="Sakkal Majalla" panose="02000000000000000000" pitchFamily="2" charset="-78"/>
                <a:cs typeface="Sakkal Majalla" panose="02000000000000000000" pitchFamily="2" charset="-78"/>
              </a:rPr>
              <a:t>قدرات ومهارات الصحفي الاستقصائي</a:t>
            </a:r>
            <a:endParaRPr lang="ar-IQ" b="1"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1306287" y="1649568"/>
            <a:ext cx="10415678" cy="3124201"/>
          </a:xfrm>
        </p:spPr>
        <p:txBody>
          <a:bodyPr>
            <a:normAutofit/>
          </a:bodyPr>
          <a:lstStyle/>
          <a:p>
            <a:pPr marL="0" indent="0" algn="just">
              <a:buNone/>
            </a:pPr>
            <a:r>
              <a:rPr lang="ar-SA" sz="3200" b="1" dirty="0">
                <a:latin typeface="Sakkal Majalla" panose="02000000000000000000" pitchFamily="2" charset="-78"/>
                <a:cs typeface="Sakkal Majalla" panose="02000000000000000000" pitchFamily="2" charset="-78"/>
              </a:rPr>
              <a:t>12 - الحدس والخبرة :</a:t>
            </a:r>
          </a:p>
          <a:p>
            <a:pPr marL="0" indent="0" algn="just">
              <a:buNone/>
            </a:pPr>
            <a:r>
              <a:rPr lang="ar-SA" sz="3200" dirty="0">
                <a:latin typeface="Sakkal Majalla" panose="02000000000000000000" pitchFamily="2" charset="-78"/>
                <a:cs typeface="Sakkal Majalla" panose="02000000000000000000" pitchFamily="2" charset="-78"/>
              </a:rPr>
              <a:t>من مقومات الصحفي الاستقصائي الناجح امتلاك خبرات واسعة عن طبيعة البيئة التي يعمل بها والقوانين النافذة والنظام السياسي والاقتصادي والعادات والتقاليد ومستوى المعيشة والخ </a:t>
            </a:r>
            <a:endParaRPr lang="ar-IQ" sz="3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5747909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09" y="1404258"/>
            <a:ext cx="10018713" cy="537693"/>
          </a:xfrm>
        </p:spPr>
        <p:txBody>
          <a:bodyPr>
            <a:normAutofit fontScale="90000"/>
          </a:bodyPr>
          <a:lstStyle/>
          <a:p>
            <a:r>
              <a:rPr lang="ar-IQ" sz="3600" b="1" dirty="0">
                <a:latin typeface="Sakkal Majalla" panose="02000000000000000000" pitchFamily="2" charset="-78"/>
                <a:cs typeface="Sakkal Majalla" panose="02000000000000000000" pitchFamily="2" charset="-78"/>
              </a:rPr>
              <a:t>مصادر التحقيقات الاستقصائية </a:t>
            </a:r>
          </a:p>
        </p:txBody>
      </p:sp>
      <p:sp>
        <p:nvSpPr>
          <p:cNvPr id="3" name="Content Placeholder 2"/>
          <p:cNvSpPr>
            <a:spLocks noGrp="1"/>
          </p:cNvSpPr>
          <p:nvPr>
            <p:ph idx="1"/>
          </p:nvPr>
        </p:nvSpPr>
        <p:spPr>
          <a:xfrm>
            <a:off x="1484310" y="1223494"/>
            <a:ext cx="10018713" cy="4468968"/>
          </a:xfrm>
        </p:spPr>
        <p:txBody>
          <a:bodyPr>
            <a:normAutofit/>
          </a:bodyPr>
          <a:lstStyle/>
          <a:p>
            <a:pPr marL="0" indent="0" algn="just">
              <a:lnSpc>
                <a:spcPct val="150000"/>
              </a:lnSpc>
              <a:buNone/>
            </a:pPr>
            <a:r>
              <a:rPr lang="ar-IQ" sz="3200" dirty="0">
                <a:latin typeface="Sakkal Majalla" panose="02000000000000000000" pitchFamily="2" charset="-78"/>
                <a:cs typeface="Sakkal Majalla" panose="02000000000000000000" pitchFamily="2" charset="-78"/>
              </a:rPr>
              <a:t>يقوم التحقيق الاستقصائي على البحث عن الحقائق من خلال شبكة واسعة من المصادر التي تمتلك مفاتيح القصة وتشترك معها بصورة مباشرة او توفر اضاءات وخلفيات تساعد على فهم مجريات القصة الاستقصائية وتوضيح الصورة العامة لها </a:t>
            </a:r>
          </a:p>
        </p:txBody>
      </p:sp>
    </p:spTree>
    <p:extLst>
      <p:ext uri="{BB962C8B-B14F-4D97-AF65-F5344CB8AC3E}">
        <p14:creationId xmlns:p14="http://schemas.microsoft.com/office/powerpoint/2010/main" val="14902972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C8FECF2-319C-67FD-CA08-94FB5AED33EE}"/>
              </a:ext>
            </a:extLst>
          </p:cNvPr>
          <p:cNvPicPr>
            <a:picLocks noChangeAspect="1"/>
          </p:cNvPicPr>
          <p:nvPr/>
        </p:nvPicPr>
        <p:blipFill>
          <a:blip r:embed="rId2"/>
          <a:stretch>
            <a:fillRect/>
          </a:stretch>
        </p:blipFill>
        <p:spPr>
          <a:xfrm>
            <a:off x="0" y="0"/>
            <a:ext cx="12192000" cy="6857999"/>
          </a:xfrm>
          <a:prstGeom prst="rect">
            <a:avLst/>
          </a:prstGeom>
        </p:spPr>
      </p:pic>
    </p:spTree>
    <p:extLst>
      <p:ext uri="{BB962C8B-B14F-4D97-AF65-F5344CB8AC3E}">
        <p14:creationId xmlns:p14="http://schemas.microsoft.com/office/powerpoint/2010/main" val="10544582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403385"/>
            <a:ext cx="10018713" cy="576330"/>
          </a:xfrm>
        </p:spPr>
        <p:txBody>
          <a:bodyPr>
            <a:normAutofit fontScale="90000"/>
          </a:bodyPr>
          <a:lstStyle/>
          <a:p>
            <a:r>
              <a:rPr lang="ar-IQ" b="1" dirty="0">
                <a:latin typeface="Sakkal Majalla" panose="02000000000000000000" pitchFamily="2" charset="-78"/>
                <a:cs typeface="Sakkal Majalla" panose="02000000000000000000" pitchFamily="2" charset="-78"/>
              </a:rPr>
              <a:t>انواع مصادر التحقيقات الاستقصائية </a:t>
            </a:r>
          </a:p>
        </p:txBody>
      </p:sp>
      <p:sp>
        <p:nvSpPr>
          <p:cNvPr id="3" name="Content Placeholder 2"/>
          <p:cNvSpPr>
            <a:spLocks noGrp="1"/>
          </p:cNvSpPr>
          <p:nvPr>
            <p:ph idx="1"/>
          </p:nvPr>
        </p:nvSpPr>
        <p:spPr>
          <a:xfrm>
            <a:off x="1484310" y="979715"/>
            <a:ext cx="10018713" cy="5743058"/>
          </a:xfrm>
        </p:spPr>
        <p:txBody>
          <a:bodyPr>
            <a:normAutofit/>
          </a:bodyPr>
          <a:lstStyle/>
          <a:p>
            <a:pPr marL="0" indent="0">
              <a:buNone/>
            </a:pPr>
            <a:r>
              <a:rPr lang="ar-IQ" sz="3200" b="1" u="sng" dirty="0">
                <a:latin typeface="Sakkal Majalla" panose="02000000000000000000" pitchFamily="2" charset="-78"/>
                <a:cs typeface="Sakkal Majalla" panose="02000000000000000000" pitchFamily="2" charset="-78"/>
              </a:rPr>
              <a:t>اولا : المصادر الرئيسة والثانوية :</a:t>
            </a:r>
          </a:p>
          <a:p>
            <a:pPr marL="0" indent="0">
              <a:buNone/>
            </a:pPr>
            <a:r>
              <a:rPr lang="ar-IQ" sz="3200" dirty="0">
                <a:latin typeface="Sakkal Majalla" panose="02000000000000000000" pitchFamily="2" charset="-78"/>
                <a:cs typeface="Sakkal Majalla" panose="02000000000000000000" pitchFamily="2" charset="-78"/>
              </a:rPr>
              <a:t>أ- المصادر الرئيسة :</a:t>
            </a:r>
          </a:p>
          <a:p>
            <a:pPr marL="0" indent="0">
              <a:buNone/>
            </a:pPr>
            <a:r>
              <a:rPr lang="ar-IQ" sz="3200" dirty="0">
                <a:latin typeface="Sakkal Majalla" panose="02000000000000000000" pitchFamily="2" charset="-78"/>
                <a:cs typeface="Sakkal Majalla" panose="02000000000000000000" pitchFamily="2" charset="-78"/>
              </a:rPr>
              <a:t>1- ابطال القصة الفعليون</a:t>
            </a:r>
          </a:p>
          <a:p>
            <a:pPr marL="0" indent="0">
              <a:buNone/>
            </a:pPr>
            <a:r>
              <a:rPr lang="ar-IQ" sz="3200" dirty="0">
                <a:latin typeface="Sakkal Majalla" panose="02000000000000000000" pitchFamily="2" charset="-78"/>
                <a:cs typeface="Sakkal Majalla" panose="02000000000000000000" pitchFamily="2" charset="-78"/>
              </a:rPr>
              <a:t>2- الضحايا</a:t>
            </a:r>
          </a:p>
          <a:p>
            <a:pPr marL="0" indent="0">
              <a:buNone/>
            </a:pPr>
            <a:r>
              <a:rPr lang="ar-IQ" sz="3200" dirty="0">
                <a:latin typeface="Sakkal Majalla" panose="02000000000000000000" pitchFamily="2" charset="-78"/>
                <a:cs typeface="Sakkal Majalla" panose="02000000000000000000" pitchFamily="2" charset="-78"/>
              </a:rPr>
              <a:t>4- المصادر الحكومية او المؤسسات العامة او الخاصة المعنية بالقضية</a:t>
            </a:r>
          </a:p>
          <a:p>
            <a:pPr marL="0" indent="0">
              <a:buNone/>
            </a:pPr>
            <a:r>
              <a:rPr lang="ar-IQ" sz="3200" dirty="0">
                <a:latin typeface="Sakkal Majalla" panose="02000000000000000000" pitchFamily="2" charset="-78"/>
                <a:cs typeface="Sakkal Majalla" panose="02000000000000000000" pitchFamily="2" charset="-78"/>
              </a:rPr>
              <a:t>5- الوثائق المباشرة المرتبطة بالاحداث</a:t>
            </a:r>
          </a:p>
          <a:p>
            <a:pPr marL="0" indent="0">
              <a:buNone/>
            </a:pPr>
            <a:r>
              <a:rPr lang="ar-IQ" sz="3200" dirty="0">
                <a:latin typeface="Sakkal Majalla" panose="02000000000000000000" pitchFamily="2" charset="-78"/>
                <a:cs typeface="Sakkal Majalla" panose="02000000000000000000" pitchFamily="2" charset="-78"/>
              </a:rPr>
              <a:t>6- شهود العيان</a:t>
            </a:r>
          </a:p>
          <a:p>
            <a:pPr marL="0" indent="0">
              <a:buNone/>
            </a:pPr>
            <a:r>
              <a:rPr lang="ar-IQ" sz="3200" dirty="0">
                <a:latin typeface="Sakkal Majalla" panose="02000000000000000000" pitchFamily="2" charset="-78"/>
                <a:cs typeface="Sakkal Majalla" panose="02000000000000000000" pitchFamily="2" charset="-78"/>
              </a:rPr>
              <a:t>7- سجلات المحاكم او المستشفيات</a:t>
            </a:r>
          </a:p>
        </p:txBody>
      </p:sp>
    </p:spTree>
    <p:extLst>
      <p:ext uri="{BB962C8B-B14F-4D97-AF65-F5344CB8AC3E}">
        <p14:creationId xmlns:p14="http://schemas.microsoft.com/office/powerpoint/2010/main" val="41225756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562453"/>
            <a:ext cx="10018713" cy="486177"/>
          </a:xfrm>
        </p:spPr>
        <p:txBody>
          <a:bodyPr>
            <a:normAutofit fontScale="90000"/>
          </a:bodyPr>
          <a:lstStyle/>
          <a:p>
            <a:r>
              <a:rPr lang="ar-IQ" b="1" dirty="0">
                <a:latin typeface="Sakkal Majalla" panose="02000000000000000000" pitchFamily="2" charset="-78"/>
                <a:cs typeface="Sakkal Majalla" panose="02000000000000000000" pitchFamily="2" charset="-78"/>
              </a:rPr>
              <a:t>انواع مصادر التحقيقات الاستقصائية </a:t>
            </a:r>
          </a:p>
        </p:txBody>
      </p:sp>
      <p:sp>
        <p:nvSpPr>
          <p:cNvPr id="3" name="Content Placeholder 2"/>
          <p:cNvSpPr>
            <a:spLocks noGrp="1"/>
          </p:cNvSpPr>
          <p:nvPr>
            <p:ph idx="1"/>
          </p:nvPr>
        </p:nvSpPr>
        <p:spPr>
          <a:xfrm>
            <a:off x="1758630" y="1613540"/>
            <a:ext cx="10018713" cy="4438918"/>
          </a:xfrm>
        </p:spPr>
        <p:txBody>
          <a:bodyPr>
            <a:noAutofit/>
          </a:bodyPr>
          <a:lstStyle/>
          <a:p>
            <a:pPr marL="0" indent="0">
              <a:buNone/>
            </a:pPr>
            <a:r>
              <a:rPr lang="ar-IQ" sz="3200" b="1" dirty="0">
                <a:latin typeface="Sakkal Majalla" panose="02000000000000000000" pitchFamily="2" charset="-78"/>
                <a:cs typeface="Sakkal Majalla" panose="02000000000000000000" pitchFamily="2" charset="-78"/>
              </a:rPr>
              <a:t>ب- المصادر الثانوية : </a:t>
            </a:r>
          </a:p>
          <a:p>
            <a:pPr marL="0" indent="0">
              <a:buNone/>
            </a:pPr>
            <a:r>
              <a:rPr lang="ar-IQ" sz="3200" dirty="0">
                <a:latin typeface="Sakkal Majalla" panose="02000000000000000000" pitchFamily="2" charset="-78"/>
                <a:cs typeface="Sakkal Majalla" panose="02000000000000000000" pitchFamily="2" charset="-78"/>
              </a:rPr>
              <a:t>1- ماكتب عن القصة في الصحافة والاذاعة والتلفزيون</a:t>
            </a:r>
          </a:p>
          <a:p>
            <a:pPr marL="0" indent="0">
              <a:buNone/>
            </a:pPr>
            <a:r>
              <a:rPr lang="ar-IQ" sz="3200" dirty="0">
                <a:latin typeface="Sakkal Majalla" panose="02000000000000000000" pitchFamily="2" charset="-78"/>
                <a:cs typeface="Sakkal Majalla" panose="02000000000000000000" pitchFamily="2" charset="-78"/>
              </a:rPr>
              <a:t>2- الكتب المنشورة (المذكرات والسير الذاتية)</a:t>
            </a:r>
          </a:p>
          <a:p>
            <a:pPr marL="0" indent="0">
              <a:buNone/>
            </a:pPr>
            <a:r>
              <a:rPr lang="ar-IQ" sz="3200" dirty="0">
                <a:latin typeface="Sakkal Majalla" panose="02000000000000000000" pitchFamily="2" charset="-78"/>
                <a:cs typeface="Sakkal Majalla" panose="02000000000000000000" pitchFamily="2" charset="-78"/>
              </a:rPr>
              <a:t>3- بيانات حكومية</a:t>
            </a:r>
          </a:p>
          <a:p>
            <a:pPr marL="0" indent="0">
              <a:buNone/>
            </a:pPr>
            <a:r>
              <a:rPr lang="ar-IQ" sz="3200" dirty="0">
                <a:latin typeface="Sakkal Majalla" panose="02000000000000000000" pitchFamily="2" charset="-78"/>
                <a:cs typeface="Sakkal Majalla" panose="02000000000000000000" pitchFamily="2" charset="-78"/>
              </a:rPr>
              <a:t>4- احصاءات دولية</a:t>
            </a:r>
          </a:p>
          <a:p>
            <a:pPr marL="0" indent="0">
              <a:buNone/>
            </a:pPr>
            <a:r>
              <a:rPr lang="ar-IQ" sz="3200" dirty="0">
                <a:latin typeface="Sakkal Majalla" panose="02000000000000000000" pitchFamily="2" charset="-78"/>
                <a:cs typeface="Sakkal Majalla" panose="02000000000000000000" pitchFamily="2" charset="-78"/>
              </a:rPr>
              <a:t>5- سجلات الشرطة او المحاكم</a:t>
            </a:r>
          </a:p>
          <a:p>
            <a:pPr marL="0" indent="0">
              <a:buNone/>
            </a:pPr>
            <a:r>
              <a:rPr lang="ar-IQ" sz="3200" b="1" dirty="0">
                <a:latin typeface="Sakkal Majalla" panose="02000000000000000000" pitchFamily="2" charset="-78"/>
                <a:cs typeface="Sakkal Majalla" panose="02000000000000000000" pitchFamily="2" charset="-78"/>
              </a:rPr>
              <a:t>ملاحظة : </a:t>
            </a:r>
            <a:r>
              <a:rPr lang="ar-IQ" sz="3200" dirty="0">
                <a:latin typeface="Sakkal Majalla" panose="02000000000000000000" pitchFamily="2" charset="-78"/>
                <a:cs typeface="Sakkal Majalla" panose="02000000000000000000" pitchFamily="2" charset="-78"/>
              </a:rPr>
              <a:t>لا ينبغي للصحفي الاستقصائي مطلقا ان يستند على المصادر مالم يخضع المعلومات لتمحيص الشديد (تقارير دولية خاطئة – معلومات صحفية كاذبة او مضللة)</a:t>
            </a:r>
          </a:p>
        </p:txBody>
      </p:sp>
    </p:spTree>
    <p:extLst>
      <p:ext uri="{BB962C8B-B14F-4D97-AF65-F5344CB8AC3E}">
        <p14:creationId xmlns:p14="http://schemas.microsoft.com/office/powerpoint/2010/main" val="28622405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09" y="816428"/>
            <a:ext cx="10018713" cy="267237"/>
          </a:xfrm>
        </p:spPr>
        <p:txBody>
          <a:bodyPr>
            <a:normAutofit fontScale="90000"/>
          </a:bodyPr>
          <a:lstStyle/>
          <a:p>
            <a:r>
              <a:rPr lang="ar-IQ" b="1" dirty="0">
                <a:latin typeface="Sakkal Majalla" panose="02000000000000000000" pitchFamily="2" charset="-78"/>
                <a:cs typeface="Sakkal Majalla" panose="02000000000000000000" pitchFamily="2" charset="-78"/>
              </a:rPr>
              <a:t>انواع مصادر التحقيقات الاستقصائية </a:t>
            </a:r>
          </a:p>
        </p:txBody>
      </p:sp>
      <p:sp>
        <p:nvSpPr>
          <p:cNvPr id="3" name="Content Placeholder 2"/>
          <p:cNvSpPr>
            <a:spLocks noGrp="1"/>
          </p:cNvSpPr>
          <p:nvPr>
            <p:ph idx="1"/>
          </p:nvPr>
        </p:nvSpPr>
        <p:spPr>
          <a:xfrm>
            <a:off x="1484310" y="1339403"/>
            <a:ext cx="10018713" cy="5094054"/>
          </a:xfrm>
        </p:spPr>
        <p:txBody>
          <a:bodyPr>
            <a:noAutofit/>
          </a:bodyPr>
          <a:lstStyle/>
          <a:p>
            <a:pPr marL="0" indent="0">
              <a:buNone/>
            </a:pPr>
            <a:r>
              <a:rPr lang="ar-IQ" sz="3200" b="1" u="sng" dirty="0">
                <a:ln w="3175" cmpd="sng">
                  <a:noFill/>
                </a:ln>
                <a:latin typeface="Adobe نسخ Medium" panose="01010101010101010101" pitchFamily="50" charset="-78"/>
                <a:ea typeface="+mj-ea"/>
                <a:cs typeface="Adobe نسخ Medium" panose="01010101010101010101" pitchFamily="50" charset="-78"/>
              </a:rPr>
              <a:t>ثانيا : المصادر الشفوية والمكتوبة والمرئية والمسموعة:</a:t>
            </a:r>
          </a:p>
          <a:p>
            <a:pPr marL="0" indent="0">
              <a:buNone/>
            </a:pPr>
            <a:r>
              <a:rPr lang="ar-IQ" sz="3200" dirty="0">
                <a:ln w="3175" cmpd="sng">
                  <a:noFill/>
                </a:ln>
                <a:latin typeface="Sakkal Majalla" panose="02000000000000000000" pitchFamily="2" charset="-78"/>
                <a:ea typeface="+mj-ea"/>
                <a:cs typeface="Sakkal Majalla" panose="02000000000000000000" pitchFamily="2" charset="-78"/>
              </a:rPr>
              <a:t>أ – المصادر الشفوية : </a:t>
            </a:r>
            <a:r>
              <a:rPr lang="ar-IQ" sz="3200" b="1" dirty="0">
                <a:ln w="3175" cmpd="sng">
                  <a:noFill/>
                </a:ln>
                <a:latin typeface="Sakkal Majalla" panose="02000000000000000000" pitchFamily="2" charset="-78"/>
                <a:ea typeface="+mj-ea"/>
                <a:cs typeface="Sakkal Majalla" panose="02000000000000000000" pitchFamily="2" charset="-78"/>
              </a:rPr>
              <a:t>(وتشمل المصادر البشرية لاستقاء المعلومات)</a:t>
            </a:r>
          </a:p>
          <a:p>
            <a:pPr marL="0" indent="0">
              <a:buNone/>
            </a:pPr>
            <a:r>
              <a:rPr lang="ar-IQ" sz="3200" dirty="0">
                <a:ln w="3175" cmpd="sng">
                  <a:noFill/>
                </a:ln>
                <a:latin typeface="Sakkal Majalla" panose="02000000000000000000" pitchFamily="2" charset="-78"/>
                <a:ea typeface="+mj-ea"/>
                <a:cs typeface="Sakkal Majalla" panose="02000000000000000000" pitchFamily="2" charset="-78"/>
              </a:rPr>
              <a:t>1- ضحايا </a:t>
            </a:r>
          </a:p>
          <a:p>
            <a:pPr marL="0" indent="0">
              <a:buNone/>
            </a:pPr>
            <a:r>
              <a:rPr lang="ar-IQ" sz="3200" dirty="0">
                <a:ln w="3175" cmpd="sng">
                  <a:noFill/>
                </a:ln>
                <a:latin typeface="Sakkal Majalla" panose="02000000000000000000" pitchFamily="2" charset="-78"/>
                <a:ea typeface="+mj-ea"/>
                <a:cs typeface="Sakkal Majalla" panose="02000000000000000000" pitchFamily="2" charset="-78"/>
              </a:rPr>
              <a:t>2- شهود العيان</a:t>
            </a:r>
          </a:p>
          <a:p>
            <a:pPr marL="0" indent="0">
              <a:buNone/>
            </a:pPr>
            <a:r>
              <a:rPr lang="ar-IQ" sz="3200" dirty="0">
                <a:ln w="3175" cmpd="sng">
                  <a:noFill/>
                </a:ln>
                <a:latin typeface="Sakkal Majalla" panose="02000000000000000000" pitchFamily="2" charset="-78"/>
                <a:ea typeface="+mj-ea"/>
                <a:cs typeface="Sakkal Majalla" panose="02000000000000000000" pitchFamily="2" charset="-78"/>
              </a:rPr>
              <a:t>3- الخبراء</a:t>
            </a:r>
          </a:p>
          <a:p>
            <a:pPr marL="0" indent="0">
              <a:buNone/>
            </a:pPr>
            <a:r>
              <a:rPr lang="ar-IQ" sz="3200" dirty="0">
                <a:ln w="3175" cmpd="sng">
                  <a:noFill/>
                </a:ln>
                <a:latin typeface="Sakkal Majalla" panose="02000000000000000000" pitchFamily="2" charset="-78"/>
                <a:ea typeface="+mj-ea"/>
                <a:cs typeface="Sakkal Majalla" panose="02000000000000000000" pitchFamily="2" charset="-78"/>
              </a:rPr>
              <a:t>4- المسؤولون الحكوميون</a:t>
            </a:r>
          </a:p>
          <a:p>
            <a:pPr marL="0" indent="0">
              <a:buNone/>
            </a:pPr>
            <a:r>
              <a:rPr lang="ar-IQ" sz="3200" dirty="0">
                <a:ln w="3175" cmpd="sng">
                  <a:noFill/>
                </a:ln>
                <a:latin typeface="Sakkal Majalla" panose="02000000000000000000" pitchFamily="2" charset="-78"/>
                <a:ea typeface="+mj-ea"/>
                <a:cs typeface="Sakkal Majalla" panose="02000000000000000000" pitchFamily="2" charset="-78"/>
              </a:rPr>
              <a:t>5- اطباء – محامون – سائقو الاجرة – الباعة المتجولون</a:t>
            </a:r>
          </a:p>
        </p:txBody>
      </p:sp>
    </p:spTree>
    <p:extLst>
      <p:ext uri="{BB962C8B-B14F-4D97-AF65-F5344CB8AC3E}">
        <p14:creationId xmlns:p14="http://schemas.microsoft.com/office/powerpoint/2010/main" val="5048338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385354"/>
            <a:ext cx="10018713" cy="357389"/>
          </a:xfrm>
        </p:spPr>
        <p:txBody>
          <a:bodyPr>
            <a:normAutofit fontScale="90000"/>
          </a:bodyPr>
          <a:lstStyle/>
          <a:p>
            <a:r>
              <a:rPr lang="ar-IQ" b="1" dirty="0">
                <a:latin typeface="Sakkal Majalla" panose="02000000000000000000" pitchFamily="2" charset="-78"/>
                <a:cs typeface="Sakkal Majalla" panose="02000000000000000000" pitchFamily="2" charset="-78"/>
              </a:rPr>
              <a:t>انواع مصادر التحقيقات الاستقصائية </a:t>
            </a:r>
          </a:p>
        </p:txBody>
      </p:sp>
      <p:sp>
        <p:nvSpPr>
          <p:cNvPr id="3" name="Content Placeholder 2"/>
          <p:cNvSpPr>
            <a:spLocks noGrp="1"/>
          </p:cNvSpPr>
          <p:nvPr>
            <p:ph idx="1"/>
          </p:nvPr>
        </p:nvSpPr>
        <p:spPr>
          <a:xfrm>
            <a:off x="1484310" y="1000841"/>
            <a:ext cx="10018713" cy="5227750"/>
          </a:xfrm>
        </p:spPr>
        <p:txBody>
          <a:bodyPr>
            <a:normAutofit/>
          </a:bodyPr>
          <a:lstStyle/>
          <a:p>
            <a:pPr marL="0" indent="0">
              <a:lnSpc>
                <a:spcPct val="150000"/>
              </a:lnSpc>
              <a:buNone/>
            </a:pPr>
            <a:r>
              <a:rPr lang="ar-IQ" sz="3200" b="1" dirty="0">
                <a:latin typeface="Sakkal Majalla" panose="02000000000000000000" pitchFamily="2" charset="-78"/>
                <a:cs typeface="Sakkal Majalla" panose="02000000000000000000" pitchFamily="2" charset="-78"/>
              </a:rPr>
              <a:t>ب- المصادر المكتوبة </a:t>
            </a:r>
            <a:r>
              <a:rPr lang="ar-IQ" sz="3200" b="1" dirty="0">
                <a:latin typeface="Sakkal Majalla" panose="02000000000000000000" pitchFamily="2" charset="-78"/>
                <a:cs typeface="Sakkal Majalla" panose="02000000000000000000" pitchFamily="2" charset="-78"/>
                <a:sym typeface="Wingdings" panose="05000000000000000000" pitchFamily="2" charset="2"/>
              </a:rPr>
              <a:t>( المواد المكتوبة لاستقاء المعلومات سواء ورقية ام رقمية):</a:t>
            </a:r>
            <a:endParaRPr lang="ar-IQ" sz="3200" b="1" dirty="0">
              <a:latin typeface="Sakkal Majalla" panose="02000000000000000000" pitchFamily="2" charset="-78"/>
              <a:cs typeface="Sakkal Majalla" panose="02000000000000000000" pitchFamily="2" charset="-78"/>
            </a:endParaRPr>
          </a:p>
          <a:p>
            <a:pPr marL="0" indent="0">
              <a:lnSpc>
                <a:spcPct val="150000"/>
              </a:lnSpc>
              <a:buNone/>
            </a:pPr>
            <a:r>
              <a:rPr lang="ar-IQ" sz="3200" dirty="0">
                <a:latin typeface="Sakkal Majalla" panose="02000000000000000000" pitchFamily="2" charset="-78"/>
                <a:cs typeface="Sakkal Majalla" panose="02000000000000000000" pitchFamily="2" charset="-78"/>
              </a:rPr>
              <a:t>1- الوثائق والتقارير والبيانات</a:t>
            </a:r>
          </a:p>
          <a:p>
            <a:pPr marL="0" indent="0">
              <a:lnSpc>
                <a:spcPct val="150000"/>
              </a:lnSpc>
              <a:buNone/>
            </a:pPr>
            <a:r>
              <a:rPr lang="ar-IQ" sz="3200" dirty="0">
                <a:latin typeface="Sakkal Majalla" panose="02000000000000000000" pitchFamily="2" charset="-78"/>
                <a:cs typeface="Sakkal Majalla" panose="02000000000000000000" pitchFamily="2" charset="-78"/>
              </a:rPr>
              <a:t>2- الصحف والمجلات </a:t>
            </a:r>
          </a:p>
          <a:p>
            <a:pPr marL="0" indent="0">
              <a:lnSpc>
                <a:spcPct val="150000"/>
              </a:lnSpc>
              <a:buNone/>
            </a:pPr>
            <a:r>
              <a:rPr lang="ar-IQ" sz="3200" dirty="0">
                <a:latin typeface="Sakkal Majalla" panose="02000000000000000000" pitchFamily="2" charset="-78"/>
                <a:cs typeface="Sakkal Majalla" panose="02000000000000000000" pitchFamily="2" charset="-78"/>
              </a:rPr>
              <a:t>3- السجلات الرسمية والعقود الموثقة</a:t>
            </a:r>
          </a:p>
          <a:p>
            <a:pPr marL="0" indent="0">
              <a:lnSpc>
                <a:spcPct val="150000"/>
              </a:lnSpc>
              <a:buNone/>
            </a:pPr>
            <a:r>
              <a:rPr lang="ar-IQ" sz="3200" dirty="0">
                <a:latin typeface="Sakkal Majalla" panose="02000000000000000000" pitchFamily="2" charset="-78"/>
                <a:cs typeface="Sakkal Majalla" panose="02000000000000000000" pitchFamily="2" charset="-78"/>
              </a:rPr>
              <a:t>4- سجلات المحاكم وتقارير الشرطة</a:t>
            </a:r>
          </a:p>
        </p:txBody>
      </p:sp>
    </p:spTree>
    <p:extLst>
      <p:ext uri="{BB962C8B-B14F-4D97-AF65-F5344CB8AC3E}">
        <p14:creationId xmlns:p14="http://schemas.microsoft.com/office/powerpoint/2010/main" val="26791490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09" y="306978"/>
            <a:ext cx="10018713" cy="589208"/>
          </a:xfrm>
        </p:spPr>
        <p:txBody>
          <a:bodyPr>
            <a:normAutofit fontScale="90000"/>
          </a:bodyPr>
          <a:lstStyle/>
          <a:p>
            <a:r>
              <a:rPr lang="ar-IQ" b="1" dirty="0">
                <a:latin typeface="Sakkal Majalla" panose="02000000000000000000" pitchFamily="2" charset="-78"/>
                <a:cs typeface="Sakkal Majalla" panose="02000000000000000000" pitchFamily="2" charset="-78"/>
              </a:rPr>
              <a:t>انواع مصادر التحقيقات الاستقصائية </a:t>
            </a:r>
            <a:endParaRPr lang="ar-IQ"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1484310" y="1390919"/>
            <a:ext cx="10018713" cy="4957630"/>
          </a:xfrm>
        </p:spPr>
        <p:txBody>
          <a:bodyPr>
            <a:normAutofit lnSpcReduction="10000"/>
          </a:bodyPr>
          <a:lstStyle/>
          <a:p>
            <a:pPr marL="0" indent="0">
              <a:lnSpc>
                <a:spcPct val="150000"/>
              </a:lnSpc>
              <a:buNone/>
            </a:pPr>
            <a:r>
              <a:rPr lang="ar-IQ" sz="3200" b="1" dirty="0">
                <a:latin typeface="Sakkal Majalla" panose="02000000000000000000" pitchFamily="2" charset="-78"/>
                <a:cs typeface="Sakkal Majalla" panose="02000000000000000000" pitchFamily="2" charset="-78"/>
              </a:rPr>
              <a:t>ج – المصادر المرئية او المسموعة :</a:t>
            </a:r>
          </a:p>
          <a:p>
            <a:pPr marL="0" indent="0">
              <a:lnSpc>
                <a:spcPct val="150000"/>
              </a:lnSpc>
              <a:buNone/>
            </a:pPr>
            <a:r>
              <a:rPr lang="ar-IQ" sz="3200" dirty="0">
                <a:latin typeface="Sakkal Majalla" panose="02000000000000000000" pitchFamily="2" charset="-78"/>
                <a:cs typeface="Sakkal Majalla" panose="02000000000000000000" pitchFamily="2" charset="-78"/>
              </a:rPr>
              <a:t>1- الصور </a:t>
            </a:r>
          </a:p>
          <a:p>
            <a:pPr marL="0" indent="0">
              <a:lnSpc>
                <a:spcPct val="150000"/>
              </a:lnSpc>
              <a:buNone/>
            </a:pPr>
            <a:r>
              <a:rPr lang="ar-IQ" sz="3200" dirty="0">
                <a:latin typeface="Sakkal Majalla" panose="02000000000000000000" pitchFamily="2" charset="-78"/>
                <a:cs typeface="Sakkal Majalla" panose="02000000000000000000" pitchFamily="2" charset="-78"/>
              </a:rPr>
              <a:t>2- مقاطع الفيديو</a:t>
            </a:r>
          </a:p>
          <a:p>
            <a:pPr marL="0" indent="0">
              <a:lnSpc>
                <a:spcPct val="150000"/>
              </a:lnSpc>
              <a:buNone/>
            </a:pPr>
            <a:r>
              <a:rPr lang="ar-IQ" sz="3200" dirty="0">
                <a:latin typeface="Sakkal Majalla" panose="02000000000000000000" pitchFamily="2" charset="-78"/>
                <a:cs typeface="Sakkal Majalla" panose="02000000000000000000" pitchFamily="2" charset="-78"/>
              </a:rPr>
              <a:t>3- مقاطع الصوت</a:t>
            </a:r>
          </a:p>
          <a:p>
            <a:pPr marL="0" indent="0">
              <a:lnSpc>
                <a:spcPct val="150000"/>
              </a:lnSpc>
              <a:buNone/>
            </a:pPr>
            <a:r>
              <a:rPr lang="ar-IQ" sz="3200" b="1" dirty="0">
                <a:latin typeface="Sakkal Majalla" panose="02000000000000000000" pitchFamily="2" charset="-78"/>
                <a:cs typeface="Sakkal Majalla" panose="02000000000000000000" pitchFamily="2" charset="-78"/>
              </a:rPr>
              <a:t>ملاحظة : </a:t>
            </a:r>
            <a:r>
              <a:rPr lang="ar-IQ" sz="3200" dirty="0">
                <a:latin typeface="Sakkal Majalla" panose="02000000000000000000" pitchFamily="2" charset="-78"/>
                <a:cs typeface="Sakkal Majalla" panose="02000000000000000000" pitchFamily="2" charset="-78"/>
              </a:rPr>
              <a:t>لايمكن ان يعتمد الصحفي على هذا النوع من المصادر مالم يثبت تماما انها صحيحة</a:t>
            </a:r>
          </a:p>
        </p:txBody>
      </p:sp>
    </p:spTree>
    <p:extLst>
      <p:ext uri="{BB962C8B-B14F-4D97-AF65-F5344CB8AC3E}">
        <p14:creationId xmlns:p14="http://schemas.microsoft.com/office/powerpoint/2010/main" val="29119434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1248" y="291384"/>
            <a:ext cx="10018713" cy="537693"/>
          </a:xfrm>
        </p:spPr>
        <p:txBody>
          <a:bodyPr>
            <a:normAutofit fontScale="90000"/>
          </a:bodyPr>
          <a:lstStyle/>
          <a:p>
            <a:r>
              <a:rPr lang="ar-IQ" b="1" dirty="0">
                <a:latin typeface="Sakkal Majalla" panose="02000000000000000000" pitchFamily="2" charset="-78"/>
                <a:cs typeface="Sakkal Majalla" panose="02000000000000000000" pitchFamily="2" charset="-78"/>
              </a:rPr>
              <a:t>انواع مصادر التحقيقات الاستقصائية </a:t>
            </a:r>
            <a:endParaRPr lang="ar-IQ"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2511380" y="1005840"/>
            <a:ext cx="9146189" cy="5560776"/>
          </a:xfrm>
        </p:spPr>
        <p:txBody>
          <a:bodyPr>
            <a:noAutofit/>
          </a:bodyPr>
          <a:lstStyle/>
          <a:p>
            <a:pPr marL="0" indent="0">
              <a:buNone/>
            </a:pPr>
            <a:r>
              <a:rPr lang="ar-IQ" sz="3200" b="1" u="sng" dirty="0">
                <a:latin typeface="Sakkal Majalla" panose="02000000000000000000" pitchFamily="2" charset="-78"/>
                <a:cs typeface="Sakkal Majalla" panose="02000000000000000000" pitchFamily="2" charset="-78"/>
              </a:rPr>
              <a:t>ثالثا : المصادر المغلقة والمصادر المفتوحة :</a:t>
            </a:r>
          </a:p>
          <a:p>
            <a:pPr marL="0" indent="0">
              <a:buNone/>
            </a:pPr>
            <a:r>
              <a:rPr lang="ar-IQ" sz="3200" b="1" dirty="0">
                <a:latin typeface="Sakkal Majalla" panose="02000000000000000000" pitchFamily="2" charset="-78"/>
                <a:cs typeface="Sakkal Majalla" panose="02000000000000000000" pitchFamily="2" charset="-78"/>
              </a:rPr>
              <a:t>أ – المصادر المفتوحة : </a:t>
            </a:r>
          </a:p>
          <a:p>
            <a:pPr marL="0" indent="0">
              <a:buNone/>
            </a:pPr>
            <a:r>
              <a:rPr lang="ar-IQ" sz="3200" dirty="0">
                <a:latin typeface="Sakkal Majalla" panose="02000000000000000000" pitchFamily="2" charset="-78"/>
                <a:cs typeface="Sakkal Majalla" panose="02000000000000000000" pitchFamily="2" charset="-78"/>
              </a:rPr>
              <a:t>وهي المصادر التي يكون الحصول على المعلومات من خلالها متاحا ولا مشكلة لديهم في راوية الوقائع التي تعايشوا معها :</a:t>
            </a:r>
          </a:p>
          <a:p>
            <a:pPr marL="0" indent="0">
              <a:buNone/>
            </a:pPr>
            <a:r>
              <a:rPr lang="ar-IQ" sz="3200" dirty="0">
                <a:latin typeface="Sakkal Majalla" panose="02000000000000000000" pitchFamily="2" charset="-78"/>
                <a:cs typeface="Sakkal Majalla" panose="02000000000000000000" pitchFamily="2" charset="-78"/>
              </a:rPr>
              <a:t>1- اقارب الضحايا</a:t>
            </a:r>
          </a:p>
          <a:p>
            <a:pPr marL="0" indent="0">
              <a:buNone/>
            </a:pPr>
            <a:r>
              <a:rPr lang="ar-IQ" sz="3200" dirty="0">
                <a:latin typeface="Sakkal Majalla" panose="02000000000000000000" pitchFamily="2" charset="-78"/>
                <a:cs typeface="Sakkal Majalla" panose="02000000000000000000" pitchFamily="2" charset="-78"/>
              </a:rPr>
              <a:t>2- جهات رسمية مخولة بالحديث الصحفي</a:t>
            </a:r>
          </a:p>
          <a:p>
            <a:pPr marL="0" indent="0">
              <a:buNone/>
            </a:pPr>
            <a:r>
              <a:rPr lang="ar-IQ" sz="3200" dirty="0">
                <a:latin typeface="Sakkal Majalla" panose="02000000000000000000" pitchFamily="2" charset="-78"/>
                <a:cs typeface="Sakkal Majalla" panose="02000000000000000000" pitchFamily="2" charset="-78"/>
              </a:rPr>
              <a:t>3-وثائق وتقارير منشورة </a:t>
            </a:r>
          </a:p>
          <a:p>
            <a:pPr marL="0" indent="0">
              <a:buNone/>
            </a:pPr>
            <a:r>
              <a:rPr lang="ar-IQ" sz="3200" dirty="0">
                <a:latin typeface="Sakkal Majalla" panose="02000000000000000000" pitchFamily="2" charset="-78"/>
                <a:cs typeface="Sakkal Majalla" panose="02000000000000000000" pitchFamily="2" charset="-78"/>
              </a:rPr>
              <a:t>4-معلومات على الانترنت</a:t>
            </a:r>
          </a:p>
          <a:p>
            <a:pPr marL="0" indent="0">
              <a:buNone/>
            </a:pPr>
            <a:r>
              <a:rPr lang="ar-IQ" sz="3200" dirty="0">
                <a:latin typeface="Sakkal Majalla" panose="02000000000000000000" pitchFamily="2" charset="-78"/>
                <a:cs typeface="Sakkal Majalla" panose="02000000000000000000" pitchFamily="2" charset="-78"/>
              </a:rPr>
              <a:t>5-بيانات منشورة</a:t>
            </a:r>
          </a:p>
        </p:txBody>
      </p:sp>
    </p:spTree>
    <p:extLst>
      <p:ext uri="{BB962C8B-B14F-4D97-AF65-F5344CB8AC3E}">
        <p14:creationId xmlns:p14="http://schemas.microsoft.com/office/powerpoint/2010/main" val="21981250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331631"/>
          </a:xfrm>
        </p:spPr>
        <p:txBody>
          <a:bodyPr>
            <a:normAutofit fontScale="90000"/>
          </a:bodyPr>
          <a:lstStyle/>
          <a:p>
            <a:r>
              <a:rPr lang="ar-IQ" b="1" dirty="0">
                <a:latin typeface="Sakkal Majalla" panose="02000000000000000000" pitchFamily="2" charset="-78"/>
                <a:cs typeface="Sakkal Majalla" panose="02000000000000000000" pitchFamily="2" charset="-78"/>
              </a:rPr>
              <a:t>انواع مصادر التحقيقات الاستقصائية </a:t>
            </a:r>
            <a:endParaRPr lang="ar-IQ"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1484311" y="1515291"/>
            <a:ext cx="10350639" cy="4349932"/>
          </a:xfrm>
        </p:spPr>
        <p:txBody>
          <a:bodyPr>
            <a:normAutofit/>
          </a:bodyPr>
          <a:lstStyle/>
          <a:p>
            <a:pPr marL="0" indent="0">
              <a:buNone/>
            </a:pPr>
            <a:r>
              <a:rPr lang="ar-IQ" sz="3200" b="1" dirty="0">
                <a:latin typeface="Sakkal Majalla" panose="02000000000000000000" pitchFamily="2" charset="-78"/>
                <a:cs typeface="Sakkal Majalla" panose="02000000000000000000" pitchFamily="2" charset="-78"/>
              </a:rPr>
              <a:t>ب – المصادر المغلقة :</a:t>
            </a:r>
          </a:p>
          <a:p>
            <a:pPr marL="0" indent="0">
              <a:lnSpc>
                <a:spcPct val="150000"/>
              </a:lnSpc>
              <a:buNone/>
            </a:pPr>
            <a:r>
              <a:rPr lang="ar-IQ" sz="3200" dirty="0">
                <a:latin typeface="Sakkal Majalla" panose="02000000000000000000" pitchFamily="2" charset="-78"/>
                <a:cs typeface="Sakkal Majalla" panose="02000000000000000000" pitchFamily="2" charset="-78"/>
              </a:rPr>
              <a:t>ويشمل الاشخاص والجهات التي لا تريد التصريح عن المعلومات التي تمتلكها لانها تخشى من وقع الضرر عليها</a:t>
            </a:r>
          </a:p>
          <a:p>
            <a:pPr marL="0" indent="0">
              <a:buNone/>
            </a:pPr>
            <a:r>
              <a:rPr lang="ar-IQ" sz="3200" b="1" dirty="0">
                <a:latin typeface="Sakkal Majalla" panose="02000000000000000000" pitchFamily="2" charset="-78"/>
                <a:cs typeface="Sakkal Majalla" panose="02000000000000000000" pitchFamily="2" charset="-78"/>
              </a:rPr>
              <a:t>ملاحظة : </a:t>
            </a:r>
            <a:r>
              <a:rPr lang="ar-IQ" sz="3200" dirty="0">
                <a:latin typeface="Sakkal Majalla" panose="02000000000000000000" pitchFamily="2" charset="-78"/>
                <a:cs typeface="Sakkal Majalla" panose="02000000000000000000" pitchFamily="2" charset="-78"/>
              </a:rPr>
              <a:t>قد نشمل المصادر المغلقة حتى الضحايا الذين يخشون على حياتهم او حياة ذويهم</a:t>
            </a:r>
          </a:p>
        </p:txBody>
      </p:sp>
    </p:spTree>
    <p:extLst>
      <p:ext uri="{BB962C8B-B14F-4D97-AF65-F5344CB8AC3E}">
        <p14:creationId xmlns:p14="http://schemas.microsoft.com/office/powerpoint/2010/main" val="3883164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228600"/>
            <a:ext cx="10018713" cy="602087"/>
          </a:xfrm>
        </p:spPr>
        <p:txBody>
          <a:bodyPr>
            <a:noAutofit/>
          </a:bodyPr>
          <a:lstStyle/>
          <a:p>
            <a:r>
              <a:rPr lang="ar-IQ" sz="3600" b="1" dirty="0">
                <a:latin typeface="Adobe نسخ Medium" panose="01010101010101010101" pitchFamily="50" charset="-78"/>
                <a:cs typeface="Adobe نسخ Medium" panose="01010101010101010101" pitchFamily="50" charset="-78"/>
              </a:rPr>
              <a:t>اهمية الصحافة الاستقصائة وادوارها</a:t>
            </a:r>
          </a:p>
        </p:txBody>
      </p:sp>
      <p:sp>
        <p:nvSpPr>
          <p:cNvPr id="3" name="Content Placeholder 2"/>
          <p:cNvSpPr>
            <a:spLocks noGrp="1"/>
          </p:cNvSpPr>
          <p:nvPr>
            <p:ph idx="1"/>
          </p:nvPr>
        </p:nvSpPr>
        <p:spPr>
          <a:xfrm>
            <a:off x="1484311" y="961313"/>
            <a:ext cx="10018713" cy="5447764"/>
          </a:xfrm>
        </p:spPr>
        <p:txBody>
          <a:bodyPr>
            <a:noAutofit/>
          </a:bodyPr>
          <a:lstStyle/>
          <a:p>
            <a:pPr marL="0" indent="0">
              <a:buNone/>
            </a:pPr>
            <a:r>
              <a:rPr lang="ar-IQ" sz="3200" dirty="0">
                <a:latin typeface="Sakkal Majalla" panose="02000000000000000000" pitchFamily="2" charset="-78"/>
                <a:cs typeface="Sakkal Majalla" panose="02000000000000000000" pitchFamily="2" charset="-78"/>
              </a:rPr>
              <a:t>1- كشف الانتهاكات التي يقوم بها الأفراد، أو مؤسسات رسمية ومدنية ،أو شركات للقوانين ،أو القواعد، او المعايير الاخلاقية.</a:t>
            </a:r>
          </a:p>
          <a:p>
            <a:pPr marL="0" indent="0">
              <a:buNone/>
            </a:pPr>
            <a:r>
              <a:rPr lang="ar-IQ" sz="3200" dirty="0">
                <a:latin typeface="Sakkal Majalla" panose="02000000000000000000" pitchFamily="2" charset="-78"/>
                <a:cs typeface="Sakkal Majalla" panose="02000000000000000000" pitchFamily="2" charset="-78"/>
              </a:rPr>
              <a:t>2- تقويم اداء الحكومات والشركات والمنظمات واصحاب النفوذ</a:t>
            </a:r>
          </a:p>
          <a:p>
            <a:pPr marL="0" indent="0">
              <a:buNone/>
            </a:pPr>
            <a:r>
              <a:rPr lang="ar-IQ" sz="3200" dirty="0">
                <a:latin typeface="Sakkal Majalla" panose="02000000000000000000" pitchFamily="2" charset="-78"/>
                <a:cs typeface="Sakkal Majalla" panose="02000000000000000000" pitchFamily="2" charset="-78"/>
              </a:rPr>
              <a:t>3- لفت الانتباه الى المتغيرات التي تشهدها المجالات الاجتماعية والاقتصادية والسياسية والثقافية في المجتمعات</a:t>
            </a:r>
          </a:p>
          <a:p>
            <a:pPr marL="0" indent="0">
              <a:buNone/>
            </a:pPr>
            <a:r>
              <a:rPr lang="ar-IQ" sz="3200" dirty="0">
                <a:latin typeface="Sakkal Majalla" panose="02000000000000000000" pitchFamily="2" charset="-78"/>
                <a:cs typeface="Sakkal Majalla" panose="02000000000000000000" pitchFamily="2" charset="-78"/>
              </a:rPr>
              <a:t>4- كشف الفساد فضح الظلم والانتهاكات ولفت الانتباه الى اوجه القصور الكامنة في السياسات العامة.</a:t>
            </a:r>
          </a:p>
          <a:p>
            <a:pPr marL="0" indent="0">
              <a:buNone/>
            </a:pPr>
            <a:r>
              <a:rPr lang="ar-IQ" sz="3200" dirty="0">
                <a:latin typeface="Sakkal Majalla" panose="02000000000000000000" pitchFamily="2" charset="-78"/>
                <a:cs typeface="Sakkal Majalla" panose="02000000000000000000" pitchFamily="2" charset="-78"/>
              </a:rPr>
              <a:t>5- دفع المؤسسات الى تحقيق المصلحة العامة وعدم اساءة استخدام السلطة</a:t>
            </a:r>
          </a:p>
        </p:txBody>
      </p:sp>
    </p:spTree>
    <p:extLst>
      <p:ext uri="{BB962C8B-B14F-4D97-AF65-F5344CB8AC3E}">
        <p14:creationId xmlns:p14="http://schemas.microsoft.com/office/powerpoint/2010/main" val="6272335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602087"/>
          </a:xfrm>
        </p:spPr>
        <p:txBody>
          <a:bodyPr>
            <a:normAutofit fontScale="90000"/>
          </a:bodyPr>
          <a:lstStyle/>
          <a:p>
            <a:r>
              <a:rPr lang="ar-IQ" b="1" dirty="0">
                <a:latin typeface="Sakkal Majalla" panose="02000000000000000000" pitchFamily="2" charset="-78"/>
                <a:cs typeface="Sakkal Majalla" panose="02000000000000000000" pitchFamily="2" charset="-78"/>
              </a:rPr>
              <a:t>انواع مصادر التحقيقات الاستقصائية </a:t>
            </a:r>
            <a:endParaRPr lang="ar-IQ"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1484310" y="1287887"/>
            <a:ext cx="10018713" cy="5460643"/>
          </a:xfrm>
        </p:spPr>
        <p:txBody>
          <a:bodyPr>
            <a:normAutofit/>
          </a:bodyPr>
          <a:lstStyle/>
          <a:p>
            <a:pPr marL="0" indent="0">
              <a:buNone/>
            </a:pPr>
            <a:r>
              <a:rPr lang="ar-IQ" sz="3200" b="1" u="sng" dirty="0">
                <a:ln w="3175" cmpd="sng">
                  <a:noFill/>
                </a:ln>
                <a:latin typeface="Sakkal Majalla" panose="02000000000000000000" pitchFamily="2" charset="-78"/>
                <a:ea typeface="+mj-ea"/>
                <a:cs typeface="Sakkal Majalla" panose="02000000000000000000" pitchFamily="2" charset="-78"/>
              </a:rPr>
              <a:t>رابعا : المصادر ذات التجارب والمصالح والخبرة:</a:t>
            </a:r>
          </a:p>
          <a:p>
            <a:pPr marL="0" indent="0">
              <a:buNone/>
            </a:pPr>
            <a:r>
              <a:rPr lang="ar-IQ" sz="3200" dirty="0">
                <a:ln w="3175" cmpd="sng">
                  <a:noFill/>
                </a:ln>
                <a:latin typeface="Sakkal Majalla" panose="02000000000000000000" pitchFamily="2" charset="-78"/>
                <a:ea typeface="+mj-ea"/>
                <a:cs typeface="Sakkal Majalla" panose="02000000000000000000" pitchFamily="2" charset="-78"/>
              </a:rPr>
              <a:t>أ – المصادر ذات التجربة : (</a:t>
            </a:r>
            <a:r>
              <a:rPr lang="ar-IQ" sz="3200" dirty="0">
                <a:ln w="3175" cmpd="sng">
                  <a:noFill/>
                </a:ln>
                <a:latin typeface="Sakkal Majalla" panose="02000000000000000000" pitchFamily="2" charset="-78"/>
                <a:ea typeface="+mj-ea"/>
                <a:cs typeface="Sakkal Majalla" panose="02000000000000000000" pitchFamily="2" charset="-78"/>
                <a:sym typeface="Wingdings" panose="05000000000000000000" pitchFamily="2" charset="2"/>
              </a:rPr>
              <a:t> المصادر المتضررة من المشكلة )</a:t>
            </a:r>
            <a:endParaRPr lang="ar-IQ" sz="3200" dirty="0">
              <a:ln w="3175" cmpd="sng">
                <a:noFill/>
              </a:ln>
              <a:latin typeface="Sakkal Majalla" panose="02000000000000000000" pitchFamily="2" charset="-78"/>
              <a:ea typeface="+mj-ea"/>
              <a:cs typeface="Sakkal Majalla" panose="02000000000000000000" pitchFamily="2" charset="-78"/>
            </a:endParaRPr>
          </a:p>
          <a:p>
            <a:pPr marL="0" indent="0">
              <a:buNone/>
            </a:pPr>
            <a:r>
              <a:rPr lang="ar-IQ" sz="3200" dirty="0">
                <a:ln w="3175" cmpd="sng">
                  <a:noFill/>
                </a:ln>
                <a:latin typeface="Sakkal Majalla" panose="02000000000000000000" pitchFamily="2" charset="-78"/>
                <a:ea typeface="+mj-ea"/>
                <a:cs typeface="Sakkal Majalla" panose="02000000000000000000" pitchFamily="2" charset="-78"/>
              </a:rPr>
              <a:t>1- عمال تم تسريحهم من العمل بدون دفع مستحقاتهم</a:t>
            </a:r>
          </a:p>
          <a:p>
            <a:pPr marL="0" indent="0">
              <a:buNone/>
            </a:pPr>
            <a:r>
              <a:rPr lang="ar-IQ" sz="3200" dirty="0">
                <a:ln w="3175" cmpd="sng">
                  <a:noFill/>
                </a:ln>
                <a:latin typeface="Sakkal Majalla" panose="02000000000000000000" pitchFamily="2" charset="-78"/>
                <a:ea typeface="+mj-ea"/>
                <a:cs typeface="Sakkal Majalla" panose="02000000000000000000" pitchFamily="2" charset="-78"/>
              </a:rPr>
              <a:t>2- مزارعون تضررت مزارعهم بسبب فوضى الري</a:t>
            </a:r>
          </a:p>
          <a:p>
            <a:pPr marL="0" indent="0">
              <a:buNone/>
            </a:pPr>
            <a:r>
              <a:rPr lang="ar-IQ" sz="3200" dirty="0">
                <a:ln w="3175" cmpd="sng">
                  <a:noFill/>
                </a:ln>
                <a:latin typeface="Sakkal Majalla" panose="02000000000000000000" pitchFamily="2" charset="-78"/>
                <a:ea typeface="+mj-ea"/>
                <a:cs typeface="Sakkal Majalla" panose="02000000000000000000" pitchFamily="2" charset="-78"/>
              </a:rPr>
              <a:t>3 – مرضى عانوا من اخطاء طبية</a:t>
            </a:r>
          </a:p>
          <a:p>
            <a:pPr marL="0" indent="0">
              <a:buNone/>
            </a:pPr>
            <a:r>
              <a:rPr lang="ar-IQ" sz="3200" b="1" dirty="0">
                <a:ln w="3175" cmpd="sng">
                  <a:noFill/>
                </a:ln>
                <a:latin typeface="Sakkal Majalla" panose="02000000000000000000" pitchFamily="2" charset="-78"/>
                <a:ea typeface="+mj-ea"/>
                <a:cs typeface="Sakkal Majalla" panose="02000000000000000000" pitchFamily="2" charset="-78"/>
              </a:rPr>
              <a:t>ملاحظة : </a:t>
            </a:r>
            <a:r>
              <a:rPr lang="ar-IQ" sz="3200" dirty="0">
                <a:ln w="3175" cmpd="sng">
                  <a:noFill/>
                </a:ln>
                <a:latin typeface="Sakkal Majalla" panose="02000000000000000000" pitchFamily="2" charset="-78"/>
                <a:ea typeface="+mj-ea"/>
                <a:cs typeface="Sakkal Majalla" panose="02000000000000000000" pitchFamily="2" charset="-78"/>
              </a:rPr>
              <a:t>استقاء المعلومات التي تخص الوقائع فقط وعدم الاعتماد عليهم في ذكر الارقام والاحصائيات والبيانات</a:t>
            </a:r>
          </a:p>
        </p:txBody>
      </p:sp>
    </p:spTree>
    <p:extLst>
      <p:ext uri="{BB962C8B-B14F-4D97-AF65-F5344CB8AC3E}">
        <p14:creationId xmlns:p14="http://schemas.microsoft.com/office/powerpoint/2010/main" val="13378931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550572"/>
          </a:xfrm>
        </p:spPr>
        <p:txBody>
          <a:bodyPr>
            <a:normAutofit fontScale="90000"/>
          </a:bodyPr>
          <a:lstStyle/>
          <a:p>
            <a:r>
              <a:rPr lang="ar-IQ" b="1" dirty="0">
                <a:latin typeface="Sakkal Majalla" panose="02000000000000000000" pitchFamily="2" charset="-78"/>
                <a:cs typeface="Sakkal Majalla" panose="02000000000000000000" pitchFamily="2" charset="-78"/>
              </a:rPr>
              <a:t>انواع مصادر التحقيقات الاستقصائية </a:t>
            </a:r>
            <a:endParaRPr lang="ar-IQ"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1677493" y="1520779"/>
            <a:ext cx="10018713" cy="5201993"/>
          </a:xfrm>
        </p:spPr>
        <p:txBody>
          <a:bodyPr>
            <a:normAutofit/>
          </a:bodyPr>
          <a:lstStyle/>
          <a:p>
            <a:pPr marL="0" indent="0">
              <a:buNone/>
            </a:pPr>
            <a:r>
              <a:rPr lang="ar-IQ" sz="3200" dirty="0">
                <a:latin typeface="Sakkal Majalla" panose="02000000000000000000" pitchFamily="2" charset="-78"/>
                <a:cs typeface="Sakkal Majalla" panose="02000000000000000000" pitchFamily="2" charset="-78"/>
              </a:rPr>
              <a:t>ب- المصادر ذات المصلحة : </a:t>
            </a:r>
            <a:r>
              <a:rPr lang="ar-IQ" sz="3200" dirty="0">
                <a:latin typeface="Sakkal Majalla" panose="02000000000000000000" pitchFamily="2" charset="-78"/>
                <a:cs typeface="Sakkal Majalla" panose="02000000000000000000" pitchFamily="2" charset="-78"/>
                <a:sym typeface="Wingdings" panose="05000000000000000000" pitchFamily="2" charset="2"/>
              </a:rPr>
              <a:t>( وهي المصادر التي تمتلك مصلحة مباشرة في قضية التحقيق )</a:t>
            </a:r>
            <a:endParaRPr lang="ar-IQ" sz="3200" dirty="0">
              <a:latin typeface="Sakkal Majalla" panose="02000000000000000000" pitchFamily="2" charset="-78"/>
              <a:cs typeface="Sakkal Majalla" panose="02000000000000000000" pitchFamily="2" charset="-78"/>
            </a:endParaRPr>
          </a:p>
          <a:p>
            <a:pPr marL="0" indent="0">
              <a:buNone/>
            </a:pPr>
            <a:r>
              <a:rPr lang="ar-IQ" sz="3200" dirty="0">
                <a:latin typeface="Sakkal Majalla" panose="02000000000000000000" pitchFamily="2" charset="-78"/>
                <a:cs typeface="Sakkal Majalla" panose="02000000000000000000" pitchFamily="2" charset="-78"/>
              </a:rPr>
              <a:t>1- رؤساء حكومات</a:t>
            </a:r>
          </a:p>
          <a:p>
            <a:pPr marL="0" indent="0">
              <a:buNone/>
            </a:pPr>
            <a:r>
              <a:rPr lang="ar-IQ" sz="3200" dirty="0">
                <a:latin typeface="Sakkal Majalla" panose="02000000000000000000" pitchFamily="2" charset="-78"/>
                <a:cs typeface="Sakkal Majalla" panose="02000000000000000000" pitchFamily="2" charset="-78"/>
              </a:rPr>
              <a:t>2- وزراء </a:t>
            </a:r>
          </a:p>
          <a:p>
            <a:pPr marL="0" indent="0">
              <a:buNone/>
            </a:pPr>
            <a:r>
              <a:rPr lang="ar-IQ" sz="3200" dirty="0">
                <a:latin typeface="Sakkal Majalla" panose="02000000000000000000" pitchFamily="2" charset="-78"/>
                <a:cs typeface="Sakkal Majalla" panose="02000000000000000000" pitchFamily="2" charset="-78"/>
              </a:rPr>
              <a:t>3- صناع القرار </a:t>
            </a:r>
          </a:p>
          <a:p>
            <a:pPr marL="0" indent="0">
              <a:buNone/>
            </a:pPr>
            <a:endParaRPr lang="ar-IQ" sz="3200" dirty="0">
              <a:latin typeface="Sakkal Majalla" panose="02000000000000000000" pitchFamily="2" charset="-78"/>
              <a:cs typeface="Sakkal Majalla" panose="02000000000000000000" pitchFamily="2" charset="-78"/>
            </a:endParaRPr>
          </a:p>
          <a:p>
            <a:pPr marL="0" indent="0">
              <a:buNone/>
            </a:pPr>
            <a:r>
              <a:rPr lang="ar-IQ" sz="3200" b="1" dirty="0">
                <a:latin typeface="Sakkal Majalla" panose="02000000000000000000" pitchFamily="2" charset="-78"/>
                <a:cs typeface="Sakkal Majalla" panose="02000000000000000000" pitchFamily="2" charset="-78"/>
              </a:rPr>
              <a:t>ملاحظة : </a:t>
            </a:r>
            <a:r>
              <a:rPr lang="ar-IQ" sz="3200" dirty="0">
                <a:latin typeface="Sakkal Majalla" panose="02000000000000000000" pitchFamily="2" charset="-78"/>
                <a:cs typeface="Sakkal Majalla" panose="02000000000000000000" pitchFamily="2" charset="-78"/>
              </a:rPr>
              <a:t>على الصحفي ان يستقي المعلومات التي تتعلق بالمشكلة كونهم احد الاطراف المتسببة ولا يمكن اعتمادهم كخبراء </a:t>
            </a:r>
          </a:p>
        </p:txBody>
      </p:sp>
    </p:spTree>
    <p:extLst>
      <p:ext uri="{BB962C8B-B14F-4D97-AF65-F5344CB8AC3E}">
        <p14:creationId xmlns:p14="http://schemas.microsoft.com/office/powerpoint/2010/main" val="38975141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730876"/>
          </a:xfrm>
        </p:spPr>
        <p:txBody>
          <a:bodyPr>
            <a:normAutofit/>
          </a:bodyPr>
          <a:lstStyle/>
          <a:p>
            <a:r>
              <a:rPr lang="ar-IQ" sz="3600" b="1" dirty="0">
                <a:latin typeface="Sakkal Majalla" panose="02000000000000000000" pitchFamily="2" charset="-78"/>
                <a:cs typeface="Sakkal Majalla" panose="02000000000000000000" pitchFamily="2" charset="-78"/>
              </a:rPr>
              <a:t>انواع مصادر التحقيقات الاستقصائية </a:t>
            </a:r>
            <a:endParaRPr lang="ar-IQ" sz="3600"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1484311" y="1150268"/>
            <a:ext cx="10018713" cy="5344732"/>
          </a:xfrm>
        </p:spPr>
        <p:txBody>
          <a:bodyPr>
            <a:normAutofit/>
          </a:bodyPr>
          <a:lstStyle/>
          <a:p>
            <a:pPr marL="0" indent="0">
              <a:buNone/>
            </a:pPr>
            <a:r>
              <a:rPr lang="ar-IQ" sz="3200" b="1" dirty="0">
                <a:latin typeface="Sakkal Majalla" panose="02000000000000000000" pitchFamily="2" charset="-78"/>
                <a:cs typeface="Sakkal Majalla" panose="02000000000000000000" pitchFamily="2" charset="-78"/>
              </a:rPr>
              <a:t>ج – المصادر الخبيرة : (خبراء في تخصصات معينة يتم اعتمادهم كمصادر محايدة)</a:t>
            </a:r>
          </a:p>
          <a:p>
            <a:pPr marL="0" indent="0">
              <a:buNone/>
            </a:pPr>
            <a:r>
              <a:rPr lang="ar-IQ" sz="3200" dirty="0">
                <a:latin typeface="Sakkal Majalla" panose="02000000000000000000" pitchFamily="2" charset="-78"/>
                <a:cs typeface="Sakkal Majalla" panose="02000000000000000000" pitchFamily="2" charset="-78"/>
              </a:rPr>
              <a:t>1- الخبراء</a:t>
            </a:r>
          </a:p>
          <a:p>
            <a:pPr marL="0" indent="0">
              <a:buNone/>
            </a:pPr>
            <a:r>
              <a:rPr lang="ar-IQ" sz="3200" dirty="0">
                <a:latin typeface="Sakkal Majalla" panose="02000000000000000000" pitchFamily="2" charset="-78"/>
                <a:cs typeface="Sakkal Majalla" panose="02000000000000000000" pitchFamily="2" charset="-78"/>
              </a:rPr>
              <a:t>2- اساتذة الجامعة </a:t>
            </a:r>
          </a:p>
          <a:p>
            <a:pPr marL="0" indent="0">
              <a:buNone/>
            </a:pPr>
            <a:r>
              <a:rPr lang="ar-IQ" sz="3200" b="1" dirty="0">
                <a:latin typeface="Sakkal Majalla" panose="02000000000000000000" pitchFamily="2" charset="-78"/>
                <a:cs typeface="Sakkal Majalla" panose="02000000000000000000" pitchFamily="2" charset="-78"/>
              </a:rPr>
              <a:t>ملاحظة : </a:t>
            </a:r>
            <a:r>
              <a:rPr lang="ar-IQ" sz="3200" dirty="0">
                <a:latin typeface="Sakkal Majalla" panose="02000000000000000000" pitchFamily="2" charset="-78"/>
                <a:cs typeface="Sakkal Majalla" panose="02000000000000000000" pitchFamily="2" charset="-78"/>
              </a:rPr>
              <a:t>يجب مراعاة ماباتي :</a:t>
            </a:r>
          </a:p>
          <a:p>
            <a:pPr marL="0" indent="0">
              <a:buNone/>
            </a:pPr>
            <a:r>
              <a:rPr lang="ar-IQ" sz="3200" dirty="0">
                <a:latin typeface="Sakkal Majalla" panose="02000000000000000000" pitchFamily="2" charset="-78"/>
                <a:cs typeface="Sakkal Majalla" panose="02000000000000000000" pitchFamily="2" charset="-78"/>
              </a:rPr>
              <a:t>1- التاكد انهم خبراء فعلا</a:t>
            </a:r>
          </a:p>
          <a:p>
            <a:pPr marL="0" indent="0">
              <a:buNone/>
            </a:pPr>
            <a:r>
              <a:rPr lang="ar-IQ" sz="3200" dirty="0">
                <a:latin typeface="Sakkal Majalla" panose="02000000000000000000" pitchFamily="2" charset="-78"/>
                <a:cs typeface="Sakkal Majalla" panose="02000000000000000000" pitchFamily="2" charset="-78"/>
              </a:rPr>
              <a:t>2- التاكد انهم لا يكونوا طرفا في الموضوع</a:t>
            </a:r>
          </a:p>
        </p:txBody>
      </p:sp>
    </p:spTree>
    <p:extLst>
      <p:ext uri="{BB962C8B-B14F-4D97-AF65-F5344CB8AC3E}">
        <p14:creationId xmlns:p14="http://schemas.microsoft.com/office/powerpoint/2010/main" val="25288816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27F42-8D69-C04D-A75E-6FCB6240FD2B}"/>
              </a:ext>
            </a:extLst>
          </p:cNvPr>
          <p:cNvSpPr>
            <a:spLocks noGrp="1"/>
          </p:cNvSpPr>
          <p:nvPr>
            <p:ph type="title"/>
          </p:nvPr>
        </p:nvSpPr>
        <p:spPr>
          <a:xfrm>
            <a:off x="1484310" y="280852"/>
            <a:ext cx="10018713" cy="594360"/>
          </a:xfrm>
        </p:spPr>
        <p:txBody>
          <a:bodyPr>
            <a:normAutofit fontScale="90000"/>
          </a:bodyPr>
          <a:lstStyle/>
          <a:p>
            <a:r>
              <a:rPr lang="ar-IQ" sz="3600" b="1" dirty="0">
                <a:latin typeface="Sakkal Majalla" panose="02000000000000000000" pitchFamily="2" charset="-78"/>
                <a:cs typeface="Sakkal Majalla" panose="02000000000000000000" pitchFamily="2" charset="-78"/>
              </a:rPr>
              <a:t>توظيف الانترنت في الصحافة الاستقصائية</a:t>
            </a:r>
            <a:endParaRPr lang="en-US" sz="3600" b="1" dirty="0">
              <a:latin typeface="Sakkal Majalla" panose="02000000000000000000" pitchFamily="2" charset="-78"/>
              <a:cs typeface="Sakkal Majalla" panose="02000000000000000000" pitchFamily="2" charset="-78"/>
            </a:endParaRPr>
          </a:p>
        </p:txBody>
      </p:sp>
      <p:sp>
        <p:nvSpPr>
          <p:cNvPr id="3" name="Content Placeholder 2">
            <a:extLst>
              <a:ext uri="{FF2B5EF4-FFF2-40B4-BE49-F238E27FC236}">
                <a16:creationId xmlns:a16="http://schemas.microsoft.com/office/drawing/2014/main" id="{6FE665E4-725F-F369-7F1D-F5E26E615DD5}"/>
              </a:ext>
            </a:extLst>
          </p:cNvPr>
          <p:cNvSpPr>
            <a:spLocks noGrp="1"/>
          </p:cNvSpPr>
          <p:nvPr>
            <p:ph idx="1"/>
          </p:nvPr>
        </p:nvSpPr>
        <p:spPr>
          <a:xfrm>
            <a:off x="1484310" y="4077788"/>
            <a:ext cx="10018713" cy="3048000"/>
          </a:xfrm>
        </p:spPr>
        <p:txBody>
          <a:bodyPr>
            <a:noAutofit/>
          </a:bodyPr>
          <a:lstStyle/>
          <a:p>
            <a:pPr marL="0" indent="0">
              <a:lnSpc>
                <a:spcPct val="150000"/>
              </a:lnSpc>
              <a:buNone/>
            </a:pPr>
            <a:r>
              <a:rPr lang="ar-IQ" dirty="0">
                <a:latin typeface="Sakkal Majalla" panose="02000000000000000000" pitchFamily="2" charset="-78"/>
                <a:cs typeface="Sakkal Majalla" panose="02000000000000000000" pitchFamily="2" charset="-78"/>
              </a:rPr>
              <a:t>- ضرورة تسلح الصحفي الاستقصائي بمعارف ومهارات التعامل مع التكنولوجيا الحديثة في مجال الاتصال والتواصل والتفاعل والبرامج والبحث وكذلك الاخبار والصور المزيفة </a:t>
            </a:r>
          </a:p>
          <a:p>
            <a:pPr>
              <a:buFontTx/>
              <a:buChar char="-"/>
            </a:pPr>
            <a:r>
              <a:rPr lang="ar-IQ" b="1" dirty="0">
                <a:latin typeface="Sakkal Majalla" panose="02000000000000000000" pitchFamily="2" charset="-78"/>
                <a:cs typeface="Sakkal Majalla" panose="02000000000000000000" pitchFamily="2" charset="-78"/>
              </a:rPr>
              <a:t>البحث المنظم في النت عبر محركات البحث ويشمل:</a:t>
            </a:r>
          </a:p>
          <a:p>
            <a:pPr marL="457200" indent="-457200">
              <a:buAutoNum type="arabicPeriod"/>
            </a:pPr>
            <a:r>
              <a:rPr lang="ar-IQ" dirty="0">
                <a:latin typeface="Sakkal Majalla" panose="02000000000000000000" pitchFamily="2" charset="-78"/>
                <a:cs typeface="Sakkal Majalla" panose="02000000000000000000" pitchFamily="2" charset="-78"/>
              </a:rPr>
              <a:t>بحث الويب: يوفر خيار البحث في مليارات الصفحات على النت</a:t>
            </a:r>
          </a:p>
          <a:p>
            <a:pPr marL="457200" indent="-457200">
              <a:buAutoNum type="arabicPeriod"/>
            </a:pPr>
            <a:r>
              <a:rPr lang="ar-IQ" dirty="0">
                <a:latin typeface="Sakkal Majalla" panose="02000000000000000000" pitchFamily="2" charset="-78"/>
                <a:cs typeface="Sakkal Majalla" panose="02000000000000000000" pitchFamily="2" charset="-78"/>
              </a:rPr>
              <a:t>بحث الصور: البحث عن مليارات الصور في النت</a:t>
            </a:r>
          </a:p>
          <a:p>
            <a:pPr marL="457200" indent="-457200">
              <a:buAutoNum type="arabicPeriod"/>
            </a:pPr>
            <a:r>
              <a:rPr lang="ar-IQ" dirty="0">
                <a:latin typeface="Sakkal Majalla" panose="02000000000000000000" pitchFamily="2" charset="-78"/>
                <a:cs typeface="Sakkal Majalla" panose="02000000000000000000" pitchFamily="2" charset="-78"/>
              </a:rPr>
              <a:t>الاخبار: البحث في مليارات الاخبار والتقارير المكتوبة والمسموعة والمرئية في الاف المواقع وبشتى اللغات</a:t>
            </a:r>
          </a:p>
          <a:p>
            <a:pPr marL="457200" indent="-457200">
              <a:buAutoNum type="arabicPeriod"/>
            </a:pPr>
            <a:r>
              <a:rPr lang="ar-IQ" dirty="0">
                <a:latin typeface="Sakkal Majalla" panose="02000000000000000000" pitchFamily="2" charset="-78"/>
                <a:cs typeface="Sakkal Majalla" panose="02000000000000000000" pitchFamily="2" charset="-78"/>
              </a:rPr>
              <a:t>الترجمة: ترجمة النصوص والصفحات والمستندات فورا وبأكثر من 50 لغة</a:t>
            </a:r>
          </a:p>
          <a:p>
            <a:pPr marL="457200" indent="-457200">
              <a:buAutoNum type="arabicPeriod"/>
            </a:pPr>
            <a:r>
              <a:rPr lang="ar-IQ" dirty="0">
                <a:latin typeface="Sakkal Majalla" panose="02000000000000000000" pitchFamily="2" charset="-78"/>
                <a:cs typeface="Sakkal Majalla" panose="02000000000000000000" pitchFamily="2" charset="-78"/>
              </a:rPr>
              <a:t>بحث المدونات: البحث في المدونات الشخصية</a:t>
            </a:r>
          </a:p>
          <a:p>
            <a:pPr marL="457200" indent="-457200">
              <a:buAutoNum type="arabicPeriod"/>
            </a:pPr>
            <a:r>
              <a:rPr lang="ar-IQ" dirty="0">
                <a:latin typeface="Sakkal Majalla" panose="02000000000000000000" pitchFamily="2" charset="-78"/>
                <a:cs typeface="Sakkal Majalla" panose="02000000000000000000" pitchFamily="2" charset="-78"/>
              </a:rPr>
              <a:t>البحث العلمي: البحث في الأبحاث العلمية</a:t>
            </a:r>
          </a:p>
          <a:p>
            <a:pPr marL="0" indent="0">
              <a:buNone/>
            </a:pPr>
            <a:r>
              <a:rPr lang="ar-IQ" b="1" dirty="0">
                <a:latin typeface="Sakkal Majalla" panose="02000000000000000000" pitchFamily="2" charset="-78"/>
                <a:cs typeface="Sakkal Majalla" panose="02000000000000000000" pitchFamily="2" charset="-78"/>
              </a:rPr>
              <a:t>ملاحظة: </a:t>
            </a:r>
            <a:r>
              <a:rPr lang="ar-IQ" dirty="0">
                <a:latin typeface="Sakkal Majalla" panose="02000000000000000000" pitchFamily="2" charset="-78"/>
                <a:cs typeface="Sakkal Majalla" panose="02000000000000000000" pitchFamily="2" charset="-78"/>
              </a:rPr>
              <a:t>يفترض ان يتعامل الصحفي الاستقصائي مع محركات البحث وما تفرزه من نتائج على انها معلومات غير مسلم بها تخضع للدقيق والتمحيص </a:t>
            </a:r>
          </a:p>
          <a:p>
            <a:pPr marL="0" indent="0">
              <a:buNone/>
            </a:pPr>
            <a:endParaRPr lang="ar-IQ" dirty="0">
              <a:latin typeface="Sakkal Majalla" panose="02000000000000000000" pitchFamily="2" charset="-78"/>
              <a:cs typeface="Sakkal Majalla" panose="02000000000000000000" pitchFamily="2" charset="-78"/>
            </a:endParaRPr>
          </a:p>
          <a:p>
            <a:pPr marL="0" indent="0">
              <a:buNone/>
            </a:pPr>
            <a:endParaRPr lang="ar-IQ" sz="2800" dirty="0">
              <a:latin typeface="Sakkal Majalla" panose="02000000000000000000" pitchFamily="2" charset="-78"/>
              <a:cs typeface="Sakkal Majalla" panose="02000000000000000000" pitchFamily="2" charset="-78"/>
            </a:endParaRPr>
          </a:p>
          <a:p>
            <a:pPr marL="0" indent="0">
              <a:buNone/>
            </a:pPr>
            <a:endParaRPr lang="ar-IQ" sz="2800" dirty="0">
              <a:latin typeface="Sakkal Majalla" panose="02000000000000000000" pitchFamily="2" charset="-78"/>
              <a:cs typeface="Sakkal Majalla" panose="02000000000000000000" pitchFamily="2" charset="-78"/>
            </a:endParaRPr>
          </a:p>
          <a:p>
            <a:pPr marL="0" indent="0">
              <a:buNone/>
            </a:pPr>
            <a:endParaRPr lang="ar-IQ" sz="2800" dirty="0">
              <a:latin typeface="Sakkal Majalla" panose="02000000000000000000" pitchFamily="2" charset="-78"/>
              <a:cs typeface="Sakkal Majalla" panose="02000000000000000000" pitchFamily="2" charset="-78"/>
            </a:endParaRPr>
          </a:p>
          <a:p>
            <a:pPr marL="0" indent="0">
              <a:buNone/>
            </a:pPr>
            <a:endParaRPr lang="ar-IQ" sz="2800" dirty="0">
              <a:latin typeface="Sakkal Majalla" panose="02000000000000000000" pitchFamily="2" charset="-78"/>
              <a:cs typeface="Sakkal Majalla" panose="02000000000000000000" pitchFamily="2" charset="-78"/>
            </a:endParaRPr>
          </a:p>
          <a:p>
            <a:pPr marL="0" indent="0">
              <a:buNone/>
            </a:pPr>
            <a:endParaRPr lang="ar-IQ" sz="2800" dirty="0">
              <a:latin typeface="Sakkal Majalla" panose="02000000000000000000" pitchFamily="2" charset="-78"/>
              <a:cs typeface="Sakkal Majalla" panose="02000000000000000000" pitchFamily="2" charset="-78"/>
            </a:endParaRPr>
          </a:p>
          <a:p>
            <a:pPr marL="0" indent="0">
              <a:buNone/>
            </a:pPr>
            <a:endParaRPr lang="en-US" sz="28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94533925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71AFE-3896-EDBC-DC35-678C5EA32194}"/>
              </a:ext>
            </a:extLst>
          </p:cNvPr>
          <p:cNvSpPr>
            <a:spLocks noGrp="1"/>
          </p:cNvSpPr>
          <p:nvPr>
            <p:ph type="title"/>
          </p:nvPr>
        </p:nvSpPr>
        <p:spPr>
          <a:xfrm>
            <a:off x="1484310" y="241664"/>
            <a:ext cx="10018713" cy="711926"/>
          </a:xfrm>
        </p:spPr>
        <p:txBody>
          <a:bodyPr>
            <a:normAutofit/>
          </a:bodyPr>
          <a:lstStyle/>
          <a:p>
            <a:r>
              <a:rPr lang="ar-IQ" sz="3600" b="1" dirty="0">
                <a:latin typeface="Sakkal Majalla" panose="02000000000000000000" pitchFamily="2" charset="-78"/>
                <a:cs typeface="Sakkal Majalla" panose="02000000000000000000" pitchFamily="2" charset="-78"/>
              </a:rPr>
              <a:t>التحديات الأخلاقية في توظيف المعلومات الالكترونية</a:t>
            </a:r>
            <a:endParaRPr lang="en-US" sz="3600" b="1" dirty="0">
              <a:latin typeface="Sakkal Majalla" panose="02000000000000000000" pitchFamily="2" charset="-78"/>
              <a:cs typeface="Sakkal Majalla" panose="02000000000000000000" pitchFamily="2" charset="-78"/>
            </a:endParaRPr>
          </a:p>
        </p:txBody>
      </p:sp>
      <p:sp>
        <p:nvSpPr>
          <p:cNvPr id="3" name="Content Placeholder 2">
            <a:extLst>
              <a:ext uri="{FF2B5EF4-FFF2-40B4-BE49-F238E27FC236}">
                <a16:creationId xmlns:a16="http://schemas.microsoft.com/office/drawing/2014/main" id="{5892F5A6-F282-9B6A-D4B1-282D6C044288}"/>
              </a:ext>
            </a:extLst>
          </p:cNvPr>
          <p:cNvSpPr>
            <a:spLocks noGrp="1"/>
          </p:cNvSpPr>
          <p:nvPr>
            <p:ph idx="1"/>
          </p:nvPr>
        </p:nvSpPr>
        <p:spPr>
          <a:xfrm>
            <a:off x="1484309" y="1110342"/>
            <a:ext cx="10018713" cy="5747657"/>
          </a:xfrm>
        </p:spPr>
        <p:txBody>
          <a:bodyPr>
            <a:normAutofit fontScale="85000" lnSpcReduction="20000"/>
          </a:bodyPr>
          <a:lstStyle/>
          <a:p>
            <a:pPr marL="0" indent="0">
              <a:buNone/>
            </a:pPr>
            <a:r>
              <a:rPr lang="ar-IQ" sz="3200" b="1" dirty="0">
                <a:latin typeface="Sakkal Majalla" panose="02000000000000000000" pitchFamily="2" charset="-78"/>
                <a:cs typeface="Sakkal Majalla" panose="02000000000000000000" pitchFamily="2" charset="-78"/>
              </a:rPr>
              <a:t>أولا: المهنية:</a:t>
            </a:r>
          </a:p>
          <a:p>
            <a:pPr marL="0" indent="0">
              <a:buNone/>
            </a:pPr>
            <a:r>
              <a:rPr lang="ar-IQ" sz="3200" dirty="0">
                <a:latin typeface="Sakkal Majalla" panose="02000000000000000000" pitchFamily="2" charset="-78"/>
                <a:cs typeface="Sakkal Majalla" panose="02000000000000000000" pitchFamily="2" charset="-78"/>
              </a:rPr>
              <a:t>1- خدمة الجمهور أولا وبعكسه يؤدي الموضوع الى فقدان المصداقية والثقة</a:t>
            </a:r>
          </a:p>
          <a:p>
            <a:pPr marL="0" indent="0">
              <a:buNone/>
            </a:pPr>
            <a:r>
              <a:rPr lang="ar-IQ" sz="3200" dirty="0">
                <a:latin typeface="Sakkal Majalla" panose="02000000000000000000" pitchFamily="2" charset="-78"/>
                <a:cs typeface="Sakkal Majalla" panose="02000000000000000000" pitchFamily="2" charset="-78"/>
              </a:rPr>
              <a:t>2- خدمة المصلحة العامة واحترام تنوع المجتمع وعدم تبسيط القضايا والاحداث</a:t>
            </a:r>
          </a:p>
          <a:p>
            <a:pPr marL="0" indent="0">
              <a:buNone/>
            </a:pPr>
            <a:r>
              <a:rPr lang="ar-IQ" sz="3200" dirty="0">
                <a:latin typeface="Sakkal Majalla" panose="02000000000000000000" pitchFamily="2" charset="-78"/>
                <a:cs typeface="Sakkal Majalla" panose="02000000000000000000" pitchFamily="2" charset="-78"/>
              </a:rPr>
              <a:t>3- توفير معلومات كاملة لتنوير الراي العام</a:t>
            </a:r>
          </a:p>
          <a:p>
            <a:pPr marL="0" indent="0">
              <a:buNone/>
            </a:pPr>
            <a:r>
              <a:rPr lang="ar-IQ" sz="3200" b="1" dirty="0">
                <a:latin typeface="Sakkal Majalla" panose="02000000000000000000" pitchFamily="2" charset="-78"/>
                <a:cs typeface="Sakkal Majalla" panose="02000000000000000000" pitchFamily="2" charset="-78"/>
              </a:rPr>
              <a:t>ثانيا: الحقيقة:</a:t>
            </a:r>
          </a:p>
          <a:p>
            <a:pPr marL="0" indent="0">
              <a:buNone/>
            </a:pPr>
            <a:r>
              <a:rPr lang="ar-IQ" sz="3200" dirty="0">
                <a:latin typeface="Sakkal Majalla" panose="02000000000000000000" pitchFamily="2" charset="-78"/>
                <a:cs typeface="Sakkal Majalla" panose="02000000000000000000" pitchFamily="2" charset="-78"/>
              </a:rPr>
              <a:t>1- السعي باستمرار للوصول الى الحقيقة</a:t>
            </a:r>
          </a:p>
          <a:p>
            <a:pPr marL="0" indent="0">
              <a:buNone/>
            </a:pPr>
            <a:r>
              <a:rPr lang="ar-IQ" sz="3200" dirty="0">
                <a:latin typeface="Sakkal Majalla" panose="02000000000000000000" pitchFamily="2" charset="-78"/>
                <a:cs typeface="Sakkal Majalla" panose="02000000000000000000" pitchFamily="2" charset="-78"/>
              </a:rPr>
              <a:t>2- عدم تشويه او حجب أهمية الاحداث</a:t>
            </a:r>
          </a:p>
          <a:p>
            <a:pPr marL="0" indent="0">
              <a:buNone/>
            </a:pPr>
            <a:r>
              <a:rPr lang="ar-IQ" sz="3200" dirty="0">
                <a:latin typeface="Sakkal Majalla" panose="02000000000000000000" pitchFamily="2" charset="-78"/>
                <a:cs typeface="Sakkal Majalla" panose="02000000000000000000" pitchFamily="2" charset="-78"/>
              </a:rPr>
              <a:t>3- الكشف عن اصل المعلومات والمواد المقدمة</a:t>
            </a:r>
          </a:p>
          <a:p>
            <a:pPr marL="0" indent="0">
              <a:buNone/>
            </a:pPr>
            <a:r>
              <a:rPr lang="ar-IQ" sz="3200" dirty="0">
                <a:latin typeface="Sakkal Majalla" panose="02000000000000000000" pitchFamily="2" charset="-78"/>
                <a:cs typeface="Sakkal Majalla" panose="02000000000000000000" pitchFamily="2" charset="-78"/>
              </a:rPr>
              <a:t>4- عدم نشر معلومات يعرف الصحفي انها كاذبة حتى لو أسندت</a:t>
            </a:r>
          </a:p>
          <a:p>
            <a:pPr marL="0" indent="0">
              <a:buNone/>
            </a:pPr>
            <a:r>
              <a:rPr lang="ar-IQ" sz="3200" dirty="0">
                <a:latin typeface="Sakkal Majalla" panose="02000000000000000000" pitchFamily="2" charset="-78"/>
                <a:cs typeface="Sakkal Majalla" panose="02000000000000000000" pitchFamily="2" charset="-78"/>
              </a:rPr>
              <a:t> الى مصدر</a:t>
            </a:r>
          </a:p>
          <a:p>
            <a:pPr marL="0" indent="0">
              <a:buNone/>
            </a:pPr>
            <a:r>
              <a:rPr lang="ar-IQ" sz="3200" dirty="0">
                <a:latin typeface="Sakkal Majalla" panose="02000000000000000000" pitchFamily="2" charset="-78"/>
                <a:cs typeface="Sakkal Majalla" panose="02000000000000000000" pitchFamily="2" charset="-78"/>
              </a:rPr>
              <a:t>5- عدم معالجة الصور او الأصوات او المادة الفيلمية بطريقة مضللة</a:t>
            </a:r>
          </a:p>
          <a:p>
            <a:pPr marL="0" indent="0">
              <a:buNone/>
            </a:pPr>
            <a:endParaRPr lang="en-US" dirty="0"/>
          </a:p>
        </p:txBody>
      </p:sp>
    </p:spTree>
    <p:extLst>
      <p:ext uri="{BB962C8B-B14F-4D97-AF65-F5344CB8AC3E}">
        <p14:creationId xmlns:p14="http://schemas.microsoft.com/office/powerpoint/2010/main" val="298288217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A0733-EEAA-8A89-42D4-6B2207B4998C}"/>
              </a:ext>
            </a:extLst>
          </p:cNvPr>
          <p:cNvSpPr>
            <a:spLocks noGrp="1"/>
          </p:cNvSpPr>
          <p:nvPr>
            <p:ph type="title"/>
          </p:nvPr>
        </p:nvSpPr>
        <p:spPr>
          <a:xfrm>
            <a:off x="1544269" y="490945"/>
            <a:ext cx="10018713" cy="381000"/>
          </a:xfrm>
        </p:spPr>
        <p:txBody>
          <a:bodyPr>
            <a:normAutofit fontScale="90000"/>
          </a:bodyPr>
          <a:lstStyle/>
          <a:p>
            <a:r>
              <a:rPr lang="ar-IQ" sz="4000" b="1" dirty="0">
                <a:latin typeface="Sakkal Majalla" panose="02000000000000000000" pitchFamily="2" charset="-78"/>
                <a:cs typeface="Sakkal Majalla" panose="02000000000000000000" pitchFamily="2" charset="-78"/>
              </a:rPr>
              <a:t>التحديات الأخلاقية في توظيف المعلومات الالكترونية</a:t>
            </a:r>
            <a:endParaRPr lang="en-US" dirty="0"/>
          </a:p>
        </p:txBody>
      </p:sp>
      <p:sp>
        <p:nvSpPr>
          <p:cNvPr id="3" name="Content Placeholder 2">
            <a:extLst>
              <a:ext uri="{FF2B5EF4-FFF2-40B4-BE49-F238E27FC236}">
                <a16:creationId xmlns:a16="http://schemas.microsoft.com/office/drawing/2014/main" id="{0D1E155E-65C6-72ED-A700-D3789EE867FA}"/>
              </a:ext>
            </a:extLst>
          </p:cNvPr>
          <p:cNvSpPr>
            <a:spLocks noGrp="1"/>
          </p:cNvSpPr>
          <p:nvPr>
            <p:ph idx="1"/>
          </p:nvPr>
        </p:nvSpPr>
        <p:spPr>
          <a:xfrm>
            <a:off x="1544270" y="681445"/>
            <a:ext cx="10018713" cy="6039394"/>
          </a:xfrm>
        </p:spPr>
        <p:txBody>
          <a:bodyPr>
            <a:normAutofit/>
          </a:bodyPr>
          <a:lstStyle/>
          <a:p>
            <a:pPr marL="0" indent="0">
              <a:buNone/>
            </a:pPr>
            <a:r>
              <a:rPr lang="ar-IQ" sz="3200" b="1" dirty="0">
                <a:latin typeface="Sakkal Majalla" panose="02000000000000000000" pitchFamily="2" charset="-78"/>
                <a:cs typeface="Sakkal Majalla" panose="02000000000000000000" pitchFamily="2" charset="-78"/>
              </a:rPr>
              <a:t>ثالثا: الانصاف:</a:t>
            </a:r>
          </a:p>
          <a:p>
            <a:pPr marL="457200" indent="-457200">
              <a:buAutoNum type="arabicPeriod"/>
            </a:pPr>
            <a:r>
              <a:rPr lang="ar-IQ" sz="3200" dirty="0">
                <a:latin typeface="Sakkal Majalla" panose="02000000000000000000" pitchFamily="2" charset="-78"/>
                <a:cs typeface="Sakkal Majalla" panose="02000000000000000000" pitchFamily="2" charset="-78"/>
              </a:rPr>
              <a:t>معالجة موضوعات التحقيق الاستقصائي </a:t>
            </a:r>
            <a:r>
              <a:rPr lang="ar-IQ" sz="3200" dirty="0" err="1">
                <a:latin typeface="Sakkal Majalla" panose="02000000000000000000" pitchFamily="2" charset="-78"/>
                <a:cs typeface="Sakkal Majalla" panose="02000000000000000000" pitchFamily="2" charset="-78"/>
              </a:rPr>
              <a:t>بانصاف</a:t>
            </a:r>
            <a:r>
              <a:rPr lang="ar-IQ" sz="3200" dirty="0">
                <a:latin typeface="Sakkal Majalla" panose="02000000000000000000" pitchFamily="2" charset="-78"/>
                <a:cs typeface="Sakkal Majalla" panose="02000000000000000000" pitchFamily="2" charset="-78"/>
              </a:rPr>
              <a:t> وحيادية وإظهار التعاطف مع الضحايا</a:t>
            </a:r>
          </a:p>
          <a:p>
            <a:pPr marL="457200" indent="-457200">
              <a:buAutoNum type="arabicPeriod"/>
            </a:pPr>
            <a:r>
              <a:rPr lang="ar-IQ" sz="3200" dirty="0">
                <a:latin typeface="Sakkal Majalla" panose="02000000000000000000" pitchFamily="2" charset="-78"/>
                <a:cs typeface="Sakkal Majalla" panose="02000000000000000000" pitchFamily="2" charset="-78"/>
              </a:rPr>
              <a:t>إيلاء رعاية خاصة بالموضوعات التي تتعلق بالأطفال واضفاء خصوصية عليها</a:t>
            </a:r>
          </a:p>
          <a:p>
            <a:pPr marL="457200" indent="-457200">
              <a:buAutoNum type="arabicPeriod"/>
            </a:pPr>
            <a:r>
              <a:rPr lang="ar-IQ" sz="3200" dirty="0">
                <a:latin typeface="Sakkal Majalla" panose="02000000000000000000" pitchFamily="2" charset="-78"/>
                <a:cs typeface="Sakkal Majalla" panose="02000000000000000000" pitchFamily="2" charset="-78"/>
              </a:rPr>
              <a:t>احترام تنوع الجمهور دون انحياز او نمطية</a:t>
            </a:r>
          </a:p>
          <a:p>
            <a:pPr marL="457200" indent="-457200">
              <a:buAutoNum type="arabicPeriod"/>
            </a:pPr>
            <a:r>
              <a:rPr lang="ar-IQ" sz="3200" dirty="0">
                <a:latin typeface="Sakkal Majalla" panose="02000000000000000000" pitchFamily="2" charset="-78"/>
                <a:cs typeface="Sakkal Majalla" panose="02000000000000000000" pitchFamily="2" charset="-78"/>
              </a:rPr>
              <a:t>التنوع في التعبير والآراء والأفكار في عرض سياق المادة</a:t>
            </a:r>
          </a:p>
          <a:p>
            <a:pPr marL="457200" indent="-457200">
              <a:buAutoNum type="arabicPeriod"/>
            </a:pPr>
            <a:r>
              <a:rPr lang="ar-IQ" sz="3200" dirty="0">
                <a:latin typeface="Sakkal Majalla" panose="02000000000000000000" pitchFamily="2" charset="-78"/>
                <a:cs typeface="Sakkal Majalla" panose="02000000000000000000" pitchFamily="2" charset="-78"/>
              </a:rPr>
              <a:t>طرح المواضيع وفق فهم مهني الابتعاد عن التحيز الشخصي </a:t>
            </a:r>
          </a:p>
          <a:p>
            <a:pPr marL="457200" indent="-457200">
              <a:buAutoNum type="arabicPeriod"/>
            </a:pPr>
            <a:r>
              <a:rPr lang="ar-IQ" sz="3200" dirty="0">
                <a:latin typeface="Sakkal Majalla" panose="02000000000000000000" pitchFamily="2" charset="-78"/>
                <a:cs typeface="Sakkal Majalla" panose="02000000000000000000" pitchFamily="2" charset="-78"/>
              </a:rPr>
              <a:t>احترام الحق في محاكمة عادلة</a:t>
            </a:r>
            <a:endParaRPr lang="en-US" sz="3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07162294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9F43A-8BC0-A210-90B0-1D0304782B32}"/>
              </a:ext>
            </a:extLst>
          </p:cNvPr>
          <p:cNvSpPr>
            <a:spLocks noGrp="1"/>
          </p:cNvSpPr>
          <p:nvPr>
            <p:ph type="title"/>
          </p:nvPr>
        </p:nvSpPr>
        <p:spPr>
          <a:xfrm>
            <a:off x="1484310" y="241663"/>
            <a:ext cx="10018713" cy="646611"/>
          </a:xfrm>
        </p:spPr>
        <p:txBody>
          <a:bodyPr>
            <a:normAutofit fontScale="90000"/>
          </a:bodyPr>
          <a:lstStyle/>
          <a:p>
            <a:r>
              <a:rPr lang="ar-IQ" sz="4000" b="1" dirty="0">
                <a:latin typeface="Sakkal Majalla" panose="02000000000000000000" pitchFamily="2" charset="-78"/>
                <a:cs typeface="Sakkal Majalla" panose="02000000000000000000" pitchFamily="2" charset="-78"/>
              </a:rPr>
              <a:t>التحديات الأخلاقية في توظيف المعلومات الالكترونية</a:t>
            </a:r>
            <a:endParaRPr lang="en-US" dirty="0"/>
          </a:p>
        </p:txBody>
      </p:sp>
      <p:sp>
        <p:nvSpPr>
          <p:cNvPr id="3" name="Content Placeholder 2">
            <a:extLst>
              <a:ext uri="{FF2B5EF4-FFF2-40B4-BE49-F238E27FC236}">
                <a16:creationId xmlns:a16="http://schemas.microsoft.com/office/drawing/2014/main" id="{FED99E9A-0722-30A3-5314-B1B64BC6E851}"/>
              </a:ext>
            </a:extLst>
          </p:cNvPr>
          <p:cNvSpPr>
            <a:spLocks noGrp="1"/>
          </p:cNvSpPr>
          <p:nvPr>
            <p:ph idx="1"/>
          </p:nvPr>
        </p:nvSpPr>
        <p:spPr>
          <a:xfrm>
            <a:off x="1484309" y="1034142"/>
            <a:ext cx="10018713" cy="5431972"/>
          </a:xfrm>
        </p:spPr>
        <p:txBody>
          <a:bodyPr>
            <a:noAutofit/>
          </a:bodyPr>
          <a:lstStyle/>
          <a:p>
            <a:pPr marL="0" indent="0">
              <a:buNone/>
            </a:pPr>
            <a:r>
              <a:rPr lang="ar-IQ" sz="3200" b="1" dirty="0">
                <a:latin typeface="Sakkal Majalla" panose="02000000000000000000" pitchFamily="2" charset="-78"/>
                <a:cs typeface="Sakkal Majalla" panose="02000000000000000000" pitchFamily="2" charset="-78"/>
              </a:rPr>
              <a:t>رابعا: النزاهة:</a:t>
            </a:r>
          </a:p>
          <a:p>
            <a:pPr marL="457200" indent="-457200">
              <a:buAutoNum type="arabicPeriod"/>
            </a:pPr>
            <a:r>
              <a:rPr lang="ar-IQ" sz="3200" dirty="0">
                <a:latin typeface="Sakkal Majalla" panose="02000000000000000000" pitchFamily="2" charset="-78"/>
                <a:cs typeface="Sakkal Majalla" panose="02000000000000000000" pitchFamily="2" charset="-78"/>
              </a:rPr>
              <a:t>تحديد المصادر وعدم استخدام المصادر السرية كلما امكن وعند استخدامها يجب حماية سرية المصدر وعدم تعريضه للخطر</a:t>
            </a:r>
          </a:p>
          <a:p>
            <a:pPr marL="457200" indent="-457200">
              <a:buAutoNum type="arabicPeriod"/>
            </a:pPr>
            <a:r>
              <a:rPr lang="ar-IQ" sz="3200" dirty="0">
                <a:latin typeface="Sakkal Majalla" panose="02000000000000000000" pitchFamily="2" charset="-78"/>
                <a:cs typeface="Sakkal Majalla" panose="02000000000000000000" pitchFamily="2" charset="-78"/>
              </a:rPr>
              <a:t>عدم اللجوء الى استخدام تقنيات التخفي قدر الإمكان ولاسيما في حال الوصول الى مصادر علنية تفي بالغرض</a:t>
            </a:r>
          </a:p>
          <a:p>
            <a:pPr marL="457200" indent="-457200">
              <a:buAutoNum type="arabicPeriod"/>
            </a:pPr>
            <a:r>
              <a:rPr lang="ar-IQ" sz="3200" dirty="0">
                <a:latin typeface="Sakkal Majalla" panose="02000000000000000000" pitchFamily="2" charset="-78"/>
                <a:cs typeface="Sakkal Majalla" panose="02000000000000000000" pitchFamily="2" charset="-78"/>
              </a:rPr>
              <a:t>عدم اعادة بث مواد إعلامية خاصة بمؤسسات إعلامية أخرى دون اذن</a:t>
            </a:r>
          </a:p>
          <a:p>
            <a:pPr marL="457200" indent="-457200">
              <a:buAutoNum type="arabicPeriod"/>
            </a:pPr>
            <a:r>
              <a:rPr lang="ar-IQ" sz="3200" dirty="0">
                <a:latin typeface="Sakkal Majalla" panose="02000000000000000000" pitchFamily="2" charset="-78"/>
                <a:cs typeface="Sakkal Majalla" panose="02000000000000000000" pitchFamily="2" charset="-78"/>
              </a:rPr>
              <a:t>الاستعانة بمصادر لها مصلحة خاصة بالقصة الاستقصائية</a:t>
            </a:r>
          </a:p>
          <a:p>
            <a:pPr marL="457200" indent="-457200">
              <a:buAutoNum type="arabicPeriod"/>
            </a:pPr>
            <a:r>
              <a:rPr lang="ar-IQ" sz="3200" dirty="0">
                <a:latin typeface="Sakkal Majalla" panose="02000000000000000000" pitchFamily="2" charset="-78"/>
                <a:cs typeface="Sakkal Majalla" panose="02000000000000000000" pitchFamily="2" charset="-78"/>
              </a:rPr>
              <a:t>قبول الهدايا ولاسيما من اطراف لها علاقة بموضوع التحقيق الاستقصائي</a:t>
            </a:r>
          </a:p>
          <a:p>
            <a:pPr marL="457200" indent="-457200">
              <a:buAutoNum type="arabicPeriod"/>
            </a:pPr>
            <a:r>
              <a:rPr lang="ar-IQ" sz="3200" dirty="0">
                <a:latin typeface="Sakkal Majalla" panose="02000000000000000000" pitchFamily="2" charset="-78"/>
                <a:cs typeface="Sakkal Majalla" panose="02000000000000000000" pitchFamily="2" charset="-78"/>
              </a:rPr>
              <a:t>المشاركة في نشاطات معينة تعرض استقلاليتهم للتشكيك</a:t>
            </a:r>
            <a:endParaRPr lang="en-US" sz="3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83519457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1533B-01C4-0ADC-6128-22AFC84E727F}"/>
              </a:ext>
            </a:extLst>
          </p:cNvPr>
          <p:cNvSpPr>
            <a:spLocks noGrp="1"/>
          </p:cNvSpPr>
          <p:nvPr>
            <p:ph type="title"/>
          </p:nvPr>
        </p:nvSpPr>
        <p:spPr>
          <a:xfrm>
            <a:off x="1588814" y="241664"/>
            <a:ext cx="10018713" cy="381000"/>
          </a:xfrm>
        </p:spPr>
        <p:txBody>
          <a:bodyPr>
            <a:normAutofit fontScale="90000"/>
          </a:bodyPr>
          <a:lstStyle/>
          <a:p>
            <a:r>
              <a:rPr lang="ar-IQ" sz="4000" b="1" dirty="0">
                <a:latin typeface="Sakkal Majalla" panose="02000000000000000000" pitchFamily="2" charset="-78"/>
                <a:cs typeface="Sakkal Majalla" panose="02000000000000000000" pitchFamily="2" charset="-78"/>
              </a:rPr>
              <a:t>التحديات الأخلاقية في توظيف المعلومات الالكترونية</a:t>
            </a:r>
            <a:endParaRPr lang="en-US" dirty="0"/>
          </a:p>
        </p:txBody>
      </p:sp>
      <p:sp>
        <p:nvSpPr>
          <p:cNvPr id="3" name="Content Placeholder 2">
            <a:extLst>
              <a:ext uri="{FF2B5EF4-FFF2-40B4-BE49-F238E27FC236}">
                <a16:creationId xmlns:a16="http://schemas.microsoft.com/office/drawing/2014/main" id="{3553383E-20D6-338F-3117-D52AF9ECEB0A}"/>
              </a:ext>
            </a:extLst>
          </p:cNvPr>
          <p:cNvSpPr>
            <a:spLocks noGrp="1"/>
          </p:cNvSpPr>
          <p:nvPr>
            <p:ph idx="1"/>
          </p:nvPr>
        </p:nvSpPr>
        <p:spPr>
          <a:xfrm>
            <a:off x="1484310" y="927463"/>
            <a:ext cx="10018713" cy="4863737"/>
          </a:xfrm>
        </p:spPr>
        <p:txBody>
          <a:bodyPr/>
          <a:lstStyle/>
          <a:p>
            <a:pPr marL="0" indent="0">
              <a:buNone/>
            </a:pPr>
            <a:r>
              <a:rPr lang="ar-IQ" sz="3200" b="1" dirty="0">
                <a:latin typeface="Sakkal Majalla" panose="02000000000000000000" pitchFamily="2" charset="-78"/>
                <a:cs typeface="Sakkal Majalla" panose="02000000000000000000" pitchFamily="2" charset="-78"/>
              </a:rPr>
              <a:t>خامسا: الاستقلال:</a:t>
            </a:r>
          </a:p>
          <a:p>
            <a:pPr marL="457200" indent="-457200">
              <a:buAutoNum type="arabicPeriod"/>
            </a:pPr>
            <a:r>
              <a:rPr lang="ar-IQ" sz="3200" dirty="0">
                <a:latin typeface="Sakkal Majalla" panose="02000000000000000000" pitchFamily="2" charset="-78"/>
                <a:cs typeface="Sakkal Majalla" panose="02000000000000000000" pitchFamily="2" charset="-78"/>
              </a:rPr>
              <a:t>جمع المعلومات دون خوف او مجاملة او تأثير او ضغط من احد</a:t>
            </a:r>
          </a:p>
          <a:p>
            <a:pPr marL="457200" indent="-457200">
              <a:buAutoNum type="arabicPeriod"/>
            </a:pPr>
            <a:r>
              <a:rPr lang="ar-IQ" sz="3200" dirty="0">
                <a:latin typeface="Sakkal Majalla" panose="02000000000000000000" pitchFamily="2" charset="-78"/>
                <a:cs typeface="Sakkal Majalla" panose="02000000000000000000" pitchFamily="2" charset="-78"/>
              </a:rPr>
              <a:t>مقاومة من يسعى لشراء او التأثير في محتوى التحقيق الاستقصائي</a:t>
            </a:r>
          </a:p>
          <a:p>
            <a:pPr marL="457200" indent="-457200">
              <a:buAutoNum type="arabicPeriod"/>
            </a:pPr>
            <a:r>
              <a:rPr lang="ar-IQ" sz="3200" dirty="0">
                <a:latin typeface="Sakkal Majalla" panose="02000000000000000000" pitchFamily="2" charset="-78"/>
                <a:cs typeface="Sakkal Majalla" panose="02000000000000000000" pitchFamily="2" charset="-78"/>
              </a:rPr>
              <a:t>عدم الرضوخ للمصلحة الذاتية او تأثير الزملاء والرؤساء في العمل والخ</a:t>
            </a:r>
          </a:p>
          <a:p>
            <a:pPr marL="457200" indent="-457200">
              <a:buAutoNum type="arabicPeriod"/>
            </a:pPr>
            <a:r>
              <a:rPr lang="ar-IQ" sz="3200" dirty="0">
                <a:latin typeface="Sakkal Majalla" panose="02000000000000000000" pitchFamily="2" charset="-78"/>
                <a:cs typeface="Sakkal Majalla" panose="02000000000000000000" pitchFamily="2" charset="-78"/>
              </a:rPr>
              <a:t>عدم السماح بالتدخل او فرض مادة معينة في التحقيق الاستقصائي من قبل الجهة الناشرة او </a:t>
            </a:r>
            <a:r>
              <a:rPr lang="ar-IQ" sz="3200" dirty="0" err="1">
                <a:latin typeface="Sakkal Majalla" panose="02000000000000000000" pitchFamily="2" charset="-78"/>
                <a:cs typeface="Sakkal Majalla" panose="02000000000000000000" pitchFamily="2" charset="-78"/>
              </a:rPr>
              <a:t>الباثة</a:t>
            </a:r>
            <a:r>
              <a:rPr lang="ar-IQ" sz="3200" dirty="0">
                <a:latin typeface="Sakkal Majalla" panose="02000000000000000000" pitchFamily="2" charset="-78"/>
                <a:cs typeface="Sakkal Majalla" panose="02000000000000000000" pitchFamily="2" charset="-78"/>
              </a:rPr>
              <a:t> له</a:t>
            </a:r>
          </a:p>
          <a:p>
            <a:pPr marL="457200" indent="-457200">
              <a:buAutoNum type="arabicPeriod"/>
            </a:pPr>
            <a:r>
              <a:rPr lang="ar-IQ" sz="3200" dirty="0">
                <a:latin typeface="Sakkal Majalla" panose="02000000000000000000" pitchFamily="2" charset="-78"/>
                <a:cs typeface="Sakkal Majalla" panose="02000000000000000000" pitchFamily="2" charset="-78"/>
              </a:rPr>
              <a:t>الدفاع عن الحريات الصحفية وحقوق الصحفيين</a:t>
            </a:r>
          </a:p>
          <a:p>
            <a:pPr marL="457200" indent="-457200">
              <a:buAutoNum type="arabicPeriod"/>
            </a:pPr>
            <a:endParaRPr lang="en-US" dirty="0"/>
          </a:p>
        </p:txBody>
      </p:sp>
    </p:spTree>
    <p:extLst>
      <p:ext uri="{BB962C8B-B14F-4D97-AF65-F5344CB8AC3E}">
        <p14:creationId xmlns:p14="http://schemas.microsoft.com/office/powerpoint/2010/main" val="18126193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846B2-E39F-3E44-6673-35C6F8A9962F}"/>
              </a:ext>
            </a:extLst>
          </p:cNvPr>
          <p:cNvSpPr>
            <a:spLocks noGrp="1"/>
          </p:cNvSpPr>
          <p:nvPr>
            <p:ph type="title"/>
          </p:nvPr>
        </p:nvSpPr>
        <p:spPr>
          <a:xfrm>
            <a:off x="1484310" y="394062"/>
            <a:ext cx="10018713" cy="672737"/>
          </a:xfrm>
        </p:spPr>
        <p:txBody>
          <a:bodyPr>
            <a:normAutofit fontScale="90000"/>
          </a:bodyPr>
          <a:lstStyle/>
          <a:p>
            <a:r>
              <a:rPr lang="ar-IQ" sz="4000" b="1" dirty="0">
                <a:latin typeface="Sakkal Majalla" panose="02000000000000000000" pitchFamily="2" charset="-78"/>
                <a:cs typeface="Sakkal Majalla" panose="02000000000000000000" pitchFamily="2" charset="-78"/>
              </a:rPr>
              <a:t>التحديات الأخلاقية في توظيف المعلومات الالكترونية</a:t>
            </a:r>
            <a:endParaRPr lang="en-US" dirty="0"/>
          </a:p>
        </p:txBody>
      </p:sp>
      <p:sp>
        <p:nvSpPr>
          <p:cNvPr id="3" name="Content Placeholder 2">
            <a:extLst>
              <a:ext uri="{FF2B5EF4-FFF2-40B4-BE49-F238E27FC236}">
                <a16:creationId xmlns:a16="http://schemas.microsoft.com/office/drawing/2014/main" id="{1EE75B45-3733-4B68-73A6-D22212C22E9B}"/>
              </a:ext>
            </a:extLst>
          </p:cNvPr>
          <p:cNvSpPr>
            <a:spLocks noGrp="1"/>
          </p:cNvSpPr>
          <p:nvPr>
            <p:ph idx="1"/>
          </p:nvPr>
        </p:nvSpPr>
        <p:spPr>
          <a:xfrm>
            <a:off x="1484310" y="822961"/>
            <a:ext cx="10018713" cy="4968240"/>
          </a:xfrm>
        </p:spPr>
        <p:txBody>
          <a:bodyPr>
            <a:normAutofit/>
          </a:bodyPr>
          <a:lstStyle/>
          <a:p>
            <a:pPr marL="0" indent="0">
              <a:buNone/>
            </a:pPr>
            <a:r>
              <a:rPr lang="ar-IQ" sz="3200" b="1" dirty="0">
                <a:latin typeface="Sakkal Majalla" panose="02000000000000000000" pitchFamily="2" charset="-78"/>
                <a:cs typeface="Sakkal Majalla" panose="02000000000000000000" pitchFamily="2" charset="-78"/>
              </a:rPr>
              <a:t>سادسا: المساءلة:</a:t>
            </a:r>
          </a:p>
          <a:p>
            <a:pPr marL="457200" indent="-457200">
              <a:lnSpc>
                <a:spcPct val="150000"/>
              </a:lnSpc>
              <a:buAutoNum type="arabicPeriod"/>
            </a:pPr>
            <a:r>
              <a:rPr lang="ar-IQ" sz="3200" dirty="0">
                <a:latin typeface="Sakkal Majalla" panose="02000000000000000000" pitchFamily="2" charset="-78"/>
                <a:cs typeface="Sakkal Majalla" panose="02000000000000000000" pitchFamily="2" charset="-78"/>
              </a:rPr>
              <a:t>تشجيع الصحفيين على الالتزام بأخلاقيات المهنة</a:t>
            </a:r>
          </a:p>
          <a:p>
            <a:pPr marL="457200" indent="-457200">
              <a:lnSpc>
                <a:spcPct val="150000"/>
              </a:lnSpc>
              <a:buAutoNum type="arabicPeriod"/>
            </a:pPr>
            <a:r>
              <a:rPr lang="ar-IQ" sz="3200" dirty="0">
                <a:latin typeface="Sakkal Majalla" panose="02000000000000000000" pitchFamily="2" charset="-78"/>
                <a:cs typeface="Sakkal Majalla" panose="02000000000000000000" pitchFamily="2" charset="-78"/>
              </a:rPr>
              <a:t>التحقيق في الشكاوى وتصحيح الأخطاء في وقتها والحفاظ على التوازن في التحقيق الاستقصائي</a:t>
            </a:r>
          </a:p>
          <a:p>
            <a:pPr marL="457200" indent="-457200">
              <a:lnSpc>
                <a:spcPct val="150000"/>
              </a:lnSpc>
              <a:buAutoNum type="arabicPeriod"/>
            </a:pPr>
            <a:r>
              <a:rPr lang="ar-IQ" sz="3200" dirty="0">
                <a:latin typeface="Sakkal Majalla" panose="02000000000000000000" pitchFamily="2" charset="-78"/>
                <a:cs typeface="Sakkal Majalla" panose="02000000000000000000" pitchFamily="2" charset="-78"/>
              </a:rPr>
              <a:t>الاستماع الى الأطراف التي تثير اعتراضات أخلاقية وخلق بيئة صحية لها</a:t>
            </a:r>
            <a:endParaRPr lang="en-US" sz="3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8951516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1090748"/>
            <a:ext cx="10018713" cy="790303"/>
          </a:xfrm>
        </p:spPr>
        <p:txBody>
          <a:bodyPr>
            <a:normAutofit/>
          </a:bodyPr>
          <a:lstStyle/>
          <a:p>
            <a:r>
              <a:rPr lang="ar-SA" sz="3600" b="1" dirty="0">
                <a:latin typeface="Sakkal Majalla" panose="02000000000000000000" pitchFamily="2" charset="-78"/>
                <a:cs typeface="Sakkal Majalla" panose="02000000000000000000" pitchFamily="2" charset="-78"/>
              </a:rPr>
              <a:t>المقابلة الصحفية</a:t>
            </a:r>
            <a:endParaRPr lang="ar-IQ" sz="3600" b="1"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1484310" y="2039982"/>
            <a:ext cx="10018713" cy="2296887"/>
          </a:xfrm>
        </p:spPr>
        <p:txBody>
          <a:bodyPr>
            <a:normAutofit fontScale="85000" lnSpcReduction="20000"/>
          </a:bodyPr>
          <a:lstStyle/>
          <a:p>
            <a:pPr algn="just">
              <a:lnSpc>
                <a:spcPct val="150000"/>
              </a:lnSpc>
              <a:buNone/>
            </a:pPr>
            <a:r>
              <a:rPr lang="ar-SA" sz="3200" dirty="0">
                <a:latin typeface="Sakkal Majalla" panose="02000000000000000000" pitchFamily="2" charset="-78"/>
                <a:cs typeface="Sakkal Majalla" panose="02000000000000000000" pitchFamily="2" charset="-78"/>
              </a:rPr>
              <a:t>احد الادوات الرئيسة للبحث عن الحقائق وتوثيقها فهي طريقة للحصول على المعلومات من مصادرها الرئيسة والثانوية بهدف توضيح الحقائق ورؤية الاشياء من زوايا مختلفة</a:t>
            </a:r>
            <a:r>
              <a:rPr lang="ar-IQ" sz="3200" dirty="0">
                <a:latin typeface="Sakkal Majalla" panose="02000000000000000000" pitchFamily="2" charset="-78"/>
                <a:cs typeface="Sakkal Majalla" panose="02000000000000000000" pitchFamily="2" charset="-78"/>
              </a:rPr>
              <a:t> وتعد مهمة كونها توظف وتستخدم في جميع الفنون الصحفية والاذاعية والتلفزيونية لذا يفترض على كل صحفي اجادتها بشكل جيد</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450666"/>
            <a:ext cx="10018713" cy="447541"/>
          </a:xfrm>
        </p:spPr>
        <p:txBody>
          <a:bodyPr>
            <a:noAutofit/>
          </a:bodyPr>
          <a:lstStyle/>
          <a:p>
            <a:r>
              <a:rPr lang="ar-IQ" sz="3200" b="1" dirty="0">
                <a:latin typeface="Sakkal Majalla" panose="02000000000000000000" pitchFamily="2" charset="-78"/>
                <a:cs typeface="Sakkal Majalla" panose="02000000000000000000" pitchFamily="2" charset="-78"/>
              </a:rPr>
              <a:t>مجالات الصحافة الاستقصائية</a:t>
            </a:r>
          </a:p>
        </p:txBody>
      </p:sp>
      <p:sp>
        <p:nvSpPr>
          <p:cNvPr id="3" name="Content Placeholder 2"/>
          <p:cNvSpPr>
            <a:spLocks noGrp="1"/>
          </p:cNvSpPr>
          <p:nvPr>
            <p:ph idx="1"/>
          </p:nvPr>
        </p:nvSpPr>
        <p:spPr>
          <a:xfrm>
            <a:off x="1484310" y="1249252"/>
            <a:ext cx="10018713" cy="5409126"/>
          </a:xfrm>
        </p:spPr>
        <p:txBody>
          <a:bodyPr>
            <a:normAutofit/>
          </a:bodyPr>
          <a:lstStyle/>
          <a:p>
            <a:pPr marL="0" indent="0" algn="just">
              <a:buNone/>
            </a:pPr>
            <a:r>
              <a:rPr lang="ar-IQ" sz="3200" b="1" u="sng" dirty="0">
                <a:latin typeface="Sakkal Majalla" panose="02000000000000000000" pitchFamily="2" charset="-78"/>
                <a:cs typeface="Sakkal Majalla" panose="02000000000000000000" pitchFamily="2" charset="-78"/>
              </a:rPr>
              <a:t>1- مراقبة وفضح الفساد الذي ترتكبه السلطة :</a:t>
            </a:r>
          </a:p>
          <a:p>
            <a:pPr marL="0" indent="0" algn="just">
              <a:buNone/>
            </a:pPr>
            <a:r>
              <a:rPr lang="ar-IQ" sz="3200" dirty="0">
                <a:latin typeface="Sakkal Majalla" panose="02000000000000000000" pitchFamily="2" charset="-78"/>
                <a:cs typeface="Sakkal Majalla" panose="02000000000000000000" pitchFamily="2" charset="-78"/>
              </a:rPr>
              <a:t>مراقبة السلطات وكشف سوء استخدام السلطة والتكسب غير المشروع من الوظيفة العامة جنب الى جنب المؤسسات المعنية بتعقب الفساد مثل هيئة النزاهة مكتب المفتش العام والسلطات الرقابية في البرلمان ويشمل ذلك من قمة الهرم السياسي الى الموظفين الصغار (فضيحة ووتر غيت).</a:t>
            </a:r>
          </a:p>
          <a:p>
            <a:pPr marL="0" indent="0" algn="just">
              <a:buNone/>
            </a:pPr>
            <a:endParaRPr lang="ar-IQ" sz="3200" dirty="0">
              <a:latin typeface="Sakkal Majalla" panose="02000000000000000000" pitchFamily="2" charset="-78"/>
              <a:cs typeface="Sakkal Majalla" panose="02000000000000000000" pitchFamily="2" charset="-78"/>
            </a:endParaRPr>
          </a:p>
          <a:p>
            <a:pPr marL="0" indent="0" algn="just">
              <a:buNone/>
            </a:pPr>
            <a:r>
              <a:rPr lang="ar-IQ" sz="3200" b="1" u="sng" dirty="0">
                <a:latin typeface="Sakkal Majalla" panose="02000000000000000000" pitchFamily="2" charset="-78"/>
                <a:cs typeface="Sakkal Majalla" panose="02000000000000000000" pitchFamily="2" charset="-78"/>
              </a:rPr>
              <a:t>2- مراقبة السلطات التشريعية:</a:t>
            </a:r>
          </a:p>
          <a:p>
            <a:pPr marL="0" indent="0" algn="just">
              <a:buNone/>
            </a:pPr>
            <a:r>
              <a:rPr lang="ar-IQ" sz="3200" dirty="0">
                <a:latin typeface="Sakkal Majalla" panose="02000000000000000000" pitchFamily="2" charset="-78"/>
                <a:cs typeface="Sakkal Majalla" panose="02000000000000000000" pitchFamily="2" charset="-78"/>
              </a:rPr>
              <a:t>مراقبة اداء السلطات التشريعية (فضيحة ترميم منازل اعضاء مجلس العموم البريطاني بين 2004 – 2009)</a:t>
            </a:r>
          </a:p>
          <a:p>
            <a:pPr marL="0" indent="0">
              <a:buNone/>
            </a:pPr>
            <a:endParaRPr lang="ar-IQ" dirty="0"/>
          </a:p>
        </p:txBody>
      </p:sp>
    </p:spTree>
    <p:extLst>
      <p:ext uri="{BB962C8B-B14F-4D97-AF65-F5344CB8AC3E}">
        <p14:creationId xmlns:p14="http://schemas.microsoft.com/office/powerpoint/2010/main" val="134472578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202475"/>
            <a:ext cx="10018713" cy="711926"/>
          </a:xfrm>
        </p:spPr>
        <p:txBody>
          <a:bodyPr>
            <a:normAutofit/>
          </a:bodyPr>
          <a:lstStyle/>
          <a:p>
            <a:r>
              <a:rPr lang="ar-SA" sz="3600" b="1" dirty="0">
                <a:latin typeface="Sakkal Majalla" panose="02000000000000000000" pitchFamily="2" charset="-78"/>
                <a:cs typeface="Sakkal Majalla" panose="02000000000000000000" pitchFamily="2" charset="-78"/>
              </a:rPr>
              <a:t>المقابلة الصحفية</a:t>
            </a:r>
            <a:endParaRPr lang="ar-IQ" sz="3600"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1484310" y="914401"/>
            <a:ext cx="10018713" cy="5146765"/>
          </a:xfrm>
        </p:spPr>
        <p:txBody>
          <a:bodyPr>
            <a:normAutofit/>
          </a:bodyPr>
          <a:lstStyle/>
          <a:p>
            <a:pPr>
              <a:buNone/>
            </a:pPr>
            <a:r>
              <a:rPr lang="ar-SA" sz="3200" b="1" u="sng" dirty="0">
                <a:latin typeface="Sakkal Majalla" panose="02000000000000000000" pitchFamily="2" charset="-78"/>
                <a:cs typeface="Sakkal Majalla" panose="02000000000000000000" pitchFamily="2" charset="-78"/>
              </a:rPr>
              <a:t>نستخدم المقابلة في التحقيق الاستقصائي لنعرف:</a:t>
            </a:r>
          </a:p>
          <a:p>
            <a:pPr>
              <a:buNone/>
            </a:pPr>
            <a:r>
              <a:rPr lang="ar-SA" sz="3200" dirty="0">
                <a:latin typeface="Sakkal Majalla" panose="02000000000000000000" pitchFamily="2" charset="-78"/>
                <a:cs typeface="Sakkal Majalla" panose="02000000000000000000" pitchFamily="2" charset="-78"/>
              </a:rPr>
              <a:t>1- من قام بفعل الاشياء ؟</a:t>
            </a:r>
          </a:p>
          <a:p>
            <a:pPr>
              <a:buNone/>
            </a:pPr>
            <a:r>
              <a:rPr lang="ar-SA" sz="3200" dirty="0">
                <a:latin typeface="Sakkal Majalla" panose="02000000000000000000" pitchFamily="2" charset="-78"/>
                <a:cs typeface="Sakkal Majalla" panose="02000000000000000000" pitchFamily="2" charset="-78"/>
              </a:rPr>
              <a:t>2- وكيف فعله؟</a:t>
            </a:r>
          </a:p>
          <a:p>
            <a:pPr>
              <a:buNone/>
            </a:pPr>
            <a:r>
              <a:rPr lang="ar-SA" sz="3200" dirty="0">
                <a:latin typeface="Sakkal Majalla" panose="02000000000000000000" pitchFamily="2" charset="-78"/>
                <a:cs typeface="Sakkal Majalla" panose="02000000000000000000" pitchFamily="2" charset="-78"/>
              </a:rPr>
              <a:t>3-ولماذا ؟ومتى؟واين؟</a:t>
            </a:r>
          </a:p>
          <a:p>
            <a:pPr>
              <a:buNone/>
            </a:pPr>
            <a:r>
              <a:rPr lang="ar-SA" sz="3200" dirty="0">
                <a:latin typeface="Sakkal Majalla" panose="02000000000000000000" pitchFamily="2" charset="-78"/>
                <a:cs typeface="Sakkal Majalla" panose="02000000000000000000" pitchFamily="2" charset="-78"/>
              </a:rPr>
              <a:t>4- من شارك في هذا الفعل؟</a:t>
            </a:r>
          </a:p>
          <a:p>
            <a:pPr>
              <a:buNone/>
            </a:pPr>
            <a:r>
              <a:rPr lang="ar-SA" sz="3200" dirty="0">
                <a:latin typeface="Sakkal Majalla" panose="02000000000000000000" pitchFamily="2" charset="-78"/>
                <a:cs typeface="Sakkal Majalla" panose="02000000000000000000" pitchFamily="2" charset="-78"/>
              </a:rPr>
              <a:t>5- من هم الضحايا ؟ ولماذا هم ضحايا؟</a:t>
            </a:r>
            <a:endParaRPr lang="ar-IQ" sz="3200" dirty="0">
              <a:latin typeface="Sakkal Majalla" panose="02000000000000000000" pitchFamily="2" charset="-78"/>
              <a:cs typeface="Sakkal Majalla" panose="02000000000000000000" pitchFamily="2" charset="-78"/>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189411"/>
            <a:ext cx="10018713" cy="672737"/>
          </a:xfrm>
        </p:spPr>
        <p:txBody>
          <a:bodyPr>
            <a:normAutofit fontScale="90000"/>
          </a:bodyPr>
          <a:lstStyle/>
          <a:p>
            <a:r>
              <a:rPr lang="ar-SA" b="1" dirty="0">
                <a:latin typeface="Sakkal Majalla" panose="02000000000000000000" pitchFamily="2" charset="-78"/>
                <a:cs typeface="Sakkal Majalla" panose="02000000000000000000" pitchFamily="2" charset="-78"/>
              </a:rPr>
              <a:t>الاعداد للمقابلات في الصحافة الاستقصائية</a:t>
            </a:r>
            <a:endParaRPr lang="ar-IQ" b="1"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1484310" y="862148"/>
            <a:ext cx="10018713" cy="5368835"/>
          </a:xfrm>
        </p:spPr>
        <p:txBody>
          <a:bodyPr>
            <a:normAutofit/>
          </a:bodyPr>
          <a:lstStyle/>
          <a:p>
            <a:pPr>
              <a:buNone/>
            </a:pPr>
            <a:r>
              <a:rPr lang="ar-SA" sz="3200" b="1" dirty="0">
                <a:latin typeface="Sakkal Majalla" panose="02000000000000000000" pitchFamily="2" charset="-78"/>
                <a:cs typeface="Sakkal Majalla" panose="02000000000000000000" pitchFamily="2" charset="-78"/>
              </a:rPr>
              <a:t>1- الاعداد المهني:</a:t>
            </a:r>
          </a:p>
          <a:p>
            <a:pPr>
              <a:buFontTx/>
              <a:buChar char="-"/>
            </a:pPr>
            <a:r>
              <a:rPr lang="ar-SA" sz="3200" dirty="0">
                <a:latin typeface="Sakkal Majalla" panose="02000000000000000000" pitchFamily="2" charset="-78"/>
                <a:cs typeface="Sakkal Majalla" panose="02000000000000000000" pitchFamily="2" charset="-78"/>
              </a:rPr>
              <a:t>التاكد من وجود المستلزمات المطلوبة</a:t>
            </a:r>
          </a:p>
          <a:p>
            <a:pPr>
              <a:buFontTx/>
              <a:buChar char="-"/>
            </a:pPr>
            <a:r>
              <a:rPr lang="ar-SA" sz="3200" dirty="0">
                <a:latin typeface="Sakkal Majalla" panose="02000000000000000000" pitchFamily="2" charset="-78"/>
                <a:cs typeface="Sakkal Majalla" panose="02000000000000000000" pitchFamily="2" charset="-78"/>
              </a:rPr>
              <a:t>تجربة الصحفي لادواته لضمان التوثيق المطلوب</a:t>
            </a:r>
            <a:endParaRPr lang="ar-IQ" sz="3200" dirty="0">
              <a:latin typeface="Sakkal Majalla" panose="02000000000000000000" pitchFamily="2" charset="-78"/>
              <a:cs typeface="Sakkal Majalla" panose="02000000000000000000" pitchFamily="2" charset="-78"/>
            </a:endParaRPr>
          </a:p>
          <a:p>
            <a:pPr marL="0" indent="0">
              <a:buNone/>
            </a:pPr>
            <a:endParaRPr lang="ar-SA" sz="3200" dirty="0">
              <a:latin typeface="Sakkal Majalla" panose="02000000000000000000" pitchFamily="2" charset="-78"/>
              <a:cs typeface="Sakkal Majalla" panose="02000000000000000000" pitchFamily="2" charset="-78"/>
            </a:endParaRPr>
          </a:p>
          <a:p>
            <a:pPr>
              <a:buNone/>
            </a:pPr>
            <a:r>
              <a:rPr lang="ar-SA" sz="3200" b="1" dirty="0">
                <a:latin typeface="Sakkal Majalla" panose="02000000000000000000" pitchFamily="2" charset="-78"/>
                <a:cs typeface="Sakkal Majalla" panose="02000000000000000000" pitchFamily="2" charset="-78"/>
              </a:rPr>
              <a:t>2- الاعداد النفسي:</a:t>
            </a:r>
          </a:p>
          <a:p>
            <a:pPr>
              <a:buFontTx/>
              <a:buChar char="-"/>
            </a:pPr>
            <a:r>
              <a:rPr lang="ar-SA" sz="3200" dirty="0">
                <a:latin typeface="Sakkal Majalla" panose="02000000000000000000" pitchFamily="2" charset="-78"/>
                <a:cs typeface="Sakkal Majalla" panose="02000000000000000000" pitchFamily="2" charset="-78"/>
              </a:rPr>
              <a:t>المقابلة في الصحافة التقليدية</a:t>
            </a:r>
          </a:p>
          <a:p>
            <a:pPr>
              <a:buFontTx/>
              <a:buChar char="-"/>
            </a:pPr>
            <a:r>
              <a:rPr lang="ar-SA" sz="3200" dirty="0">
                <a:latin typeface="Sakkal Majalla" panose="02000000000000000000" pitchFamily="2" charset="-78"/>
                <a:cs typeface="Sakkal Majalla" panose="02000000000000000000" pitchFamily="2" charset="-78"/>
              </a:rPr>
              <a:t>المقابلة في الصحافة الاستقصائية</a:t>
            </a:r>
            <a:endParaRPr lang="ar-IQ" sz="3200" dirty="0">
              <a:latin typeface="Sakkal Majalla" panose="02000000000000000000" pitchFamily="2" charset="-78"/>
              <a:cs typeface="Sakkal Majalla" panose="02000000000000000000" pitchFamily="2" charset="-78"/>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75751" y="378823"/>
            <a:ext cx="10018713" cy="803366"/>
          </a:xfrm>
        </p:spPr>
        <p:txBody>
          <a:bodyPr>
            <a:normAutofit/>
          </a:bodyPr>
          <a:lstStyle/>
          <a:p>
            <a:r>
              <a:rPr lang="ar-SA" sz="3600" b="1" dirty="0">
                <a:latin typeface="Sakkal Majalla" panose="02000000000000000000" pitchFamily="2" charset="-78"/>
                <a:cs typeface="Sakkal Majalla" panose="02000000000000000000" pitchFamily="2" charset="-78"/>
              </a:rPr>
              <a:t>الاعداد للمقابلات في الصحافة الاستقصائية</a:t>
            </a:r>
            <a:endParaRPr lang="ar-IQ" sz="3600" b="1"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1484310" y="1502229"/>
            <a:ext cx="10018713" cy="4976948"/>
          </a:xfrm>
        </p:spPr>
        <p:txBody>
          <a:bodyPr/>
          <a:lstStyle/>
          <a:p>
            <a:pPr marL="457200" indent="-457200">
              <a:lnSpc>
                <a:spcPct val="150000"/>
              </a:lnSpc>
              <a:buNone/>
            </a:pPr>
            <a:r>
              <a:rPr lang="ar-SA" sz="3200" b="1" u="sng" dirty="0">
                <a:latin typeface="Sakkal Majalla" panose="02000000000000000000" pitchFamily="2" charset="-78"/>
                <a:cs typeface="Sakkal Majalla" panose="02000000000000000000" pitchFamily="2" charset="-78"/>
              </a:rPr>
              <a:t>1- التحضير والاعداد للمقابلة :</a:t>
            </a:r>
          </a:p>
          <a:p>
            <a:pPr marL="457200" indent="-457200">
              <a:lnSpc>
                <a:spcPct val="150000"/>
              </a:lnSpc>
              <a:buFontTx/>
              <a:buChar char="-"/>
            </a:pPr>
            <a:r>
              <a:rPr lang="ar-SA" sz="3200" dirty="0">
                <a:latin typeface="Sakkal Majalla" panose="02000000000000000000" pitchFamily="2" charset="-78"/>
                <a:cs typeface="Sakkal Majalla" panose="02000000000000000000" pitchFamily="2" charset="-78"/>
              </a:rPr>
              <a:t>التعرف جيدا على خلفية الموضوع</a:t>
            </a:r>
          </a:p>
          <a:p>
            <a:pPr marL="457200" indent="-457200">
              <a:lnSpc>
                <a:spcPct val="150000"/>
              </a:lnSpc>
              <a:buFontTx/>
              <a:buChar char="-"/>
            </a:pPr>
            <a:r>
              <a:rPr lang="ar-SA" sz="3200" dirty="0">
                <a:latin typeface="Sakkal Majalla" panose="02000000000000000000" pitchFamily="2" charset="-78"/>
                <a:cs typeface="Sakkal Majalla" panose="02000000000000000000" pitchFamily="2" charset="-78"/>
              </a:rPr>
              <a:t>معرفة المعلومات الاساسية عن القصة اكثر مما يعرف المصدر</a:t>
            </a:r>
          </a:p>
          <a:p>
            <a:pPr marL="457200" indent="-457200">
              <a:lnSpc>
                <a:spcPct val="150000"/>
              </a:lnSpc>
              <a:buNone/>
            </a:pPr>
            <a:r>
              <a:rPr lang="ar-SA" sz="3200" dirty="0">
                <a:latin typeface="Sakkal Majalla" panose="02000000000000000000" pitchFamily="2" charset="-78"/>
                <a:cs typeface="Sakkal Majalla" panose="02000000000000000000" pitchFamily="2" charset="-78"/>
              </a:rPr>
              <a:t>- </a:t>
            </a:r>
            <a:r>
              <a:rPr lang="ar-IQ" sz="3200" dirty="0">
                <a:latin typeface="Sakkal Majalla" panose="02000000000000000000" pitchFamily="2" charset="-78"/>
                <a:cs typeface="Sakkal Majalla" panose="02000000000000000000" pitchFamily="2" charset="-78"/>
              </a:rPr>
              <a:t>  </a:t>
            </a:r>
            <a:r>
              <a:rPr lang="ar-SA" sz="3200" dirty="0">
                <a:latin typeface="Sakkal Majalla" panose="02000000000000000000" pitchFamily="2" charset="-78"/>
                <a:cs typeface="Sakkal Majalla" panose="02000000000000000000" pitchFamily="2" charset="-78"/>
              </a:rPr>
              <a:t>امتلاك المعلومات والارقام والحوادث التي تطرح على المصدر كي لا يجرأ على تضليلنا من خلال تقديم ارقام او معلومات خاطئة.</a:t>
            </a:r>
          </a:p>
          <a:p>
            <a:pPr marL="457200" indent="-457200">
              <a:buNone/>
            </a:pPr>
            <a:endParaRPr lang="ar-IQ"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816430"/>
            <a:ext cx="10018713" cy="568233"/>
          </a:xfrm>
        </p:spPr>
        <p:txBody>
          <a:bodyPr>
            <a:normAutofit fontScale="90000"/>
          </a:bodyPr>
          <a:lstStyle/>
          <a:p>
            <a:r>
              <a:rPr lang="ar-SA" b="1" dirty="0">
                <a:latin typeface="Sakkal Majalla" panose="02000000000000000000" pitchFamily="2" charset="-78"/>
                <a:cs typeface="Sakkal Majalla" panose="02000000000000000000" pitchFamily="2" charset="-78"/>
              </a:rPr>
              <a:t>الاعداد للمقابلات في الصحافة الاستقصائية</a:t>
            </a:r>
            <a:endParaRPr lang="ar-IQ" b="1"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1484310" y="1593669"/>
            <a:ext cx="10018713" cy="4833257"/>
          </a:xfrm>
        </p:spPr>
        <p:txBody>
          <a:bodyPr>
            <a:normAutofit/>
          </a:bodyPr>
          <a:lstStyle/>
          <a:p>
            <a:pPr>
              <a:buNone/>
            </a:pPr>
            <a:r>
              <a:rPr lang="ar-SA" sz="3200" b="1" u="sng" dirty="0">
                <a:latin typeface="Sakkal Majalla" panose="02000000000000000000" pitchFamily="2" charset="-78"/>
                <a:cs typeface="Sakkal Majalla" panose="02000000000000000000" pitchFamily="2" charset="-78"/>
              </a:rPr>
              <a:t>2- الاستماع ..الاستماع ..الاستماع</a:t>
            </a:r>
          </a:p>
          <a:p>
            <a:pPr>
              <a:buFontTx/>
              <a:buChar char="-"/>
            </a:pPr>
            <a:r>
              <a:rPr lang="ar-SA" sz="3200" dirty="0">
                <a:latin typeface="Sakkal Majalla" panose="02000000000000000000" pitchFamily="2" charset="-78"/>
                <a:cs typeface="Sakkal Majalla" panose="02000000000000000000" pitchFamily="2" charset="-78"/>
              </a:rPr>
              <a:t>كن مستمعا جيدا </a:t>
            </a:r>
          </a:p>
          <a:p>
            <a:pPr>
              <a:buFontTx/>
              <a:buChar char="-"/>
            </a:pPr>
            <a:r>
              <a:rPr lang="ar-SA" sz="3200" dirty="0">
                <a:latin typeface="Sakkal Majalla" panose="02000000000000000000" pitchFamily="2" charset="-78"/>
                <a:cs typeface="Sakkal Majalla" panose="02000000000000000000" pitchFamily="2" charset="-78"/>
              </a:rPr>
              <a:t>لا تتفحص الاسئلة اثناء المقابلة </a:t>
            </a:r>
          </a:p>
          <a:p>
            <a:pPr>
              <a:buFontTx/>
              <a:buChar char="-"/>
            </a:pPr>
            <a:r>
              <a:rPr lang="ar-SA" sz="3200" dirty="0">
                <a:latin typeface="Sakkal Majalla" panose="02000000000000000000" pitchFamily="2" charset="-78"/>
                <a:cs typeface="Sakkal Majalla" panose="02000000000000000000" pitchFamily="2" charset="-78"/>
              </a:rPr>
              <a:t>مباغتة المصدر باسئلة استنباطية</a:t>
            </a:r>
          </a:p>
          <a:p>
            <a:pPr>
              <a:buFontTx/>
              <a:buChar char="-"/>
            </a:pPr>
            <a:r>
              <a:rPr lang="ar-SA" sz="3200" dirty="0">
                <a:latin typeface="Sakkal Majalla" panose="02000000000000000000" pitchFamily="2" charset="-78"/>
                <a:cs typeface="Sakkal Majalla" panose="02000000000000000000" pitchFamily="2" charset="-78"/>
              </a:rPr>
              <a:t>كن يقظا عند مقابلة الناس العاديين كي لا نفقد تعاطفهم ورغبتهم في كشف المزيد من الحقائق.</a:t>
            </a:r>
            <a:endParaRPr lang="ar-IQ" sz="3200" dirty="0">
              <a:latin typeface="Sakkal Majalla" panose="02000000000000000000" pitchFamily="2" charset="-78"/>
              <a:cs typeface="Sakkal Majalla" panose="02000000000000000000" pitchFamily="2" charset="-78"/>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398418"/>
            <a:ext cx="10018713" cy="607422"/>
          </a:xfrm>
        </p:spPr>
        <p:txBody>
          <a:bodyPr>
            <a:normAutofit fontScale="90000"/>
          </a:bodyPr>
          <a:lstStyle/>
          <a:p>
            <a:r>
              <a:rPr lang="ar-SA" sz="3600" b="1" dirty="0">
                <a:latin typeface="Sakkal Majalla" panose="02000000000000000000" pitchFamily="2" charset="-78"/>
                <a:cs typeface="Sakkal Majalla" panose="02000000000000000000" pitchFamily="2" charset="-78"/>
              </a:rPr>
              <a:t>الاعداد للمقابلات في الصحافة الاستقصائية</a:t>
            </a:r>
            <a:endParaRPr lang="ar-IQ" sz="3600" b="1"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1484310" y="1632856"/>
            <a:ext cx="10018713" cy="4924697"/>
          </a:xfrm>
        </p:spPr>
        <p:txBody>
          <a:bodyPr>
            <a:normAutofit/>
          </a:bodyPr>
          <a:lstStyle/>
          <a:p>
            <a:pPr>
              <a:buNone/>
            </a:pPr>
            <a:r>
              <a:rPr lang="ar-SA" sz="3200" b="1" u="sng" dirty="0">
                <a:latin typeface="Sakkal Majalla" panose="02000000000000000000" pitchFamily="2" charset="-78"/>
                <a:cs typeface="Sakkal Majalla" panose="02000000000000000000" pitchFamily="2" charset="-78"/>
              </a:rPr>
              <a:t>3- اسال نفسك دائما : مالذي اريد الخروج به ممن هذه المقابلة؟</a:t>
            </a:r>
            <a:endParaRPr lang="ar-IQ" sz="3200" b="1" u="sng" dirty="0">
              <a:latin typeface="Sakkal Majalla" panose="02000000000000000000" pitchFamily="2" charset="-78"/>
              <a:cs typeface="Sakkal Majalla" panose="02000000000000000000" pitchFamily="2" charset="-78"/>
            </a:endParaRPr>
          </a:p>
          <a:p>
            <a:pPr>
              <a:buNone/>
            </a:pPr>
            <a:r>
              <a:rPr lang="ar-SA" sz="3200" dirty="0">
                <a:latin typeface="Sakkal Majalla" panose="02000000000000000000" pitchFamily="2" charset="-78"/>
                <a:cs typeface="Sakkal Majalla" panose="02000000000000000000" pitchFamily="2" charset="-78"/>
              </a:rPr>
              <a:t>بيئة المقابلة في الصحافة الاستقصائية وهي تتطلب ماياتي :</a:t>
            </a:r>
          </a:p>
          <a:p>
            <a:pPr>
              <a:buFontTx/>
              <a:buChar char="-"/>
            </a:pPr>
            <a:r>
              <a:rPr lang="ar-SA" sz="3200" dirty="0">
                <a:latin typeface="Sakkal Majalla" panose="02000000000000000000" pitchFamily="2" charset="-78"/>
                <a:cs typeface="Sakkal Majalla" panose="02000000000000000000" pitchFamily="2" charset="-78"/>
              </a:rPr>
              <a:t>لماذا اجري المقابلة؟</a:t>
            </a:r>
          </a:p>
          <a:p>
            <a:pPr>
              <a:buFontTx/>
              <a:buChar char="-"/>
            </a:pPr>
            <a:r>
              <a:rPr lang="ar-SA" sz="3200" dirty="0">
                <a:latin typeface="Sakkal Majalla" panose="02000000000000000000" pitchFamily="2" charset="-78"/>
                <a:cs typeface="Sakkal Majalla" panose="02000000000000000000" pitchFamily="2" charset="-78"/>
              </a:rPr>
              <a:t>مانوع المعلومات التي اريد الحصول عليها؟</a:t>
            </a:r>
          </a:p>
          <a:p>
            <a:pPr>
              <a:buFontTx/>
              <a:buChar char="-"/>
            </a:pPr>
            <a:r>
              <a:rPr lang="ar-SA" sz="3200" dirty="0">
                <a:latin typeface="Sakkal Majalla" panose="02000000000000000000" pitchFamily="2" charset="-78"/>
                <a:cs typeface="Sakkal Majalla" panose="02000000000000000000" pitchFamily="2" charset="-78"/>
              </a:rPr>
              <a:t>هل اكتفي بالحصول على المعلومات الخاصة بالتحقيق؟</a:t>
            </a:r>
          </a:p>
          <a:p>
            <a:pPr>
              <a:buFontTx/>
              <a:buChar char="-"/>
            </a:pPr>
            <a:r>
              <a:rPr lang="ar-SA" sz="3200" dirty="0">
                <a:latin typeface="Sakkal Majalla" panose="02000000000000000000" pitchFamily="2" charset="-78"/>
                <a:cs typeface="Sakkal Majalla" panose="02000000000000000000" pitchFamily="2" charset="-78"/>
              </a:rPr>
              <a:t>هل احاول الحصول على اعتراف من المصدر؟</a:t>
            </a:r>
          </a:p>
          <a:p>
            <a:pPr>
              <a:buFontTx/>
              <a:buChar char="-"/>
            </a:pPr>
            <a:endParaRPr lang="ar-IQ" sz="3200" dirty="0">
              <a:latin typeface="Adobe نسخ Medium" pitchFamily="50" charset="-78"/>
              <a:cs typeface="Adobe نسخ Medium" pitchFamily="50" charset="-78"/>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821870"/>
            <a:ext cx="10018713" cy="489857"/>
          </a:xfrm>
        </p:spPr>
        <p:txBody>
          <a:bodyPr>
            <a:normAutofit fontScale="90000"/>
          </a:bodyPr>
          <a:lstStyle/>
          <a:p>
            <a:r>
              <a:rPr lang="ar-SA" sz="3600" b="1" dirty="0">
                <a:latin typeface="Sakkal Majalla" panose="02000000000000000000" pitchFamily="2" charset="-78"/>
                <a:cs typeface="Sakkal Majalla" panose="02000000000000000000" pitchFamily="2" charset="-78"/>
              </a:rPr>
              <a:t>الاعداد للمقابلات في الصحافة الاستقصائية</a:t>
            </a:r>
            <a:endParaRPr lang="ar-IQ" sz="3600" b="1"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1484310" y="1031966"/>
            <a:ext cx="10018713" cy="4759235"/>
          </a:xfrm>
        </p:spPr>
        <p:txBody>
          <a:bodyPr>
            <a:normAutofit/>
          </a:bodyPr>
          <a:lstStyle/>
          <a:p>
            <a:pPr>
              <a:buNone/>
            </a:pPr>
            <a:r>
              <a:rPr lang="ar-SA" sz="3200" b="1" u="sng" dirty="0">
                <a:latin typeface="Sakkal Majalla" panose="02000000000000000000" pitchFamily="2" charset="-78"/>
                <a:cs typeface="Sakkal Majalla" panose="02000000000000000000" pitchFamily="2" charset="-78"/>
              </a:rPr>
              <a:t>4- اختيار المكان المناسب :</a:t>
            </a:r>
          </a:p>
          <a:p>
            <a:pPr>
              <a:buFontTx/>
              <a:buChar char="-"/>
            </a:pPr>
            <a:r>
              <a:rPr lang="ar-SA" sz="3200" dirty="0">
                <a:latin typeface="Sakkal Majalla" panose="02000000000000000000" pitchFamily="2" charset="-78"/>
                <a:cs typeface="Sakkal Majalla" panose="02000000000000000000" pitchFamily="2" charset="-78"/>
              </a:rPr>
              <a:t>التحديد سلفا المكان الاكثر ملائمة لاجراء المقابلة</a:t>
            </a:r>
          </a:p>
          <a:p>
            <a:pPr>
              <a:buFontTx/>
              <a:buChar char="-"/>
            </a:pPr>
            <a:r>
              <a:rPr lang="ar-SA" sz="3200" dirty="0">
                <a:latin typeface="Sakkal Majalla" panose="02000000000000000000" pitchFamily="2" charset="-78"/>
                <a:cs typeface="Sakkal Majalla" panose="02000000000000000000" pitchFamily="2" charset="-78"/>
              </a:rPr>
              <a:t>مراعاة نوع التحقيق عند تحديد مكان المقابلة </a:t>
            </a:r>
          </a:p>
          <a:p>
            <a:pPr>
              <a:buFontTx/>
              <a:buChar char="-"/>
            </a:pPr>
            <a:r>
              <a:rPr lang="ar-SA" sz="3200" dirty="0">
                <a:latin typeface="Sakkal Majalla" panose="02000000000000000000" pitchFamily="2" charset="-78"/>
                <a:cs typeface="Sakkal Majalla" panose="02000000000000000000" pitchFamily="2" charset="-78"/>
              </a:rPr>
              <a:t>ترتيب مكان وطريقة الوقوف او الجلوس حسب طبيعة المقابلة والتوثيق</a:t>
            </a:r>
            <a:endParaRPr lang="ar-IQ" sz="3200" dirty="0">
              <a:latin typeface="Sakkal Majalla" panose="02000000000000000000" pitchFamily="2" charset="-78"/>
              <a:cs typeface="Sakkal Majalla" panose="02000000000000000000" pitchFamily="2" charset="-78"/>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724989"/>
          </a:xfrm>
        </p:spPr>
        <p:txBody>
          <a:bodyPr>
            <a:normAutofit/>
          </a:bodyPr>
          <a:lstStyle/>
          <a:p>
            <a:r>
              <a:rPr lang="ar-SA" sz="3600" b="1" dirty="0">
                <a:latin typeface="Sakkal Majalla" panose="02000000000000000000" pitchFamily="2" charset="-78"/>
                <a:cs typeface="Sakkal Majalla" panose="02000000000000000000" pitchFamily="2" charset="-78"/>
              </a:rPr>
              <a:t>الاعداد للمقابلات في الصحافة الاستقصائية</a:t>
            </a:r>
            <a:endParaRPr lang="ar-IQ" sz="3600" b="1"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1484310" y="1449977"/>
            <a:ext cx="10018713" cy="4341223"/>
          </a:xfrm>
        </p:spPr>
        <p:txBody>
          <a:bodyPr>
            <a:normAutofit/>
          </a:bodyPr>
          <a:lstStyle/>
          <a:p>
            <a:pPr>
              <a:buNone/>
            </a:pPr>
            <a:r>
              <a:rPr lang="ar-SA" sz="3200" b="1" u="sng" dirty="0">
                <a:latin typeface="Sakkal Majalla" panose="02000000000000000000" pitchFamily="2" charset="-78"/>
                <a:cs typeface="Sakkal Majalla" panose="02000000000000000000" pitchFamily="2" charset="-78"/>
              </a:rPr>
              <a:t>5- الانسجام مع اجواء المقابلة :</a:t>
            </a:r>
          </a:p>
          <a:p>
            <a:pPr>
              <a:buFontTx/>
              <a:buChar char="-"/>
            </a:pPr>
            <a:r>
              <a:rPr lang="ar-SA" sz="3200" dirty="0">
                <a:latin typeface="Sakkal Majalla" panose="02000000000000000000" pitchFamily="2" charset="-78"/>
                <a:cs typeface="Sakkal Majalla" panose="02000000000000000000" pitchFamily="2" charset="-78"/>
              </a:rPr>
              <a:t>امنح المصدر بعض الوقت قبل المقابلة لكي تتجنب ارتباكه</a:t>
            </a:r>
          </a:p>
          <a:p>
            <a:pPr>
              <a:buFontTx/>
              <a:buChar char="-"/>
            </a:pPr>
            <a:r>
              <a:rPr lang="ar-SA" sz="3200" dirty="0">
                <a:latin typeface="Sakkal Majalla" panose="02000000000000000000" pitchFamily="2" charset="-78"/>
                <a:cs typeface="Sakkal Majalla" panose="02000000000000000000" pitchFamily="2" charset="-78"/>
              </a:rPr>
              <a:t>وضح له اهمية استخدام الكاميرا او المسجل للتوثيق</a:t>
            </a:r>
          </a:p>
          <a:p>
            <a:pPr>
              <a:buFontTx/>
              <a:buChar char="-"/>
            </a:pPr>
            <a:r>
              <a:rPr lang="ar-SA" sz="3200" dirty="0">
                <a:latin typeface="Sakkal Majalla" panose="02000000000000000000" pitchFamily="2" charset="-78"/>
                <a:cs typeface="Sakkal Majalla" panose="02000000000000000000" pitchFamily="2" charset="-78"/>
              </a:rPr>
              <a:t>عندما تتغلب العاطفة على المصدر (الضحايا) امنحه بعض الوقت او اجل المقابلة الى وقت لاحق </a:t>
            </a:r>
            <a:endParaRPr lang="ar-IQ" sz="3200" dirty="0">
              <a:latin typeface="Sakkal Majalla" panose="02000000000000000000" pitchFamily="2" charset="-78"/>
              <a:cs typeface="Sakkal Majalla" panose="02000000000000000000" pitchFamily="2" charset="-78"/>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8814" y="829492"/>
            <a:ext cx="10018713" cy="685799"/>
          </a:xfrm>
        </p:spPr>
        <p:txBody>
          <a:bodyPr>
            <a:normAutofit fontScale="90000"/>
          </a:bodyPr>
          <a:lstStyle/>
          <a:p>
            <a:r>
              <a:rPr lang="ar-SA" b="1" dirty="0">
                <a:latin typeface="Sakkal Majalla" panose="02000000000000000000" pitchFamily="2" charset="-78"/>
                <a:cs typeface="Sakkal Majalla" panose="02000000000000000000" pitchFamily="2" charset="-78"/>
              </a:rPr>
              <a:t>الاعداد للمقابلات في الصحافة الاستقصائية</a:t>
            </a:r>
            <a:endParaRPr lang="ar-IQ" b="1"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1484310" y="1515291"/>
            <a:ext cx="10018713" cy="4275909"/>
          </a:xfrm>
        </p:spPr>
        <p:txBody>
          <a:bodyPr/>
          <a:lstStyle/>
          <a:p>
            <a:pPr>
              <a:buNone/>
            </a:pPr>
            <a:r>
              <a:rPr lang="ar-SA" sz="3200" b="1" u="sng" dirty="0">
                <a:latin typeface="Sakkal Majalla" panose="02000000000000000000" pitchFamily="2" charset="-78"/>
                <a:cs typeface="Sakkal Majalla" panose="02000000000000000000" pitchFamily="2" charset="-78"/>
              </a:rPr>
              <a:t>6- الحفاظ على السيطرة اثناء المقابلة:</a:t>
            </a:r>
          </a:p>
          <a:p>
            <a:pPr>
              <a:buFontTx/>
              <a:buChar char="-"/>
            </a:pPr>
            <a:r>
              <a:rPr lang="ar-SA" sz="3200" dirty="0">
                <a:latin typeface="Sakkal Majalla" panose="02000000000000000000" pitchFamily="2" charset="-78"/>
                <a:cs typeface="Sakkal Majalla" panose="02000000000000000000" pitchFamily="2" charset="-78"/>
              </a:rPr>
              <a:t>دون الملاحظات المهمة واترك مهمة التوثيق لادوات التسجيل</a:t>
            </a:r>
          </a:p>
          <a:p>
            <a:pPr>
              <a:buFontTx/>
              <a:buChar char="-"/>
            </a:pPr>
            <a:r>
              <a:rPr lang="ar-SA" sz="3200" dirty="0">
                <a:latin typeface="Sakkal Majalla" panose="02000000000000000000" pitchFamily="2" charset="-78"/>
                <a:cs typeface="Sakkal Majalla" panose="02000000000000000000" pitchFamily="2" charset="-78"/>
              </a:rPr>
              <a:t>لا تتكلم اكثر من المصدر او تحاول استعراض قدراتك الصحفية </a:t>
            </a:r>
          </a:p>
          <a:p>
            <a:pPr>
              <a:buFontTx/>
              <a:buChar char="-"/>
            </a:pPr>
            <a:endParaRPr lang="ar-IQ"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751114"/>
          </a:xfrm>
        </p:spPr>
        <p:txBody>
          <a:bodyPr>
            <a:normAutofit/>
          </a:bodyPr>
          <a:lstStyle/>
          <a:p>
            <a:r>
              <a:rPr lang="ar-SA" sz="3600" b="1" dirty="0">
                <a:latin typeface="Sakkal Majalla" panose="02000000000000000000" pitchFamily="2" charset="-78"/>
                <a:cs typeface="Sakkal Majalla" panose="02000000000000000000" pitchFamily="2" charset="-78"/>
              </a:rPr>
              <a:t>الاعداد للمقابلات في الصحافة الاستقصائية</a:t>
            </a:r>
            <a:endParaRPr lang="ar-IQ" sz="3600" b="1"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1484310" y="1567543"/>
            <a:ext cx="10018713" cy="4702628"/>
          </a:xfrm>
        </p:spPr>
        <p:txBody>
          <a:bodyPr/>
          <a:lstStyle/>
          <a:p>
            <a:pPr>
              <a:buNone/>
            </a:pPr>
            <a:r>
              <a:rPr lang="ar-SA" sz="3200" b="1" dirty="0">
                <a:latin typeface="Sakkal Majalla" panose="02000000000000000000" pitchFamily="2" charset="-78"/>
                <a:cs typeface="Sakkal Majalla" panose="02000000000000000000" pitchFamily="2" charset="-78"/>
              </a:rPr>
              <a:t>7- التدرج في طرح الاسئلة:</a:t>
            </a:r>
          </a:p>
          <a:p>
            <a:pPr>
              <a:buFontTx/>
              <a:buChar char="-"/>
            </a:pPr>
            <a:r>
              <a:rPr lang="ar-SA" sz="3200" dirty="0">
                <a:latin typeface="Sakkal Majalla" panose="02000000000000000000" pitchFamily="2" charset="-78"/>
                <a:cs typeface="Sakkal Majalla" panose="02000000000000000000" pitchFamily="2" charset="-78"/>
              </a:rPr>
              <a:t>اطرح اسئلة تقليدية في بداية المقابلة لكسر حالة التوتر لدى المصدر</a:t>
            </a:r>
          </a:p>
          <a:p>
            <a:pPr>
              <a:buFontTx/>
              <a:buChar char="-"/>
            </a:pPr>
            <a:r>
              <a:rPr lang="ar-SA" sz="3200" dirty="0">
                <a:latin typeface="Sakkal Majalla" panose="02000000000000000000" pitchFamily="2" charset="-78"/>
                <a:cs typeface="Sakkal Majalla" panose="02000000000000000000" pitchFamily="2" charset="-78"/>
              </a:rPr>
              <a:t>اطرح الاسئلة بصيغة حيادية بحيث لاتبدو عدائية</a:t>
            </a:r>
          </a:p>
          <a:p>
            <a:pPr>
              <a:buNone/>
            </a:pPr>
            <a:r>
              <a:rPr lang="ar-SA" sz="3200" b="1" dirty="0">
                <a:latin typeface="Sakkal Majalla" panose="02000000000000000000" pitchFamily="2" charset="-78"/>
                <a:cs typeface="Sakkal Majalla" panose="02000000000000000000" pitchFamily="2" charset="-78"/>
              </a:rPr>
              <a:t>8- المزيد من المقابلات :</a:t>
            </a:r>
          </a:p>
          <a:p>
            <a:pPr>
              <a:buFontTx/>
              <a:buChar char="-"/>
            </a:pPr>
            <a:r>
              <a:rPr lang="ar-SA" sz="3200" dirty="0">
                <a:latin typeface="Sakkal Majalla" panose="02000000000000000000" pitchFamily="2" charset="-78"/>
                <a:cs typeface="Sakkal Majalla" panose="02000000000000000000" pitchFamily="2" charset="-78"/>
              </a:rPr>
              <a:t>اعمل على تنمية مهارتك في المقابلات من خلال اجراء المزيد منها</a:t>
            </a:r>
          </a:p>
          <a:p>
            <a:pPr>
              <a:buNone/>
            </a:pPr>
            <a:endParaRPr lang="ar-IQ"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829491"/>
          </a:xfrm>
        </p:spPr>
        <p:txBody>
          <a:bodyPr>
            <a:normAutofit/>
          </a:bodyPr>
          <a:lstStyle/>
          <a:p>
            <a:r>
              <a:rPr lang="ar-SA" sz="3600" b="1" dirty="0">
                <a:latin typeface="Sakkal Majalla" panose="02000000000000000000" pitchFamily="2" charset="-78"/>
                <a:cs typeface="Sakkal Majalla" panose="02000000000000000000" pitchFamily="2" charset="-78"/>
              </a:rPr>
              <a:t>الاعداد لإجراء</a:t>
            </a:r>
            <a:r>
              <a:rPr lang="ar-IQ" sz="3600" b="1" dirty="0">
                <a:latin typeface="Sakkal Majalla" panose="02000000000000000000" pitchFamily="2" charset="-78"/>
                <a:cs typeface="Sakkal Majalla" panose="02000000000000000000" pitchFamily="2" charset="-78"/>
              </a:rPr>
              <a:t> </a:t>
            </a:r>
            <a:r>
              <a:rPr lang="ar-SA" sz="3600" b="1" dirty="0">
                <a:latin typeface="Sakkal Majalla" panose="02000000000000000000" pitchFamily="2" charset="-78"/>
                <a:cs typeface="Sakkal Majalla" panose="02000000000000000000" pitchFamily="2" charset="-78"/>
              </a:rPr>
              <a:t>مقابلة الكترونية </a:t>
            </a:r>
            <a:endParaRPr lang="ar-IQ" sz="3600" b="1"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1484310" y="1567543"/>
            <a:ext cx="10018713" cy="5016137"/>
          </a:xfrm>
        </p:spPr>
        <p:txBody>
          <a:bodyPr>
            <a:normAutofit/>
          </a:bodyPr>
          <a:lstStyle/>
          <a:p>
            <a:pPr algn="just">
              <a:lnSpc>
                <a:spcPct val="150000"/>
              </a:lnSpc>
              <a:buNone/>
            </a:pPr>
            <a:r>
              <a:rPr lang="ar-SA" sz="3200" dirty="0">
                <a:latin typeface="Sakkal Majalla" panose="02000000000000000000" pitchFamily="2" charset="-78"/>
                <a:cs typeface="Sakkal Majalla" panose="02000000000000000000" pitchFamily="2" charset="-78"/>
              </a:rPr>
              <a:t>قد يستخدم الصحفي بعض المصادر الالكترونية لاجراء المقابلة مثل الهاتف او البريد الالكتروني او شبكات التواصل الاجتماعي وهي مقابلات ليست مثالية في الصحافة الاستقصائية كون الصحفي سوف</a:t>
            </a:r>
            <a:r>
              <a:rPr lang="ar-IQ" sz="3200" dirty="0">
                <a:latin typeface="Sakkal Majalla" panose="02000000000000000000" pitchFamily="2" charset="-78"/>
                <a:cs typeface="Sakkal Majalla" panose="02000000000000000000" pitchFamily="2" charset="-78"/>
              </a:rPr>
              <a:t>:</a:t>
            </a:r>
          </a:p>
          <a:p>
            <a:pPr algn="just">
              <a:lnSpc>
                <a:spcPct val="150000"/>
              </a:lnSpc>
              <a:buNone/>
            </a:pPr>
            <a:r>
              <a:rPr lang="ar-IQ" sz="3200" dirty="0">
                <a:latin typeface="Sakkal Majalla" panose="02000000000000000000" pitchFamily="2" charset="-78"/>
                <a:cs typeface="Sakkal Majalla" panose="02000000000000000000" pitchFamily="2" charset="-78"/>
              </a:rPr>
              <a:t>1-</a:t>
            </a:r>
            <a:r>
              <a:rPr lang="ar-SA" sz="3200" dirty="0">
                <a:latin typeface="Sakkal Majalla" panose="02000000000000000000" pitchFamily="2" charset="-78"/>
                <a:cs typeface="Sakkal Majalla" panose="02000000000000000000" pitchFamily="2" charset="-78"/>
              </a:rPr>
              <a:t> يخسر التعرف على انفعالات المصدر </a:t>
            </a:r>
            <a:endParaRPr lang="ar-IQ" sz="3200" dirty="0">
              <a:latin typeface="Sakkal Majalla" panose="02000000000000000000" pitchFamily="2" charset="-78"/>
              <a:cs typeface="Sakkal Majalla" panose="02000000000000000000" pitchFamily="2" charset="-78"/>
            </a:endParaRPr>
          </a:p>
          <a:p>
            <a:pPr algn="just">
              <a:lnSpc>
                <a:spcPct val="150000"/>
              </a:lnSpc>
              <a:buNone/>
            </a:pPr>
            <a:r>
              <a:rPr lang="ar-IQ" sz="3200" dirty="0">
                <a:latin typeface="Sakkal Majalla" panose="02000000000000000000" pitchFamily="2" charset="-78"/>
                <a:cs typeface="Sakkal Majalla" panose="02000000000000000000" pitchFamily="2" charset="-78"/>
              </a:rPr>
              <a:t>2- </a:t>
            </a:r>
            <a:r>
              <a:rPr lang="ar-SA" sz="3200" dirty="0">
                <a:latin typeface="Sakkal Majalla" panose="02000000000000000000" pitchFamily="2" charset="-78"/>
                <a:cs typeface="Sakkal Majalla" panose="02000000000000000000" pitchFamily="2" charset="-78"/>
              </a:rPr>
              <a:t>قد يضطر الصحفي لمدة من الوقت بانتظار الرد على اسئلة الصحفي</a:t>
            </a:r>
            <a:endParaRPr lang="ar-IQ" sz="3200" dirty="0">
              <a:latin typeface="Sakkal Majalla" panose="02000000000000000000" pitchFamily="2" charset="-78"/>
              <a:cs typeface="Sakkal Majalla" panose="02000000000000000000" pitchFamily="2"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383146"/>
          </a:xfrm>
        </p:spPr>
        <p:txBody>
          <a:bodyPr>
            <a:noAutofit/>
          </a:bodyPr>
          <a:lstStyle/>
          <a:p>
            <a:r>
              <a:rPr lang="ar-IQ" sz="3600" dirty="0">
                <a:latin typeface="Sakkal Majalla" panose="02000000000000000000" pitchFamily="2" charset="-78"/>
                <a:cs typeface="Sakkal Majalla" panose="02000000000000000000" pitchFamily="2" charset="-78"/>
              </a:rPr>
              <a:t>مجالات الصحافة الاستقصائية</a:t>
            </a:r>
          </a:p>
        </p:txBody>
      </p:sp>
      <p:sp>
        <p:nvSpPr>
          <p:cNvPr id="3" name="Content Placeholder 2"/>
          <p:cNvSpPr>
            <a:spLocks noGrp="1"/>
          </p:cNvSpPr>
          <p:nvPr>
            <p:ph idx="1"/>
          </p:nvPr>
        </p:nvSpPr>
        <p:spPr>
          <a:xfrm>
            <a:off x="1484310" y="1068947"/>
            <a:ext cx="10018713" cy="5653826"/>
          </a:xfrm>
        </p:spPr>
        <p:txBody>
          <a:bodyPr>
            <a:noAutofit/>
          </a:bodyPr>
          <a:lstStyle/>
          <a:p>
            <a:pPr marL="0" indent="0">
              <a:buNone/>
            </a:pPr>
            <a:r>
              <a:rPr lang="ar-IQ" sz="3200" b="1" u="sng" dirty="0">
                <a:latin typeface="Sakkal Majalla" panose="02000000000000000000" pitchFamily="2" charset="-78"/>
                <a:cs typeface="Sakkal Majalla" panose="02000000000000000000" pitchFamily="2" charset="-78"/>
              </a:rPr>
              <a:t>3- مراقبة اداء المؤسسات الحكومية :</a:t>
            </a:r>
          </a:p>
          <a:p>
            <a:pPr marL="0" indent="0">
              <a:buNone/>
            </a:pPr>
            <a:r>
              <a:rPr lang="ar-IQ" sz="3200" dirty="0">
                <a:latin typeface="Sakkal Majalla" panose="02000000000000000000" pitchFamily="2" charset="-78"/>
                <a:cs typeface="Sakkal Majalla" panose="02000000000000000000" pitchFamily="2" charset="-78"/>
              </a:rPr>
              <a:t>كشف الخلل في النظام والحد من الفساد او الاهمال داخل المؤسسات الحكومية (التلوث الاشعاعي في الجنوب بسبب تقطيع وبيع الاليات العسكرية)</a:t>
            </a:r>
          </a:p>
          <a:p>
            <a:pPr marL="0" indent="0">
              <a:buNone/>
            </a:pPr>
            <a:endParaRPr lang="ar-IQ" sz="3200" dirty="0">
              <a:latin typeface="Sakkal Majalla" panose="02000000000000000000" pitchFamily="2" charset="-78"/>
              <a:cs typeface="Sakkal Majalla" panose="02000000000000000000" pitchFamily="2" charset="-78"/>
            </a:endParaRPr>
          </a:p>
          <a:p>
            <a:pPr marL="0" indent="0">
              <a:buNone/>
            </a:pPr>
            <a:r>
              <a:rPr lang="ar-IQ" sz="3200" b="1" u="sng" dirty="0">
                <a:latin typeface="Sakkal Majalla" panose="02000000000000000000" pitchFamily="2" charset="-78"/>
                <a:cs typeface="Sakkal Majalla" panose="02000000000000000000" pitchFamily="2" charset="-78"/>
              </a:rPr>
              <a:t>4- مراقبة وفحص الانتهاكات المجتمعية:</a:t>
            </a:r>
          </a:p>
          <a:p>
            <a:pPr marL="0" indent="0">
              <a:buNone/>
            </a:pPr>
            <a:r>
              <a:rPr lang="ar-IQ" sz="3200" dirty="0">
                <a:latin typeface="Sakkal Majalla" panose="02000000000000000000" pitchFamily="2" charset="-78"/>
                <a:cs typeface="Sakkal Majalla" panose="02000000000000000000" pitchFamily="2" charset="-78"/>
              </a:rPr>
              <a:t>توثيق الانتهاكات المجتمعية وتشخيص الظواهر التي تسبب تراجعا في المنظومة المجتمعية كحالات الفقر والجهل والتطرف ( داعش وختان النساء)</a:t>
            </a:r>
          </a:p>
        </p:txBody>
      </p:sp>
    </p:spTree>
    <p:extLst>
      <p:ext uri="{BB962C8B-B14F-4D97-AF65-F5344CB8AC3E}">
        <p14:creationId xmlns:p14="http://schemas.microsoft.com/office/powerpoint/2010/main" val="34237473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868680"/>
            <a:ext cx="10018713" cy="437605"/>
          </a:xfrm>
        </p:spPr>
        <p:txBody>
          <a:bodyPr>
            <a:normAutofit fontScale="90000"/>
          </a:bodyPr>
          <a:lstStyle/>
          <a:p>
            <a:r>
              <a:rPr lang="ar-SA" sz="3600" b="1" dirty="0">
                <a:latin typeface="Sakkal Majalla" panose="02000000000000000000" pitchFamily="2" charset="-78"/>
                <a:cs typeface="Sakkal Majalla" panose="02000000000000000000" pitchFamily="2" charset="-78"/>
              </a:rPr>
              <a:t>الاعداد لاجراء مقابلة الكترونية </a:t>
            </a:r>
            <a:endParaRPr lang="ar-IQ" sz="3600" b="1"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1484310" y="1227909"/>
            <a:ext cx="10018713" cy="4323806"/>
          </a:xfrm>
        </p:spPr>
        <p:txBody>
          <a:bodyPr>
            <a:normAutofit/>
          </a:bodyPr>
          <a:lstStyle/>
          <a:p>
            <a:pPr algn="just">
              <a:buNone/>
            </a:pPr>
            <a:r>
              <a:rPr lang="ar-SA" sz="3200" b="1" u="sng" dirty="0">
                <a:latin typeface="Sakkal Majalla" panose="02000000000000000000" pitchFamily="2" charset="-78"/>
                <a:cs typeface="Sakkal Majalla" panose="02000000000000000000" pitchFamily="2" charset="-78"/>
              </a:rPr>
              <a:t>ثمة نصائح مفيدة للصحفي عند المقابلات الالكترونية :</a:t>
            </a:r>
          </a:p>
          <a:p>
            <a:pPr algn="just">
              <a:buNone/>
            </a:pPr>
            <a:r>
              <a:rPr lang="ar-SA" sz="3200" b="1" u="sng" dirty="0">
                <a:latin typeface="Sakkal Majalla" panose="02000000000000000000" pitchFamily="2" charset="-78"/>
                <a:cs typeface="Sakkal Majalla" panose="02000000000000000000" pitchFamily="2" charset="-78"/>
              </a:rPr>
              <a:t>1- اختصر قدر المستطاع:</a:t>
            </a:r>
          </a:p>
          <a:p>
            <a:pPr algn="just">
              <a:buFontTx/>
              <a:buChar char="-"/>
            </a:pPr>
            <a:r>
              <a:rPr lang="ar-SA" sz="3200" dirty="0">
                <a:latin typeface="Sakkal Majalla" panose="02000000000000000000" pitchFamily="2" charset="-78"/>
                <a:cs typeface="Sakkal Majalla" panose="02000000000000000000" pitchFamily="2" charset="-78"/>
              </a:rPr>
              <a:t>اختزل الاسئلة قدر الامكان كي تضمن اجابة المصدر باسرع وقت</a:t>
            </a:r>
          </a:p>
          <a:p>
            <a:pPr algn="just">
              <a:buFontTx/>
              <a:buChar char="-"/>
            </a:pPr>
            <a:r>
              <a:rPr lang="ar-SA" sz="3200" dirty="0">
                <a:latin typeface="Sakkal Majalla" panose="02000000000000000000" pitchFamily="2" charset="-78"/>
                <a:cs typeface="Sakkal Majalla" panose="02000000000000000000" pitchFamily="2" charset="-78"/>
              </a:rPr>
              <a:t>يجب ان تكون الاسئلة محددة وواضحة ولا تتجاوز سؤالين او ثلاثة</a:t>
            </a:r>
          </a:p>
          <a:p>
            <a:pPr algn="just">
              <a:buFontTx/>
              <a:buChar char="-"/>
            </a:pPr>
            <a:r>
              <a:rPr lang="ar-SA" sz="3200" dirty="0">
                <a:latin typeface="Sakkal Majalla" panose="02000000000000000000" pitchFamily="2" charset="-78"/>
                <a:cs typeface="Sakkal Majalla" panose="02000000000000000000" pitchFamily="2" charset="-78"/>
              </a:rPr>
              <a:t>لاتطلب مزيدا من الايضاحات وابحث عن مصادر اخرى</a:t>
            </a:r>
            <a:endParaRPr lang="ar-IQ" sz="3200" dirty="0">
              <a:latin typeface="Sakkal Majalla" panose="02000000000000000000" pitchFamily="2" charset="-78"/>
              <a:cs typeface="Sakkal Majalla" panose="02000000000000000000" pitchFamily="2" charset="-78"/>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09" y="276498"/>
            <a:ext cx="10018713" cy="829491"/>
          </a:xfrm>
        </p:spPr>
        <p:txBody>
          <a:bodyPr>
            <a:normAutofit/>
          </a:bodyPr>
          <a:lstStyle/>
          <a:p>
            <a:r>
              <a:rPr lang="ar-SA" sz="3600" b="1" dirty="0">
                <a:latin typeface="Sakkal Majalla" panose="02000000000000000000" pitchFamily="2" charset="-78"/>
                <a:cs typeface="Sakkal Majalla" panose="02000000000000000000" pitchFamily="2" charset="-78"/>
              </a:rPr>
              <a:t>الاعداد لاجراء مقابلة الكترونية </a:t>
            </a:r>
            <a:endParaRPr lang="ar-IQ" sz="3600" b="1"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1484310" y="1580607"/>
            <a:ext cx="10018713" cy="4210594"/>
          </a:xfrm>
        </p:spPr>
        <p:txBody>
          <a:bodyPr>
            <a:normAutofit/>
          </a:bodyPr>
          <a:lstStyle/>
          <a:p>
            <a:pPr>
              <a:buNone/>
            </a:pPr>
            <a:r>
              <a:rPr lang="ar-SA" sz="3200" b="1" u="sng" dirty="0">
                <a:latin typeface="Sakkal Majalla" panose="02000000000000000000" pitchFamily="2" charset="-78"/>
                <a:cs typeface="Sakkal Majalla" panose="02000000000000000000" pitchFamily="2" charset="-78"/>
              </a:rPr>
              <a:t>2- عرف نفسك للمصدر :</a:t>
            </a:r>
          </a:p>
          <a:p>
            <a:pPr>
              <a:buFontTx/>
              <a:buChar char="-"/>
            </a:pPr>
            <a:r>
              <a:rPr lang="ar-SA" sz="3200" dirty="0">
                <a:latin typeface="Sakkal Majalla" panose="02000000000000000000" pitchFamily="2" charset="-78"/>
                <a:cs typeface="Sakkal Majalla" panose="02000000000000000000" pitchFamily="2" charset="-78"/>
              </a:rPr>
              <a:t>عرف عن نفسك اولا .</a:t>
            </a:r>
          </a:p>
          <a:p>
            <a:pPr>
              <a:buFontTx/>
              <a:buChar char="-"/>
            </a:pPr>
            <a:r>
              <a:rPr lang="ar-SA" sz="3200" dirty="0">
                <a:latin typeface="Sakkal Majalla" panose="02000000000000000000" pitchFamily="2" charset="-78"/>
                <a:cs typeface="Sakkal Majalla" panose="02000000000000000000" pitchFamily="2" charset="-78"/>
              </a:rPr>
              <a:t>عرف المصدر كيفية الوصول اليه وانهم معنيين بالقصة</a:t>
            </a:r>
          </a:p>
          <a:p>
            <a:pPr>
              <a:buFontTx/>
              <a:buChar char="-"/>
            </a:pPr>
            <a:r>
              <a:rPr lang="ar-SA" sz="3200" dirty="0">
                <a:latin typeface="Sakkal Majalla" panose="02000000000000000000" pitchFamily="2" charset="-78"/>
                <a:cs typeface="Sakkal Majalla" panose="02000000000000000000" pitchFamily="2" charset="-78"/>
              </a:rPr>
              <a:t>عرف المصدر كيف حصلنا على معلومات الاتصال </a:t>
            </a:r>
            <a:endParaRPr lang="ar-IQ" sz="3200" dirty="0">
              <a:latin typeface="Sakkal Majalla" panose="02000000000000000000" pitchFamily="2" charset="-78"/>
              <a:cs typeface="Sakkal Majalla" panose="02000000000000000000" pitchFamily="2" charset="-78"/>
            </a:endParaRP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339635"/>
            <a:ext cx="10018713" cy="672737"/>
          </a:xfrm>
        </p:spPr>
        <p:txBody>
          <a:bodyPr>
            <a:normAutofit fontScale="90000"/>
          </a:bodyPr>
          <a:lstStyle/>
          <a:p>
            <a:r>
              <a:rPr lang="ar-SA" b="1" dirty="0">
                <a:latin typeface="Sakkal Majalla" panose="02000000000000000000" pitchFamily="2" charset="-78"/>
                <a:cs typeface="Sakkal Majalla" panose="02000000000000000000" pitchFamily="2" charset="-78"/>
              </a:rPr>
              <a:t>الاعداد لاجراء مقابلة الكترونية </a:t>
            </a:r>
            <a:endParaRPr lang="ar-IQ" b="1"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1484310" y="1012372"/>
            <a:ext cx="10018713" cy="5505993"/>
          </a:xfrm>
        </p:spPr>
        <p:txBody>
          <a:bodyPr/>
          <a:lstStyle/>
          <a:p>
            <a:pPr algn="just">
              <a:buNone/>
            </a:pPr>
            <a:r>
              <a:rPr lang="ar-SA" sz="3200" b="1" u="sng" dirty="0">
                <a:latin typeface="Sakkal Majalla" panose="02000000000000000000" pitchFamily="2" charset="-78"/>
                <a:cs typeface="Sakkal Majalla" panose="02000000000000000000" pitchFamily="2" charset="-78"/>
              </a:rPr>
              <a:t>3- عرف مصدرك عن الموعد النهائي للتسليم:</a:t>
            </a:r>
          </a:p>
          <a:p>
            <a:pPr algn="just">
              <a:buFontTx/>
              <a:buChar char="-"/>
            </a:pPr>
            <a:r>
              <a:rPr lang="ar-SA" sz="3200" dirty="0">
                <a:latin typeface="Sakkal Majalla" panose="02000000000000000000" pitchFamily="2" charset="-78"/>
                <a:cs typeface="Sakkal Majalla" panose="02000000000000000000" pitchFamily="2" charset="-78"/>
              </a:rPr>
              <a:t>عرف مصدرك بالموعد النهائي لتسليم الاجابة وماهو الوقت المتاح لذلك</a:t>
            </a:r>
          </a:p>
          <a:p>
            <a:pPr algn="just">
              <a:buFontTx/>
              <a:buChar char="-"/>
            </a:pPr>
            <a:r>
              <a:rPr lang="ar-SA" sz="3200" dirty="0">
                <a:latin typeface="Sakkal Majalla" panose="02000000000000000000" pitchFamily="2" charset="-78"/>
                <a:cs typeface="Sakkal Majalla" panose="02000000000000000000" pitchFamily="2" charset="-78"/>
              </a:rPr>
              <a:t>اذا اعتذر المصدر اطلب منه ان يدلك على مصادر اخرى لها علاقة بقصة التحقيق</a:t>
            </a:r>
          </a:p>
          <a:p>
            <a:pPr algn="just">
              <a:buFontTx/>
              <a:buChar char="-"/>
            </a:pPr>
            <a:r>
              <a:rPr lang="ar-SA" sz="3200" dirty="0">
                <a:latin typeface="Sakkal Majalla" panose="02000000000000000000" pitchFamily="2" charset="-78"/>
                <a:cs typeface="Sakkal Majalla" panose="02000000000000000000" pitchFamily="2" charset="-78"/>
              </a:rPr>
              <a:t>اذا كان هناك اكثر من مصدر بشان قصة التحقيق فارسل اسئلتك لهم جميعا</a:t>
            </a:r>
            <a:endParaRPr lang="ar-IQ" sz="3200" dirty="0">
              <a:latin typeface="Sakkal Majalla" panose="02000000000000000000" pitchFamily="2" charset="-78"/>
              <a:cs typeface="Sakkal Majalla" panose="02000000000000000000" pitchFamily="2" charset="-78"/>
            </a:endParaRPr>
          </a:p>
          <a:p>
            <a:pPr marL="0" indent="0" algn="just">
              <a:buNone/>
            </a:pPr>
            <a:endParaRPr lang="ar-SA" sz="3200" dirty="0">
              <a:latin typeface="Sakkal Majalla" panose="02000000000000000000" pitchFamily="2" charset="-78"/>
              <a:cs typeface="Sakkal Majalla" panose="02000000000000000000" pitchFamily="2" charset="-78"/>
            </a:endParaRPr>
          </a:p>
          <a:p>
            <a:pPr algn="just">
              <a:buNone/>
            </a:pPr>
            <a:r>
              <a:rPr lang="ar-SA" sz="3200" b="1" u="sng" dirty="0">
                <a:latin typeface="Sakkal Majalla" panose="02000000000000000000" pitchFamily="2" charset="-78"/>
                <a:cs typeface="Sakkal Majalla" panose="02000000000000000000" pitchFamily="2" charset="-78"/>
              </a:rPr>
              <a:t>4- حضر جيدا للمقابلة :</a:t>
            </a:r>
          </a:p>
          <a:p>
            <a:pPr algn="just">
              <a:buNone/>
            </a:pPr>
            <a:r>
              <a:rPr lang="ar-SA" sz="3200" dirty="0">
                <a:latin typeface="Sakkal Majalla" panose="02000000000000000000" pitchFamily="2" charset="-78"/>
                <a:cs typeface="Sakkal Majalla" panose="02000000000000000000" pitchFamily="2" charset="-78"/>
              </a:rPr>
              <a:t>- في حال استخدامك للمقابلة الالكترونية فلاتنسى التحضير الجيد قبل طرح الاسئلة </a:t>
            </a:r>
            <a:endParaRPr lang="ar-IQ" sz="3200" dirty="0">
              <a:latin typeface="Sakkal Majalla" panose="02000000000000000000" pitchFamily="2" charset="-78"/>
              <a:cs typeface="Sakkal Majalla" panose="02000000000000000000" pitchFamily="2" charset="-78"/>
            </a:endParaRPr>
          </a:p>
          <a:p>
            <a:pPr>
              <a:buFontTx/>
              <a:buChar char="-"/>
            </a:pPr>
            <a:endParaRPr lang="ar-IQ" sz="3200" dirty="0">
              <a:latin typeface="Adobe نسخ Medium" pitchFamily="50" charset="-78"/>
              <a:cs typeface="Adobe نسخ Medium" pitchFamily="50" charset="-78"/>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613953"/>
            <a:ext cx="10018713" cy="515983"/>
          </a:xfrm>
        </p:spPr>
        <p:txBody>
          <a:bodyPr>
            <a:normAutofit fontScale="90000"/>
          </a:bodyPr>
          <a:lstStyle/>
          <a:p>
            <a:r>
              <a:rPr lang="ar-SA" sz="3600" b="1" dirty="0">
                <a:latin typeface="Sakkal Majalla" panose="02000000000000000000" pitchFamily="2" charset="-78"/>
                <a:cs typeface="Sakkal Majalla" panose="02000000000000000000" pitchFamily="2" charset="-78"/>
              </a:rPr>
              <a:t>دليل الاعداد للمقابلة (الصحفي  الدنماركي لارس مولر)</a:t>
            </a:r>
            <a:endParaRPr lang="ar-IQ" sz="3600" b="1"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1484310" y="871945"/>
            <a:ext cx="10018713" cy="4585063"/>
          </a:xfrm>
        </p:spPr>
        <p:txBody>
          <a:bodyPr>
            <a:normAutofit/>
          </a:bodyPr>
          <a:lstStyle/>
          <a:p>
            <a:pPr>
              <a:lnSpc>
                <a:spcPct val="150000"/>
              </a:lnSpc>
              <a:buNone/>
            </a:pPr>
            <a:r>
              <a:rPr lang="ar-SA" sz="3200" b="1" dirty="0">
                <a:latin typeface="Sakkal Majalla" panose="02000000000000000000" pitchFamily="2" charset="-78"/>
                <a:cs typeface="Sakkal Majalla" panose="02000000000000000000" pitchFamily="2" charset="-78"/>
              </a:rPr>
              <a:t>1- ابحث : </a:t>
            </a:r>
            <a:r>
              <a:rPr lang="ar-SA" sz="3200" dirty="0">
                <a:latin typeface="Sakkal Majalla" panose="02000000000000000000" pitchFamily="2" charset="-78"/>
                <a:cs typeface="Sakkal Majalla" panose="02000000000000000000" pitchFamily="2" charset="-78"/>
              </a:rPr>
              <a:t>تفحص اوراقك واقراها</a:t>
            </a:r>
          </a:p>
          <a:p>
            <a:pPr>
              <a:lnSpc>
                <a:spcPct val="150000"/>
              </a:lnSpc>
              <a:buNone/>
            </a:pPr>
            <a:r>
              <a:rPr lang="ar-SA" sz="3200" b="1" dirty="0">
                <a:latin typeface="Sakkal Majalla" panose="02000000000000000000" pitchFamily="2" charset="-78"/>
                <a:cs typeface="Sakkal Majalla" panose="02000000000000000000" pitchFamily="2" charset="-78"/>
              </a:rPr>
              <a:t>2- خطط : </a:t>
            </a:r>
            <a:r>
              <a:rPr lang="ar-SA" sz="3200" dirty="0">
                <a:latin typeface="Sakkal Majalla" panose="02000000000000000000" pitchFamily="2" charset="-78"/>
                <a:cs typeface="Sakkal Majalla" panose="02000000000000000000" pitchFamily="2" charset="-78"/>
              </a:rPr>
              <a:t>من ستقابل ؟اين؟ كيف؟ (وجها لوجه او عن طريق المقابلة الالكترونية)</a:t>
            </a:r>
          </a:p>
          <a:p>
            <a:pPr>
              <a:lnSpc>
                <a:spcPct val="150000"/>
              </a:lnSpc>
              <a:buNone/>
            </a:pPr>
            <a:r>
              <a:rPr lang="ar-SA" sz="3200" b="1" dirty="0">
                <a:latin typeface="Sakkal Majalla" panose="02000000000000000000" pitchFamily="2" charset="-78"/>
                <a:cs typeface="Sakkal Majalla" panose="02000000000000000000" pitchFamily="2" charset="-78"/>
              </a:rPr>
              <a:t>3- نظم : </a:t>
            </a:r>
            <a:r>
              <a:rPr lang="ar-SA" sz="3200" dirty="0">
                <a:latin typeface="Sakkal Majalla" panose="02000000000000000000" pitchFamily="2" charset="-78"/>
                <a:cs typeface="Sakkal Majalla" panose="02000000000000000000" pitchFamily="2" charset="-78"/>
              </a:rPr>
              <a:t>اقصر جدول للمقابلة، اكثر الاسئلة اهمية، اهم العبارات التي ستستخدمها</a:t>
            </a:r>
          </a:p>
          <a:p>
            <a:pPr>
              <a:lnSpc>
                <a:spcPct val="150000"/>
              </a:lnSpc>
              <a:buNone/>
            </a:pPr>
            <a:r>
              <a:rPr lang="ar-SA" sz="3200" b="1" dirty="0">
                <a:latin typeface="Sakkal Majalla" panose="02000000000000000000" pitchFamily="2" charset="-78"/>
                <a:cs typeface="Sakkal Majalla" panose="02000000000000000000" pitchFamily="2" charset="-78"/>
              </a:rPr>
              <a:t>4- تهيأ للمقابلة نفسيا : </a:t>
            </a:r>
            <a:r>
              <a:rPr lang="ar-SA" sz="3200" dirty="0">
                <a:latin typeface="Sakkal Majalla" panose="02000000000000000000" pitchFamily="2" charset="-78"/>
                <a:cs typeface="Sakkal Majalla" panose="02000000000000000000" pitchFamily="2" charset="-78"/>
              </a:rPr>
              <a:t>فكر في كيفية كسرالجمود، وكيفية المبادرة بالحديث </a:t>
            </a:r>
            <a:endParaRPr lang="ar-IQ" sz="3200" dirty="0">
              <a:latin typeface="Sakkal Majalla" panose="02000000000000000000" pitchFamily="2" charset="-78"/>
              <a:cs typeface="Sakkal Majalla" panose="02000000000000000000" pitchFamily="2" charset="-78"/>
            </a:endParaRP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829491"/>
          </a:xfrm>
        </p:spPr>
        <p:txBody>
          <a:bodyPr>
            <a:normAutofit/>
          </a:bodyPr>
          <a:lstStyle/>
          <a:p>
            <a:r>
              <a:rPr lang="ar-SA" sz="3600" b="1" dirty="0">
                <a:latin typeface="Sakkal Majalla" panose="02000000000000000000" pitchFamily="2" charset="-78"/>
                <a:cs typeface="Sakkal Majalla" panose="02000000000000000000" pitchFamily="2" charset="-78"/>
              </a:rPr>
              <a:t>دليل الاعداد للمقابلة (الصحفي  الدنماركي لارس مولر)</a:t>
            </a:r>
            <a:endParaRPr lang="ar-IQ" sz="3600" b="1"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1484310" y="1711235"/>
            <a:ext cx="10018713" cy="4079966"/>
          </a:xfrm>
        </p:spPr>
        <p:txBody>
          <a:bodyPr>
            <a:normAutofit/>
          </a:bodyPr>
          <a:lstStyle/>
          <a:p>
            <a:pPr>
              <a:buNone/>
            </a:pPr>
            <a:r>
              <a:rPr lang="ar-SA" sz="3200" b="1" u="sng" dirty="0">
                <a:latin typeface="Sakkal Majalla" panose="02000000000000000000" pitchFamily="2" charset="-78"/>
                <a:cs typeface="Sakkal Majalla" panose="02000000000000000000" pitchFamily="2" charset="-78"/>
              </a:rPr>
              <a:t>تدوين الملاحظات :</a:t>
            </a:r>
          </a:p>
          <a:p>
            <a:pPr>
              <a:buFontTx/>
              <a:buChar char="-"/>
            </a:pPr>
            <a:r>
              <a:rPr lang="ar-SA" sz="3200" dirty="0">
                <a:latin typeface="Sakkal Majalla" panose="02000000000000000000" pitchFamily="2" charset="-78"/>
                <a:cs typeface="Sakkal Majalla" panose="02000000000000000000" pitchFamily="2" charset="-78"/>
              </a:rPr>
              <a:t>سجل المقابلة صوتيا او فيديويا وادعمها ايضا باخذ ملاحظات مكتوبة</a:t>
            </a:r>
          </a:p>
          <a:p>
            <a:pPr>
              <a:buFontTx/>
              <a:buChar char="-"/>
            </a:pPr>
            <a:r>
              <a:rPr lang="ar-SA" sz="3200" dirty="0">
                <a:latin typeface="Sakkal Majalla" panose="02000000000000000000" pitchFamily="2" charset="-78"/>
                <a:cs typeface="Sakkal Majalla" panose="02000000000000000000" pitchFamily="2" charset="-78"/>
              </a:rPr>
              <a:t>ضلل اهم ماقله المصدر من جمل وعبارات</a:t>
            </a:r>
          </a:p>
          <a:p>
            <a:pPr>
              <a:buFontTx/>
              <a:buChar char="-"/>
            </a:pPr>
            <a:r>
              <a:rPr lang="ar-SA" sz="3200" dirty="0">
                <a:latin typeface="Sakkal Majalla" panose="02000000000000000000" pitchFamily="2" charset="-78"/>
                <a:cs typeface="Sakkal Majalla" panose="02000000000000000000" pitchFamily="2" charset="-78"/>
              </a:rPr>
              <a:t>دون الملاحظات الشخصية التي قد تلاحظها على المصدر – نبرة الصوت – الهيئة - الارتباك</a:t>
            </a:r>
            <a:endParaRPr lang="ar-IQ" sz="3200" dirty="0">
              <a:latin typeface="Sakkal Majalla" panose="02000000000000000000" pitchFamily="2" charset="-78"/>
              <a:cs typeface="Sakkal Majalla" panose="02000000000000000000" pitchFamily="2" charset="-78"/>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698863"/>
          </a:xfrm>
        </p:spPr>
        <p:txBody>
          <a:bodyPr>
            <a:normAutofit fontScale="90000"/>
          </a:bodyPr>
          <a:lstStyle/>
          <a:p>
            <a:r>
              <a:rPr lang="ar-SA" b="1" dirty="0">
                <a:latin typeface="Sakkal Majalla" panose="02000000000000000000" pitchFamily="2" charset="-78"/>
                <a:cs typeface="Sakkal Majalla" panose="02000000000000000000" pitchFamily="2" charset="-78"/>
              </a:rPr>
              <a:t>دليل الاعداد للمقابلة (الصحفي  الدنماركي لارس مولر)</a:t>
            </a:r>
            <a:endParaRPr lang="ar-IQ" b="1"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1484310" y="1476103"/>
            <a:ext cx="10018713" cy="4781006"/>
          </a:xfrm>
        </p:spPr>
        <p:txBody>
          <a:bodyPr>
            <a:normAutofit/>
          </a:bodyPr>
          <a:lstStyle/>
          <a:p>
            <a:pPr>
              <a:buNone/>
            </a:pPr>
            <a:r>
              <a:rPr lang="ar-SA" sz="3200" b="1" u="sng" dirty="0">
                <a:latin typeface="Sakkal Majalla" panose="02000000000000000000" pitchFamily="2" charset="-78"/>
                <a:cs typeface="Sakkal Majalla" panose="02000000000000000000" pitchFamily="2" charset="-78"/>
              </a:rPr>
              <a:t>المقابلات الصعبة :</a:t>
            </a:r>
          </a:p>
          <a:p>
            <a:pPr>
              <a:buFontTx/>
              <a:buChar char="-"/>
            </a:pPr>
            <a:r>
              <a:rPr lang="ar-SA" sz="3200" dirty="0">
                <a:latin typeface="Sakkal Majalla" panose="02000000000000000000" pitchFamily="2" charset="-78"/>
                <a:cs typeface="Sakkal Majalla" panose="02000000000000000000" pitchFamily="2" charset="-78"/>
              </a:rPr>
              <a:t>اطلب من المصدر ما يدعم كلامه من وثائق وصور</a:t>
            </a:r>
          </a:p>
          <a:p>
            <a:pPr>
              <a:buFontTx/>
              <a:buChar char="-"/>
            </a:pPr>
            <a:r>
              <a:rPr lang="ar-SA" sz="3200" dirty="0">
                <a:latin typeface="Sakkal Majalla" panose="02000000000000000000" pitchFamily="2" charset="-78"/>
                <a:cs typeface="Sakkal Majalla" panose="02000000000000000000" pitchFamily="2" charset="-78"/>
              </a:rPr>
              <a:t>استقصي عن دوافع المصدر الذي يتكلم</a:t>
            </a:r>
          </a:p>
          <a:p>
            <a:pPr>
              <a:buFontTx/>
              <a:buChar char="-"/>
            </a:pPr>
            <a:r>
              <a:rPr lang="ar-SA" sz="3200" dirty="0">
                <a:latin typeface="Sakkal Majalla" panose="02000000000000000000" pitchFamily="2" charset="-78"/>
                <a:cs typeface="Sakkal Majalla" panose="02000000000000000000" pitchFamily="2" charset="-78"/>
              </a:rPr>
              <a:t>كن صريحا مع المصدر بانك لا تستطيع ان توفر له الحماية</a:t>
            </a:r>
          </a:p>
          <a:p>
            <a:pPr>
              <a:buFontTx/>
              <a:buChar char="-"/>
            </a:pPr>
            <a:r>
              <a:rPr lang="ar-SA" sz="3200" dirty="0">
                <a:latin typeface="Sakkal Majalla" panose="02000000000000000000" pitchFamily="2" charset="-78"/>
                <a:cs typeface="Sakkal Majalla" panose="02000000000000000000" pitchFamily="2" charset="-78"/>
              </a:rPr>
              <a:t>حاول ان تاخذ منه شهادة موثقة لما يقول اذا شعرت انه قد ينكر مستقبلا</a:t>
            </a:r>
            <a:endParaRPr lang="ar-IQ" sz="3200" dirty="0">
              <a:latin typeface="Sakkal Majalla" panose="02000000000000000000" pitchFamily="2" charset="-78"/>
              <a:cs typeface="Sakkal Majalla" panose="02000000000000000000" pitchFamily="2" charset="-78"/>
            </a:endParaRP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09" y="215537"/>
            <a:ext cx="10018713" cy="724989"/>
          </a:xfrm>
        </p:spPr>
        <p:txBody>
          <a:bodyPr>
            <a:normAutofit/>
          </a:bodyPr>
          <a:lstStyle/>
          <a:p>
            <a:r>
              <a:rPr lang="ar-SA" sz="3600" b="1" dirty="0">
                <a:latin typeface="Sakkal Majalla" panose="02000000000000000000" pitchFamily="2" charset="-78"/>
                <a:cs typeface="Sakkal Majalla" panose="02000000000000000000" pitchFamily="2" charset="-78"/>
              </a:rPr>
              <a:t>دليل الاعداد للمقابلة (الصحفي  الدنماركي لارس مولر)</a:t>
            </a:r>
            <a:endParaRPr lang="ar-IQ" sz="3600" b="1"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1484310" y="1541417"/>
            <a:ext cx="10018713" cy="4898572"/>
          </a:xfrm>
        </p:spPr>
        <p:txBody>
          <a:bodyPr>
            <a:noAutofit/>
          </a:bodyPr>
          <a:lstStyle/>
          <a:p>
            <a:pPr>
              <a:buNone/>
            </a:pPr>
            <a:r>
              <a:rPr lang="ar-SA" sz="3200" b="1" u="sng" dirty="0">
                <a:latin typeface="Sakkal Majalla" panose="02000000000000000000" pitchFamily="2" charset="-78"/>
                <a:cs typeface="Sakkal Majalla" panose="02000000000000000000" pitchFamily="2" charset="-78"/>
              </a:rPr>
              <a:t>اذا رفض المصدر مقابلتك :</a:t>
            </a:r>
          </a:p>
          <a:p>
            <a:pPr>
              <a:buFontTx/>
              <a:buChar char="-"/>
            </a:pPr>
            <a:r>
              <a:rPr lang="ar-SA" sz="3200" dirty="0">
                <a:latin typeface="Sakkal Majalla" panose="02000000000000000000" pitchFamily="2" charset="-78"/>
                <a:cs typeface="Sakkal Majalla" panose="02000000000000000000" pitchFamily="2" charset="-78"/>
              </a:rPr>
              <a:t>اكتشف لماذا يرفض المقابلة</a:t>
            </a:r>
          </a:p>
          <a:p>
            <a:pPr>
              <a:buFontTx/>
              <a:buChar char="-"/>
            </a:pPr>
            <a:r>
              <a:rPr lang="ar-SA" sz="3200" dirty="0">
                <a:latin typeface="Sakkal Majalla" panose="02000000000000000000" pitchFamily="2" charset="-78"/>
                <a:cs typeface="Sakkal Majalla" panose="02000000000000000000" pitchFamily="2" charset="-78"/>
              </a:rPr>
              <a:t>اعرض له كل الوسائل المتاحة للمقابلة (الهاتف –البريد الالكتروني – الرسائل)</a:t>
            </a:r>
          </a:p>
          <a:p>
            <a:pPr>
              <a:buFontTx/>
              <a:buChar char="-"/>
            </a:pPr>
            <a:r>
              <a:rPr lang="ar-SA" sz="3200" dirty="0">
                <a:latin typeface="Sakkal Majalla" panose="02000000000000000000" pitchFamily="2" charset="-78"/>
                <a:cs typeface="Sakkal Majalla" panose="02000000000000000000" pitchFamily="2" charset="-78"/>
              </a:rPr>
              <a:t>حاول ان تدخل طرفا ثالثا كوسيط لاقناعة باجراء المقابلة (اقارب –اصدقاء- زملاء العمل)</a:t>
            </a:r>
          </a:p>
          <a:p>
            <a:pPr>
              <a:buFontTx/>
              <a:buChar char="-"/>
            </a:pPr>
            <a:r>
              <a:rPr lang="ar-SA" sz="3200" dirty="0">
                <a:latin typeface="Sakkal Majalla" panose="02000000000000000000" pitchFamily="2" charset="-78"/>
                <a:cs typeface="Sakkal Majalla" panose="02000000000000000000" pitchFamily="2" charset="-78"/>
              </a:rPr>
              <a:t>اجعل طرفا ثالثا يتكفل بانك صحفي نزيه</a:t>
            </a:r>
          </a:p>
          <a:p>
            <a:pPr>
              <a:buFontTx/>
              <a:buChar char="-"/>
            </a:pPr>
            <a:r>
              <a:rPr lang="ar-SA" sz="3200" dirty="0">
                <a:latin typeface="Sakkal Majalla" panose="02000000000000000000" pitchFamily="2" charset="-78"/>
                <a:cs typeface="Sakkal Majalla" panose="02000000000000000000" pitchFamily="2" charset="-78"/>
              </a:rPr>
              <a:t>حاول ان تلتقي المصدر بشكل غير رسمي</a:t>
            </a:r>
          </a:p>
          <a:p>
            <a:pPr>
              <a:buFontTx/>
              <a:buChar char="-"/>
            </a:pPr>
            <a:r>
              <a:rPr lang="ar-SA" sz="3200" dirty="0">
                <a:latin typeface="Sakkal Majalla" panose="02000000000000000000" pitchFamily="2" charset="-78"/>
                <a:cs typeface="Sakkal Majalla" panose="02000000000000000000" pitchFamily="2" charset="-78"/>
              </a:rPr>
              <a:t>ارسل له الاسئلة وانتظر الاجابة</a:t>
            </a:r>
          </a:p>
          <a:p>
            <a:pPr>
              <a:buFontTx/>
              <a:buChar char="-"/>
            </a:pPr>
            <a:r>
              <a:rPr lang="ar-SA" sz="3200" dirty="0">
                <a:latin typeface="Sakkal Majalla" panose="02000000000000000000" pitchFamily="2" charset="-78"/>
                <a:cs typeface="Sakkal Majalla" panose="02000000000000000000" pitchFamily="2" charset="-78"/>
              </a:rPr>
              <a:t>حاول ان تترصده اذا لزم الامر</a:t>
            </a:r>
            <a:endParaRPr lang="ar-IQ" sz="3200" dirty="0">
              <a:latin typeface="Sakkal Majalla" panose="02000000000000000000" pitchFamily="2" charset="-78"/>
              <a:cs typeface="Sakkal Majalla" panose="02000000000000000000" pitchFamily="2" charset="-78"/>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267789"/>
            <a:ext cx="10018713" cy="555171"/>
          </a:xfrm>
        </p:spPr>
        <p:txBody>
          <a:bodyPr>
            <a:normAutofit fontScale="90000"/>
          </a:bodyPr>
          <a:lstStyle/>
          <a:p>
            <a:r>
              <a:rPr lang="ar-SA" sz="3600" b="1" dirty="0">
                <a:latin typeface="Sakkal Majalla" panose="02000000000000000000" pitchFamily="2" charset="-78"/>
                <a:cs typeface="Sakkal Majalla" panose="02000000000000000000" pitchFamily="2" charset="-78"/>
              </a:rPr>
              <a:t>دليل الاعداد للمقابلة (الصحفي  الدنماركي لارس مولر)</a:t>
            </a:r>
            <a:endParaRPr lang="ar-IQ" sz="3600" b="1"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1484310" y="822960"/>
            <a:ext cx="10018713" cy="5342709"/>
          </a:xfrm>
        </p:spPr>
        <p:txBody>
          <a:bodyPr>
            <a:normAutofit/>
          </a:bodyPr>
          <a:lstStyle/>
          <a:p>
            <a:pPr>
              <a:buNone/>
            </a:pPr>
            <a:r>
              <a:rPr lang="ar-SA" sz="3200" b="1" u="sng" dirty="0">
                <a:latin typeface="Sakkal Majalla" panose="02000000000000000000" pitchFamily="2" charset="-78"/>
                <a:cs typeface="Sakkal Majalla" panose="02000000000000000000" pitchFamily="2" charset="-78"/>
              </a:rPr>
              <a:t>اذا طلب المصدر منك اطفاء جهاز التسجيل:</a:t>
            </a:r>
          </a:p>
          <a:p>
            <a:pPr>
              <a:buFontTx/>
              <a:buChar char="-"/>
            </a:pPr>
            <a:r>
              <a:rPr lang="ar-SA" sz="3200" dirty="0">
                <a:latin typeface="Sakkal Majalla" panose="02000000000000000000" pitchFamily="2" charset="-78"/>
                <a:cs typeface="Sakkal Majalla" panose="02000000000000000000" pitchFamily="2" charset="-78"/>
              </a:rPr>
              <a:t>حاول ان تقنعه باهمية التسجيل</a:t>
            </a:r>
          </a:p>
          <a:p>
            <a:pPr>
              <a:buFontTx/>
              <a:buChar char="-"/>
            </a:pPr>
            <a:r>
              <a:rPr lang="ar-SA" sz="3200" dirty="0">
                <a:latin typeface="Sakkal Majalla" panose="02000000000000000000" pitchFamily="2" charset="-78"/>
                <a:cs typeface="Sakkal Majalla" panose="02000000000000000000" pitchFamily="2" charset="-78"/>
              </a:rPr>
              <a:t>اصغي له بمقدار معين ثم اطلب منه التسجيل مجددا</a:t>
            </a:r>
          </a:p>
          <a:p>
            <a:pPr>
              <a:buFontTx/>
              <a:buChar char="-"/>
            </a:pPr>
            <a:r>
              <a:rPr lang="ar-SA" sz="3200" dirty="0">
                <a:latin typeface="Sakkal Majalla" panose="02000000000000000000" pitchFamily="2" charset="-78"/>
                <a:cs typeface="Sakkal Majalla" panose="02000000000000000000" pitchFamily="2" charset="-78"/>
              </a:rPr>
              <a:t>اذا ظل مترددا فاسئلة اذا كان هناك شخص مصدر اخر ممكن توفير نفس المعلومات</a:t>
            </a:r>
          </a:p>
          <a:p>
            <a:pPr>
              <a:buFontTx/>
              <a:buChar char="-"/>
            </a:pPr>
            <a:r>
              <a:rPr lang="ar-SA" sz="3200" dirty="0">
                <a:latin typeface="Sakkal Majalla" panose="02000000000000000000" pitchFamily="2" charset="-78"/>
                <a:cs typeface="Sakkal Majalla" panose="02000000000000000000" pitchFamily="2" charset="-78"/>
              </a:rPr>
              <a:t>حال ان تقنعه بانك تستطيع ان تكتم هويته وتحافظ على التزامك المهني بعدم الكشف عنه.</a:t>
            </a:r>
            <a:endParaRPr lang="ar-IQ" sz="3200" dirty="0">
              <a:latin typeface="Sakkal Majalla" panose="02000000000000000000" pitchFamily="2" charset="-78"/>
              <a:cs typeface="Sakkal Majalla" panose="02000000000000000000" pitchFamily="2" charset="-78"/>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316774"/>
            <a:ext cx="10018713" cy="672737"/>
          </a:xfrm>
        </p:spPr>
        <p:txBody>
          <a:bodyPr>
            <a:normAutofit fontScale="90000"/>
          </a:bodyPr>
          <a:lstStyle/>
          <a:p>
            <a:r>
              <a:rPr lang="ar-SA" b="1" dirty="0">
                <a:latin typeface="Sakkal Majalla" panose="02000000000000000000" pitchFamily="2" charset="-78"/>
                <a:cs typeface="Sakkal Majalla" panose="02000000000000000000" pitchFamily="2" charset="-78"/>
              </a:rPr>
              <a:t>دليل الاعداد للمقابلة (الصحفي  الدنماركي لارس مولر)</a:t>
            </a:r>
            <a:endParaRPr lang="ar-IQ" b="1"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1484310" y="1685109"/>
            <a:ext cx="10018713" cy="4519748"/>
          </a:xfrm>
        </p:spPr>
        <p:txBody>
          <a:bodyPr>
            <a:noAutofit/>
          </a:bodyPr>
          <a:lstStyle/>
          <a:p>
            <a:pPr>
              <a:buNone/>
            </a:pPr>
            <a:r>
              <a:rPr lang="ar-SA" sz="3200" b="1" u="sng" dirty="0">
                <a:latin typeface="Sakkal Majalla" panose="02000000000000000000" pitchFamily="2" charset="-78"/>
                <a:cs typeface="Sakkal Majalla" panose="02000000000000000000" pitchFamily="2" charset="-78"/>
              </a:rPr>
              <a:t>ظهور المصدر ومعه مرافق:</a:t>
            </a:r>
          </a:p>
          <a:p>
            <a:pPr>
              <a:buFontTx/>
              <a:buChar char="-"/>
            </a:pPr>
            <a:r>
              <a:rPr lang="ar-SA" sz="3200" dirty="0">
                <a:latin typeface="Sakkal Majalla" panose="02000000000000000000" pitchFamily="2" charset="-78"/>
                <a:cs typeface="Sakkal Majalla" panose="02000000000000000000" pitchFamily="2" charset="-78"/>
              </a:rPr>
              <a:t>اخبر المصدر بانك جئت تتحدث له وان الجمهور لا يهتم براي غيره</a:t>
            </a:r>
          </a:p>
          <a:p>
            <a:pPr>
              <a:buFontTx/>
              <a:buChar char="-"/>
            </a:pPr>
            <a:r>
              <a:rPr lang="ar-SA" sz="3200" dirty="0">
                <a:latin typeface="Sakkal Majalla" panose="02000000000000000000" pitchFamily="2" charset="-78"/>
                <a:cs typeface="Sakkal Majalla" panose="02000000000000000000" pitchFamily="2" charset="-78"/>
              </a:rPr>
              <a:t>اذا حاول الشخص المرافق انهاء المقابلة اخبرهم ان المقابلة انتهت دون الوصول الى نتائج مهمة</a:t>
            </a:r>
          </a:p>
          <a:p>
            <a:pPr>
              <a:buNone/>
            </a:pPr>
            <a:r>
              <a:rPr lang="ar-SA" sz="3200" b="1" u="sng" dirty="0">
                <a:latin typeface="Sakkal Majalla" panose="02000000000000000000" pitchFamily="2" charset="-78"/>
                <a:cs typeface="Sakkal Majalla" panose="02000000000000000000" pitchFamily="2" charset="-78"/>
              </a:rPr>
              <a:t>اذا اكتشفت ان المصدر مذنب ويحاول ان يلقي التهمة على الاخرين:</a:t>
            </a:r>
          </a:p>
          <a:p>
            <a:pPr>
              <a:buFontTx/>
              <a:buChar char="-"/>
            </a:pPr>
            <a:r>
              <a:rPr lang="ar-SA" sz="3200" dirty="0">
                <a:latin typeface="Sakkal Majalla" panose="02000000000000000000" pitchFamily="2" charset="-78"/>
                <a:cs typeface="Sakkal Majalla" panose="02000000000000000000" pitchFamily="2" charset="-78"/>
              </a:rPr>
              <a:t>لا تغضب وتمالك نفسك </a:t>
            </a:r>
          </a:p>
          <a:p>
            <a:pPr>
              <a:buFontTx/>
              <a:buChar char="-"/>
            </a:pPr>
            <a:r>
              <a:rPr lang="ar-SA" sz="3200" dirty="0">
                <a:latin typeface="Sakkal Majalla" panose="02000000000000000000" pitchFamily="2" charset="-78"/>
                <a:cs typeface="Sakkal Majalla" panose="02000000000000000000" pitchFamily="2" charset="-78"/>
              </a:rPr>
              <a:t>دعه يتكلم ويستطرد بالكلام</a:t>
            </a:r>
          </a:p>
          <a:p>
            <a:pPr>
              <a:buFontTx/>
              <a:buChar char="-"/>
            </a:pPr>
            <a:r>
              <a:rPr lang="ar-SA" sz="3200" dirty="0">
                <a:latin typeface="Sakkal Majalla" panose="02000000000000000000" pitchFamily="2" charset="-78"/>
                <a:cs typeface="Sakkal Majalla" panose="02000000000000000000" pitchFamily="2" charset="-78"/>
              </a:rPr>
              <a:t>كن هادئا واطرح سؤالك</a:t>
            </a:r>
          </a:p>
          <a:p>
            <a:pPr>
              <a:buFontTx/>
              <a:buChar char="-"/>
            </a:pPr>
            <a:r>
              <a:rPr lang="ar-SA" sz="3200" dirty="0">
                <a:latin typeface="Sakkal Majalla" panose="02000000000000000000" pitchFamily="2" charset="-78"/>
                <a:cs typeface="Sakkal Majalla" panose="02000000000000000000" pitchFamily="2" charset="-78"/>
              </a:rPr>
              <a:t>لا تقاطع المصدر عندما تتصاعد وتيرة الاحداث التي يتحدث عنها</a:t>
            </a:r>
            <a:endParaRPr lang="ar-IQ" sz="3200" dirty="0">
              <a:latin typeface="Sakkal Majalla" panose="02000000000000000000" pitchFamily="2" charset="-78"/>
              <a:cs typeface="Sakkal Majalla" panose="02000000000000000000" pitchFamily="2" charset="-78"/>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355964"/>
            <a:ext cx="10018713" cy="568234"/>
          </a:xfrm>
        </p:spPr>
        <p:txBody>
          <a:bodyPr>
            <a:noAutofit/>
          </a:bodyPr>
          <a:lstStyle/>
          <a:p>
            <a:r>
              <a:rPr lang="ar-SA" sz="3600" b="1" dirty="0">
                <a:latin typeface="Sakkal Majalla" panose="02000000000000000000" pitchFamily="2" charset="-78"/>
                <a:cs typeface="Sakkal Majalla" panose="02000000000000000000" pitchFamily="2" charset="-78"/>
              </a:rPr>
              <a:t>استخدام الفرضيات جوهر الاسلوب الاستقصائي</a:t>
            </a:r>
            <a:endParaRPr lang="ar-IQ" sz="3600" b="1"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1484310" y="1345474"/>
            <a:ext cx="10018713" cy="4872445"/>
          </a:xfrm>
        </p:spPr>
        <p:txBody>
          <a:bodyPr>
            <a:normAutofit/>
          </a:bodyPr>
          <a:lstStyle/>
          <a:p>
            <a:pPr>
              <a:buNone/>
            </a:pPr>
            <a:r>
              <a:rPr lang="ar-SA" sz="3200" b="1" dirty="0">
                <a:latin typeface="Sakkal Majalla" panose="02000000000000000000" pitchFamily="2" charset="-78"/>
                <a:cs typeface="Sakkal Majalla" panose="02000000000000000000" pitchFamily="2" charset="-78"/>
              </a:rPr>
              <a:t>ترتكز الفرضية على الخصائص التالية:</a:t>
            </a:r>
          </a:p>
          <a:p>
            <a:pPr>
              <a:buNone/>
            </a:pPr>
            <a:r>
              <a:rPr lang="ar-IQ" sz="3200" b="1" dirty="0">
                <a:latin typeface="Sakkal Majalla" panose="02000000000000000000" pitchFamily="2" charset="-78"/>
                <a:cs typeface="Sakkal Majalla" panose="02000000000000000000" pitchFamily="2" charset="-78"/>
              </a:rPr>
              <a:t>1- </a:t>
            </a:r>
            <a:r>
              <a:rPr lang="ar-SA" sz="3200" b="1" dirty="0">
                <a:latin typeface="Sakkal Majalla" panose="02000000000000000000" pitchFamily="2" charset="-78"/>
                <a:cs typeface="Sakkal Majalla" panose="02000000000000000000" pitchFamily="2" charset="-78"/>
              </a:rPr>
              <a:t>قابلة للاختبار.</a:t>
            </a:r>
          </a:p>
          <a:p>
            <a:pPr>
              <a:buNone/>
            </a:pPr>
            <a:r>
              <a:rPr lang="ar-IQ" sz="3200" b="1" dirty="0">
                <a:latin typeface="Sakkal Majalla" panose="02000000000000000000" pitchFamily="2" charset="-78"/>
                <a:cs typeface="Sakkal Majalla" panose="02000000000000000000" pitchFamily="2" charset="-78"/>
              </a:rPr>
              <a:t>2- </a:t>
            </a:r>
            <a:r>
              <a:rPr lang="ar-SA" sz="3200" b="1" dirty="0">
                <a:latin typeface="Sakkal Majalla" panose="02000000000000000000" pitchFamily="2" charset="-78"/>
                <a:cs typeface="Sakkal Majalla" panose="02000000000000000000" pitchFamily="2" charset="-78"/>
              </a:rPr>
              <a:t>قائمة على حقائق مؤكدة وموثقة، ومعلومات غير مؤكدة (افتراضات).</a:t>
            </a:r>
          </a:p>
          <a:p>
            <a:pPr>
              <a:buNone/>
            </a:pPr>
            <a:r>
              <a:rPr lang="ar-IQ" sz="3200" b="1" dirty="0">
                <a:latin typeface="Sakkal Majalla" panose="02000000000000000000" pitchFamily="2" charset="-78"/>
                <a:cs typeface="Sakkal Majalla" panose="02000000000000000000" pitchFamily="2" charset="-78"/>
              </a:rPr>
              <a:t>3- </a:t>
            </a:r>
            <a:r>
              <a:rPr lang="ar-SA" sz="3200" b="1" dirty="0">
                <a:latin typeface="Sakkal Majalla" panose="02000000000000000000" pitchFamily="2" charset="-78"/>
                <a:cs typeface="Sakkal Majalla" panose="02000000000000000000" pitchFamily="2" charset="-78"/>
              </a:rPr>
              <a:t>موجزة.</a:t>
            </a:r>
          </a:p>
          <a:p>
            <a:pPr>
              <a:buNone/>
            </a:pPr>
            <a:r>
              <a:rPr lang="ar-IQ" sz="3200" b="1" dirty="0">
                <a:latin typeface="Sakkal Majalla" panose="02000000000000000000" pitchFamily="2" charset="-78"/>
                <a:cs typeface="Sakkal Majalla" panose="02000000000000000000" pitchFamily="2" charset="-78"/>
              </a:rPr>
              <a:t>4- </a:t>
            </a:r>
            <a:r>
              <a:rPr lang="ar-SA" sz="3200" b="1" dirty="0">
                <a:latin typeface="Sakkal Majalla" panose="02000000000000000000" pitchFamily="2" charset="-78"/>
                <a:cs typeface="Sakkal Majalla" panose="02000000000000000000" pitchFamily="2" charset="-78"/>
              </a:rPr>
              <a:t>مترابطة؛ تعتمد على جمع الحقائق التي يسعى الصحفي للحصول عليها</a:t>
            </a:r>
            <a:r>
              <a:rPr lang="ar-IQ" sz="3200" b="1" dirty="0">
                <a:latin typeface="Sakkal Majalla" panose="02000000000000000000" pitchFamily="2" charset="-78"/>
                <a:cs typeface="Sakkal Majalla" panose="02000000000000000000" pitchFamily="2" charset="-78"/>
              </a:rPr>
              <a:t>،  </a:t>
            </a:r>
            <a:r>
              <a:rPr lang="ar-SA" sz="3200" b="1" dirty="0">
                <a:latin typeface="Sakkal Majalla" panose="02000000000000000000" pitchFamily="2" charset="-78"/>
                <a:cs typeface="Sakkal Majalla" panose="02000000000000000000" pitchFamily="2" charset="-78"/>
              </a:rPr>
              <a:t>وكذلك ما سبقته إليه المعرفة في الوصول إليها.</a:t>
            </a:r>
          </a:p>
          <a:p>
            <a:pPr>
              <a:buNone/>
            </a:pPr>
            <a:r>
              <a:rPr lang="ar-IQ" sz="3200" b="1" dirty="0">
                <a:latin typeface="Sakkal Majalla" panose="02000000000000000000" pitchFamily="2" charset="-78"/>
                <a:cs typeface="Sakkal Majalla" panose="02000000000000000000" pitchFamily="2" charset="-78"/>
              </a:rPr>
              <a:t>5- </a:t>
            </a:r>
            <a:r>
              <a:rPr lang="ar-SA" sz="3200" b="1" dirty="0">
                <a:latin typeface="Sakkal Majalla" panose="02000000000000000000" pitchFamily="2" charset="-78"/>
                <a:cs typeface="Sakkal Majalla" panose="02000000000000000000" pitchFamily="2" charset="-78"/>
              </a:rPr>
              <a:t>تعالج مشكلة واحدة.</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385355"/>
            <a:ext cx="10018713" cy="383146"/>
          </a:xfrm>
        </p:spPr>
        <p:txBody>
          <a:bodyPr>
            <a:noAutofit/>
          </a:bodyPr>
          <a:lstStyle/>
          <a:p>
            <a:r>
              <a:rPr lang="ar-IQ" sz="3600" dirty="0">
                <a:latin typeface="Sakkal Majalla" panose="02000000000000000000" pitchFamily="2" charset="-78"/>
                <a:cs typeface="Sakkal Majalla" panose="02000000000000000000" pitchFamily="2" charset="-78"/>
              </a:rPr>
              <a:t>مجالات الصحافة الاستقصائية</a:t>
            </a:r>
          </a:p>
        </p:txBody>
      </p:sp>
      <p:sp>
        <p:nvSpPr>
          <p:cNvPr id="3" name="Content Placeholder 2"/>
          <p:cNvSpPr>
            <a:spLocks noGrp="1"/>
          </p:cNvSpPr>
          <p:nvPr>
            <p:ph idx="1"/>
          </p:nvPr>
        </p:nvSpPr>
        <p:spPr>
          <a:xfrm>
            <a:off x="1484310" y="901337"/>
            <a:ext cx="10018713" cy="5821435"/>
          </a:xfrm>
        </p:spPr>
        <p:txBody>
          <a:bodyPr>
            <a:normAutofit/>
          </a:bodyPr>
          <a:lstStyle/>
          <a:p>
            <a:pPr marL="0" indent="0">
              <a:buNone/>
            </a:pPr>
            <a:r>
              <a:rPr lang="ar-IQ" sz="2800" b="1" dirty="0">
                <a:latin typeface="Sakkal Majalla" panose="02000000000000000000" pitchFamily="2" charset="-78"/>
                <a:cs typeface="Sakkal Majalla" panose="02000000000000000000" pitchFamily="2" charset="-78"/>
              </a:rPr>
              <a:t>5- المؤسسات الدولية ومنظمات المجتمع المدني:</a:t>
            </a:r>
          </a:p>
          <a:p>
            <a:pPr marL="0" indent="0">
              <a:buNone/>
            </a:pPr>
            <a:r>
              <a:rPr lang="ar-IQ" sz="2800" dirty="0">
                <a:latin typeface="Sakkal Majalla" panose="02000000000000000000" pitchFamily="2" charset="-78"/>
                <a:cs typeface="Sakkal Majalla" panose="02000000000000000000" pitchFamily="2" charset="-78"/>
              </a:rPr>
              <a:t>تمشل المنظمات الدولية ومنظمات المجتمع المدني كونها معرضة للفساد والتكسب غير المشروع (برنامج الامم المتحدة وبسكويت الاطفال)</a:t>
            </a:r>
          </a:p>
          <a:p>
            <a:pPr marL="0" indent="0">
              <a:buNone/>
            </a:pPr>
            <a:r>
              <a:rPr lang="ar-IQ" sz="2800" b="1" dirty="0">
                <a:latin typeface="Sakkal Majalla" panose="02000000000000000000" pitchFamily="2" charset="-78"/>
                <a:cs typeface="Sakkal Majalla" panose="02000000000000000000" pitchFamily="2" charset="-78"/>
              </a:rPr>
              <a:t>6- الشركات والمؤسسات الخاصة :</a:t>
            </a:r>
          </a:p>
          <a:p>
            <a:pPr marL="0" indent="0">
              <a:buNone/>
            </a:pPr>
            <a:r>
              <a:rPr lang="ar-IQ" sz="2800" dirty="0">
                <a:latin typeface="Sakkal Majalla" panose="02000000000000000000" pitchFamily="2" charset="-78"/>
                <a:cs typeface="Sakkal Majalla" panose="02000000000000000000" pitchFamily="2" charset="-78"/>
              </a:rPr>
              <a:t>تميل الشركات الخاصة الى الاحتفاظ بطبيعة نشاطها بعيدا عن الانظار لخشيتها من المنافسين او العلاقة مع المتنفذين او لاخفاء علاقات تجارية غير قانونية قد تضعها تحت المسالة القانونية نتيجة لتعرض الناس للخطر</a:t>
            </a:r>
          </a:p>
          <a:p>
            <a:pPr marL="0" indent="0">
              <a:buNone/>
            </a:pPr>
            <a:r>
              <a:rPr lang="ar-IQ" sz="2800" b="1" dirty="0">
                <a:latin typeface="Sakkal Majalla" panose="02000000000000000000" pitchFamily="2" charset="-78"/>
                <a:cs typeface="Sakkal Majalla" panose="02000000000000000000" pitchFamily="2" charset="-78"/>
              </a:rPr>
              <a:t>7- المجرمون والافراد الفاسدون:</a:t>
            </a:r>
          </a:p>
          <a:p>
            <a:pPr marL="0" indent="0">
              <a:buNone/>
            </a:pPr>
            <a:r>
              <a:rPr lang="ar-IQ" sz="2800" dirty="0">
                <a:latin typeface="Sakkal Majalla" panose="02000000000000000000" pitchFamily="2" charset="-78"/>
                <a:cs typeface="Sakkal Majalla" panose="02000000000000000000" pitchFamily="2" charset="-78"/>
              </a:rPr>
              <a:t>يرتبطون بالطبقة الفاسدة ومن حق الجمهور التعرف عليهم ويتاكد من تعرضهم للعقاب(شركات ادوية تنتج عقارات رديئة تفتك بصحة المواطنين، التلاعب بنتائج المباريات الخ.</a:t>
            </a:r>
          </a:p>
        </p:txBody>
      </p:sp>
    </p:spTree>
    <p:extLst>
      <p:ext uri="{BB962C8B-B14F-4D97-AF65-F5344CB8AC3E}">
        <p14:creationId xmlns:p14="http://schemas.microsoft.com/office/powerpoint/2010/main" val="109723477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4883A-214F-71AE-37CC-724E77E6563D}"/>
              </a:ext>
            </a:extLst>
          </p:cNvPr>
          <p:cNvSpPr>
            <a:spLocks noGrp="1"/>
          </p:cNvSpPr>
          <p:nvPr>
            <p:ph type="title"/>
          </p:nvPr>
        </p:nvSpPr>
        <p:spPr>
          <a:xfrm>
            <a:off x="1484310" y="349899"/>
            <a:ext cx="10018713" cy="536510"/>
          </a:xfrm>
        </p:spPr>
        <p:txBody>
          <a:bodyPr>
            <a:noAutofit/>
          </a:bodyPr>
          <a:lstStyle/>
          <a:p>
            <a:r>
              <a:rPr lang="ar-IQ" b="1" dirty="0">
                <a:latin typeface="Sakkal Majalla" panose="02000000000000000000" pitchFamily="2" charset="-78"/>
                <a:cs typeface="Sakkal Majalla" panose="02000000000000000000" pitchFamily="2" charset="-78"/>
              </a:rPr>
              <a:t>أهمية الفرضية</a:t>
            </a:r>
            <a:endParaRPr lang="en-US" b="1" dirty="0">
              <a:latin typeface="Sakkal Majalla" panose="02000000000000000000" pitchFamily="2" charset="-78"/>
              <a:cs typeface="Sakkal Majalla" panose="02000000000000000000" pitchFamily="2" charset="-78"/>
            </a:endParaRPr>
          </a:p>
        </p:txBody>
      </p:sp>
      <p:sp>
        <p:nvSpPr>
          <p:cNvPr id="3" name="Content Placeholder 2">
            <a:extLst>
              <a:ext uri="{FF2B5EF4-FFF2-40B4-BE49-F238E27FC236}">
                <a16:creationId xmlns:a16="http://schemas.microsoft.com/office/drawing/2014/main" id="{B338F4A9-F454-5FED-F038-947A2C61C802}"/>
              </a:ext>
            </a:extLst>
          </p:cNvPr>
          <p:cNvSpPr>
            <a:spLocks noGrp="1"/>
          </p:cNvSpPr>
          <p:nvPr>
            <p:ph idx="1"/>
          </p:nvPr>
        </p:nvSpPr>
        <p:spPr>
          <a:xfrm>
            <a:off x="1484310" y="961053"/>
            <a:ext cx="10018713" cy="5654351"/>
          </a:xfrm>
        </p:spPr>
        <p:txBody>
          <a:bodyPr>
            <a:normAutofit/>
          </a:bodyPr>
          <a:lstStyle/>
          <a:p>
            <a:pPr marL="0" indent="0">
              <a:buNone/>
            </a:pPr>
            <a:r>
              <a:rPr lang="ar-IQ" sz="3200" b="1" dirty="0">
                <a:latin typeface="Sakkal Majalla" panose="02000000000000000000" pitchFamily="2" charset="-78"/>
                <a:cs typeface="Sakkal Majalla" panose="02000000000000000000" pitchFamily="2" charset="-78"/>
              </a:rPr>
              <a:t>وتكمن أهمية الفرضية في الصحافة الاستقصائية في:</a:t>
            </a:r>
          </a:p>
          <a:p>
            <a:pPr marL="0" indent="0">
              <a:buNone/>
            </a:pPr>
            <a:r>
              <a:rPr lang="ar-IQ" sz="3200" dirty="0">
                <a:latin typeface="Sakkal Majalla" panose="02000000000000000000" pitchFamily="2" charset="-78"/>
                <a:cs typeface="Sakkal Majalla" panose="02000000000000000000" pitchFamily="2" charset="-78"/>
              </a:rPr>
              <a:t>1-  تسهل مهمة جمع المعلومات، والبيانات والحقائق الجديدة والأدلة، وتحليلها وتنظيمها.</a:t>
            </a:r>
          </a:p>
          <a:p>
            <a:pPr marL="0" indent="0">
              <a:buNone/>
            </a:pPr>
            <a:r>
              <a:rPr lang="ar-IQ" sz="3200" dirty="0">
                <a:latin typeface="Sakkal Majalla" panose="02000000000000000000" pitchFamily="2" charset="-78"/>
                <a:cs typeface="Sakkal Majalla" panose="02000000000000000000" pitchFamily="2" charset="-78"/>
              </a:rPr>
              <a:t>2- تساعد في السيطرة على التحقيق والتحكم به وإدارته بشكل فعال.</a:t>
            </a:r>
          </a:p>
          <a:p>
            <a:pPr marL="0" indent="0">
              <a:buNone/>
            </a:pPr>
            <a:r>
              <a:rPr lang="ar-IQ" sz="3200" dirty="0">
                <a:latin typeface="Sakkal Majalla" panose="02000000000000000000" pitchFamily="2" charset="-78"/>
                <a:cs typeface="Sakkal Majalla" panose="02000000000000000000" pitchFamily="2" charset="-78"/>
              </a:rPr>
              <a:t>3-  تساعد على اختيار المنهجية (الآلية) الأسهل والأفضل لإثبات الفرضية.</a:t>
            </a:r>
          </a:p>
          <a:p>
            <a:pPr marL="0" indent="0">
              <a:buNone/>
            </a:pPr>
            <a:r>
              <a:rPr lang="ar-IQ" sz="3200" dirty="0">
                <a:latin typeface="Sakkal Majalla" panose="02000000000000000000" pitchFamily="2" charset="-78"/>
                <a:cs typeface="Sakkal Majalla" panose="02000000000000000000" pitchFamily="2" charset="-78"/>
              </a:rPr>
              <a:t>4-  تساعد الصحفي على التركيز والدقة، ووضع حدود التحقيق، والأهداف المتوقعة منه.</a:t>
            </a:r>
          </a:p>
          <a:p>
            <a:pPr marL="0" indent="0">
              <a:buNone/>
            </a:pPr>
            <a:r>
              <a:rPr lang="ar-IQ" sz="3200" dirty="0">
                <a:latin typeface="Sakkal Majalla" panose="02000000000000000000" pitchFamily="2" charset="-78"/>
                <a:cs typeface="Sakkal Majalla" panose="02000000000000000000" pitchFamily="2" charset="-78"/>
              </a:rPr>
              <a:t>5-  تساعد الصحفي على فهم أعمق للقضية التي يبحث فيها.</a:t>
            </a:r>
          </a:p>
          <a:p>
            <a:pPr marL="0" indent="0">
              <a:buNone/>
            </a:pPr>
            <a:endParaRPr lang="en-US" dirty="0"/>
          </a:p>
        </p:txBody>
      </p:sp>
    </p:spTree>
    <p:extLst>
      <p:ext uri="{BB962C8B-B14F-4D97-AF65-F5344CB8AC3E}">
        <p14:creationId xmlns:p14="http://schemas.microsoft.com/office/powerpoint/2010/main" val="274445950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2D3A5-876D-7363-4293-575A25F519D6}"/>
              </a:ext>
            </a:extLst>
          </p:cNvPr>
          <p:cNvSpPr>
            <a:spLocks noGrp="1"/>
          </p:cNvSpPr>
          <p:nvPr>
            <p:ph type="title"/>
          </p:nvPr>
        </p:nvSpPr>
        <p:spPr>
          <a:xfrm>
            <a:off x="1484310" y="678802"/>
            <a:ext cx="10018713" cy="471196"/>
          </a:xfrm>
        </p:spPr>
        <p:txBody>
          <a:bodyPr>
            <a:normAutofit fontScale="90000"/>
          </a:bodyPr>
          <a:lstStyle/>
          <a:p>
            <a:r>
              <a:rPr lang="ar-IQ" sz="4000" b="1" dirty="0">
                <a:latin typeface="Sakkal Majalla" panose="02000000000000000000" pitchFamily="2" charset="-78"/>
                <a:cs typeface="Sakkal Majalla" panose="02000000000000000000" pitchFamily="2" charset="-78"/>
              </a:rPr>
              <a:t>أهمية الفرضية</a:t>
            </a:r>
            <a:endParaRPr lang="en-US" dirty="0"/>
          </a:p>
        </p:txBody>
      </p:sp>
      <p:sp>
        <p:nvSpPr>
          <p:cNvPr id="3" name="Content Placeholder 2">
            <a:extLst>
              <a:ext uri="{FF2B5EF4-FFF2-40B4-BE49-F238E27FC236}">
                <a16:creationId xmlns:a16="http://schemas.microsoft.com/office/drawing/2014/main" id="{54DC8575-7366-C633-2CE1-39893CD1EC3B}"/>
              </a:ext>
            </a:extLst>
          </p:cNvPr>
          <p:cNvSpPr>
            <a:spLocks noGrp="1"/>
          </p:cNvSpPr>
          <p:nvPr>
            <p:ph idx="1"/>
          </p:nvPr>
        </p:nvSpPr>
        <p:spPr>
          <a:xfrm>
            <a:off x="1484310" y="914400"/>
            <a:ext cx="10018713" cy="5701003"/>
          </a:xfrm>
        </p:spPr>
        <p:txBody>
          <a:bodyPr/>
          <a:lstStyle/>
          <a:p>
            <a:pPr marL="0" indent="0">
              <a:buNone/>
            </a:pPr>
            <a:r>
              <a:rPr lang="ar-IQ" sz="3200" dirty="0">
                <a:latin typeface="Sakkal Majalla" panose="02000000000000000000" pitchFamily="2" charset="-78"/>
                <a:cs typeface="Sakkal Majalla" panose="02000000000000000000" pitchFamily="2" charset="-78"/>
              </a:rPr>
              <a:t>6- تساعد الصحفي على استنباط الحلول في حال وقوع المشكلات.</a:t>
            </a:r>
          </a:p>
          <a:p>
            <a:pPr marL="0" indent="0">
              <a:buNone/>
            </a:pPr>
            <a:r>
              <a:rPr lang="ar-IQ" sz="3200" dirty="0">
                <a:latin typeface="Sakkal Majalla" panose="02000000000000000000" pitchFamily="2" charset="-78"/>
                <a:cs typeface="Sakkal Majalla" panose="02000000000000000000" pitchFamily="2" charset="-78"/>
              </a:rPr>
              <a:t>7- تضع حجر أساس التحقيق الاستقصائي المتكامل.</a:t>
            </a:r>
          </a:p>
          <a:p>
            <a:pPr marL="0" indent="0">
              <a:buNone/>
            </a:pPr>
            <a:r>
              <a:rPr lang="ar-IQ" sz="3200" dirty="0">
                <a:latin typeface="Sakkal Majalla" panose="02000000000000000000" pitchFamily="2" charset="-78"/>
                <a:cs typeface="Sakkal Majalla" panose="02000000000000000000" pitchFamily="2" charset="-78"/>
              </a:rPr>
              <a:t>8- تساعد على تسويق الفكرة للآخرين  </a:t>
            </a:r>
          </a:p>
          <a:p>
            <a:pPr marL="0" indent="0">
              <a:buNone/>
            </a:pPr>
            <a:r>
              <a:rPr lang="ar-IQ" sz="3200" dirty="0">
                <a:latin typeface="Sakkal Majalla" panose="02000000000000000000" pitchFamily="2" charset="-78"/>
                <a:cs typeface="Sakkal Majalla" panose="02000000000000000000" pitchFamily="2" charset="-78"/>
              </a:rPr>
              <a:t>9- تساعد في تحديد الميزانية وضبط الوقت والموارد بدقة أكثر .</a:t>
            </a:r>
          </a:p>
          <a:p>
            <a:pPr marL="0" indent="0">
              <a:buNone/>
            </a:pPr>
            <a:r>
              <a:rPr lang="ar-IQ" sz="3200" dirty="0">
                <a:latin typeface="Sakkal Majalla" panose="02000000000000000000" pitchFamily="2" charset="-78"/>
                <a:cs typeface="Sakkal Majalla" panose="02000000000000000000" pitchFamily="2" charset="-78"/>
              </a:rPr>
              <a:t>10- تساعد في تحديد مصادر التحقيق.</a:t>
            </a:r>
          </a:p>
          <a:p>
            <a:pPr marL="0" indent="0">
              <a:buNone/>
            </a:pPr>
            <a:endParaRPr lang="en-US" dirty="0"/>
          </a:p>
        </p:txBody>
      </p:sp>
    </p:spTree>
    <p:extLst>
      <p:ext uri="{BB962C8B-B14F-4D97-AF65-F5344CB8AC3E}">
        <p14:creationId xmlns:p14="http://schemas.microsoft.com/office/powerpoint/2010/main" val="351706821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C84B2-643C-4D82-BB8B-B9CF323AFF16}"/>
              </a:ext>
            </a:extLst>
          </p:cNvPr>
          <p:cNvSpPr>
            <a:spLocks noGrp="1"/>
          </p:cNvSpPr>
          <p:nvPr>
            <p:ph type="title"/>
          </p:nvPr>
        </p:nvSpPr>
        <p:spPr>
          <a:xfrm>
            <a:off x="4348253" y="468085"/>
            <a:ext cx="3495493" cy="620486"/>
          </a:xfrm>
        </p:spPr>
        <p:txBody>
          <a:bodyPr>
            <a:normAutofit fontScale="90000"/>
          </a:bodyPr>
          <a:lstStyle/>
          <a:p>
            <a:r>
              <a:rPr lang="ar-IQ" b="1" dirty="0">
                <a:latin typeface="Sakkal Majalla" panose="02000000000000000000" pitchFamily="2" charset="-78"/>
                <a:cs typeface="Sakkal Majalla" panose="02000000000000000000" pitchFamily="2" charset="-78"/>
              </a:rPr>
              <a:t>امثلة على الفرضيات</a:t>
            </a:r>
            <a:endParaRPr lang="en-US" b="1" dirty="0">
              <a:latin typeface="Sakkal Majalla" panose="02000000000000000000" pitchFamily="2" charset="-78"/>
              <a:cs typeface="Sakkal Majalla" panose="02000000000000000000" pitchFamily="2" charset="-78"/>
            </a:endParaRPr>
          </a:p>
        </p:txBody>
      </p:sp>
      <p:sp>
        <p:nvSpPr>
          <p:cNvPr id="3" name="Content Placeholder 2">
            <a:extLst>
              <a:ext uri="{FF2B5EF4-FFF2-40B4-BE49-F238E27FC236}">
                <a16:creationId xmlns:a16="http://schemas.microsoft.com/office/drawing/2014/main" id="{88B33E13-3260-4EF1-8EDB-F20FA4B162EF}"/>
              </a:ext>
            </a:extLst>
          </p:cNvPr>
          <p:cNvSpPr>
            <a:spLocks noGrp="1"/>
          </p:cNvSpPr>
          <p:nvPr>
            <p:ph idx="1"/>
          </p:nvPr>
        </p:nvSpPr>
        <p:spPr>
          <a:xfrm>
            <a:off x="1562687" y="1567543"/>
            <a:ext cx="10018713" cy="4589417"/>
          </a:xfrm>
        </p:spPr>
        <p:txBody>
          <a:bodyPr/>
          <a:lstStyle/>
          <a:p>
            <a:pPr marL="0" indent="0">
              <a:buNone/>
            </a:pPr>
            <a:r>
              <a:rPr lang="ar-IQ" sz="3200" dirty="0">
                <a:latin typeface="Sakkal Majalla" panose="02000000000000000000" pitchFamily="2" charset="-78"/>
                <a:cs typeface="Sakkal Majalla" panose="02000000000000000000" pitchFamily="2" charset="-78"/>
              </a:rPr>
              <a:t>- الفساد في قطاع الطاقة يحرم المواطن من الكهرباء</a:t>
            </a:r>
          </a:p>
          <a:p>
            <a:pPr marL="0" indent="0">
              <a:buNone/>
            </a:pPr>
            <a:r>
              <a:rPr lang="ar-IQ" sz="3200" dirty="0">
                <a:latin typeface="Sakkal Majalla" panose="02000000000000000000" pitchFamily="2" charset="-78"/>
                <a:cs typeface="Sakkal Majalla" panose="02000000000000000000" pitchFamily="2" charset="-78"/>
              </a:rPr>
              <a:t>- انتشار المخدرات في المقاهي الشعبية يحطم مستقبل الشباب</a:t>
            </a:r>
          </a:p>
          <a:p>
            <a:pPr marL="0" indent="0">
              <a:buNone/>
            </a:pPr>
            <a:r>
              <a:rPr lang="ar-IQ" sz="3200" dirty="0">
                <a:latin typeface="Sakkal Majalla" panose="02000000000000000000" pitchFamily="2" charset="-78"/>
                <a:cs typeface="Sakkal Majalla" panose="02000000000000000000" pitchFamily="2" charset="-78"/>
              </a:rPr>
              <a:t>- السلاح المنفلت يؤدي الى زيادة الوفيات بالعيارات النارية الطائشة</a:t>
            </a:r>
          </a:p>
          <a:p>
            <a:pPr>
              <a:buFontTx/>
              <a:buChar char="-"/>
            </a:pPr>
            <a:r>
              <a:rPr lang="ar-IQ" sz="3200" dirty="0">
                <a:latin typeface="Sakkal Majalla" panose="02000000000000000000" pitchFamily="2" charset="-78"/>
                <a:cs typeface="Sakkal Majalla" panose="02000000000000000000" pitchFamily="2" charset="-78"/>
              </a:rPr>
              <a:t>مافيات تتاجر بالأعضاء البشرية في بغداد</a:t>
            </a:r>
          </a:p>
          <a:p>
            <a:pPr>
              <a:buFontTx/>
              <a:buChar char="-"/>
            </a:pPr>
            <a:r>
              <a:rPr lang="ar-IQ" sz="3200" dirty="0">
                <a:latin typeface="Sakkal Majalla" panose="02000000000000000000" pitchFamily="2" charset="-78"/>
                <a:cs typeface="Sakkal Majalla" panose="02000000000000000000" pitchFamily="2" charset="-78"/>
              </a:rPr>
              <a:t>عصابات الجريمة المنظمة توظف الأطفال في شبكات التسول</a:t>
            </a:r>
          </a:p>
          <a:p>
            <a:pPr>
              <a:buFontTx/>
              <a:buChar char="-"/>
            </a:pPr>
            <a:r>
              <a:rPr lang="ar-IQ" sz="3200" dirty="0">
                <a:latin typeface="Sakkal Majalla" panose="02000000000000000000" pitchFamily="2" charset="-78"/>
                <a:cs typeface="Sakkal Majalla" panose="02000000000000000000" pitchFamily="2" charset="-78"/>
              </a:rPr>
              <a:t>فساد في وزارة التربية يؤدي الى تسريب أسئلة الامتحان الوزاري </a:t>
            </a:r>
          </a:p>
          <a:p>
            <a:pPr marL="0" indent="0">
              <a:buNone/>
            </a:pPr>
            <a:endParaRPr lang="en-US" dirty="0"/>
          </a:p>
        </p:txBody>
      </p:sp>
    </p:spTree>
    <p:extLst>
      <p:ext uri="{BB962C8B-B14F-4D97-AF65-F5344CB8AC3E}">
        <p14:creationId xmlns:p14="http://schemas.microsoft.com/office/powerpoint/2010/main" val="392395442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489857"/>
          </a:xfrm>
        </p:spPr>
        <p:txBody>
          <a:bodyPr>
            <a:normAutofit fontScale="90000"/>
          </a:bodyPr>
          <a:lstStyle/>
          <a:p>
            <a:r>
              <a:rPr lang="ar-SA" dirty="0">
                <a:latin typeface="Sakkal Majalla" panose="02000000000000000000" pitchFamily="2" charset="-78"/>
                <a:cs typeface="Sakkal Majalla" panose="02000000000000000000" pitchFamily="2" charset="-78"/>
              </a:rPr>
              <a:t>استخدام الفرضيات جوهر الاسلوب الاستقصائي</a:t>
            </a:r>
            <a:endParaRPr lang="ar-IQ" dirty="0">
              <a:latin typeface="Sakkal Majalla" panose="02000000000000000000" pitchFamily="2" charset="-78"/>
              <a:cs typeface="Sakkal Majalla" panose="02000000000000000000"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48901882"/>
              </p:ext>
            </p:extLst>
          </p:nvPr>
        </p:nvGraphicFramePr>
        <p:xfrm>
          <a:off x="313509" y="1397000"/>
          <a:ext cx="11547564" cy="5547649"/>
        </p:xfrm>
        <a:graphic>
          <a:graphicData uri="http://schemas.openxmlformats.org/drawingml/2006/table">
            <a:tbl>
              <a:tblPr rtl="1" firstRow="1" bandRow="1">
                <a:tableStyleId>{5C22544A-7EE6-4342-B048-85BDC9FD1C3A}</a:tableStyleId>
              </a:tblPr>
              <a:tblGrid>
                <a:gridCol w="3971107">
                  <a:extLst>
                    <a:ext uri="{9D8B030D-6E8A-4147-A177-3AD203B41FA5}">
                      <a16:colId xmlns:a16="http://schemas.microsoft.com/office/drawing/2014/main" val="20000"/>
                    </a:ext>
                  </a:extLst>
                </a:gridCol>
                <a:gridCol w="7576457">
                  <a:extLst>
                    <a:ext uri="{9D8B030D-6E8A-4147-A177-3AD203B41FA5}">
                      <a16:colId xmlns:a16="http://schemas.microsoft.com/office/drawing/2014/main" val="20001"/>
                    </a:ext>
                  </a:extLst>
                </a:gridCol>
              </a:tblGrid>
              <a:tr h="1215571">
                <a:tc>
                  <a:txBody>
                    <a:bodyPr/>
                    <a:lstStyle/>
                    <a:p>
                      <a:pPr marL="0" algn="ctr" defTabSz="457200" rtl="1" eaLnBrk="1" latinLnBrk="0" hangingPunct="1"/>
                      <a:r>
                        <a:rPr lang="ar-SA" sz="2400" b="1" kern="1200" cap="none" dirty="0">
                          <a:ln w="3175" cmpd="sng">
                            <a:noFill/>
                          </a:ln>
                          <a:solidFill>
                            <a:schemeClr val="tx1"/>
                          </a:solidFill>
                          <a:effectLst/>
                          <a:latin typeface="Sakkal Majalla" panose="02000000000000000000" pitchFamily="2" charset="-78"/>
                          <a:ea typeface="+mj-ea"/>
                          <a:cs typeface="Sakkal Majalla" panose="02000000000000000000" pitchFamily="2" charset="-78"/>
                        </a:rPr>
                        <a:t>الفساد</a:t>
                      </a:r>
                      <a:endParaRPr lang="ar-IQ" sz="2400" b="1" kern="1200" cap="none" dirty="0">
                        <a:ln w="3175" cmpd="sng">
                          <a:noFill/>
                        </a:ln>
                        <a:solidFill>
                          <a:schemeClr val="tx1"/>
                        </a:solidFill>
                        <a:effectLst/>
                        <a:latin typeface="Sakkal Majalla" panose="02000000000000000000" pitchFamily="2" charset="-78"/>
                        <a:ea typeface="+mj-ea"/>
                        <a:cs typeface="Sakkal Majalla" panose="02000000000000000000" pitchFamily="2" charset="-78"/>
                      </a:endParaRPr>
                    </a:p>
                  </a:txBody>
                  <a:tcPr anchor="ctr"/>
                </a:tc>
                <a:tc>
                  <a:txBody>
                    <a:bodyPr/>
                    <a:lstStyle/>
                    <a:p>
                      <a:pPr rtl="1"/>
                      <a:r>
                        <a:rPr lang="ar-SA" sz="2400" kern="1200" cap="none" dirty="0">
                          <a:solidFill>
                            <a:schemeClr val="tx1"/>
                          </a:solidFill>
                          <a:effectLst/>
                          <a:latin typeface="Sakkal Majalla" panose="02000000000000000000" pitchFamily="2" charset="-78"/>
                          <a:ea typeface="+mn-ea"/>
                          <a:cs typeface="Sakkal Majalla" panose="02000000000000000000" pitchFamily="2" charset="-78"/>
                        </a:rPr>
                        <a:t>الفساد : مالذي نعنية بكلمة فساد بالضبط؟ </a:t>
                      </a:r>
                    </a:p>
                    <a:p>
                      <a:pPr rtl="1"/>
                      <a:r>
                        <a:rPr lang="ar-SA" sz="2400" kern="1200" cap="none" dirty="0">
                          <a:solidFill>
                            <a:schemeClr val="tx1"/>
                          </a:solidFill>
                          <a:effectLst/>
                          <a:latin typeface="Sakkal Majalla" panose="02000000000000000000" pitchFamily="2" charset="-78"/>
                          <a:ea typeface="+mn-ea"/>
                          <a:cs typeface="Sakkal Majalla" panose="02000000000000000000" pitchFamily="2" charset="-78"/>
                        </a:rPr>
                        <a:t>هل هي الرشا – المحسوبية – المحاباة في الدرجات</a:t>
                      </a:r>
                    </a:p>
                    <a:p>
                      <a:pPr rtl="1"/>
                      <a:r>
                        <a:rPr lang="ar-SA" sz="2400" kern="1200" cap="none" dirty="0">
                          <a:solidFill>
                            <a:schemeClr val="tx1"/>
                          </a:solidFill>
                          <a:effectLst/>
                          <a:latin typeface="Sakkal Majalla" panose="02000000000000000000" pitchFamily="2" charset="-78"/>
                          <a:ea typeface="+mn-ea"/>
                          <a:cs typeface="Sakkal Majalla" panose="02000000000000000000" pitchFamily="2" charset="-78"/>
                        </a:rPr>
                        <a:t>كيف يتم ذلك في الجامعات في حال وجوده اصلا</a:t>
                      </a:r>
                    </a:p>
                  </a:txBody>
                  <a:tcPr/>
                </a:tc>
                <a:extLst>
                  <a:ext uri="{0D108BD9-81ED-4DB2-BD59-A6C34878D82A}">
                    <a16:rowId xmlns:a16="http://schemas.microsoft.com/office/drawing/2014/main" val="10000"/>
                  </a:ext>
                </a:extLst>
              </a:tr>
              <a:tr h="1047786">
                <a:tc>
                  <a:txBody>
                    <a:bodyPr/>
                    <a:lstStyle/>
                    <a:p>
                      <a:pPr marL="0" algn="ctr" defTabSz="457200" rtl="1" eaLnBrk="1" latinLnBrk="0" hangingPunct="1"/>
                      <a:r>
                        <a:rPr lang="ar-SA" sz="2400" b="1" kern="1200" cap="none" dirty="0">
                          <a:ln w="3175" cmpd="sng">
                            <a:noFill/>
                          </a:ln>
                          <a:solidFill>
                            <a:schemeClr val="tx1"/>
                          </a:solidFill>
                          <a:effectLst/>
                          <a:latin typeface="Sakkal Majalla" panose="02000000000000000000" pitchFamily="2" charset="-78"/>
                          <a:ea typeface="+mj-ea"/>
                          <a:cs typeface="Sakkal Majalla" panose="02000000000000000000" pitchFamily="2" charset="-78"/>
                        </a:rPr>
                        <a:t>في النظام الجامعي</a:t>
                      </a:r>
                      <a:endParaRPr lang="ar-IQ" sz="2400" b="1" kern="1200" cap="none" dirty="0">
                        <a:ln w="3175" cmpd="sng">
                          <a:noFill/>
                        </a:ln>
                        <a:solidFill>
                          <a:schemeClr val="tx1"/>
                        </a:solidFill>
                        <a:effectLst/>
                        <a:latin typeface="Sakkal Majalla" panose="02000000000000000000" pitchFamily="2" charset="-78"/>
                        <a:ea typeface="+mj-ea"/>
                        <a:cs typeface="Sakkal Majalla" panose="02000000000000000000" pitchFamily="2" charset="-78"/>
                      </a:endParaRPr>
                    </a:p>
                  </a:txBody>
                  <a:tcPr anchor="ctr"/>
                </a:tc>
                <a:tc>
                  <a:txBody>
                    <a:bodyPr/>
                    <a:lstStyle/>
                    <a:p>
                      <a:pPr rtl="1"/>
                      <a:r>
                        <a:rPr lang="ar-SA" sz="2400" b="1" kern="1200" cap="none" dirty="0">
                          <a:solidFill>
                            <a:schemeClr val="tx1"/>
                          </a:solidFill>
                          <a:effectLst/>
                          <a:latin typeface="Sakkal Majalla" panose="02000000000000000000" pitchFamily="2" charset="-78"/>
                          <a:ea typeface="+mn-ea"/>
                          <a:cs typeface="Sakkal Majalla" panose="02000000000000000000" pitchFamily="2" charset="-78"/>
                        </a:rPr>
                        <a:t>اي نوع من الجامعات – حكومية ام اهلية ؟ وكم عددها؟ هل يعمل الفساد بطريقة نفسها في كل جامعة ؟ماهي القوانين التي يفترض ان تحرم الفساد؟لماذا تظل تلك الاجراءات غير فاعلة ؟ اي نوع من الناس يعملون في هذا النظام؟</a:t>
                      </a:r>
                      <a:endParaRPr lang="ar-IQ" sz="2400" b="1" kern="1200" cap="none" dirty="0">
                        <a:solidFill>
                          <a:schemeClr val="tx1"/>
                        </a:solidFill>
                        <a:effectLst/>
                        <a:latin typeface="Sakkal Majalla" panose="02000000000000000000" pitchFamily="2" charset="-78"/>
                        <a:ea typeface="+mn-ea"/>
                        <a:cs typeface="Sakkal Majalla" panose="02000000000000000000" pitchFamily="2" charset="-78"/>
                      </a:endParaRPr>
                    </a:p>
                  </a:txBody>
                  <a:tcPr/>
                </a:tc>
                <a:extLst>
                  <a:ext uri="{0D108BD9-81ED-4DB2-BD59-A6C34878D82A}">
                    <a16:rowId xmlns:a16="http://schemas.microsoft.com/office/drawing/2014/main" val="10001"/>
                  </a:ext>
                </a:extLst>
              </a:tr>
              <a:tr h="1047786">
                <a:tc>
                  <a:txBody>
                    <a:bodyPr/>
                    <a:lstStyle/>
                    <a:p>
                      <a:pPr marL="0" algn="ctr" defTabSz="457200" rtl="1" eaLnBrk="1" latinLnBrk="0" hangingPunct="1"/>
                      <a:r>
                        <a:rPr lang="ar-SA" sz="2400" b="1" kern="1200" cap="none" dirty="0">
                          <a:ln w="3175" cmpd="sng">
                            <a:noFill/>
                          </a:ln>
                          <a:solidFill>
                            <a:schemeClr val="tx1"/>
                          </a:solidFill>
                          <a:effectLst/>
                          <a:latin typeface="Sakkal Majalla" panose="02000000000000000000" pitchFamily="2" charset="-78"/>
                          <a:ea typeface="+mj-ea"/>
                          <a:cs typeface="Sakkal Majalla" panose="02000000000000000000" pitchFamily="2" charset="-78"/>
                        </a:rPr>
                        <a:t>يحطم احلام الطلبة</a:t>
                      </a:r>
                      <a:endParaRPr lang="ar-IQ" sz="2400" b="1" kern="1200" cap="none" dirty="0">
                        <a:ln w="3175" cmpd="sng">
                          <a:noFill/>
                        </a:ln>
                        <a:solidFill>
                          <a:schemeClr val="tx1"/>
                        </a:solidFill>
                        <a:effectLst/>
                        <a:latin typeface="Sakkal Majalla" panose="02000000000000000000" pitchFamily="2" charset="-78"/>
                        <a:ea typeface="+mj-ea"/>
                        <a:cs typeface="Sakkal Majalla" panose="02000000000000000000" pitchFamily="2" charset="-78"/>
                      </a:endParaRPr>
                    </a:p>
                  </a:txBody>
                  <a:tcPr anchor="ctr"/>
                </a:tc>
                <a:tc>
                  <a:txBody>
                    <a:bodyPr/>
                    <a:lstStyle/>
                    <a:p>
                      <a:pPr rtl="1"/>
                      <a:r>
                        <a:rPr lang="ar-SA" sz="2400" b="1" kern="1200" cap="none" dirty="0">
                          <a:solidFill>
                            <a:schemeClr val="tx1"/>
                          </a:solidFill>
                          <a:effectLst/>
                          <a:latin typeface="Sakkal Majalla" panose="02000000000000000000" pitchFamily="2" charset="-78"/>
                          <a:ea typeface="+mn-ea"/>
                          <a:cs typeface="Sakkal Majalla" panose="02000000000000000000" pitchFamily="2" charset="-78"/>
                        </a:rPr>
                        <a:t>اي الطلبة شهدوا الفساد ؟ ماهي امالهم؟كيف كانوا يعتقدون ان التعليم سوف يساعد على تحقيق احلامهم؟</a:t>
                      </a:r>
                      <a:endParaRPr lang="ar-IQ" sz="2400" b="1" kern="1200" cap="none" dirty="0">
                        <a:solidFill>
                          <a:schemeClr val="tx1"/>
                        </a:solidFill>
                        <a:effectLst/>
                        <a:latin typeface="Sakkal Majalla" panose="02000000000000000000" pitchFamily="2" charset="-78"/>
                        <a:ea typeface="+mn-ea"/>
                        <a:cs typeface="Sakkal Majalla" panose="02000000000000000000" pitchFamily="2" charset="-78"/>
                      </a:endParaRPr>
                    </a:p>
                  </a:txBody>
                  <a:tcPr anchor="ctr"/>
                </a:tc>
                <a:extLst>
                  <a:ext uri="{0D108BD9-81ED-4DB2-BD59-A6C34878D82A}">
                    <a16:rowId xmlns:a16="http://schemas.microsoft.com/office/drawing/2014/main" val="10002"/>
                  </a:ext>
                </a:extLst>
              </a:tr>
              <a:tr h="1047786">
                <a:tc>
                  <a:txBody>
                    <a:bodyPr/>
                    <a:lstStyle/>
                    <a:p>
                      <a:pPr marL="0" algn="ctr" defTabSz="457200" rtl="1" eaLnBrk="1" latinLnBrk="0" hangingPunct="1"/>
                      <a:r>
                        <a:rPr lang="ar-SA" sz="2400" b="1" kern="1200" cap="none" dirty="0">
                          <a:ln w="3175" cmpd="sng">
                            <a:noFill/>
                          </a:ln>
                          <a:solidFill>
                            <a:schemeClr val="tx1"/>
                          </a:solidFill>
                          <a:effectLst/>
                          <a:latin typeface="Sakkal Majalla" panose="02000000000000000000" pitchFamily="2" charset="-78"/>
                          <a:ea typeface="+mj-ea"/>
                          <a:cs typeface="Sakkal Majalla" panose="02000000000000000000" pitchFamily="2" charset="-78"/>
                        </a:rPr>
                        <a:t>في التفوق</a:t>
                      </a:r>
                      <a:endParaRPr lang="ar-IQ" sz="2400" b="1" kern="1200" cap="none" dirty="0">
                        <a:ln w="3175" cmpd="sng">
                          <a:noFill/>
                        </a:ln>
                        <a:solidFill>
                          <a:schemeClr val="tx1"/>
                        </a:solidFill>
                        <a:effectLst/>
                        <a:latin typeface="Sakkal Majalla" panose="02000000000000000000" pitchFamily="2" charset="-78"/>
                        <a:ea typeface="+mj-ea"/>
                        <a:cs typeface="Sakkal Majalla" panose="02000000000000000000" pitchFamily="2" charset="-78"/>
                      </a:endParaRPr>
                    </a:p>
                  </a:txBody>
                  <a:tcPr anchor="ctr"/>
                </a:tc>
                <a:tc>
                  <a:txBody>
                    <a:bodyPr/>
                    <a:lstStyle/>
                    <a:p>
                      <a:pPr rtl="1"/>
                      <a:r>
                        <a:rPr lang="ar-SA" sz="2400" b="1" kern="1200" cap="none" dirty="0">
                          <a:solidFill>
                            <a:schemeClr val="tx1"/>
                          </a:solidFill>
                          <a:effectLst/>
                          <a:latin typeface="Sakkal Majalla" panose="02000000000000000000" pitchFamily="2" charset="-78"/>
                          <a:ea typeface="+mn-ea"/>
                          <a:cs typeface="Sakkal Majalla" panose="02000000000000000000" pitchFamily="2" charset="-78"/>
                        </a:rPr>
                        <a:t>هل يعي الطلبة مايحصل حولهم ؟ ان كان الجواب نعم كيف يؤثر ذلك عليهم ؟ </a:t>
                      </a:r>
                      <a:endParaRPr lang="ar-IQ" sz="2400" b="1" kern="1200" cap="none" dirty="0">
                        <a:solidFill>
                          <a:schemeClr val="tx1"/>
                        </a:solidFill>
                        <a:effectLst/>
                        <a:latin typeface="Sakkal Majalla" panose="02000000000000000000" pitchFamily="2" charset="-78"/>
                        <a:ea typeface="+mn-ea"/>
                        <a:cs typeface="Sakkal Majalla" panose="02000000000000000000" pitchFamily="2" charset="-78"/>
                      </a:endParaRPr>
                    </a:p>
                  </a:txBody>
                  <a:tcPr anchor="ctr"/>
                </a:tc>
                <a:extLst>
                  <a:ext uri="{0D108BD9-81ED-4DB2-BD59-A6C34878D82A}">
                    <a16:rowId xmlns:a16="http://schemas.microsoft.com/office/drawing/2014/main" val="10003"/>
                  </a:ext>
                </a:extLst>
              </a:tr>
              <a:tr h="1047786">
                <a:tc>
                  <a:txBody>
                    <a:bodyPr/>
                    <a:lstStyle/>
                    <a:p>
                      <a:pPr marL="0" algn="ctr" defTabSz="457200" rtl="1" eaLnBrk="1" latinLnBrk="0" hangingPunct="1"/>
                      <a:r>
                        <a:rPr lang="ar-SA" sz="2400" b="1" kern="1200" cap="none" dirty="0">
                          <a:ln w="3175" cmpd="sng">
                            <a:noFill/>
                          </a:ln>
                          <a:solidFill>
                            <a:schemeClr val="tx1"/>
                          </a:solidFill>
                          <a:effectLst/>
                          <a:latin typeface="Sakkal Majalla" panose="02000000000000000000" pitchFamily="2" charset="-78"/>
                          <a:ea typeface="+mj-ea"/>
                          <a:cs typeface="Sakkal Majalla" panose="02000000000000000000" pitchFamily="2" charset="-78"/>
                        </a:rPr>
                        <a:t>وتحقيق حياة افضل</a:t>
                      </a:r>
                      <a:endParaRPr lang="ar-IQ" sz="2400" b="1" kern="1200" cap="none" dirty="0">
                        <a:ln w="3175" cmpd="sng">
                          <a:noFill/>
                        </a:ln>
                        <a:solidFill>
                          <a:schemeClr val="tx1"/>
                        </a:solidFill>
                        <a:effectLst/>
                        <a:latin typeface="Sakkal Majalla" panose="02000000000000000000" pitchFamily="2" charset="-78"/>
                        <a:ea typeface="+mj-ea"/>
                        <a:cs typeface="Sakkal Majalla" panose="02000000000000000000" pitchFamily="2" charset="-78"/>
                      </a:endParaRPr>
                    </a:p>
                  </a:txBody>
                  <a:tcPr anchor="ctr"/>
                </a:tc>
                <a:tc>
                  <a:txBody>
                    <a:bodyPr/>
                    <a:lstStyle/>
                    <a:p>
                      <a:pPr marL="0" algn="r" defTabSz="457200" rtl="1" eaLnBrk="1" latinLnBrk="0" hangingPunct="1"/>
                      <a:r>
                        <a:rPr lang="ar-SA" sz="2400" b="1" kern="1200" cap="none" dirty="0">
                          <a:solidFill>
                            <a:schemeClr val="tx1"/>
                          </a:solidFill>
                          <a:effectLst/>
                          <a:latin typeface="Sakkal Majalla" panose="02000000000000000000" pitchFamily="2" charset="-78"/>
                          <a:ea typeface="+mn-ea"/>
                          <a:cs typeface="Sakkal Majalla" panose="02000000000000000000" pitchFamily="2" charset="-78"/>
                        </a:rPr>
                        <a:t>هل يجعل التعليم الحياة حقا افضل للطلبة ؟ وكيف ؟</a:t>
                      </a:r>
                      <a:endParaRPr lang="ar-IQ" sz="2400" b="1" kern="1200" cap="none" dirty="0">
                        <a:solidFill>
                          <a:schemeClr val="tx1"/>
                        </a:solidFill>
                        <a:effectLst/>
                        <a:latin typeface="Sakkal Majalla" panose="02000000000000000000" pitchFamily="2" charset="-78"/>
                        <a:ea typeface="+mn-ea"/>
                        <a:cs typeface="Sakkal Majalla" panose="02000000000000000000" pitchFamily="2" charset="-78"/>
                      </a:endParaRPr>
                    </a:p>
                  </a:txBody>
                  <a:tcPr anchor="ctr"/>
                </a:tc>
                <a:extLst>
                  <a:ext uri="{0D108BD9-81ED-4DB2-BD59-A6C34878D82A}">
                    <a16:rowId xmlns:a16="http://schemas.microsoft.com/office/drawing/2014/main" val="10004"/>
                  </a:ext>
                </a:extLst>
              </a:tr>
            </a:tbl>
          </a:graphicData>
        </a:graphic>
      </p:graphicFrame>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515983"/>
          </a:xfrm>
        </p:spPr>
        <p:txBody>
          <a:bodyPr>
            <a:normAutofit fontScale="90000"/>
          </a:bodyPr>
          <a:lstStyle/>
          <a:p>
            <a:r>
              <a:rPr lang="ar-SA" b="1" dirty="0">
                <a:latin typeface="Sakkal Majalla" panose="02000000000000000000" pitchFamily="2" charset="-78"/>
                <a:cs typeface="Sakkal Majalla" panose="02000000000000000000" pitchFamily="2" charset="-78"/>
              </a:rPr>
              <a:t>استخدام الفرضيات جوهر الاسلوب الاستقصائي</a:t>
            </a:r>
            <a:endParaRPr lang="ar-IQ" b="1" dirty="0">
              <a:latin typeface="Sakkal Majalla" panose="02000000000000000000" pitchFamily="2" charset="-78"/>
              <a:cs typeface="Sakkal Majalla" panose="02000000000000000000"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07033393"/>
              </p:ext>
            </p:extLst>
          </p:nvPr>
        </p:nvGraphicFramePr>
        <p:xfrm>
          <a:off x="300446" y="1266823"/>
          <a:ext cx="11202579" cy="5408298"/>
        </p:xfrm>
        <a:graphic>
          <a:graphicData uri="http://schemas.openxmlformats.org/drawingml/2006/table">
            <a:tbl>
              <a:tblPr rtl="1" firstRow="1" bandRow="1">
                <a:tableStyleId>{5C22544A-7EE6-4342-B048-85BDC9FD1C3A}</a:tableStyleId>
              </a:tblPr>
              <a:tblGrid>
                <a:gridCol w="3251251">
                  <a:extLst>
                    <a:ext uri="{9D8B030D-6E8A-4147-A177-3AD203B41FA5}">
                      <a16:colId xmlns:a16="http://schemas.microsoft.com/office/drawing/2014/main" val="20000"/>
                    </a:ext>
                  </a:extLst>
                </a:gridCol>
                <a:gridCol w="7951328">
                  <a:extLst>
                    <a:ext uri="{9D8B030D-6E8A-4147-A177-3AD203B41FA5}">
                      <a16:colId xmlns:a16="http://schemas.microsoft.com/office/drawing/2014/main" val="20001"/>
                    </a:ext>
                  </a:extLst>
                </a:gridCol>
              </a:tblGrid>
              <a:tr h="1297118">
                <a:tc>
                  <a:txBody>
                    <a:bodyPr/>
                    <a:lstStyle/>
                    <a:p>
                      <a:pPr marL="0" algn="ctr" defTabSz="457200" rtl="1" eaLnBrk="1" latinLnBrk="0" hangingPunct="1"/>
                      <a:r>
                        <a:rPr lang="ar-SA" sz="3200" b="1" kern="1200" cap="none" dirty="0">
                          <a:ln w="3175" cmpd="sng">
                            <a:noFill/>
                          </a:ln>
                          <a:solidFill>
                            <a:schemeClr val="tx1"/>
                          </a:solidFill>
                          <a:effectLst/>
                          <a:latin typeface="Sakkal Majalla" panose="02000000000000000000" pitchFamily="2" charset="-78"/>
                          <a:ea typeface="+mj-ea"/>
                          <a:cs typeface="Sakkal Majalla" panose="02000000000000000000" pitchFamily="2" charset="-78"/>
                        </a:rPr>
                        <a:t>ابراج الاتصالات الهاتفية</a:t>
                      </a:r>
                      <a:endParaRPr lang="ar-IQ" sz="3200" b="1" kern="1200" cap="none" dirty="0">
                        <a:ln w="3175" cmpd="sng">
                          <a:noFill/>
                        </a:ln>
                        <a:solidFill>
                          <a:schemeClr val="tx1"/>
                        </a:solidFill>
                        <a:effectLst/>
                        <a:latin typeface="Sakkal Majalla" panose="02000000000000000000" pitchFamily="2" charset="-78"/>
                        <a:ea typeface="+mj-ea"/>
                        <a:cs typeface="Sakkal Majalla" panose="02000000000000000000" pitchFamily="2" charset="-78"/>
                      </a:endParaRPr>
                    </a:p>
                  </a:txBody>
                  <a:tcPr anchor="ctr"/>
                </a:tc>
                <a:tc>
                  <a:txBody>
                    <a:bodyPr/>
                    <a:lstStyle/>
                    <a:p>
                      <a:pPr algn="just" rtl="1"/>
                      <a:r>
                        <a:rPr lang="ar-SA" sz="2400" b="1" kern="1200" cap="none" dirty="0">
                          <a:solidFill>
                            <a:schemeClr val="tx1"/>
                          </a:solidFill>
                          <a:effectLst/>
                          <a:latin typeface="Sakkal Majalla" panose="02000000000000000000" pitchFamily="2" charset="-78"/>
                          <a:ea typeface="+mn-ea"/>
                          <a:cs typeface="Sakkal Majalla" panose="02000000000000000000" pitchFamily="2" charset="-78"/>
                        </a:rPr>
                        <a:t>ماهي ابراج الاتصالات الهاتفية؟كيف تعمل؟ ماهي الاجزاء التي </a:t>
                      </a:r>
                    </a:p>
                    <a:p>
                      <a:pPr algn="just" rtl="1"/>
                      <a:r>
                        <a:rPr lang="ar-SA" sz="2400" b="1" kern="1200" cap="none" dirty="0">
                          <a:solidFill>
                            <a:schemeClr val="tx1"/>
                          </a:solidFill>
                          <a:effectLst/>
                          <a:latin typeface="Sakkal Majalla" panose="02000000000000000000" pitchFamily="2" charset="-78"/>
                          <a:ea typeface="+mn-ea"/>
                          <a:cs typeface="Sakkal Majalla" panose="02000000000000000000" pitchFamily="2" charset="-78"/>
                        </a:rPr>
                        <a:t>تتكون منها ؟ هل جميع ابراج شركات الاتصال متشابهة في العمل؟</a:t>
                      </a:r>
                    </a:p>
                    <a:p>
                      <a:pPr algn="just" rtl="1"/>
                      <a:r>
                        <a:rPr lang="ar-SA" sz="2400" b="1" kern="1200" cap="none" dirty="0">
                          <a:solidFill>
                            <a:schemeClr val="tx1"/>
                          </a:solidFill>
                          <a:effectLst/>
                          <a:latin typeface="Sakkal Majalla" panose="02000000000000000000" pitchFamily="2" charset="-78"/>
                          <a:ea typeface="+mn-ea"/>
                          <a:cs typeface="Sakkal Majalla" panose="02000000000000000000" pitchFamily="2" charset="-78"/>
                        </a:rPr>
                        <a:t>هل هي مستوردة من الخارج ام صناعة محلية؟ </a:t>
                      </a:r>
                      <a:endParaRPr lang="ar-IQ" sz="2400" b="1" kern="1200" cap="none" dirty="0">
                        <a:solidFill>
                          <a:schemeClr val="tx1"/>
                        </a:solidFill>
                        <a:effectLst/>
                        <a:latin typeface="Sakkal Majalla" panose="02000000000000000000" pitchFamily="2" charset="-78"/>
                        <a:ea typeface="+mn-ea"/>
                        <a:cs typeface="Sakkal Majalla" panose="02000000000000000000" pitchFamily="2" charset="-78"/>
                      </a:endParaRPr>
                    </a:p>
                  </a:txBody>
                  <a:tcPr/>
                </a:tc>
                <a:extLst>
                  <a:ext uri="{0D108BD9-81ED-4DB2-BD59-A6C34878D82A}">
                    <a16:rowId xmlns:a16="http://schemas.microsoft.com/office/drawing/2014/main" val="10000"/>
                  </a:ext>
                </a:extLst>
              </a:tr>
              <a:tr h="1297118">
                <a:tc>
                  <a:txBody>
                    <a:bodyPr/>
                    <a:lstStyle/>
                    <a:p>
                      <a:pPr marL="0" algn="ctr" defTabSz="457200" rtl="1" eaLnBrk="1" latinLnBrk="0" hangingPunct="1"/>
                      <a:r>
                        <a:rPr lang="ar-SA" sz="3200" b="1" kern="1200" cap="none" dirty="0">
                          <a:ln w="3175" cmpd="sng">
                            <a:noFill/>
                          </a:ln>
                          <a:solidFill>
                            <a:schemeClr val="tx1"/>
                          </a:solidFill>
                          <a:effectLst/>
                          <a:latin typeface="Sakkal Majalla" panose="02000000000000000000" pitchFamily="2" charset="-78"/>
                          <a:ea typeface="+mj-ea"/>
                          <a:cs typeface="Sakkal Majalla" panose="02000000000000000000" pitchFamily="2" charset="-78"/>
                        </a:rPr>
                        <a:t>في المناطق السكنية</a:t>
                      </a:r>
                      <a:endParaRPr lang="ar-IQ" sz="3200" b="1" kern="1200" cap="none" dirty="0">
                        <a:ln w="3175" cmpd="sng">
                          <a:noFill/>
                        </a:ln>
                        <a:solidFill>
                          <a:schemeClr val="tx1"/>
                        </a:solidFill>
                        <a:effectLst/>
                        <a:latin typeface="Sakkal Majalla" panose="02000000000000000000" pitchFamily="2" charset="-78"/>
                        <a:ea typeface="+mj-ea"/>
                        <a:cs typeface="Sakkal Majalla" panose="02000000000000000000" pitchFamily="2" charset="-78"/>
                      </a:endParaRPr>
                    </a:p>
                  </a:txBody>
                  <a:tcPr anchor="ctr"/>
                </a:tc>
                <a:tc>
                  <a:txBody>
                    <a:bodyPr/>
                    <a:lstStyle/>
                    <a:p>
                      <a:pPr marL="0" algn="just" defTabSz="457200" rtl="1" eaLnBrk="1" latinLnBrk="0" hangingPunct="1"/>
                      <a:r>
                        <a:rPr lang="ar-SA" sz="2400" b="1" kern="1200" cap="none" dirty="0">
                          <a:solidFill>
                            <a:schemeClr val="tx1"/>
                          </a:solidFill>
                          <a:effectLst/>
                          <a:latin typeface="Sakkal Majalla" panose="02000000000000000000" pitchFamily="2" charset="-78"/>
                          <a:ea typeface="+mn-ea"/>
                          <a:cs typeface="Sakkal Majalla" panose="02000000000000000000" pitchFamily="2" charset="-78"/>
                        </a:rPr>
                        <a:t>اين تنتشر ابراج شركات الاتصالات الهاتفية؟ هل تقع في المناطق السكنية؟</a:t>
                      </a:r>
                    </a:p>
                    <a:p>
                      <a:pPr marL="0" algn="just" defTabSz="457200" rtl="1" eaLnBrk="1" latinLnBrk="0" hangingPunct="1"/>
                      <a:r>
                        <a:rPr lang="ar-SA" sz="2400" b="1" kern="1200" cap="none" dirty="0">
                          <a:solidFill>
                            <a:schemeClr val="tx1"/>
                          </a:solidFill>
                          <a:effectLst/>
                          <a:latin typeface="Sakkal Majalla" panose="02000000000000000000" pitchFamily="2" charset="-78"/>
                          <a:ea typeface="+mn-ea"/>
                          <a:cs typeface="Sakkal Majalla" panose="02000000000000000000" pitchFamily="2" charset="-78"/>
                        </a:rPr>
                        <a:t>هل يتم تنصيبها فوق المباني السكنية؟ ماهو المقابل؟ هل هناك موافقات اصولية من المجلس البلدي؟ هل مجلس المحافظة يعلم بالموضوع؟ هل ثمة اعتراض من السكان؟</a:t>
                      </a:r>
                      <a:endParaRPr lang="ar-IQ" sz="2400" b="1" kern="1200" cap="none" dirty="0">
                        <a:solidFill>
                          <a:schemeClr val="tx1"/>
                        </a:solidFill>
                        <a:effectLst/>
                        <a:latin typeface="Sakkal Majalla" panose="02000000000000000000" pitchFamily="2" charset="-78"/>
                        <a:ea typeface="+mn-ea"/>
                        <a:cs typeface="Sakkal Majalla" panose="02000000000000000000" pitchFamily="2" charset="-78"/>
                      </a:endParaRPr>
                    </a:p>
                  </a:txBody>
                  <a:tcPr/>
                </a:tc>
                <a:extLst>
                  <a:ext uri="{0D108BD9-81ED-4DB2-BD59-A6C34878D82A}">
                    <a16:rowId xmlns:a16="http://schemas.microsoft.com/office/drawing/2014/main" val="10001"/>
                  </a:ext>
                </a:extLst>
              </a:tr>
              <a:tr h="1516944">
                <a:tc>
                  <a:txBody>
                    <a:bodyPr/>
                    <a:lstStyle/>
                    <a:p>
                      <a:pPr marL="0" algn="ctr" defTabSz="457200" rtl="1" eaLnBrk="1" latinLnBrk="0" hangingPunct="1"/>
                      <a:r>
                        <a:rPr lang="ar-SA" sz="3200" b="1" kern="1200" cap="none" dirty="0">
                          <a:ln w="3175" cmpd="sng">
                            <a:noFill/>
                          </a:ln>
                          <a:solidFill>
                            <a:schemeClr val="tx1"/>
                          </a:solidFill>
                          <a:effectLst/>
                          <a:latin typeface="Sakkal Majalla" panose="02000000000000000000" pitchFamily="2" charset="-78"/>
                          <a:ea typeface="+mj-ea"/>
                          <a:cs typeface="Sakkal Majalla" panose="02000000000000000000" pitchFamily="2" charset="-78"/>
                        </a:rPr>
                        <a:t>تؤدي الى الاصابة</a:t>
                      </a:r>
                    </a:p>
                  </a:txBody>
                  <a:tcPr anchor="ctr"/>
                </a:tc>
                <a:tc>
                  <a:txBody>
                    <a:bodyPr/>
                    <a:lstStyle/>
                    <a:p>
                      <a:pPr marL="0" algn="just" defTabSz="457200" rtl="1" eaLnBrk="1" latinLnBrk="0" hangingPunct="1"/>
                      <a:r>
                        <a:rPr lang="ar-SA" sz="2400" b="1" kern="1200" cap="none" dirty="0">
                          <a:solidFill>
                            <a:schemeClr val="tx1"/>
                          </a:solidFill>
                          <a:effectLst/>
                          <a:latin typeface="Sakkal Majalla" panose="02000000000000000000" pitchFamily="2" charset="-78"/>
                          <a:ea typeface="+mn-ea"/>
                          <a:cs typeface="Sakkal Majalla" panose="02000000000000000000" pitchFamily="2" charset="-78"/>
                        </a:rPr>
                        <a:t>هل الموجات الكهرومغناطيسية تؤثر في صحة الانسان؟ ما مقدار</a:t>
                      </a:r>
                      <a:r>
                        <a:rPr lang="ar-SA" sz="2400" b="1" kern="1200" cap="none" baseline="0" dirty="0">
                          <a:solidFill>
                            <a:schemeClr val="tx1"/>
                          </a:solidFill>
                          <a:effectLst/>
                          <a:latin typeface="Sakkal Majalla" panose="02000000000000000000" pitchFamily="2" charset="-78"/>
                          <a:ea typeface="+mn-ea"/>
                          <a:cs typeface="Sakkal Majalla" panose="02000000000000000000" pitchFamily="2" charset="-78"/>
                        </a:rPr>
                        <a:t> الموجات المسموح بها؟ </a:t>
                      </a:r>
                      <a:r>
                        <a:rPr lang="ar-SA" sz="2400" b="1" kern="1200" cap="none" dirty="0">
                          <a:solidFill>
                            <a:schemeClr val="tx1"/>
                          </a:solidFill>
                          <a:effectLst/>
                          <a:latin typeface="Sakkal Majalla" panose="02000000000000000000" pitchFamily="2" charset="-78"/>
                          <a:ea typeface="+mn-ea"/>
                          <a:cs typeface="Sakkal Majalla" panose="02000000000000000000" pitchFamily="2" charset="-78"/>
                        </a:rPr>
                        <a:t>هل وزارة البيئة تعلم بالموضوع؟ هل</a:t>
                      </a:r>
                      <a:r>
                        <a:rPr lang="ar-SA" sz="2400" b="1" kern="1200" cap="none" baseline="0" dirty="0">
                          <a:solidFill>
                            <a:schemeClr val="tx1"/>
                          </a:solidFill>
                          <a:effectLst/>
                          <a:latin typeface="Sakkal Majalla" panose="02000000000000000000" pitchFamily="2" charset="-78"/>
                          <a:ea typeface="+mn-ea"/>
                          <a:cs typeface="Sakkal Majalla" panose="02000000000000000000" pitchFamily="2" charset="-78"/>
                        </a:rPr>
                        <a:t> تم تثبيت ذلك في العقد المبرم بين شركات الاتصالات الهاتفية وهيئة الاعلام الاتصال؟ هل تم التغاضي عن ذلك بشكل متعمد؟</a:t>
                      </a:r>
                      <a:endParaRPr lang="ar-IQ" sz="2400" b="1" kern="1200" cap="none" dirty="0">
                        <a:solidFill>
                          <a:schemeClr val="tx1"/>
                        </a:solidFill>
                        <a:effectLst/>
                        <a:latin typeface="Sakkal Majalla" panose="02000000000000000000" pitchFamily="2" charset="-78"/>
                        <a:ea typeface="+mn-ea"/>
                        <a:cs typeface="Sakkal Majalla" panose="02000000000000000000" pitchFamily="2" charset="-78"/>
                      </a:endParaRPr>
                    </a:p>
                  </a:txBody>
                  <a:tcPr/>
                </a:tc>
                <a:extLst>
                  <a:ext uri="{0D108BD9-81ED-4DB2-BD59-A6C34878D82A}">
                    <a16:rowId xmlns:a16="http://schemas.microsoft.com/office/drawing/2014/main" val="10002"/>
                  </a:ext>
                </a:extLst>
              </a:tr>
              <a:tr h="1297118">
                <a:tc>
                  <a:txBody>
                    <a:bodyPr/>
                    <a:lstStyle/>
                    <a:p>
                      <a:pPr marL="0" marR="0" indent="0" algn="ctr" defTabSz="457200" rtl="1" eaLnBrk="1" fontAlgn="auto" latinLnBrk="0" hangingPunct="1">
                        <a:lnSpc>
                          <a:spcPct val="100000"/>
                        </a:lnSpc>
                        <a:spcBef>
                          <a:spcPts val="0"/>
                        </a:spcBef>
                        <a:spcAft>
                          <a:spcPts val="0"/>
                        </a:spcAft>
                        <a:buClrTx/>
                        <a:buSzTx/>
                        <a:buFontTx/>
                        <a:buNone/>
                        <a:tabLst/>
                        <a:defRPr/>
                      </a:pPr>
                      <a:r>
                        <a:rPr lang="ar-SA" sz="3200" b="1" kern="1200" cap="none" dirty="0">
                          <a:ln w="3175" cmpd="sng">
                            <a:noFill/>
                          </a:ln>
                          <a:solidFill>
                            <a:schemeClr val="tx1"/>
                          </a:solidFill>
                          <a:effectLst/>
                          <a:latin typeface="Sakkal Majalla" panose="02000000000000000000" pitchFamily="2" charset="-78"/>
                          <a:ea typeface="+mj-ea"/>
                          <a:cs typeface="Sakkal Majalla" panose="02000000000000000000" pitchFamily="2" charset="-78"/>
                        </a:rPr>
                        <a:t> بسرطان الغدد اللمفاوية</a:t>
                      </a:r>
                      <a:endParaRPr lang="ar-IQ" sz="3200" b="1" kern="1200" cap="none" dirty="0">
                        <a:ln w="3175" cmpd="sng">
                          <a:noFill/>
                        </a:ln>
                        <a:solidFill>
                          <a:schemeClr val="tx1"/>
                        </a:solidFill>
                        <a:effectLst/>
                        <a:latin typeface="Sakkal Majalla" panose="02000000000000000000" pitchFamily="2" charset="-78"/>
                        <a:ea typeface="+mj-ea"/>
                        <a:cs typeface="Sakkal Majalla" panose="02000000000000000000" pitchFamily="2" charset="-78"/>
                      </a:endParaRPr>
                    </a:p>
                    <a:p>
                      <a:pPr marL="0" algn="ctr" defTabSz="457200" rtl="1" eaLnBrk="1" latinLnBrk="0" hangingPunct="1"/>
                      <a:endParaRPr lang="ar-IQ" sz="3200" b="1" kern="1200" cap="none" dirty="0">
                        <a:ln w="3175" cmpd="sng">
                          <a:noFill/>
                        </a:ln>
                        <a:solidFill>
                          <a:schemeClr val="tx1"/>
                        </a:solidFill>
                        <a:effectLst/>
                        <a:latin typeface="Sakkal Majalla" panose="02000000000000000000" pitchFamily="2" charset="-78"/>
                        <a:ea typeface="+mj-ea"/>
                        <a:cs typeface="Sakkal Majalla" panose="02000000000000000000" pitchFamily="2" charset="-78"/>
                      </a:endParaRPr>
                    </a:p>
                  </a:txBody>
                  <a:tcPr anchor="ctr"/>
                </a:tc>
                <a:tc>
                  <a:txBody>
                    <a:bodyPr/>
                    <a:lstStyle/>
                    <a:p>
                      <a:pPr marL="0" algn="just" defTabSz="457200" rtl="1" eaLnBrk="1" latinLnBrk="0" hangingPunct="1"/>
                      <a:r>
                        <a:rPr lang="ar-SA" sz="2400" b="1" kern="1200" cap="none" dirty="0">
                          <a:solidFill>
                            <a:schemeClr val="tx1"/>
                          </a:solidFill>
                          <a:effectLst/>
                          <a:latin typeface="Sakkal Majalla" panose="02000000000000000000" pitchFamily="2" charset="-78"/>
                          <a:ea typeface="+mn-ea"/>
                          <a:cs typeface="Sakkal Majalla" panose="02000000000000000000" pitchFamily="2" charset="-78"/>
                        </a:rPr>
                        <a:t>ماهو مرض سرطان الغدد اللمفاوية؟ ماهي اسباب المرض؟ هل تؤدي الموجات المرسلة من ابراج الاتصالات الى الاصابة بالمرض؟ هل هناك اصابات بين سكان المباني التي توجد عليها ابراج الاتصالات؟</a:t>
                      </a:r>
                      <a:endParaRPr lang="ar-IQ" sz="2400" b="1" kern="1200" cap="none" dirty="0">
                        <a:solidFill>
                          <a:schemeClr val="tx1"/>
                        </a:solidFill>
                        <a:effectLst/>
                        <a:latin typeface="Sakkal Majalla" panose="02000000000000000000" pitchFamily="2" charset="-78"/>
                        <a:ea typeface="+mn-ea"/>
                        <a:cs typeface="Sakkal Majalla" panose="02000000000000000000" pitchFamily="2" charset="-78"/>
                      </a:endParaRPr>
                    </a:p>
                  </a:txBody>
                  <a:tcPr/>
                </a:tc>
                <a:extLst>
                  <a:ext uri="{0D108BD9-81ED-4DB2-BD59-A6C34878D82A}">
                    <a16:rowId xmlns:a16="http://schemas.microsoft.com/office/drawing/2014/main" val="10003"/>
                  </a:ext>
                </a:extLst>
              </a:tr>
            </a:tbl>
          </a:graphicData>
        </a:graphic>
      </p:graphicFrame>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659674"/>
          </a:xfrm>
        </p:spPr>
        <p:txBody>
          <a:bodyPr>
            <a:normAutofit/>
          </a:bodyPr>
          <a:lstStyle/>
          <a:p>
            <a:r>
              <a:rPr lang="ar-SA" sz="3600" b="1" dirty="0">
                <a:latin typeface="Sakkal Majalla" panose="02000000000000000000" pitchFamily="2" charset="-78"/>
                <a:cs typeface="Sakkal Majalla" panose="02000000000000000000" pitchFamily="2" charset="-78"/>
              </a:rPr>
              <a:t>خريطة المصادر حسب الفرضية</a:t>
            </a:r>
            <a:endParaRPr lang="ar-IQ" sz="3600" b="1" dirty="0">
              <a:latin typeface="Sakkal Majalla" panose="02000000000000000000" pitchFamily="2" charset="-78"/>
              <a:cs typeface="Sakkal Majalla" panose="02000000000000000000" pitchFamily="2" charset="-78"/>
            </a:endParaRPr>
          </a:p>
        </p:txBody>
      </p:sp>
      <p:graphicFrame>
        <p:nvGraphicFramePr>
          <p:cNvPr id="4" name="Content Placeholder 3"/>
          <p:cNvGraphicFramePr>
            <a:graphicFrameLocks noGrp="1"/>
          </p:cNvGraphicFramePr>
          <p:nvPr>
            <p:ph idx="1"/>
          </p:nvPr>
        </p:nvGraphicFramePr>
        <p:xfrm>
          <a:off x="470263" y="1502229"/>
          <a:ext cx="11032762" cy="50945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607423"/>
          </a:xfrm>
        </p:spPr>
        <p:txBody>
          <a:bodyPr>
            <a:normAutofit fontScale="90000"/>
          </a:bodyPr>
          <a:lstStyle/>
          <a:p>
            <a:r>
              <a:rPr lang="ar-SA" sz="3600" b="1" dirty="0">
                <a:latin typeface="Sakkal Majalla" panose="02000000000000000000" pitchFamily="2" charset="-78"/>
                <a:cs typeface="Sakkal Majalla" panose="02000000000000000000" pitchFamily="2" charset="-78"/>
              </a:rPr>
              <a:t>اولا : خبراء في مجال الاتصالات</a:t>
            </a:r>
            <a:endParaRPr lang="ar-IQ" sz="3600" b="1"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1484310" y="1436914"/>
            <a:ext cx="10018713" cy="5029199"/>
          </a:xfrm>
        </p:spPr>
        <p:txBody>
          <a:bodyPr/>
          <a:lstStyle/>
          <a:p>
            <a:pPr>
              <a:buNone/>
            </a:pPr>
            <a:r>
              <a:rPr lang="ar-SA" sz="3200" b="1" u="sng" dirty="0">
                <a:ln w="3175" cmpd="sng">
                  <a:noFill/>
                </a:ln>
                <a:latin typeface="Sakkal Majalla" panose="02000000000000000000" pitchFamily="2" charset="-78"/>
                <a:ea typeface="+mj-ea"/>
                <a:cs typeface="Sakkal Majalla" panose="02000000000000000000" pitchFamily="2" charset="-78"/>
              </a:rPr>
              <a:t>رئيس قسم هندسة الاتصالات في كلية الهندسة خوارزمي جامعة بغداد:</a:t>
            </a:r>
          </a:p>
          <a:p>
            <a:pPr algn="just">
              <a:buNone/>
            </a:pPr>
            <a:r>
              <a:rPr lang="ar-SA" sz="3200" b="1" dirty="0">
                <a:latin typeface="Sakkal Majalla" panose="02000000000000000000" pitchFamily="2" charset="-78"/>
                <a:cs typeface="Sakkal Majalla" panose="02000000000000000000" pitchFamily="2" charset="-78"/>
              </a:rPr>
              <a:t>1- هل ماهي ابراج الاتصالات الهاتفية؟ كيف تعمل؟ </a:t>
            </a:r>
          </a:p>
          <a:p>
            <a:pPr algn="just">
              <a:buNone/>
            </a:pPr>
            <a:r>
              <a:rPr lang="ar-SA" sz="3200" b="1" dirty="0">
                <a:latin typeface="Sakkal Majalla" panose="02000000000000000000" pitchFamily="2" charset="-78"/>
                <a:cs typeface="Sakkal Majalla" panose="02000000000000000000" pitchFamily="2" charset="-78"/>
              </a:rPr>
              <a:t>2- ماهي الاجزاء التي  تتكون منها ؟</a:t>
            </a:r>
          </a:p>
          <a:p>
            <a:pPr algn="just">
              <a:buNone/>
            </a:pPr>
            <a:r>
              <a:rPr lang="ar-SA" sz="3200" b="1" dirty="0">
                <a:latin typeface="Sakkal Majalla" panose="02000000000000000000" pitchFamily="2" charset="-78"/>
                <a:cs typeface="Sakkal Majalla" panose="02000000000000000000" pitchFamily="2" charset="-78"/>
              </a:rPr>
              <a:t>3-  هل جميع ابراج شركات الاتصال متشابهة في العمل؟</a:t>
            </a:r>
          </a:p>
          <a:p>
            <a:pPr algn="just">
              <a:buNone/>
            </a:pPr>
            <a:r>
              <a:rPr lang="ar-SA" sz="3200" b="1" dirty="0">
                <a:latin typeface="Sakkal Majalla" panose="02000000000000000000" pitchFamily="2" charset="-78"/>
                <a:cs typeface="Sakkal Majalla" panose="02000000000000000000" pitchFamily="2" charset="-78"/>
              </a:rPr>
              <a:t>4-هل هي مستوردة من الخارج ام صناعة محلية؟ </a:t>
            </a:r>
          </a:p>
          <a:p>
            <a:pPr algn="just">
              <a:buNone/>
            </a:pPr>
            <a:r>
              <a:rPr lang="ar-SA" sz="3200" b="1" dirty="0">
                <a:latin typeface="Sakkal Majalla" panose="02000000000000000000" pitchFamily="2" charset="-78"/>
                <a:cs typeface="Sakkal Majalla" panose="02000000000000000000" pitchFamily="2" charset="-78"/>
              </a:rPr>
              <a:t>5- هل الموجات الكهرومغناطيسية تؤثر في صحة الانسان؟</a:t>
            </a:r>
          </a:p>
          <a:p>
            <a:pPr algn="just">
              <a:buNone/>
            </a:pPr>
            <a:r>
              <a:rPr lang="ar-SA" sz="3200" b="1" dirty="0">
                <a:latin typeface="Sakkal Majalla" panose="02000000000000000000" pitchFamily="2" charset="-78"/>
                <a:cs typeface="Sakkal Majalla" panose="02000000000000000000" pitchFamily="2" charset="-78"/>
              </a:rPr>
              <a:t>6-  ما مقدار الموجات المسموح بها في العراق والعالم؟</a:t>
            </a:r>
            <a:endParaRPr lang="ar-IQ" sz="3200" b="1" dirty="0">
              <a:latin typeface="Sakkal Majalla" panose="02000000000000000000" pitchFamily="2" charset="-78"/>
              <a:cs typeface="Sakkal Majalla" panose="02000000000000000000" pitchFamily="2" charset="-78"/>
            </a:endParaRPr>
          </a:p>
          <a:p>
            <a:pPr>
              <a:buNone/>
            </a:pPr>
            <a:endParaRPr lang="ar-IQ"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542109"/>
          </a:xfrm>
        </p:spPr>
        <p:txBody>
          <a:bodyPr>
            <a:noAutofit/>
          </a:bodyPr>
          <a:lstStyle/>
          <a:p>
            <a:r>
              <a:rPr lang="ar-SA" sz="3200" b="1" dirty="0">
                <a:latin typeface="Sakkal Majalla" panose="02000000000000000000" pitchFamily="2" charset="-78"/>
                <a:cs typeface="Sakkal Majalla" panose="02000000000000000000" pitchFamily="2" charset="-78"/>
              </a:rPr>
              <a:t>ثانيا :شركات الاتصالات الهاتفية </a:t>
            </a:r>
            <a:endParaRPr lang="ar-IQ" sz="3200" b="1"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1484310" y="1306287"/>
            <a:ext cx="10018713" cy="5081450"/>
          </a:xfrm>
        </p:spPr>
        <p:txBody>
          <a:bodyPr/>
          <a:lstStyle/>
          <a:p>
            <a:pPr>
              <a:buNone/>
            </a:pPr>
            <a:r>
              <a:rPr lang="ar-SA" sz="3200" b="1" u="sng" dirty="0">
                <a:ln w="3175" cmpd="sng">
                  <a:noFill/>
                </a:ln>
                <a:latin typeface="Sakkal Majalla" panose="02000000000000000000" pitchFamily="2" charset="-78"/>
                <a:ea typeface="+mj-ea"/>
                <a:cs typeface="Sakkal Majalla" panose="02000000000000000000" pitchFamily="2" charset="-78"/>
              </a:rPr>
              <a:t>مدير او مسؤول او ناطق اعلامي لشركة الاتصالات الهاتفية :</a:t>
            </a:r>
          </a:p>
          <a:p>
            <a:pPr>
              <a:buNone/>
            </a:pPr>
            <a:r>
              <a:rPr lang="ar-SA" sz="3200" dirty="0">
                <a:ln w="3175" cmpd="sng">
                  <a:noFill/>
                </a:ln>
                <a:latin typeface="Sakkal Majalla" panose="02000000000000000000" pitchFamily="2" charset="-78"/>
                <a:ea typeface="+mj-ea"/>
                <a:cs typeface="Sakkal Majalla" panose="02000000000000000000" pitchFamily="2" charset="-78"/>
              </a:rPr>
              <a:t>1- اين تنتشر ابراج شركات الاتصالات الهاتفية؟</a:t>
            </a:r>
          </a:p>
          <a:p>
            <a:pPr>
              <a:buNone/>
            </a:pPr>
            <a:r>
              <a:rPr lang="ar-SA" sz="3200" dirty="0">
                <a:ln w="3175" cmpd="sng">
                  <a:noFill/>
                </a:ln>
                <a:latin typeface="Sakkal Majalla" panose="02000000000000000000" pitchFamily="2" charset="-78"/>
                <a:ea typeface="+mj-ea"/>
                <a:cs typeface="Sakkal Majalla" panose="02000000000000000000" pitchFamily="2" charset="-78"/>
              </a:rPr>
              <a:t>2-  هل تقع في المناطق السكنية؟</a:t>
            </a:r>
          </a:p>
          <a:p>
            <a:pPr>
              <a:buNone/>
            </a:pPr>
            <a:r>
              <a:rPr lang="ar-SA" sz="3200" dirty="0">
                <a:ln w="3175" cmpd="sng">
                  <a:noFill/>
                </a:ln>
                <a:latin typeface="Sakkal Majalla" panose="02000000000000000000" pitchFamily="2" charset="-78"/>
                <a:ea typeface="+mj-ea"/>
                <a:cs typeface="Sakkal Majalla" panose="02000000000000000000" pitchFamily="2" charset="-78"/>
              </a:rPr>
              <a:t>3- هل يتم تنصيبها فوق المباني السكنية؟ ماهو المقابل؟</a:t>
            </a:r>
          </a:p>
          <a:p>
            <a:pPr>
              <a:buNone/>
            </a:pPr>
            <a:r>
              <a:rPr lang="ar-SA" sz="3200" dirty="0">
                <a:ln w="3175" cmpd="sng">
                  <a:noFill/>
                </a:ln>
                <a:latin typeface="Sakkal Majalla" panose="02000000000000000000" pitchFamily="2" charset="-78"/>
                <a:ea typeface="+mj-ea"/>
                <a:cs typeface="Sakkal Majalla" panose="02000000000000000000" pitchFamily="2" charset="-78"/>
              </a:rPr>
              <a:t>4- هل هناك موافقات اصولية من المجلس البلدي؟ </a:t>
            </a:r>
          </a:p>
          <a:p>
            <a:pPr>
              <a:buNone/>
            </a:pPr>
            <a:r>
              <a:rPr lang="ar-SA" sz="3200" dirty="0">
                <a:ln w="3175" cmpd="sng">
                  <a:noFill/>
                </a:ln>
                <a:latin typeface="Sakkal Majalla" panose="02000000000000000000" pitchFamily="2" charset="-78"/>
                <a:ea typeface="+mj-ea"/>
                <a:cs typeface="Sakkal Majalla" panose="02000000000000000000" pitchFamily="2" charset="-78"/>
              </a:rPr>
              <a:t>5- هل مجلس المحافظة يعلم بالموضوع؟ </a:t>
            </a:r>
          </a:p>
          <a:p>
            <a:pPr>
              <a:buNone/>
            </a:pPr>
            <a:r>
              <a:rPr lang="ar-SA" sz="3200" dirty="0">
                <a:ln w="3175" cmpd="sng">
                  <a:noFill/>
                </a:ln>
                <a:latin typeface="Sakkal Majalla" panose="02000000000000000000" pitchFamily="2" charset="-78"/>
                <a:ea typeface="+mj-ea"/>
                <a:cs typeface="Sakkal Majalla" panose="02000000000000000000" pitchFamily="2" charset="-78"/>
              </a:rPr>
              <a:t>6-هل ثمة اعتراض من قبل بقية السكان؟</a:t>
            </a:r>
          </a:p>
          <a:p>
            <a:pPr>
              <a:buNone/>
            </a:pPr>
            <a:endParaRPr lang="ar-IQ" sz="2900" dirty="0">
              <a:ln w="3175" cmpd="sng">
                <a:noFill/>
              </a:ln>
              <a:latin typeface="Adobe نسخ Medium" pitchFamily="50" charset="-78"/>
              <a:ea typeface="+mj-ea"/>
              <a:cs typeface="Adobe نسخ Medium" pitchFamily="50" charset="-78"/>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476794"/>
          </a:xfrm>
        </p:spPr>
        <p:txBody>
          <a:bodyPr>
            <a:noAutofit/>
          </a:bodyPr>
          <a:lstStyle/>
          <a:p>
            <a:r>
              <a:rPr lang="ar-SA" sz="3600" b="1" dirty="0">
                <a:latin typeface="Sakkal Majalla" panose="02000000000000000000" pitchFamily="2" charset="-78"/>
                <a:cs typeface="Sakkal Majalla" panose="02000000000000000000" pitchFamily="2" charset="-78"/>
              </a:rPr>
              <a:t>ثالثا: المؤسسات الحكومية </a:t>
            </a:r>
            <a:endParaRPr lang="ar-IQ" sz="3600"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744584" y="1306287"/>
            <a:ext cx="10758440" cy="5016136"/>
          </a:xfrm>
        </p:spPr>
        <p:txBody>
          <a:bodyPr>
            <a:normAutofit lnSpcReduction="10000"/>
          </a:bodyPr>
          <a:lstStyle/>
          <a:p>
            <a:pPr>
              <a:buNone/>
            </a:pPr>
            <a:r>
              <a:rPr lang="ar-SA" sz="3200" b="1" u="sng" dirty="0">
                <a:ln w="3175" cmpd="sng">
                  <a:noFill/>
                </a:ln>
                <a:latin typeface="Sakkal Majalla" panose="02000000000000000000" pitchFamily="2" charset="-78"/>
                <a:ea typeface="+mj-ea"/>
                <a:cs typeface="Sakkal Majalla" panose="02000000000000000000" pitchFamily="2" charset="-78"/>
              </a:rPr>
              <a:t>مسؤول في هيئة الاتصالات والاعلام :</a:t>
            </a:r>
          </a:p>
          <a:p>
            <a:pPr>
              <a:buNone/>
            </a:pPr>
            <a:r>
              <a:rPr lang="ar-SA" sz="3200" dirty="0">
                <a:ln w="3175" cmpd="sng">
                  <a:noFill/>
                </a:ln>
                <a:latin typeface="Sakkal Majalla" panose="02000000000000000000" pitchFamily="2" charset="-78"/>
                <a:ea typeface="+mj-ea"/>
                <a:cs typeface="Sakkal Majalla" panose="02000000000000000000" pitchFamily="2" charset="-78"/>
              </a:rPr>
              <a:t>1- هل تم تثبيت حجم الموجات الكهرومغناطيسية في العقد المبرم بين هيئة الاعلام الاتصالات وشركات الاتصالات الهاتفية؟ </a:t>
            </a:r>
          </a:p>
          <a:p>
            <a:pPr>
              <a:buNone/>
            </a:pPr>
            <a:r>
              <a:rPr lang="ar-SA" sz="3200" dirty="0">
                <a:ln w="3175" cmpd="sng">
                  <a:noFill/>
                </a:ln>
                <a:latin typeface="Sakkal Majalla" panose="02000000000000000000" pitchFamily="2" charset="-78"/>
                <a:ea typeface="+mj-ea"/>
                <a:cs typeface="Sakkal Majalla" panose="02000000000000000000" pitchFamily="2" charset="-78"/>
              </a:rPr>
              <a:t>2- هل تم التغاضي عن ذلك بشكل متعمد؟</a:t>
            </a:r>
          </a:p>
          <a:p>
            <a:pPr>
              <a:buNone/>
            </a:pPr>
            <a:r>
              <a:rPr lang="ar-SA" sz="3200" dirty="0">
                <a:ln w="3175" cmpd="sng">
                  <a:noFill/>
                </a:ln>
                <a:latin typeface="Sakkal Majalla" panose="02000000000000000000" pitchFamily="2" charset="-78"/>
                <a:ea typeface="+mj-ea"/>
                <a:cs typeface="Sakkal Majalla" panose="02000000000000000000" pitchFamily="2" charset="-78"/>
              </a:rPr>
              <a:t>3- هل هناك غرامات مالية او عقوبات معينة على شركات الهاتف النقال في حال مخالفة حجم حزمة الموجات؟</a:t>
            </a:r>
          </a:p>
          <a:p>
            <a:pPr>
              <a:buNone/>
            </a:pPr>
            <a:r>
              <a:rPr lang="ar-SA" sz="3200" dirty="0">
                <a:ln w="3175" cmpd="sng">
                  <a:noFill/>
                </a:ln>
                <a:latin typeface="Sakkal Majalla" panose="02000000000000000000" pitchFamily="2" charset="-78"/>
                <a:ea typeface="+mj-ea"/>
                <a:cs typeface="Sakkal Majalla" panose="02000000000000000000" pitchFamily="2" charset="-78"/>
              </a:rPr>
              <a:t>4- هل فرضت فعلا هيئة الاعلام والاتصالات عقوبات في حالات مماثلة؟</a:t>
            </a:r>
          </a:p>
          <a:p>
            <a:pPr>
              <a:buNone/>
            </a:pPr>
            <a:r>
              <a:rPr lang="ar-SA" sz="3200" dirty="0">
                <a:ln w="3175" cmpd="sng">
                  <a:noFill/>
                </a:ln>
                <a:latin typeface="Sakkal Majalla" panose="02000000000000000000" pitchFamily="2" charset="-78"/>
                <a:ea typeface="+mj-ea"/>
                <a:cs typeface="Sakkal Majalla" panose="02000000000000000000" pitchFamily="2" charset="-78"/>
              </a:rPr>
              <a:t>5- في حال اهمال هذا الموضوع من المسؤول عن ذلك؟</a:t>
            </a:r>
          </a:p>
          <a:p>
            <a:pPr>
              <a:buNone/>
            </a:pPr>
            <a:r>
              <a:rPr lang="ar-SA" b="1" dirty="0">
                <a:latin typeface="Adobe نسخ Medium" pitchFamily="50" charset="-78"/>
                <a:cs typeface="Adobe نسخ Medium" pitchFamily="50" charset="-78"/>
              </a:rPr>
              <a:t> </a:t>
            </a:r>
            <a:endParaRPr lang="ar-IQ"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529046"/>
          </a:xfrm>
        </p:spPr>
        <p:txBody>
          <a:bodyPr>
            <a:normAutofit fontScale="90000"/>
          </a:bodyPr>
          <a:lstStyle/>
          <a:p>
            <a:r>
              <a:rPr lang="ar-SA" b="1" dirty="0">
                <a:latin typeface="Sakkal Majalla" panose="02000000000000000000" pitchFamily="2" charset="-78"/>
                <a:cs typeface="Sakkal Majalla" panose="02000000000000000000" pitchFamily="2" charset="-78"/>
              </a:rPr>
              <a:t>ثالثا: المؤسسات الحكومية </a:t>
            </a:r>
            <a:endParaRPr lang="ar-IQ"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1484310" y="2220686"/>
            <a:ext cx="10018713" cy="4754880"/>
          </a:xfrm>
        </p:spPr>
        <p:txBody>
          <a:bodyPr>
            <a:normAutofit/>
          </a:bodyPr>
          <a:lstStyle/>
          <a:p>
            <a:pPr>
              <a:buNone/>
            </a:pPr>
            <a:r>
              <a:rPr lang="ar-SA" sz="2900" b="1" u="sng" dirty="0">
                <a:ln w="3175" cmpd="sng">
                  <a:noFill/>
                </a:ln>
                <a:latin typeface="Sakkal Majalla" panose="02000000000000000000" pitchFamily="2" charset="-78"/>
                <a:ea typeface="+mj-ea"/>
                <a:cs typeface="Sakkal Majalla" panose="02000000000000000000" pitchFamily="2" charset="-78"/>
              </a:rPr>
              <a:t>مسؤول في وزارة البيئة :</a:t>
            </a:r>
          </a:p>
          <a:p>
            <a:pPr>
              <a:buNone/>
            </a:pPr>
            <a:r>
              <a:rPr lang="ar-SA" sz="2900" dirty="0">
                <a:ln w="3175" cmpd="sng">
                  <a:noFill/>
                </a:ln>
                <a:latin typeface="Sakkal Majalla" panose="02000000000000000000" pitchFamily="2" charset="-78"/>
                <a:ea typeface="+mj-ea"/>
                <a:cs typeface="Sakkal Majalla" panose="02000000000000000000" pitchFamily="2" charset="-78"/>
              </a:rPr>
              <a:t>1- هل وزارة البيئة تعلم بالموضوع؟ </a:t>
            </a:r>
          </a:p>
          <a:p>
            <a:pPr>
              <a:buNone/>
            </a:pPr>
            <a:r>
              <a:rPr lang="ar-SA" sz="2900" dirty="0">
                <a:ln w="3175" cmpd="sng">
                  <a:noFill/>
                </a:ln>
                <a:latin typeface="Sakkal Majalla" panose="02000000000000000000" pitchFamily="2" charset="-78"/>
                <a:ea typeface="+mj-ea"/>
                <a:cs typeface="Sakkal Majalla" panose="02000000000000000000" pitchFamily="2" charset="-78"/>
              </a:rPr>
              <a:t>2- ماهي الاجراءات التي اتخذتها لمواجهة هذا التلوث الكهرومغناطيسي؟</a:t>
            </a:r>
          </a:p>
          <a:p>
            <a:pPr>
              <a:buNone/>
            </a:pPr>
            <a:r>
              <a:rPr lang="ar-SA" sz="2900" dirty="0">
                <a:ln w="3175" cmpd="sng">
                  <a:noFill/>
                </a:ln>
                <a:latin typeface="Sakkal Majalla" panose="02000000000000000000" pitchFamily="2" charset="-78"/>
                <a:ea typeface="+mj-ea"/>
                <a:cs typeface="Sakkal Majalla" panose="02000000000000000000" pitchFamily="2" charset="-78"/>
              </a:rPr>
              <a:t>3- هل هناك مديريات متخصصة لمتابعة هذا الموضوع؟</a:t>
            </a:r>
          </a:p>
          <a:p>
            <a:pPr>
              <a:buNone/>
            </a:pPr>
            <a:r>
              <a:rPr lang="ar-SA" sz="2900" dirty="0">
                <a:ln w="3175" cmpd="sng">
                  <a:noFill/>
                </a:ln>
                <a:latin typeface="Sakkal Majalla" panose="02000000000000000000" pitchFamily="2" charset="-78"/>
                <a:ea typeface="+mj-ea"/>
                <a:cs typeface="Sakkal Majalla" panose="02000000000000000000" pitchFamily="2" charset="-78"/>
              </a:rPr>
              <a:t>4- هل هناك فرق ميدانية متخصصة للكشف عن حجم الموجات في ابراج الاتصالات الهاتفية؟</a:t>
            </a:r>
          </a:p>
          <a:p>
            <a:pPr>
              <a:buNone/>
            </a:pPr>
            <a:r>
              <a:rPr lang="ar-SA" sz="2900" dirty="0">
                <a:ln w="3175" cmpd="sng">
                  <a:noFill/>
                </a:ln>
                <a:latin typeface="Sakkal Majalla" panose="02000000000000000000" pitchFamily="2" charset="-78"/>
                <a:ea typeface="+mj-ea"/>
                <a:cs typeface="Sakkal Majalla" panose="02000000000000000000" pitchFamily="2" charset="-78"/>
              </a:rPr>
              <a:t>5- هل ثمة اهمال او تقصير في متابعة الموضوع؟</a:t>
            </a:r>
          </a:p>
          <a:p>
            <a:pPr>
              <a:buNone/>
            </a:pPr>
            <a:r>
              <a:rPr lang="ar-SA" sz="2900" dirty="0">
                <a:ln w="3175" cmpd="sng">
                  <a:noFill/>
                </a:ln>
                <a:latin typeface="Sakkal Majalla" panose="02000000000000000000" pitchFamily="2" charset="-78"/>
                <a:ea typeface="+mj-ea"/>
                <a:cs typeface="Sakkal Majalla" panose="02000000000000000000" pitchFamily="2" charset="-78"/>
              </a:rPr>
              <a:t>6- هل هناك تنسيق مشترك بين وزارة البيئة وهيئةالاعلام والاتصالات لمراقبة ابراج الاتصالات الهاتفية؟</a:t>
            </a:r>
          </a:p>
          <a:p>
            <a:pPr>
              <a:buNone/>
            </a:pPr>
            <a:endParaRPr lang="ar-SA" sz="2900" dirty="0">
              <a:ln w="3175" cmpd="sng">
                <a:noFill/>
              </a:ln>
              <a:latin typeface="Adobe نسخ Medium" pitchFamily="50" charset="-78"/>
              <a:ea typeface="+mj-ea"/>
              <a:cs typeface="Adobe نسخ Medium" pitchFamily="50" charset="-78"/>
            </a:endParaRPr>
          </a:p>
          <a:p>
            <a:pPr>
              <a:buNone/>
            </a:pPr>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1BC53-9756-DDFE-9776-99DB1ADC00F6}"/>
              </a:ext>
            </a:extLst>
          </p:cNvPr>
          <p:cNvSpPr>
            <a:spLocks noGrp="1"/>
          </p:cNvSpPr>
          <p:nvPr>
            <p:ph type="title"/>
          </p:nvPr>
        </p:nvSpPr>
        <p:spPr>
          <a:xfrm>
            <a:off x="1484310" y="284585"/>
            <a:ext cx="10018713" cy="564502"/>
          </a:xfrm>
        </p:spPr>
        <p:txBody>
          <a:bodyPr>
            <a:noAutofit/>
          </a:bodyPr>
          <a:lstStyle/>
          <a:p>
            <a:r>
              <a:rPr lang="ar-IQ" sz="3200" b="1" dirty="0">
                <a:latin typeface="Sakkal Majalla" panose="02000000000000000000" pitchFamily="2" charset="-78"/>
                <a:cs typeface="Sakkal Majalla" panose="02000000000000000000" pitchFamily="2" charset="-78"/>
              </a:rPr>
              <a:t>أفكار التحقيقات الاستقصائية</a:t>
            </a:r>
            <a:endParaRPr lang="en-US" sz="3200" b="1" dirty="0">
              <a:latin typeface="Sakkal Majalla" panose="02000000000000000000" pitchFamily="2" charset="-78"/>
              <a:cs typeface="Sakkal Majalla" panose="02000000000000000000" pitchFamily="2" charset="-78"/>
            </a:endParaRPr>
          </a:p>
        </p:txBody>
      </p:sp>
      <p:sp>
        <p:nvSpPr>
          <p:cNvPr id="3" name="Content Placeholder 2">
            <a:extLst>
              <a:ext uri="{FF2B5EF4-FFF2-40B4-BE49-F238E27FC236}">
                <a16:creationId xmlns:a16="http://schemas.microsoft.com/office/drawing/2014/main" id="{5734BEB2-1C12-C74F-40EC-C26CDA84B584}"/>
              </a:ext>
            </a:extLst>
          </p:cNvPr>
          <p:cNvSpPr>
            <a:spLocks noGrp="1"/>
          </p:cNvSpPr>
          <p:nvPr>
            <p:ph idx="1"/>
          </p:nvPr>
        </p:nvSpPr>
        <p:spPr>
          <a:xfrm>
            <a:off x="1484310" y="849088"/>
            <a:ext cx="10384229" cy="5724328"/>
          </a:xfrm>
        </p:spPr>
        <p:txBody>
          <a:bodyPr>
            <a:normAutofit fontScale="47500" lnSpcReduction="20000"/>
          </a:bodyPr>
          <a:lstStyle/>
          <a:p>
            <a:pPr marL="0" indent="0">
              <a:buNone/>
            </a:pPr>
            <a:endParaRPr lang="ar-IQ" sz="2200" dirty="0">
              <a:latin typeface="Sakkal Majalla" panose="02000000000000000000" pitchFamily="2" charset="-78"/>
              <a:cs typeface="Sakkal Majalla" panose="02000000000000000000" pitchFamily="2" charset="-78"/>
            </a:endParaRPr>
          </a:p>
          <a:p>
            <a:pPr marL="0" indent="0">
              <a:buNone/>
            </a:pPr>
            <a:endParaRPr lang="ar-IQ" sz="2200" dirty="0">
              <a:latin typeface="Sakkal Majalla" panose="02000000000000000000" pitchFamily="2" charset="-78"/>
              <a:cs typeface="Sakkal Majalla" panose="02000000000000000000" pitchFamily="2" charset="-78"/>
            </a:endParaRPr>
          </a:p>
          <a:p>
            <a:pPr marL="0" indent="0">
              <a:buNone/>
            </a:pPr>
            <a:endParaRPr lang="ar-IQ" sz="2200" dirty="0">
              <a:latin typeface="Sakkal Majalla" panose="02000000000000000000" pitchFamily="2" charset="-78"/>
              <a:cs typeface="Sakkal Majalla" panose="02000000000000000000" pitchFamily="2" charset="-78"/>
            </a:endParaRPr>
          </a:p>
          <a:p>
            <a:pPr marL="0" indent="0">
              <a:buNone/>
            </a:pPr>
            <a:endParaRPr lang="ar-IQ" sz="2200" dirty="0">
              <a:latin typeface="Sakkal Majalla" panose="02000000000000000000" pitchFamily="2" charset="-78"/>
              <a:cs typeface="Sakkal Majalla" panose="02000000000000000000" pitchFamily="2" charset="-78"/>
            </a:endParaRPr>
          </a:p>
          <a:p>
            <a:pPr marL="0" indent="0" algn="just">
              <a:lnSpc>
                <a:spcPct val="160000"/>
              </a:lnSpc>
              <a:buNone/>
            </a:pPr>
            <a:r>
              <a:rPr lang="ar-IQ" sz="5100" dirty="0">
                <a:latin typeface="Sakkal Majalla" panose="02000000000000000000" pitchFamily="2" charset="-78"/>
                <a:cs typeface="Sakkal Majalla" panose="02000000000000000000" pitchFamily="2" charset="-78"/>
              </a:rPr>
              <a:t>أفكار التحقيقات الاستقصائية تعالج زاوية محددة وواضحة، وقابلة للأثبات أو النفي، بعد بحت معمق، وتوثيق دقيق، يقوم به الصحفي وفريقه، وتسلط الضوء على مكامن الخلل المنهجية في النظام، وتظهر نمطا متكررا، وليس حالة فردية واحدة معزولة، بهدف الإشارة إلى مكامن الأخطاء، وتحقيق العدالة للضحايا، ووقف الانتهاكات :</a:t>
            </a:r>
          </a:p>
          <a:p>
            <a:pPr marL="0" indent="0" algn="just">
              <a:lnSpc>
                <a:spcPct val="160000"/>
              </a:lnSpc>
              <a:buNone/>
            </a:pPr>
            <a:r>
              <a:rPr lang="ar-IQ" sz="5100" dirty="0">
                <a:latin typeface="Sakkal Majalla" panose="02000000000000000000" pitchFamily="2" charset="-78"/>
                <a:cs typeface="Sakkal Majalla" panose="02000000000000000000" pitchFamily="2" charset="-78"/>
              </a:rPr>
              <a:t>يتوصل الصحفي الاستقصائي للأفكار بطرق عدة أهمها:</a:t>
            </a:r>
          </a:p>
          <a:p>
            <a:pPr marL="0" indent="0" algn="just">
              <a:lnSpc>
                <a:spcPct val="160000"/>
              </a:lnSpc>
              <a:buNone/>
            </a:pPr>
            <a:r>
              <a:rPr lang="ar-IQ" sz="5100" b="1" dirty="0">
                <a:latin typeface="Sakkal Majalla" panose="02000000000000000000" pitchFamily="2" charset="-78"/>
                <a:cs typeface="Sakkal Majalla" panose="02000000000000000000" pitchFamily="2" charset="-78"/>
              </a:rPr>
              <a:t>أولا: التوقع :</a:t>
            </a:r>
          </a:p>
          <a:p>
            <a:pPr marL="0" indent="0" algn="just">
              <a:lnSpc>
                <a:spcPct val="160000"/>
              </a:lnSpc>
              <a:buNone/>
            </a:pPr>
            <a:r>
              <a:rPr lang="ar-IQ" sz="5100" dirty="0">
                <a:latin typeface="Sakkal Majalla" panose="02000000000000000000" pitchFamily="2" charset="-78"/>
                <a:cs typeface="Sakkal Majalla" panose="02000000000000000000" pitchFamily="2" charset="-78"/>
              </a:rPr>
              <a:t>عند قراءة الصحفي الأمريكي مارتي بارون تقريرا عن قضية تحرش مدرب بلاعب صغير  في بوسطن، حدس بأن القضية لا على مدرب واحد، وإنما تتعدى ذلك إلى مدربين يتحرشون بالأطفال، فصاغ فرضية، وبدا فريقه الصحفي العمل بموجبها، وأثبت أن بعض المدربين المعتدين يمارسون أفعالهم المشينة باستمرار.</a:t>
            </a:r>
          </a:p>
          <a:p>
            <a:pPr marL="0" indent="0">
              <a:buNone/>
            </a:pPr>
            <a:endParaRPr lang="ar-IQ" sz="2200" dirty="0">
              <a:latin typeface="Sakkal Majalla" panose="02000000000000000000" pitchFamily="2" charset="-78"/>
              <a:cs typeface="Sakkal Majalla" panose="02000000000000000000" pitchFamily="2" charset="-78"/>
            </a:endParaRPr>
          </a:p>
          <a:p>
            <a:pPr marL="0" indent="0">
              <a:buNone/>
            </a:pPr>
            <a:endParaRPr lang="ar-IQ" sz="2200" dirty="0">
              <a:latin typeface="Sakkal Majalla" panose="02000000000000000000" pitchFamily="2" charset="-78"/>
              <a:cs typeface="Sakkal Majalla" panose="02000000000000000000" pitchFamily="2" charset="-78"/>
            </a:endParaRPr>
          </a:p>
          <a:p>
            <a:pPr marL="0" indent="0">
              <a:buNone/>
            </a:pPr>
            <a:endParaRPr lang="ar-IQ" sz="2200" dirty="0">
              <a:latin typeface="Sakkal Majalla" panose="02000000000000000000" pitchFamily="2" charset="-78"/>
              <a:cs typeface="Sakkal Majalla" panose="02000000000000000000" pitchFamily="2" charset="-78"/>
            </a:endParaRPr>
          </a:p>
          <a:p>
            <a:pPr marL="0" indent="0">
              <a:buNone/>
            </a:pPr>
            <a:endParaRPr lang="ar-IQ" sz="2200" dirty="0">
              <a:latin typeface="Sakkal Majalla" panose="02000000000000000000" pitchFamily="2" charset="-78"/>
              <a:cs typeface="Sakkal Majalla" panose="02000000000000000000" pitchFamily="2" charset="-78"/>
            </a:endParaRPr>
          </a:p>
          <a:p>
            <a:pPr marL="0" indent="0">
              <a:buNone/>
            </a:pPr>
            <a:endParaRPr lang="ar-IQ" sz="2200" dirty="0">
              <a:latin typeface="Sakkal Majalla" panose="02000000000000000000" pitchFamily="2" charset="-78"/>
              <a:cs typeface="Sakkal Majalla" panose="02000000000000000000" pitchFamily="2" charset="-78"/>
            </a:endParaRPr>
          </a:p>
          <a:p>
            <a:pPr marL="0" indent="0">
              <a:buNone/>
            </a:pPr>
            <a:endParaRPr lang="ar-IQ" sz="2200" dirty="0">
              <a:latin typeface="Sakkal Majalla" panose="02000000000000000000" pitchFamily="2" charset="-78"/>
              <a:cs typeface="Sakkal Majalla" panose="02000000000000000000" pitchFamily="2" charset="-78"/>
            </a:endParaRPr>
          </a:p>
          <a:p>
            <a:endParaRPr lang="en-US" dirty="0"/>
          </a:p>
        </p:txBody>
      </p:sp>
    </p:spTree>
    <p:extLst>
      <p:ext uri="{BB962C8B-B14F-4D97-AF65-F5344CB8AC3E}">
        <p14:creationId xmlns:p14="http://schemas.microsoft.com/office/powerpoint/2010/main" val="22535130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607423"/>
          </a:xfrm>
        </p:spPr>
        <p:txBody>
          <a:bodyPr>
            <a:normAutofit fontScale="90000"/>
          </a:bodyPr>
          <a:lstStyle/>
          <a:p>
            <a:r>
              <a:rPr lang="ar-SA" b="1" dirty="0">
                <a:latin typeface="Sakkal Majalla" panose="02000000000000000000" pitchFamily="2" charset="-78"/>
                <a:cs typeface="Sakkal Majalla" panose="02000000000000000000" pitchFamily="2" charset="-78"/>
              </a:rPr>
              <a:t>رابعا: الاطباء </a:t>
            </a:r>
            <a:endParaRPr lang="ar-IQ"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653144" y="1410789"/>
            <a:ext cx="10849880" cy="5159828"/>
          </a:xfrm>
        </p:spPr>
        <p:txBody>
          <a:bodyPr>
            <a:normAutofit/>
          </a:bodyPr>
          <a:lstStyle/>
          <a:p>
            <a:pPr>
              <a:buNone/>
            </a:pPr>
            <a:r>
              <a:rPr lang="ar-SA" sz="3200" b="1" u="sng" dirty="0">
                <a:ln w="3175" cmpd="sng">
                  <a:noFill/>
                </a:ln>
                <a:latin typeface="Sakkal Majalla" panose="02000000000000000000" pitchFamily="2" charset="-78"/>
                <a:ea typeface="+mj-ea"/>
                <a:cs typeface="Sakkal Majalla" panose="02000000000000000000" pitchFamily="2" charset="-78"/>
              </a:rPr>
              <a:t>طبيب مختص في مستشفى الطب الذري:</a:t>
            </a:r>
          </a:p>
          <a:p>
            <a:pPr>
              <a:buNone/>
            </a:pPr>
            <a:r>
              <a:rPr lang="ar-SA" sz="3200" dirty="0">
                <a:ln w="3175" cmpd="sng">
                  <a:noFill/>
                </a:ln>
                <a:latin typeface="Sakkal Majalla" panose="02000000000000000000" pitchFamily="2" charset="-78"/>
                <a:ea typeface="+mj-ea"/>
                <a:cs typeface="Sakkal Majalla" panose="02000000000000000000" pitchFamily="2" charset="-78"/>
              </a:rPr>
              <a:t>1- هل الموجات الكهرومغناطيسية تؤثر في صحة الانسان؟ </a:t>
            </a:r>
          </a:p>
          <a:p>
            <a:pPr>
              <a:buNone/>
            </a:pPr>
            <a:r>
              <a:rPr lang="ar-SA" sz="3200" dirty="0">
                <a:ln w="3175" cmpd="sng">
                  <a:noFill/>
                </a:ln>
                <a:latin typeface="Sakkal Majalla" panose="02000000000000000000" pitchFamily="2" charset="-78"/>
                <a:ea typeface="+mj-ea"/>
                <a:cs typeface="Sakkal Majalla" panose="02000000000000000000" pitchFamily="2" charset="-78"/>
              </a:rPr>
              <a:t>2- ماهو مرض سرطان الغدد اللمفاوية؟ </a:t>
            </a:r>
          </a:p>
          <a:p>
            <a:pPr>
              <a:buNone/>
            </a:pPr>
            <a:r>
              <a:rPr lang="ar-SA" sz="3200" dirty="0">
                <a:ln w="3175" cmpd="sng">
                  <a:noFill/>
                </a:ln>
                <a:latin typeface="Sakkal Majalla" panose="02000000000000000000" pitchFamily="2" charset="-78"/>
                <a:ea typeface="+mj-ea"/>
                <a:cs typeface="Sakkal Majalla" panose="02000000000000000000" pitchFamily="2" charset="-78"/>
              </a:rPr>
              <a:t>3- ماهي اسباب المرض؟ </a:t>
            </a:r>
          </a:p>
          <a:p>
            <a:pPr>
              <a:buNone/>
            </a:pPr>
            <a:r>
              <a:rPr lang="ar-SA" sz="3200" dirty="0">
                <a:ln w="3175" cmpd="sng">
                  <a:noFill/>
                </a:ln>
                <a:latin typeface="Sakkal Majalla" panose="02000000000000000000" pitchFamily="2" charset="-78"/>
                <a:ea typeface="+mj-ea"/>
                <a:cs typeface="Sakkal Majalla" panose="02000000000000000000" pitchFamily="2" charset="-78"/>
              </a:rPr>
              <a:t>4- هل توجد علاقة بين الموجات المرسلة من ابراج الاتصالات الهاتفية والاصابة بمرض سرطان الغدد اللمفاوية؟</a:t>
            </a:r>
          </a:p>
          <a:p>
            <a:pPr>
              <a:buNone/>
            </a:pPr>
            <a:r>
              <a:rPr lang="ar-SA" sz="3200" dirty="0">
                <a:ln w="3175" cmpd="sng">
                  <a:noFill/>
                </a:ln>
                <a:latin typeface="Sakkal Majalla" panose="02000000000000000000" pitchFamily="2" charset="-78"/>
                <a:ea typeface="+mj-ea"/>
                <a:cs typeface="Sakkal Majalla" panose="02000000000000000000" pitchFamily="2" charset="-78"/>
              </a:rPr>
              <a:t>5- ماهي نسب الاصابة بالمرض في حال التعرض الى موجات ابراج الاتصالات الهاتفية</a:t>
            </a:r>
          </a:p>
          <a:p>
            <a:pPr>
              <a:buNone/>
            </a:pPr>
            <a:r>
              <a:rPr lang="ar-SA" sz="3200" dirty="0">
                <a:ln w="3175" cmpd="sng">
                  <a:noFill/>
                </a:ln>
                <a:latin typeface="Sakkal Majalla" panose="02000000000000000000" pitchFamily="2" charset="-78"/>
                <a:ea typeface="+mj-ea"/>
                <a:cs typeface="Sakkal Majalla" panose="02000000000000000000" pitchFamily="2" charset="-78"/>
              </a:rPr>
              <a:t>6- هل صادف وجود حالات اصابة بين المواطنين محل سكناهم قرب الابراج؟</a:t>
            </a:r>
            <a:endParaRPr lang="ar-IQ" sz="3200" dirty="0">
              <a:ln w="3175" cmpd="sng">
                <a:noFill/>
              </a:ln>
              <a:latin typeface="Sakkal Majalla" panose="02000000000000000000" pitchFamily="2" charset="-78"/>
              <a:ea typeface="+mj-ea"/>
              <a:cs typeface="Sakkal Majalla" panose="02000000000000000000" pitchFamily="2" charset="-78"/>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633549"/>
          </a:xfrm>
        </p:spPr>
        <p:txBody>
          <a:bodyPr>
            <a:noAutofit/>
          </a:bodyPr>
          <a:lstStyle/>
          <a:p>
            <a:r>
              <a:rPr lang="ar-SA" sz="3600" b="1" dirty="0">
                <a:latin typeface="Sakkal Majalla" panose="02000000000000000000" pitchFamily="2" charset="-78"/>
                <a:cs typeface="Sakkal Majalla" panose="02000000000000000000" pitchFamily="2" charset="-78"/>
              </a:rPr>
              <a:t>خامسا : المرضى</a:t>
            </a:r>
            <a:endParaRPr lang="ar-IQ" sz="3600" b="1" dirty="0">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1484310" y="1528355"/>
            <a:ext cx="10018713" cy="4924696"/>
          </a:xfrm>
        </p:spPr>
        <p:txBody>
          <a:bodyPr>
            <a:noAutofit/>
          </a:bodyPr>
          <a:lstStyle/>
          <a:p>
            <a:pPr>
              <a:spcBef>
                <a:spcPct val="0"/>
              </a:spcBef>
              <a:buNone/>
            </a:pPr>
            <a:r>
              <a:rPr lang="ar-SA" sz="3200" b="1" u="sng" dirty="0">
                <a:ln w="3175" cmpd="sng">
                  <a:noFill/>
                </a:ln>
                <a:latin typeface="Sakkal Majalla" panose="02000000000000000000" pitchFamily="2" charset="-78"/>
                <a:ea typeface="+mj-ea"/>
                <a:cs typeface="Sakkal Majalla" panose="02000000000000000000" pitchFamily="2" charset="-78"/>
              </a:rPr>
              <a:t>مرضى تحت العلاج في مستشفى الطب الذري:</a:t>
            </a:r>
          </a:p>
          <a:p>
            <a:pPr>
              <a:buNone/>
            </a:pPr>
            <a:r>
              <a:rPr lang="ar-SA" sz="3200" b="1" dirty="0">
                <a:latin typeface="Sakkal Majalla" panose="02000000000000000000" pitchFamily="2" charset="-78"/>
                <a:cs typeface="Sakkal Majalla" panose="02000000000000000000" pitchFamily="2" charset="-78"/>
              </a:rPr>
              <a:t>1- هل هناك اصابات بين سكان المباني التي توجد عليها ابراج الاتصالات؟ سؤال عام </a:t>
            </a:r>
          </a:p>
          <a:p>
            <a:pPr>
              <a:buNone/>
            </a:pPr>
            <a:r>
              <a:rPr lang="ar-SA" sz="3200" b="1" dirty="0">
                <a:latin typeface="Sakkal Majalla" panose="02000000000000000000" pitchFamily="2" charset="-78"/>
                <a:cs typeface="Sakkal Majalla" panose="02000000000000000000" pitchFamily="2" charset="-78"/>
              </a:rPr>
              <a:t>2- متى اصبت بالمرض ؟ ماهي الاسباب برايك ؟ هل هناك عامل وراثي؟</a:t>
            </a:r>
          </a:p>
          <a:p>
            <a:pPr>
              <a:buNone/>
            </a:pPr>
            <a:r>
              <a:rPr lang="ar-SA" sz="3200" b="1" dirty="0">
                <a:latin typeface="Sakkal Majalla" panose="02000000000000000000" pitchFamily="2" charset="-78"/>
                <a:cs typeface="Sakkal Majalla" panose="02000000000000000000" pitchFamily="2" charset="-78"/>
              </a:rPr>
              <a:t>3- منذ متى تم نصب ابراج الاتصالات الهاتفية في محل سكنك؟</a:t>
            </a:r>
          </a:p>
          <a:p>
            <a:pPr>
              <a:buNone/>
            </a:pPr>
            <a:r>
              <a:rPr lang="ar-SA" sz="3200" b="1" dirty="0">
                <a:latin typeface="Sakkal Majalla" panose="02000000000000000000" pitchFamily="2" charset="-78"/>
                <a:cs typeface="Sakkal Majalla" panose="02000000000000000000" pitchFamily="2" charset="-78"/>
              </a:rPr>
              <a:t>4- هل توجد اصابات اخرى في عائلتك او في الدور القريبة؟</a:t>
            </a:r>
          </a:p>
          <a:p>
            <a:pPr>
              <a:buNone/>
            </a:pPr>
            <a:r>
              <a:rPr lang="ar-SA" sz="3200" b="1" dirty="0">
                <a:latin typeface="Sakkal Majalla" panose="02000000000000000000" pitchFamily="2" charset="-78"/>
                <a:cs typeface="Sakkal Majalla" panose="02000000000000000000" pitchFamily="2" charset="-78"/>
              </a:rPr>
              <a:t>5- هل تم اخبارك عن مدى خطورة هذه الابراج عندما تم الاتفاق معك على نصبها في محل سكنك؟</a:t>
            </a:r>
          </a:p>
          <a:p>
            <a:pPr>
              <a:buNone/>
            </a:pPr>
            <a:r>
              <a:rPr lang="ar-SA" sz="3200" b="1" dirty="0">
                <a:latin typeface="Sakkal Majalla" panose="02000000000000000000" pitchFamily="2" charset="-78"/>
                <a:cs typeface="Sakkal Majalla" panose="02000000000000000000" pitchFamily="2" charset="-78"/>
              </a:rPr>
              <a:t>6- هل سترفع عن هذا البرج بعد اصابتك في المرض خشية على افراد اسرتك؟</a:t>
            </a:r>
            <a:endParaRPr lang="ar-IQ" sz="3200" dirty="0">
              <a:latin typeface="Sakkal Majalla" panose="02000000000000000000" pitchFamily="2" charset="-78"/>
              <a:cs typeface="Sakkal Majalla" panose="02000000000000000000"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EDA3F-8651-22C8-3FD3-DC2E9DB922F6}"/>
              </a:ext>
            </a:extLst>
          </p:cNvPr>
          <p:cNvSpPr>
            <a:spLocks noGrp="1"/>
          </p:cNvSpPr>
          <p:nvPr>
            <p:ph type="title"/>
          </p:nvPr>
        </p:nvSpPr>
        <p:spPr>
          <a:xfrm>
            <a:off x="1484310" y="315686"/>
            <a:ext cx="10018713" cy="751114"/>
          </a:xfrm>
        </p:spPr>
        <p:txBody>
          <a:bodyPr>
            <a:normAutofit/>
          </a:bodyPr>
          <a:lstStyle/>
          <a:p>
            <a:r>
              <a:rPr lang="ar-IQ" sz="3200" b="1" dirty="0">
                <a:latin typeface="Sakkal Majalla" panose="02000000000000000000" pitchFamily="2" charset="-78"/>
                <a:cs typeface="Sakkal Majalla" panose="02000000000000000000" pitchFamily="2" charset="-78"/>
              </a:rPr>
              <a:t>أفكار التحقيقات الاستقصائية</a:t>
            </a:r>
            <a:endParaRPr lang="en-US" sz="3200" b="1" dirty="0">
              <a:latin typeface="Sakkal Majalla" panose="02000000000000000000" pitchFamily="2" charset="-78"/>
              <a:cs typeface="Sakkal Majalla" panose="02000000000000000000" pitchFamily="2" charset="-78"/>
            </a:endParaRPr>
          </a:p>
        </p:txBody>
      </p:sp>
      <p:sp>
        <p:nvSpPr>
          <p:cNvPr id="3" name="Content Placeholder 2">
            <a:extLst>
              <a:ext uri="{FF2B5EF4-FFF2-40B4-BE49-F238E27FC236}">
                <a16:creationId xmlns:a16="http://schemas.microsoft.com/office/drawing/2014/main" id="{D7F2594D-AC97-C4FA-8871-E9BE94E2F63B}"/>
              </a:ext>
            </a:extLst>
          </p:cNvPr>
          <p:cNvSpPr>
            <a:spLocks noGrp="1"/>
          </p:cNvSpPr>
          <p:nvPr>
            <p:ph idx="1"/>
          </p:nvPr>
        </p:nvSpPr>
        <p:spPr>
          <a:xfrm>
            <a:off x="1484310" y="1066800"/>
            <a:ext cx="10018713" cy="5604587"/>
          </a:xfrm>
        </p:spPr>
        <p:txBody>
          <a:bodyPr>
            <a:normAutofit/>
          </a:bodyPr>
          <a:lstStyle/>
          <a:p>
            <a:pPr marL="0" indent="0">
              <a:buNone/>
            </a:pPr>
            <a:r>
              <a:rPr lang="ar-IQ" b="1" dirty="0">
                <a:latin typeface="Sakkal Majalla" panose="02000000000000000000" pitchFamily="2" charset="-78"/>
                <a:cs typeface="Sakkal Majalla" panose="02000000000000000000" pitchFamily="2" charset="-78"/>
              </a:rPr>
              <a:t>ثانيا: الملاحظة الشخصية:</a:t>
            </a:r>
          </a:p>
          <a:p>
            <a:pPr marL="0" indent="0" algn="just">
              <a:lnSpc>
                <a:spcPct val="150000"/>
              </a:lnSpc>
              <a:buNone/>
            </a:pPr>
            <a:r>
              <a:rPr lang="ar-IQ" dirty="0">
                <a:latin typeface="Sakkal Majalla" panose="02000000000000000000" pitchFamily="2" charset="-78"/>
                <a:cs typeface="Sakkal Majalla" panose="02000000000000000000" pitchFamily="2" charset="-78"/>
              </a:rPr>
              <a:t> كما ساعدت قوة الملاحظة، وسرعة البديهة الصحفي محمد شما، الذي كان يسير في الشارع، وسمع سيدات يتكلمن عن استئصال رحم طفلة معاقة، فدخل في حوار معهن بعد الاستئذان، وصدم عندما عرف أن طفلة معاقة تم استئصال رحمها لحمايتها من الاغتصاب. ومن هنا جاء تقريره الذي كشف تورط مستشفيات حكومية بعمليات استئصال أرحام معاقات بلا مسوغ طبي ؟ </a:t>
            </a:r>
          </a:p>
          <a:p>
            <a:pPr marL="0" indent="0" algn="just">
              <a:lnSpc>
                <a:spcPct val="150000"/>
              </a:lnSpc>
              <a:buNone/>
            </a:pPr>
            <a:r>
              <a:rPr lang="ar-IQ" dirty="0">
                <a:latin typeface="Sakkal Majalla" panose="02000000000000000000" pitchFamily="2" charset="-78"/>
                <a:cs typeface="Sakkal Majalla" panose="02000000000000000000" pitchFamily="2" charset="-78"/>
              </a:rPr>
              <a:t>مصدر ما عن قصة ما تصلح لتكون شرارة تحقيق استقصائي، أن يسال عن معلومات تفصيلية، عن المشكلة كيف وقعت؟ وفي أي مكان؟ السياق المكاني والزماني للشخصيات الرئيسة فيها؟ ولماذا حدثت؟ وفي حال كانت هناك إجابات مقنعة ومنطقية، ربما تكون هناك فكرة، وإلا كانت مجرد إشاعة.</a:t>
            </a:r>
          </a:p>
          <a:p>
            <a:pPr marL="0" indent="0">
              <a:buNone/>
            </a:pPr>
            <a:endParaRPr lang="en-US" dirty="0"/>
          </a:p>
        </p:txBody>
      </p:sp>
    </p:spTree>
    <p:extLst>
      <p:ext uri="{BB962C8B-B14F-4D97-AF65-F5344CB8AC3E}">
        <p14:creationId xmlns:p14="http://schemas.microsoft.com/office/powerpoint/2010/main" val="10941616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1275</TotalTime>
  <Words>5471</Words>
  <Application>Microsoft Office PowerPoint</Application>
  <PresentationFormat>Widescreen</PresentationFormat>
  <Paragraphs>517</Paragraphs>
  <Slides>81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81</vt:i4>
      </vt:variant>
    </vt:vector>
  </HeadingPairs>
  <TitlesOfParts>
    <vt:vector size="86" baseType="lpstr">
      <vt:lpstr>Adobe نسخ Medium</vt:lpstr>
      <vt:lpstr>Arial</vt:lpstr>
      <vt:lpstr>Corbel</vt:lpstr>
      <vt:lpstr>Sakkal Majalla</vt:lpstr>
      <vt:lpstr>Parallax</vt:lpstr>
      <vt:lpstr>الصحافة الاستقصائية</vt:lpstr>
      <vt:lpstr>لماذا الصحافة الاستقصائية ؟</vt:lpstr>
      <vt:lpstr>تعريف الصحافة الاستقصائية</vt:lpstr>
      <vt:lpstr>اهمية الصحافة الاستقصائة وادوارها</vt:lpstr>
      <vt:lpstr>مجالات الصحافة الاستقصائية</vt:lpstr>
      <vt:lpstr>مجالات الصحافة الاستقصائية</vt:lpstr>
      <vt:lpstr>مجالات الصحافة الاستقصائية</vt:lpstr>
      <vt:lpstr>أفكار التحقيقات الاستقصائية</vt:lpstr>
      <vt:lpstr>أفكار التحقيقات الاستقصائية</vt:lpstr>
      <vt:lpstr>أفكار التحقيقات الاستقصائية</vt:lpstr>
      <vt:lpstr>أفكار التحقيقات الاستقصائية</vt:lpstr>
      <vt:lpstr>أفكار التحقيقات الاستقصائية</vt:lpstr>
      <vt:lpstr>أفكار التحقيقات الاستقصائية</vt:lpstr>
      <vt:lpstr>أفكار التحقيقات الاستقصائية</vt:lpstr>
      <vt:lpstr>أفكار التحقيقات الاستقصائية</vt:lpstr>
      <vt:lpstr>الشروط الواجب توافرها في الفكرة الاستقصائية</vt:lpstr>
      <vt:lpstr>الشروط الواجب توافرها في الفكرة الاستقصائية</vt:lpstr>
      <vt:lpstr>الصحافة الاستقصائية والفنون الصحفية والاذاعية </vt:lpstr>
      <vt:lpstr>الفرق بين الصحافة الاستقصائية والفنون الصحفية والاذاعية  </vt:lpstr>
      <vt:lpstr>الفرق بين الصحافة الاستقصائية والفنون الصحفية والاذاعية</vt:lpstr>
      <vt:lpstr>الفرق بين الصحافة الاستقصائية والفنون الصحفية والاذاعية</vt:lpstr>
      <vt:lpstr>الفرق بين الصحافة الاستقصائية والفنون الصحفية والاذاعية</vt:lpstr>
      <vt:lpstr>الفرق بين الصحافة الاستقصائية والفنون الصحفية والاذاعية</vt:lpstr>
      <vt:lpstr>قدرات ومهارات الصحفي الاستقصائي</vt:lpstr>
      <vt:lpstr>قدرات ومهارات الصحفي الاستقصائي</vt:lpstr>
      <vt:lpstr>قدرات ومهارات الصحفي الاستقصائي</vt:lpstr>
      <vt:lpstr>قدرات ومهارات الصحفي الاستقصائي</vt:lpstr>
      <vt:lpstr>قدرات ومهارات الصحفي الاستقصائي</vt:lpstr>
      <vt:lpstr>قدرات ومهارات الصحفي الاستقصائي</vt:lpstr>
      <vt:lpstr>قدرات ومهارات الصحفي الاستقصائي</vt:lpstr>
      <vt:lpstr>مصادر التحقيقات الاستقصائية </vt:lpstr>
      <vt:lpstr>PowerPoint Presentation</vt:lpstr>
      <vt:lpstr>انواع مصادر التحقيقات الاستقصائية </vt:lpstr>
      <vt:lpstr>انواع مصادر التحقيقات الاستقصائية </vt:lpstr>
      <vt:lpstr>انواع مصادر التحقيقات الاستقصائية </vt:lpstr>
      <vt:lpstr>انواع مصادر التحقيقات الاستقصائية </vt:lpstr>
      <vt:lpstr>انواع مصادر التحقيقات الاستقصائية </vt:lpstr>
      <vt:lpstr>انواع مصادر التحقيقات الاستقصائية </vt:lpstr>
      <vt:lpstr>انواع مصادر التحقيقات الاستقصائية </vt:lpstr>
      <vt:lpstr>انواع مصادر التحقيقات الاستقصائية </vt:lpstr>
      <vt:lpstr>انواع مصادر التحقيقات الاستقصائية </vt:lpstr>
      <vt:lpstr>انواع مصادر التحقيقات الاستقصائية </vt:lpstr>
      <vt:lpstr>توظيف الانترنت في الصحافة الاستقصائية</vt:lpstr>
      <vt:lpstr>التحديات الأخلاقية في توظيف المعلومات الالكترونية</vt:lpstr>
      <vt:lpstr>التحديات الأخلاقية في توظيف المعلومات الالكترونية</vt:lpstr>
      <vt:lpstr>التحديات الأخلاقية في توظيف المعلومات الالكترونية</vt:lpstr>
      <vt:lpstr>التحديات الأخلاقية في توظيف المعلومات الالكترونية</vt:lpstr>
      <vt:lpstr>التحديات الأخلاقية في توظيف المعلومات الالكترونية</vt:lpstr>
      <vt:lpstr>المقابلة الصحفية</vt:lpstr>
      <vt:lpstr>المقابلة الصحفية</vt:lpstr>
      <vt:lpstr>الاعداد للمقابلات في الصحافة الاستقصائية</vt:lpstr>
      <vt:lpstr>الاعداد للمقابلات في الصحافة الاستقصائية</vt:lpstr>
      <vt:lpstr>الاعداد للمقابلات في الصحافة الاستقصائية</vt:lpstr>
      <vt:lpstr>الاعداد للمقابلات في الصحافة الاستقصائية</vt:lpstr>
      <vt:lpstr>الاعداد للمقابلات في الصحافة الاستقصائية</vt:lpstr>
      <vt:lpstr>الاعداد للمقابلات في الصحافة الاستقصائية</vt:lpstr>
      <vt:lpstr>الاعداد للمقابلات في الصحافة الاستقصائية</vt:lpstr>
      <vt:lpstr>الاعداد للمقابلات في الصحافة الاستقصائية</vt:lpstr>
      <vt:lpstr>الاعداد لإجراء مقابلة الكترونية </vt:lpstr>
      <vt:lpstr>الاعداد لاجراء مقابلة الكترونية </vt:lpstr>
      <vt:lpstr>الاعداد لاجراء مقابلة الكترونية </vt:lpstr>
      <vt:lpstr>الاعداد لاجراء مقابلة الكترونية </vt:lpstr>
      <vt:lpstr>دليل الاعداد للمقابلة (الصحفي  الدنماركي لارس مولر)</vt:lpstr>
      <vt:lpstr>دليل الاعداد للمقابلة (الصحفي  الدنماركي لارس مولر)</vt:lpstr>
      <vt:lpstr>دليل الاعداد للمقابلة (الصحفي  الدنماركي لارس مولر)</vt:lpstr>
      <vt:lpstr>دليل الاعداد للمقابلة (الصحفي  الدنماركي لارس مولر)</vt:lpstr>
      <vt:lpstr>دليل الاعداد للمقابلة (الصحفي  الدنماركي لارس مولر)</vt:lpstr>
      <vt:lpstr>دليل الاعداد للمقابلة (الصحفي  الدنماركي لارس مولر)</vt:lpstr>
      <vt:lpstr>استخدام الفرضيات جوهر الاسلوب الاستقصائي</vt:lpstr>
      <vt:lpstr>أهمية الفرضية</vt:lpstr>
      <vt:lpstr>أهمية الفرضية</vt:lpstr>
      <vt:lpstr>امثلة على الفرضيات</vt:lpstr>
      <vt:lpstr>استخدام الفرضيات جوهر الاسلوب الاستقصائي</vt:lpstr>
      <vt:lpstr>استخدام الفرضيات جوهر الاسلوب الاستقصائي</vt:lpstr>
      <vt:lpstr>خريطة المصادر حسب الفرضية</vt:lpstr>
      <vt:lpstr>اولا : خبراء في مجال الاتصالات</vt:lpstr>
      <vt:lpstr>ثانيا :شركات الاتصالات الهاتفية </vt:lpstr>
      <vt:lpstr>ثالثا: المؤسسات الحكومية </vt:lpstr>
      <vt:lpstr>ثالثا: المؤسسات الحكومية </vt:lpstr>
      <vt:lpstr>رابعا: الاطباء </vt:lpstr>
      <vt:lpstr>خامسا : المرضى</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الصحافة الاستقصائية</dc:title>
  <dc:creator>Dr.Ammar Taher</dc:creator>
  <cp:lastModifiedBy>Ali Salah Taher Al-Ameri</cp:lastModifiedBy>
  <cp:revision>98</cp:revision>
  <dcterms:created xsi:type="dcterms:W3CDTF">2016-10-18T17:08:06Z</dcterms:created>
  <dcterms:modified xsi:type="dcterms:W3CDTF">2023-09-09T09:16:16Z</dcterms:modified>
</cp:coreProperties>
</file>