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79" r:id="rId3"/>
    <p:sldId id="262" r:id="rId4"/>
    <p:sldId id="259" r:id="rId5"/>
    <p:sldId id="263" r:id="rId6"/>
    <p:sldId id="261" r:id="rId7"/>
    <p:sldId id="260" r:id="rId8"/>
    <p:sldId id="257" r:id="rId9"/>
    <p:sldId id="270" r:id="rId10"/>
    <p:sldId id="269" r:id="rId11"/>
    <p:sldId id="267" r:id="rId12"/>
    <p:sldId id="268" r:id="rId13"/>
    <p:sldId id="266" r:id="rId14"/>
    <p:sldId id="281" r:id="rId15"/>
    <p:sldId id="265" r:id="rId16"/>
    <p:sldId id="273" r:id="rId17"/>
    <p:sldId id="258" r:id="rId18"/>
    <p:sldId id="272" r:id="rId19"/>
    <p:sldId id="271" r:id="rId20"/>
    <p:sldId id="264" r:id="rId21"/>
    <p:sldId id="275" r:id="rId22"/>
    <p:sldId id="280"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7" d="100"/>
          <a:sy n="67"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C7D4F-9581-4C0C-A73C-51ADA9EB0128}" type="doc">
      <dgm:prSet loTypeId="urn:microsoft.com/office/officeart/2009/layout/CircleArrowProcess" loCatId="process" qsTypeId="urn:microsoft.com/office/officeart/2005/8/quickstyle/3d3" qsCatId="3D" csTypeId="urn:microsoft.com/office/officeart/2005/8/colors/accent6_2" csCatId="accent6" phldr="1"/>
      <dgm:spPr/>
      <dgm:t>
        <a:bodyPr/>
        <a:lstStyle/>
        <a:p>
          <a:endParaRPr lang="en-US"/>
        </a:p>
      </dgm:t>
    </dgm:pt>
    <dgm:pt modelId="{51FC1F44-9110-4BD2-AC96-11585BA2A14B}">
      <dgm:prSet phldrT="[نص]" custT="1"/>
      <dgm:spPr/>
      <dgm:t>
        <a:bodyPr/>
        <a:lstStyle/>
        <a:p>
          <a:r>
            <a:rPr lang="ar-IQ" sz="6600" dirty="0">
              <a:latin typeface="Aldhabi" panose="01000000000000000000" pitchFamily="2" charset="-78"/>
              <a:cs typeface="Aldhabi" panose="01000000000000000000" pitchFamily="2" charset="-78"/>
            </a:rPr>
            <a:t>شكرا</a:t>
          </a:r>
          <a:endParaRPr lang="en-US" sz="3400" dirty="0">
            <a:latin typeface="Aldhabi" panose="01000000000000000000" pitchFamily="2" charset="-78"/>
            <a:cs typeface="Aldhabi" panose="01000000000000000000" pitchFamily="2" charset="-78"/>
          </a:endParaRPr>
        </a:p>
      </dgm:t>
    </dgm:pt>
    <dgm:pt modelId="{63A999E2-A142-41AB-862E-FABBDF65F361}" type="parTrans" cxnId="{D4C88630-563A-4CFB-8266-18DF07BBBCC8}">
      <dgm:prSet/>
      <dgm:spPr/>
      <dgm:t>
        <a:bodyPr/>
        <a:lstStyle/>
        <a:p>
          <a:endParaRPr lang="en-US"/>
        </a:p>
      </dgm:t>
    </dgm:pt>
    <dgm:pt modelId="{36F35F53-ADB9-404A-B0AF-D2EA5B32D7D9}" type="sibTrans" cxnId="{D4C88630-563A-4CFB-8266-18DF07BBBCC8}">
      <dgm:prSet/>
      <dgm:spPr/>
      <dgm:t>
        <a:bodyPr/>
        <a:lstStyle/>
        <a:p>
          <a:endParaRPr lang="en-US"/>
        </a:p>
      </dgm:t>
    </dgm:pt>
    <dgm:pt modelId="{E173B721-7EE7-404B-A7C3-9A37B3399F68}">
      <dgm:prSet phldrT="[نص]" custT="1"/>
      <dgm:spPr/>
      <dgm:t>
        <a:bodyPr/>
        <a:lstStyle/>
        <a:p>
          <a:r>
            <a:rPr lang="ar-IQ" sz="8000" dirty="0">
              <a:latin typeface="Aldhabi" panose="01000000000000000000" pitchFamily="2" charset="-78"/>
              <a:cs typeface="Aldhabi" panose="01000000000000000000" pitchFamily="2" charset="-78"/>
            </a:rPr>
            <a:t>لحسن</a:t>
          </a:r>
          <a:endParaRPr lang="en-US" sz="3400" dirty="0">
            <a:latin typeface="Aldhabi" panose="01000000000000000000" pitchFamily="2" charset="-78"/>
            <a:cs typeface="Aldhabi" panose="01000000000000000000" pitchFamily="2" charset="-78"/>
          </a:endParaRPr>
        </a:p>
      </dgm:t>
    </dgm:pt>
    <dgm:pt modelId="{B31FB0AE-91A7-4A4A-A057-0EF738A647AC}" type="parTrans" cxnId="{EC386825-A7A7-44AD-AA84-394C24322BF0}">
      <dgm:prSet/>
      <dgm:spPr/>
      <dgm:t>
        <a:bodyPr/>
        <a:lstStyle/>
        <a:p>
          <a:endParaRPr lang="en-US"/>
        </a:p>
      </dgm:t>
    </dgm:pt>
    <dgm:pt modelId="{AF6A1BD5-7E76-4420-A34A-9716FCAC0726}" type="sibTrans" cxnId="{EC386825-A7A7-44AD-AA84-394C24322BF0}">
      <dgm:prSet/>
      <dgm:spPr/>
      <dgm:t>
        <a:bodyPr/>
        <a:lstStyle/>
        <a:p>
          <a:endParaRPr lang="en-US"/>
        </a:p>
      </dgm:t>
    </dgm:pt>
    <dgm:pt modelId="{A3E5BA36-FF6E-4C22-8C99-C715E4D4BD96}">
      <dgm:prSet phldrT="[نص]" custT="1"/>
      <dgm:spPr/>
      <dgm:t>
        <a:bodyPr/>
        <a:lstStyle/>
        <a:p>
          <a:r>
            <a:rPr lang="ar-IQ" sz="6600" dirty="0">
              <a:latin typeface="Aldhabi" panose="01000000000000000000" pitchFamily="2" charset="-78"/>
              <a:cs typeface="Aldhabi" panose="01000000000000000000" pitchFamily="2" charset="-78"/>
            </a:rPr>
            <a:t>الاصغاء</a:t>
          </a:r>
          <a:endParaRPr lang="en-US" sz="3400" dirty="0">
            <a:latin typeface="Aldhabi" panose="01000000000000000000" pitchFamily="2" charset="-78"/>
            <a:cs typeface="Aldhabi" panose="01000000000000000000" pitchFamily="2" charset="-78"/>
          </a:endParaRPr>
        </a:p>
      </dgm:t>
    </dgm:pt>
    <dgm:pt modelId="{55999E2E-01BD-403D-8F83-C61DBA3A7347}" type="parTrans" cxnId="{18A1599C-8FD0-43B9-9B89-8DCFBE0DD4F8}">
      <dgm:prSet/>
      <dgm:spPr/>
      <dgm:t>
        <a:bodyPr/>
        <a:lstStyle/>
        <a:p>
          <a:endParaRPr lang="en-US"/>
        </a:p>
      </dgm:t>
    </dgm:pt>
    <dgm:pt modelId="{B90D43A8-0AD5-4BC6-A877-779BB77F130F}" type="sibTrans" cxnId="{18A1599C-8FD0-43B9-9B89-8DCFBE0DD4F8}">
      <dgm:prSet/>
      <dgm:spPr/>
      <dgm:t>
        <a:bodyPr/>
        <a:lstStyle/>
        <a:p>
          <a:endParaRPr lang="en-US"/>
        </a:p>
      </dgm:t>
    </dgm:pt>
    <dgm:pt modelId="{FBCECFBA-3DE8-4BDB-AC9C-6124C3BC95DE}" type="pres">
      <dgm:prSet presAssocID="{10AC7D4F-9581-4C0C-A73C-51ADA9EB0128}" presName="Name0" presStyleCnt="0">
        <dgm:presLayoutVars>
          <dgm:chMax val="7"/>
          <dgm:chPref val="7"/>
          <dgm:dir/>
          <dgm:animLvl val="lvl"/>
        </dgm:presLayoutVars>
      </dgm:prSet>
      <dgm:spPr/>
    </dgm:pt>
    <dgm:pt modelId="{22DF27F7-4783-4E10-B29A-EDB3DD5EC084}" type="pres">
      <dgm:prSet presAssocID="{51FC1F44-9110-4BD2-AC96-11585BA2A14B}" presName="Accent1" presStyleCnt="0"/>
      <dgm:spPr/>
    </dgm:pt>
    <dgm:pt modelId="{BCBE8A9D-1537-40D0-A7D6-2A2C57D461EE}" type="pres">
      <dgm:prSet presAssocID="{51FC1F44-9110-4BD2-AC96-11585BA2A14B}" presName="Accent" presStyleLbl="node1" presStyleIdx="0" presStyleCnt="3"/>
      <dgm:spPr/>
    </dgm:pt>
    <dgm:pt modelId="{1D38AF3F-C51A-4D08-BD60-8DE214AFA0B1}" type="pres">
      <dgm:prSet presAssocID="{51FC1F44-9110-4BD2-AC96-11585BA2A14B}" presName="Parent1" presStyleLbl="revTx" presStyleIdx="0" presStyleCnt="3">
        <dgm:presLayoutVars>
          <dgm:chMax val="1"/>
          <dgm:chPref val="1"/>
          <dgm:bulletEnabled val="1"/>
        </dgm:presLayoutVars>
      </dgm:prSet>
      <dgm:spPr/>
    </dgm:pt>
    <dgm:pt modelId="{2609E967-4A5A-49FF-8D18-6A57C46BF842}" type="pres">
      <dgm:prSet presAssocID="{E173B721-7EE7-404B-A7C3-9A37B3399F68}" presName="Accent2" presStyleCnt="0"/>
      <dgm:spPr/>
    </dgm:pt>
    <dgm:pt modelId="{FE5ED8C0-DB47-43F9-B233-70B8F8590242}" type="pres">
      <dgm:prSet presAssocID="{E173B721-7EE7-404B-A7C3-9A37B3399F68}" presName="Accent" presStyleLbl="node1" presStyleIdx="1" presStyleCnt="3"/>
      <dgm:spPr/>
    </dgm:pt>
    <dgm:pt modelId="{2C2E43D4-3990-4BC8-B6B7-69B4A0C94D15}" type="pres">
      <dgm:prSet presAssocID="{E173B721-7EE7-404B-A7C3-9A37B3399F68}" presName="Parent2" presStyleLbl="revTx" presStyleIdx="1" presStyleCnt="3">
        <dgm:presLayoutVars>
          <dgm:chMax val="1"/>
          <dgm:chPref val="1"/>
          <dgm:bulletEnabled val="1"/>
        </dgm:presLayoutVars>
      </dgm:prSet>
      <dgm:spPr/>
    </dgm:pt>
    <dgm:pt modelId="{402C38ED-5BB3-4EBD-911E-16474DFB95D9}" type="pres">
      <dgm:prSet presAssocID="{A3E5BA36-FF6E-4C22-8C99-C715E4D4BD96}" presName="Accent3" presStyleCnt="0"/>
      <dgm:spPr/>
    </dgm:pt>
    <dgm:pt modelId="{4332EF09-BEC7-4BDC-ABAE-31452EC94FCF}" type="pres">
      <dgm:prSet presAssocID="{A3E5BA36-FF6E-4C22-8C99-C715E4D4BD96}" presName="Accent" presStyleLbl="node1" presStyleIdx="2" presStyleCnt="3"/>
      <dgm:spPr/>
    </dgm:pt>
    <dgm:pt modelId="{3D722E72-8022-4268-BFDC-DF4D636C19D6}" type="pres">
      <dgm:prSet presAssocID="{A3E5BA36-FF6E-4C22-8C99-C715E4D4BD96}" presName="Parent3" presStyleLbl="revTx" presStyleIdx="2" presStyleCnt="3">
        <dgm:presLayoutVars>
          <dgm:chMax val="1"/>
          <dgm:chPref val="1"/>
          <dgm:bulletEnabled val="1"/>
        </dgm:presLayoutVars>
      </dgm:prSet>
      <dgm:spPr/>
    </dgm:pt>
  </dgm:ptLst>
  <dgm:cxnLst>
    <dgm:cxn modelId="{EC386825-A7A7-44AD-AA84-394C24322BF0}" srcId="{10AC7D4F-9581-4C0C-A73C-51ADA9EB0128}" destId="{E173B721-7EE7-404B-A7C3-9A37B3399F68}" srcOrd="1" destOrd="0" parTransId="{B31FB0AE-91A7-4A4A-A057-0EF738A647AC}" sibTransId="{AF6A1BD5-7E76-4420-A34A-9716FCAC0726}"/>
    <dgm:cxn modelId="{D4C88630-563A-4CFB-8266-18DF07BBBCC8}" srcId="{10AC7D4F-9581-4C0C-A73C-51ADA9EB0128}" destId="{51FC1F44-9110-4BD2-AC96-11585BA2A14B}" srcOrd="0" destOrd="0" parTransId="{63A999E2-A142-41AB-862E-FABBDF65F361}" sibTransId="{36F35F53-ADB9-404A-B0AF-D2EA5B32D7D9}"/>
    <dgm:cxn modelId="{10436476-3C13-4392-92F3-8A653CF1337F}" type="presOf" srcId="{A3E5BA36-FF6E-4C22-8C99-C715E4D4BD96}" destId="{3D722E72-8022-4268-BFDC-DF4D636C19D6}" srcOrd="0" destOrd="0" presId="urn:microsoft.com/office/officeart/2009/layout/CircleArrowProcess"/>
    <dgm:cxn modelId="{35A1287A-DECC-4BA3-B449-BD20DF597BF4}" type="presOf" srcId="{10AC7D4F-9581-4C0C-A73C-51ADA9EB0128}" destId="{FBCECFBA-3DE8-4BDB-AC9C-6124C3BC95DE}" srcOrd="0" destOrd="0" presId="urn:microsoft.com/office/officeart/2009/layout/CircleArrowProcess"/>
    <dgm:cxn modelId="{AD6E0A9C-944F-488F-B1CE-4200902DD23E}" type="presOf" srcId="{E173B721-7EE7-404B-A7C3-9A37B3399F68}" destId="{2C2E43D4-3990-4BC8-B6B7-69B4A0C94D15}" srcOrd="0" destOrd="0" presId="urn:microsoft.com/office/officeart/2009/layout/CircleArrowProcess"/>
    <dgm:cxn modelId="{18A1599C-8FD0-43B9-9B89-8DCFBE0DD4F8}" srcId="{10AC7D4F-9581-4C0C-A73C-51ADA9EB0128}" destId="{A3E5BA36-FF6E-4C22-8C99-C715E4D4BD96}" srcOrd="2" destOrd="0" parTransId="{55999E2E-01BD-403D-8F83-C61DBA3A7347}" sibTransId="{B90D43A8-0AD5-4BC6-A877-779BB77F130F}"/>
    <dgm:cxn modelId="{87CE71CA-E2C4-4723-B7B9-D58BD3FC29BA}" type="presOf" srcId="{51FC1F44-9110-4BD2-AC96-11585BA2A14B}" destId="{1D38AF3F-C51A-4D08-BD60-8DE214AFA0B1}" srcOrd="0" destOrd="0" presId="urn:microsoft.com/office/officeart/2009/layout/CircleArrowProcess"/>
    <dgm:cxn modelId="{6AE967EA-0ACA-4228-89BD-54366E1ECC62}" type="presParOf" srcId="{FBCECFBA-3DE8-4BDB-AC9C-6124C3BC95DE}" destId="{22DF27F7-4783-4E10-B29A-EDB3DD5EC084}" srcOrd="0" destOrd="0" presId="urn:microsoft.com/office/officeart/2009/layout/CircleArrowProcess"/>
    <dgm:cxn modelId="{8F2967BF-8F9F-4399-9E70-E83BFF3A5A66}" type="presParOf" srcId="{22DF27F7-4783-4E10-B29A-EDB3DD5EC084}" destId="{BCBE8A9D-1537-40D0-A7D6-2A2C57D461EE}" srcOrd="0" destOrd="0" presId="urn:microsoft.com/office/officeart/2009/layout/CircleArrowProcess"/>
    <dgm:cxn modelId="{3BBA2943-4A8D-42E4-8962-5E4F1D4D7D00}" type="presParOf" srcId="{FBCECFBA-3DE8-4BDB-AC9C-6124C3BC95DE}" destId="{1D38AF3F-C51A-4D08-BD60-8DE214AFA0B1}" srcOrd="1" destOrd="0" presId="urn:microsoft.com/office/officeart/2009/layout/CircleArrowProcess"/>
    <dgm:cxn modelId="{208FBF36-138F-444E-BECC-1FDEBF4DDE63}" type="presParOf" srcId="{FBCECFBA-3DE8-4BDB-AC9C-6124C3BC95DE}" destId="{2609E967-4A5A-49FF-8D18-6A57C46BF842}" srcOrd="2" destOrd="0" presId="urn:microsoft.com/office/officeart/2009/layout/CircleArrowProcess"/>
    <dgm:cxn modelId="{E7F1DD74-80DC-4810-BC71-FFF67B95B63A}" type="presParOf" srcId="{2609E967-4A5A-49FF-8D18-6A57C46BF842}" destId="{FE5ED8C0-DB47-43F9-B233-70B8F8590242}" srcOrd="0" destOrd="0" presId="urn:microsoft.com/office/officeart/2009/layout/CircleArrowProcess"/>
    <dgm:cxn modelId="{7E7D24D3-92BD-476C-8EB9-66572C8C9C28}" type="presParOf" srcId="{FBCECFBA-3DE8-4BDB-AC9C-6124C3BC95DE}" destId="{2C2E43D4-3990-4BC8-B6B7-69B4A0C94D15}" srcOrd="3" destOrd="0" presId="urn:microsoft.com/office/officeart/2009/layout/CircleArrowProcess"/>
    <dgm:cxn modelId="{6A888595-C6D6-41D6-A105-38ED04E1D0C1}" type="presParOf" srcId="{FBCECFBA-3DE8-4BDB-AC9C-6124C3BC95DE}" destId="{402C38ED-5BB3-4EBD-911E-16474DFB95D9}" srcOrd="4" destOrd="0" presId="urn:microsoft.com/office/officeart/2009/layout/CircleArrowProcess"/>
    <dgm:cxn modelId="{88C35DF6-DF03-47F0-9FDA-BA8A34CDEA08}" type="presParOf" srcId="{402C38ED-5BB3-4EBD-911E-16474DFB95D9}" destId="{4332EF09-BEC7-4BDC-ABAE-31452EC94FCF}" srcOrd="0" destOrd="0" presId="urn:microsoft.com/office/officeart/2009/layout/CircleArrowProcess"/>
    <dgm:cxn modelId="{C8A7F761-852D-4CAA-B9C2-BB8364383EAA}" type="presParOf" srcId="{FBCECFBA-3DE8-4BDB-AC9C-6124C3BC95DE}" destId="{3D722E72-8022-4268-BFDC-DF4D636C19D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E8A9D-1537-40D0-A7D6-2A2C57D461EE}">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38AF3F-C51A-4D08-BD60-8DE214AFA0B1}">
      <dsp:nvSpPr>
        <dsp:cNvPr id="0" name=""/>
        <dsp:cNvSpPr/>
      </dsp:nvSpPr>
      <dsp:spPr>
        <a:xfrm>
          <a:off x="3698614" y="941764"/>
          <a:ext cx="1449298" cy="72447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2933700">
            <a:lnSpc>
              <a:spcPct val="90000"/>
            </a:lnSpc>
            <a:spcBef>
              <a:spcPct val="0"/>
            </a:spcBef>
            <a:spcAft>
              <a:spcPct val="35000"/>
            </a:spcAft>
            <a:buNone/>
          </a:pPr>
          <a:r>
            <a:rPr lang="ar-IQ" sz="6600" kern="1200" dirty="0">
              <a:latin typeface="Aldhabi" panose="01000000000000000000" pitchFamily="2" charset="-78"/>
              <a:cs typeface="Aldhabi" panose="01000000000000000000" pitchFamily="2" charset="-78"/>
            </a:rPr>
            <a:t>شكرا</a:t>
          </a:r>
          <a:endParaRPr lang="en-US" sz="3400" kern="1200" dirty="0">
            <a:latin typeface="Aldhabi" panose="01000000000000000000" pitchFamily="2" charset="-78"/>
            <a:cs typeface="Aldhabi" panose="01000000000000000000" pitchFamily="2" charset="-78"/>
          </a:endParaRPr>
        </a:p>
      </dsp:txBody>
      <dsp:txXfrm>
        <a:off x="3698614" y="941764"/>
        <a:ext cx="1449298" cy="724475"/>
      </dsp:txXfrm>
    </dsp:sp>
    <dsp:sp modelId="{FE5ED8C0-DB47-43F9-B233-70B8F8590242}">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C2E43D4-3990-4BC8-B6B7-69B4A0C94D15}">
      <dsp:nvSpPr>
        <dsp:cNvPr id="0" name=""/>
        <dsp:cNvSpPr/>
      </dsp:nvSpPr>
      <dsp:spPr>
        <a:xfrm>
          <a:off x="2977148" y="2449237"/>
          <a:ext cx="1449298" cy="72447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3556000">
            <a:lnSpc>
              <a:spcPct val="90000"/>
            </a:lnSpc>
            <a:spcBef>
              <a:spcPct val="0"/>
            </a:spcBef>
            <a:spcAft>
              <a:spcPct val="35000"/>
            </a:spcAft>
            <a:buNone/>
          </a:pPr>
          <a:r>
            <a:rPr lang="ar-IQ" sz="8000" kern="1200" dirty="0">
              <a:latin typeface="Aldhabi" panose="01000000000000000000" pitchFamily="2" charset="-78"/>
              <a:cs typeface="Aldhabi" panose="01000000000000000000" pitchFamily="2" charset="-78"/>
            </a:rPr>
            <a:t>لحسن</a:t>
          </a:r>
          <a:endParaRPr lang="en-US" sz="3400" kern="1200" dirty="0">
            <a:latin typeface="Aldhabi" panose="01000000000000000000" pitchFamily="2" charset="-78"/>
            <a:cs typeface="Aldhabi" panose="01000000000000000000" pitchFamily="2" charset="-78"/>
          </a:endParaRPr>
        </a:p>
      </dsp:txBody>
      <dsp:txXfrm>
        <a:off x="2977148" y="2449237"/>
        <a:ext cx="1449298" cy="724475"/>
      </dsp:txXfrm>
    </dsp:sp>
    <dsp:sp modelId="{4332EF09-BEC7-4BDC-ABAE-31452EC94FCF}">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6">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722E72-8022-4268-BFDC-DF4D636C19D6}">
      <dsp:nvSpPr>
        <dsp:cNvPr id="0" name=""/>
        <dsp:cNvSpPr/>
      </dsp:nvSpPr>
      <dsp:spPr>
        <a:xfrm>
          <a:off x="3702042" y="3958878"/>
          <a:ext cx="1449298" cy="72447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2933700">
            <a:lnSpc>
              <a:spcPct val="90000"/>
            </a:lnSpc>
            <a:spcBef>
              <a:spcPct val="0"/>
            </a:spcBef>
            <a:spcAft>
              <a:spcPct val="35000"/>
            </a:spcAft>
            <a:buNone/>
          </a:pPr>
          <a:r>
            <a:rPr lang="ar-IQ" sz="6600" kern="1200" dirty="0">
              <a:latin typeface="Aldhabi" panose="01000000000000000000" pitchFamily="2" charset="-78"/>
              <a:cs typeface="Aldhabi" panose="01000000000000000000" pitchFamily="2" charset="-78"/>
            </a:rPr>
            <a:t>الاصغاء</a:t>
          </a:r>
          <a:endParaRPr lang="en-US" sz="3400" kern="1200" dirty="0">
            <a:latin typeface="Aldhabi" panose="01000000000000000000" pitchFamily="2" charset="-78"/>
            <a:cs typeface="Aldhabi" panose="01000000000000000000" pitchFamily="2" charset="-78"/>
          </a:endParaRPr>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4336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23803D2-BFC0-4912-A76D-5BE1F591D2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134640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285471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330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46122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403522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1022487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331483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151735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39704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77995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23803D2-BFC0-4912-A76D-5BE1F591D2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403204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23803D2-BFC0-4912-A76D-5BE1F591D25F}"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209277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279668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367421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323803D2-BFC0-4912-A76D-5BE1F591D25F}" type="datetimeFigureOut">
              <a:rPr lang="en-US" smtClean="0"/>
              <a:t>10/11/2023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330938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23803D2-BFC0-4912-A76D-5BE1F591D2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B5AEC-24C2-4F26-B3D3-331A4F8E0396}" type="slidenum">
              <a:rPr lang="en-US" smtClean="0"/>
              <a:t>‹#›</a:t>
            </a:fld>
            <a:endParaRPr lang="en-US"/>
          </a:p>
        </p:txBody>
      </p:sp>
    </p:spTree>
    <p:extLst>
      <p:ext uri="{BB962C8B-B14F-4D97-AF65-F5344CB8AC3E}">
        <p14:creationId xmlns:p14="http://schemas.microsoft.com/office/powerpoint/2010/main" val="136476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23803D2-BFC0-4912-A76D-5BE1F591D25F}" type="datetimeFigureOut">
              <a:rPr lang="en-US" smtClean="0"/>
              <a:t>10/11/2023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41B5AEC-24C2-4F26-B3D3-331A4F8E0396}" type="slidenum">
              <a:rPr lang="en-US" smtClean="0"/>
              <a:t>‹#›</a:t>
            </a:fld>
            <a:endParaRPr lang="en-US"/>
          </a:p>
        </p:txBody>
      </p:sp>
    </p:spTree>
    <p:extLst>
      <p:ext uri="{BB962C8B-B14F-4D97-AF65-F5344CB8AC3E}">
        <p14:creationId xmlns:p14="http://schemas.microsoft.com/office/powerpoint/2010/main" val="21021243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20A5B98-58A1-74B8-354D-E64E1AB933EA}"/>
              </a:ext>
            </a:extLst>
          </p:cNvPr>
          <p:cNvSpPr txBox="1"/>
          <p:nvPr/>
        </p:nvSpPr>
        <p:spPr>
          <a:xfrm>
            <a:off x="5686424" y="1620799"/>
            <a:ext cx="3260407" cy="830997"/>
          </a:xfrm>
          <a:prstGeom prst="rect">
            <a:avLst/>
          </a:prstGeom>
          <a:noFill/>
        </p:spPr>
        <p:txBody>
          <a:bodyPr wrap="square" rtlCol="0">
            <a:spAutoFit/>
          </a:bodyPr>
          <a:lstStyle/>
          <a:p>
            <a:r>
              <a:rPr lang="ar-IQ" sz="4800" dirty="0">
                <a:solidFill>
                  <a:srgbClr val="FFC000"/>
                </a:solidFill>
                <a:latin typeface="Aldhabi" panose="01000000000000000000" pitchFamily="2" charset="-78"/>
                <a:cs typeface="Aldhabi" panose="01000000000000000000" pitchFamily="2" charset="-78"/>
              </a:rPr>
              <a:t>المحاضرة الاولى</a:t>
            </a:r>
            <a:endParaRPr lang="en-US" sz="4800" dirty="0">
              <a:solidFill>
                <a:srgbClr val="FFC000"/>
              </a:solidFill>
              <a:latin typeface="Aldhabi" panose="01000000000000000000" pitchFamily="2" charset="-78"/>
              <a:cs typeface="Aldhabi" panose="01000000000000000000" pitchFamily="2" charset="-78"/>
            </a:endParaRPr>
          </a:p>
        </p:txBody>
      </p:sp>
      <p:sp>
        <p:nvSpPr>
          <p:cNvPr id="3" name="مربع نص 2">
            <a:extLst>
              <a:ext uri="{FF2B5EF4-FFF2-40B4-BE49-F238E27FC236}">
                <a16:creationId xmlns:a16="http://schemas.microsoft.com/office/drawing/2014/main" id="{781A8C62-0C72-B8D5-3AF5-0F925EFDD8EE}"/>
              </a:ext>
            </a:extLst>
          </p:cNvPr>
          <p:cNvSpPr txBox="1"/>
          <p:nvPr/>
        </p:nvSpPr>
        <p:spPr>
          <a:xfrm>
            <a:off x="2422684" y="2544157"/>
            <a:ext cx="7346631" cy="1862048"/>
          </a:xfrm>
          <a:prstGeom prst="rect">
            <a:avLst/>
          </a:prstGeom>
          <a:noFill/>
        </p:spPr>
        <p:txBody>
          <a:bodyPr wrap="square" rtlCol="0">
            <a:spAutoFit/>
          </a:bodyPr>
          <a:lstStyle/>
          <a:p>
            <a:pPr algn="ctr"/>
            <a:r>
              <a:rPr lang="ar-IQ" sz="11500" dirty="0">
                <a:solidFill>
                  <a:srgbClr val="FFC000"/>
                </a:solidFill>
                <a:latin typeface="Aldhabi" panose="01000000000000000000" pitchFamily="2" charset="-78"/>
                <a:cs typeface="Aldhabi" panose="01000000000000000000" pitchFamily="2" charset="-78"/>
              </a:rPr>
              <a:t>نبذة تأريخية عن الرماية</a:t>
            </a:r>
            <a:endParaRPr lang="en-US" sz="11500" dirty="0">
              <a:solidFill>
                <a:srgbClr val="FFC000"/>
              </a:solidFill>
              <a:latin typeface="Aldhabi" panose="01000000000000000000" pitchFamily="2" charset="-78"/>
              <a:cs typeface="Aldhabi" panose="01000000000000000000" pitchFamily="2" charset="-78"/>
            </a:endParaRPr>
          </a:p>
        </p:txBody>
      </p:sp>
      <p:sp>
        <p:nvSpPr>
          <p:cNvPr id="4" name="مربع نص 3">
            <a:extLst>
              <a:ext uri="{FF2B5EF4-FFF2-40B4-BE49-F238E27FC236}">
                <a16:creationId xmlns:a16="http://schemas.microsoft.com/office/drawing/2014/main" id="{F4FC89E1-4EF6-EA16-D38C-84436BE30598}"/>
              </a:ext>
            </a:extLst>
          </p:cNvPr>
          <p:cNvSpPr txBox="1"/>
          <p:nvPr/>
        </p:nvSpPr>
        <p:spPr>
          <a:xfrm>
            <a:off x="100013" y="4406205"/>
            <a:ext cx="3343275" cy="2308324"/>
          </a:xfrm>
          <a:prstGeom prst="rect">
            <a:avLst/>
          </a:prstGeom>
          <a:noFill/>
        </p:spPr>
        <p:txBody>
          <a:bodyPr wrap="square" rtlCol="0">
            <a:spAutoFit/>
          </a:bodyPr>
          <a:lstStyle/>
          <a:p>
            <a:pPr algn="ctr"/>
            <a:r>
              <a:rPr lang="ar-IQ" sz="4800" dirty="0">
                <a:solidFill>
                  <a:srgbClr val="FFC000"/>
                </a:solidFill>
                <a:latin typeface="Aldhabi" panose="01000000000000000000" pitchFamily="2" charset="-78"/>
                <a:cs typeface="Aldhabi" panose="01000000000000000000" pitchFamily="2" charset="-78"/>
              </a:rPr>
              <a:t>اعداد الدكتورة</a:t>
            </a:r>
          </a:p>
          <a:p>
            <a:pPr algn="ctr"/>
            <a:r>
              <a:rPr lang="ar-IQ" sz="4800" dirty="0">
                <a:solidFill>
                  <a:srgbClr val="FFC000"/>
                </a:solidFill>
                <a:latin typeface="Aldhabi" panose="01000000000000000000" pitchFamily="2" charset="-78"/>
                <a:cs typeface="Aldhabi" panose="01000000000000000000" pitchFamily="2" charset="-78"/>
              </a:rPr>
              <a:t>لقــاء النــداوي</a:t>
            </a:r>
          </a:p>
          <a:p>
            <a:pPr algn="ctr"/>
            <a:r>
              <a:rPr lang="ar-IQ" sz="4800" dirty="0">
                <a:solidFill>
                  <a:srgbClr val="FFC000"/>
                </a:solidFill>
                <a:latin typeface="Aldhabi" panose="01000000000000000000" pitchFamily="2" charset="-78"/>
                <a:cs typeface="Aldhabi" panose="01000000000000000000" pitchFamily="2" charset="-78"/>
              </a:rPr>
              <a:t>2023-2024</a:t>
            </a:r>
            <a:endParaRPr lang="en-US" sz="4800" dirty="0">
              <a:solidFill>
                <a:srgbClr val="FFC00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6625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5BBF4A3-04E0-F522-F849-DA440808E165}"/>
              </a:ext>
            </a:extLst>
          </p:cNvPr>
          <p:cNvSpPr txBox="1"/>
          <p:nvPr/>
        </p:nvSpPr>
        <p:spPr>
          <a:xfrm>
            <a:off x="0" y="363915"/>
            <a:ext cx="11918156" cy="6186309"/>
          </a:xfrm>
          <a:prstGeom prst="rect">
            <a:avLst/>
          </a:prstGeom>
          <a:noFill/>
        </p:spPr>
        <p:txBody>
          <a:bodyPr wrap="square">
            <a:spAutoFit/>
          </a:bodyPr>
          <a:lstStyle/>
          <a:p>
            <a:pPr algn="r"/>
            <a:r>
              <a:rPr lang="ar-IQ" sz="3600" dirty="0">
                <a:solidFill>
                  <a:srgbClr val="FFC000"/>
                </a:solidFill>
              </a:rPr>
              <a:t>والنوع الثالث للرمي على الاهداف المتحركة هي مسابقة (الصيد الهارب) وهي عبارة عن جسم لحيوان متحرك يكون الرمي عليه من بعد (50)م بواسطة بنادق خاصة يستخدم فيها الناظور والاطلاقة عيار ( 6,5 ) ملم والشكل الثاني كان من مسافة (10)م ويرمى فيها على هدف مصنوع من الورق المقوى مستطيل الشكل مرسوم عليه شكل خنزير بريا" أو ارنبا" ويرسم على كتف الحيوان دوائر تبدأ من واحد الى عشرة التي تمثل المركز وتحتسب النتيجة ضمن اصابة مركز الدائرة المطبوعة على كتف الحيوان وتكون الاطلاقات عيار (4,5) ملم</a:t>
            </a:r>
          </a:p>
          <a:p>
            <a:pPr algn="r"/>
            <a:r>
              <a:rPr lang="ar-IQ" sz="3600" dirty="0">
                <a:solidFill>
                  <a:srgbClr val="FFC000"/>
                </a:solidFill>
              </a:rPr>
              <a:t> وسمي فيما بعد برماية الهدف السائر والتي تتمثل بالأهداف السائرة افقيا" والتي ترمى في اثناء سيرها او ركضها والاهداف كانت عبارة عن </a:t>
            </a:r>
            <a:r>
              <a:rPr lang="ar-IQ" sz="3600" dirty="0" err="1">
                <a:solidFill>
                  <a:srgbClr val="FFC000"/>
                </a:solidFill>
              </a:rPr>
              <a:t>كارتات</a:t>
            </a:r>
            <a:r>
              <a:rPr lang="ar-IQ" sz="3600" dirty="0">
                <a:solidFill>
                  <a:srgbClr val="FFC000"/>
                </a:solidFill>
              </a:rPr>
              <a:t> ورقية مكونة من دوائر مرقمة من (1 - 10)</a:t>
            </a:r>
          </a:p>
          <a:p>
            <a:pPr algn="r"/>
            <a:r>
              <a:rPr lang="ar-IQ" sz="3600" dirty="0">
                <a:solidFill>
                  <a:srgbClr val="FFC000"/>
                </a:solidFill>
              </a:rPr>
              <a:t>وحاليا فأن رماية الهدف السائر قد تم حذفها من الأولمبياد</a:t>
            </a:r>
          </a:p>
        </p:txBody>
      </p:sp>
    </p:spTree>
    <p:extLst>
      <p:ext uri="{BB962C8B-B14F-4D97-AF65-F5344CB8AC3E}">
        <p14:creationId xmlns:p14="http://schemas.microsoft.com/office/powerpoint/2010/main" val="281499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675102D-0781-4242-9AC1-FB609958D0D1}"/>
              </a:ext>
            </a:extLst>
          </p:cNvPr>
          <p:cNvPicPr>
            <a:picLocks noChangeAspect="1"/>
          </p:cNvPicPr>
          <p:nvPr/>
        </p:nvPicPr>
        <p:blipFill>
          <a:blip r:embed="rId2"/>
          <a:stretch>
            <a:fillRect/>
          </a:stretch>
        </p:blipFill>
        <p:spPr>
          <a:xfrm>
            <a:off x="495426" y="314326"/>
            <a:ext cx="4195888" cy="3457576"/>
          </a:xfrm>
          <a:prstGeom prst="rect">
            <a:avLst/>
          </a:prstGeom>
        </p:spPr>
      </p:pic>
      <p:pic>
        <p:nvPicPr>
          <p:cNvPr id="3" name="صورة 2">
            <a:extLst>
              <a:ext uri="{FF2B5EF4-FFF2-40B4-BE49-F238E27FC236}">
                <a16:creationId xmlns:a16="http://schemas.microsoft.com/office/drawing/2014/main" id="{0D985278-3B23-6518-9A8C-A581AD8AABE1}"/>
              </a:ext>
            </a:extLst>
          </p:cNvPr>
          <p:cNvPicPr>
            <a:picLocks noChangeAspect="1"/>
          </p:cNvPicPr>
          <p:nvPr/>
        </p:nvPicPr>
        <p:blipFill>
          <a:blip r:embed="rId3"/>
          <a:stretch>
            <a:fillRect/>
          </a:stretch>
        </p:blipFill>
        <p:spPr>
          <a:xfrm>
            <a:off x="3971925" y="3429000"/>
            <a:ext cx="5129213" cy="3114674"/>
          </a:xfrm>
          <a:prstGeom prst="rect">
            <a:avLst/>
          </a:prstGeom>
        </p:spPr>
      </p:pic>
      <p:pic>
        <p:nvPicPr>
          <p:cNvPr id="4" name="صورة 3">
            <a:extLst>
              <a:ext uri="{FF2B5EF4-FFF2-40B4-BE49-F238E27FC236}">
                <a16:creationId xmlns:a16="http://schemas.microsoft.com/office/drawing/2014/main" id="{322C6D54-F10B-22EC-4112-0048FA31916D}"/>
              </a:ext>
            </a:extLst>
          </p:cNvPr>
          <p:cNvPicPr>
            <a:picLocks noChangeAspect="1"/>
          </p:cNvPicPr>
          <p:nvPr/>
        </p:nvPicPr>
        <p:blipFill>
          <a:blip r:embed="rId4"/>
          <a:stretch>
            <a:fillRect/>
          </a:stretch>
        </p:blipFill>
        <p:spPr>
          <a:xfrm>
            <a:off x="7748462" y="314325"/>
            <a:ext cx="4195888" cy="3457576"/>
          </a:xfrm>
          <a:prstGeom prst="rect">
            <a:avLst/>
          </a:prstGeom>
        </p:spPr>
      </p:pic>
    </p:spTree>
    <p:extLst>
      <p:ext uri="{BB962C8B-B14F-4D97-AF65-F5344CB8AC3E}">
        <p14:creationId xmlns:p14="http://schemas.microsoft.com/office/powerpoint/2010/main" val="3565210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F393D75-CF4C-9A86-2784-24E602B71A8D}"/>
              </a:ext>
            </a:extLst>
          </p:cNvPr>
          <p:cNvSpPr txBox="1"/>
          <p:nvPr/>
        </p:nvSpPr>
        <p:spPr>
          <a:xfrm>
            <a:off x="136773" y="612844"/>
            <a:ext cx="11918454" cy="3416320"/>
          </a:xfrm>
          <a:prstGeom prst="rect">
            <a:avLst/>
          </a:prstGeom>
          <a:noFill/>
        </p:spPr>
        <p:txBody>
          <a:bodyPr wrap="square">
            <a:spAutoFit/>
          </a:bodyPr>
          <a:lstStyle/>
          <a:p>
            <a:pPr algn="r"/>
            <a:r>
              <a:rPr lang="ar-IQ" sz="3600">
                <a:solidFill>
                  <a:srgbClr val="FFC000"/>
                </a:solidFill>
              </a:rPr>
              <a:t>ولكن اذا عدنا الى الوراء نجد ان لعبة الرماية منذ لحظة اكتشافها وحتى دخولها الالعاب الاولمبية عام (1896) في اثينا تطورت تدريجيا" في قواعدها وقوانينها وانظمتها واسلحتها وتطور كل شيء في اللعبة وتنوعت منافساتها لكن جميع هذه المنافسات وتحسب نقاطها بطريقة واحدة ففي كل هدف ( 10 ) دوائر مختلفة الاقطار اصغرها الدائرة الاولى ولها (10) فقط والدائرة الثانية ولها (9) فقط وهكذا .</a:t>
            </a:r>
            <a:endParaRPr lang="ar-IQ" sz="3600" dirty="0">
              <a:solidFill>
                <a:srgbClr val="FFC000"/>
              </a:solidFill>
            </a:endParaRPr>
          </a:p>
        </p:txBody>
      </p:sp>
    </p:spTree>
    <p:extLst>
      <p:ext uri="{BB962C8B-B14F-4D97-AF65-F5344CB8AC3E}">
        <p14:creationId xmlns:p14="http://schemas.microsoft.com/office/powerpoint/2010/main" val="300294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2486B62-3C08-4184-A013-2DB316708F6C}"/>
              </a:ext>
            </a:extLst>
          </p:cNvPr>
          <p:cNvSpPr txBox="1"/>
          <p:nvPr/>
        </p:nvSpPr>
        <p:spPr>
          <a:xfrm>
            <a:off x="1" y="0"/>
            <a:ext cx="12192000" cy="6186309"/>
          </a:xfrm>
          <a:prstGeom prst="rect">
            <a:avLst/>
          </a:prstGeom>
          <a:noFill/>
        </p:spPr>
        <p:txBody>
          <a:bodyPr wrap="square">
            <a:spAutoFit/>
          </a:bodyPr>
          <a:lstStyle/>
          <a:p>
            <a:pPr algn="r"/>
            <a:r>
              <a:rPr lang="ar-IQ" sz="4400" dirty="0">
                <a:solidFill>
                  <a:srgbClr val="FFC000"/>
                </a:solidFill>
              </a:rPr>
              <a:t>التطور التاريخي للرماية عند العرب</a:t>
            </a:r>
          </a:p>
          <a:p>
            <a:pPr algn="r"/>
            <a:r>
              <a:rPr lang="ar-IQ" sz="4400" dirty="0">
                <a:solidFill>
                  <a:srgbClr val="FFC000"/>
                </a:solidFill>
              </a:rPr>
              <a:t>لقد عرف العرب في عصر ما قبل الاسلام الالعاب الرياضية كالرماية لتنمية الكفاءة البدنية التي تعد محل اعتزاز كل عربي بما لديه من قوة وشجاعة ووضعها تحت تصرف عشيرته للدفاع عنها وعن النفس والاغارة على الاعداء وتأمين سبل العيش فضلا عن الاستفادة منها للأغراض الترويحية وكانت الاسرة والعشيرة في عصر ما قبل الاسلام تقوم بتدريب اطفالهم على فنون الرمي وكانت الرماية من الرياضات المحببة الى نفوسهم وكان الرماة يتفاخرون ويتباهون لنيل الغلبة</a:t>
            </a:r>
          </a:p>
        </p:txBody>
      </p:sp>
    </p:spTree>
    <p:extLst>
      <p:ext uri="{BB962C8B-B14F-4D97-AF65-F5344CB8AC3E}">
        <p14:creationId xmlns:p14="http://schemas.microsoft.com/office/powerpoint/2010/main" val="404324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2486B62-3C08-4184-A013-2DB316708F6C}"/>
              </a:ext>
            </a:extLst>
          </p:cNvPr>
          <p:cNvSpPr txBox="1"/>
          <p:nvPr/>
        </p:nvSpPr>
        <p:spPr>
          <a:xfrm>
            <a:off x="1" y="0"/>
            <a:ext cx="12192000" cy="6186309"/>
          </a:xfrm>
          <a:prstGeom prst="rect">
            <a:avLst/>
          </a:prstGeom>
          <a:noFill/>
        </p:spPr>
        <p:txBody>
          <a:bodyPr wrap="square">
            <a:spAutoFit/>
          </a:bodyPr>
          <a:lstStyle/>
          <a:p>
            <a:pPr algn="r"/>
            <a:r>
              <a:rPr lang="ar-IQ" sz="4400" dirty="0">
                <a:solidFill>
                  <a:srgbClr val="FFC000"/>
                </a:solidFill>
              </a:rPr>
              <a:t>وكان القياس كان هو من الاقوى والاشجع بينهم اي ان الرماية اصبحت مقياسا" للقوة والبأس والشجاعة وهنالك الكثير من الادلة التي تؤكد على ان العرب اول من عرف الرماية من خلال الاثار عند الكنعانيون والاشوريون وكانت الرماية من الرياضات المميزة للملوك لإظهار بطولاتهم وشجاعتهم كما ازداد اهتمام العرب بشؤون الرمي التي تؤهل الشباب لمواجهة الاعداء في الدفاع والهجوم ثم اخذت الرماية بالتطور بشكل يواكب تطور الانسان ومتطلباته واصبحت الرماية من الالعاب التي لها اهميتها ومكانتها في الشعوب والمجتمعات </a:t>
            </a:r>
          </a:p>
        </p:txBody>
      </p:sp>
    </p:spTree>
    <p:extLst>
      <p:ext uri="{BB962C8B-B14F-4D97-AF65-F5344CB8AC3E}">
        <p14:creationId xmlns:p14="http://schemas.microsoft.com/office/powerpoint/2010/main" val="2698671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2C76BC1-63F2-B0F7-F113-4D1F16107CB1}"/>
              </a:ext>
            </a:extLst>
          </p:cNvPr>
          <p:cNvSpPr txBox="1"/>
          <p:nvPr/>
        </p:nvSpPr>
        <p:spPr>
          <a:xfrm>
            <a:off x="0" y="428178"/>
            <a:ext cx="12091987" cy="6186309"/>
          </a:xfrm>
          <a:prstGeom prst="rect">
            <a:avLst/>
          </a:prstGeom>
          <a:noFill/>
        </p:spPr>
        <p:txBody>
          <a:bodyPr wrap="square">
            <a:spAutoFit/>
          </a:bodyPr>
          <a:lstStyle/>
          <a:p>
            <a:pPr algn="r"/>
            <a:r>
              <a:rPr lang="ar-IQ" sz="3600" dirty="0">
                <a:solidFill>
                  <a:srgbClr val="FFC000"/>
                </a:solidFill>
              </a:rPr>
              <a:t>وفي تراثنا العربي هنالك العديد من الشواخص التي تعيننا على الاستدلال بأن الرماية كانت من الامور التي شجع عليها ديننا الاسلامي الحنيف اذ كان الرمي عند العرب له اصوله الخاصة وكان الخلفاء والقادة بعد النبي (صلى الله عليه واله وصحبه وسلم) يحثون الرجال على تعلم الرماية واتقانها</a:t>
            </a:r>
          </a:p>
          <a:p>
            <a:pPr algn="r"/>
            <a:r>
              <a:rPr lang="ar-IQ" sz="3600" dirty="0">
                <a:solidFill>
                  <a:srgbClr val="FFC000"/>
                </a:solidFill>
              </a:rPr>
              <a:t> فقد ظهر جليا" اهتمام المسلمين بالرماية وهنالك آيات قرآنية مباركة واحاديث نبوية طاهرة تدل على ذلك كقوله تعالى ( واعدوا لهم ما استطعتم من قوة ومن رباط الخيل ترهبون به عدو الله وعدوكم واخرين من دونهم لا تعلمونهم الله يعلمهم ) وقوله تعالى ( وما رميت اذ رميت ولكن الله رمى) فأخذ المسلمون الاوائل على عاتقهم تحمل رسالة تعلم وتعليم الرماية حتى اصبحت جزء لا يتجزأ من حياتهم اليومية سواء أكان لمقاتلة الاعداء أو للدفاع عن الارض والممتلكات أو للصيد أو لأغراض ترويحية</a:t>
            </a:r>
          </a:p>
        </p:txBody>
      </p:sp>
    </p:spTree>
    <p:extLst>
      <p:ext uri="{BB962C8B-B14F-4D97-AF65-F5344CB8AC3E}">
        <p14:creationId xmlns:p14="http://schemas.microsoft.com/office/powerpoint/2010/main" val="320872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64A6864-F578-7D7A-9F85-B9BB3E253223}"/>
              </a:ext>
            </a:extLst>
          </p:cNvPr>
          <p:cNvSpPr txBox="1"/>
          <p:nvPr/>
        </p:nvSpPr>
        <p:spPr>
          <a:xfrm>
            <a:off x="200025" y="514708"/>
            <a:ext cx="11730037" cy="5632311"/>
          </a:xfrm>
          <a:prstGeom prst="rect">
            <a:avLst/>
          </a:prstGeom>
          <a:noFill/>
        </p:spPr>
        <p:txBody>
          <a:bodyPr wrap="square">
            <a:spAutoFit/>
          </a:bodyPr>
          <a:lstStyle/>
          <a:p>
            <a:pPr algn="r"/>
            <a:r>
              <a:rPr lang="ar-IQ" sz="4000">
                <a:solidFill>
                  <a:srgbClr val="FFC000"/>
                </a:solidFill>
              </a:rPr>
              <a:t>وبدأ العرب بعد ذلك باستخدام السيف واعقبه الرمح لقصر مدى تأثيره وقصر المسافة بين المتبارزين ثم جاء دور السهام لإصابة العدو من مسافات طويلة لا يستطيع الرمح ان يصل اليها ثم تطور القتال باكتشاف الاسلحة الحديثة التي تحقق مدى ابعد في التأثير والاصابة فكان العربي وهو يمتطي جواده حاملا" سلاحه للذود والدفاع عن حريته وكرامة قبيلته وارضه وهذا يؤكد بأن العرب عرفوا البندقية بصورتها البدائية قبل ان يعرفها غيرهم وانهم طوروها خلال عصورهم المختلفة مما يثبت اصالة البندقية باعتبارها سلاحا عربيا" قديما" فأصبحت رياضة الرماية منتشرة بالوقت الحاضر في الدول العربية انتشارا" واسعا"</a:t>
            </a:r>
            <a:endParaRPr lang="en-US" sz="4000" dirty="0">
              <a:solidFill>
                <a:srgbClr val="FFC000"/>
              </a:solidFill>
            </a:endParaRPr>
          </a:p>
        </p:txBody>
      </p:sp>
    </p:spTree>
    <p:extLst>
      <p:ext uri="{BB962C8B-B14F-4D97-AF65-F5344CB8AC3E}">
        <p14:creationId xmlns:p14="http://schemas.microsoft.com/office/powerpoint/2010/main" val="63428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D38654C0-AC29-2705-2662-C5A71735C7B9}"/>
              </a:ext>
            </a:extLst>
          </p:cNvPr>
          <p:cNvPicPr>
            <a:picLocks noChangeAspect="1"/>
          </p:cNvPicPr>
          <p:nvPr/>
        </p:nvPicPr>
        <p:blipFill>
          <a:blip r:embed="rId2"/>
          <a:stretch>
            <a:fillRect/>
          </a:stretch>
        </p:blipFill>
        <p:spPr>
          <a:xfrm>
            <a:off x="6438968" y="903528"/>
            <a:ext cx="4948170" cy="5050943"/>
          </a:xfrm>
          <a:prstGeom prst="rect">
            <a:avLst/>
          </a:prstGeom>
        </p:spPr>
      </p:pic>
      <p:pic>
        <p:nvPicPr>
          <p:cNvPr id="3" name="صورة 2">
            <a:extLst>
              <a:ext uri="{FF2B5EF4-FFF2-40B4-BE49-F238E27FC236}">
                <a16:creationId xmlns:a16="http://schemas.microsoft.com/office/drawing/2014/main" id="{1D2EB111-B19F-386E-79C2-2C7149EF87E0}"/>
              </a:ext>
            </a:extLst>
          </p:cNvPr>
          <p:cNvPicPr>
            <a:picLocks noChangeAspect="1"/>
          </p:cNvPicPr>
          <p:nvPr/>
        </p:nvPicPr>
        <p:blipFill>
          <a:blip r:embed="rId3"/>
          <a:stretch>
            <a:fillRect/>
          </a:stretch>
        </p:blipFill>
        <p:spPr>
          <a:xfrm>
            <a:off x="1495413" y="903528"/>
            <a:ext cx="3605225" cy="5050943"/>
          </a:xfrm>
          <a:prstGeom prst="rect">
            <a:avLst/>
          </a:prstGeom>
        </p:spPr>
      </p:pic>
    </p:spTree>
    <p:extLst>
      <p:ext uri="{BB962C8B-B14F-4D97-AF65-F5344CB8AC3E}">
        <p14:creationId xmlns:p14="http://schemas.microsoft.com/office/powerpoint/2010/main" val="3424309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2DFD368-8B2C-8FF3-0540-13094B6DC05B}"/>
              </a:ext>
            </a:extLst>
          </p:cNvPr>
          <p:cNvSpPr txBox="1"/>
          <p:nvPr/>
        </p:nvSpPr>
        <p:spPr>
          <a:xfrm>
            <a:off x="100013" y="202346"/>
            <a:ext cx="12091987" cy="6863417"/>
          </a:xfrm>
          <a:prstGeom prst="rect">
            <a:avLst/>
          </a:prstGeom>
          <a:noFill/>
        </p:spPr>
        <p:txBody>
          <a:bodyPr wrap="square">
            <a:spAutoFit/>
          </a:bodyPr>
          <a:lstStyle/>
          <a:p>
            <a:pPr algn="r"/>
            <a:r>
              <a:rPr lang="ar-IQ" sz="4000" dirty="0">
                <a:solidFill>
                  <a:srgbClr val="FFC000"/>
                </a:solidFill>
              </a:rPr>
              <a:t>التطور التاريخي للرماية في العراق قديما" وحديثا"</a:t>
            </a:r>
          </a:p>
          <a:p>
            <a:pPr algn="r"/>
            <a:r>
              <a:rPr lang="ar-IQ" sz="4000" dirty="0">
                <a:solidFill>
                  <a:srgbClr val="FFC000"/>
                </a:solidFill>
              </a:rPr>
              <a:t>كانت الرماية تعلم لكي تمارس من اجل قيمتها العملية وقد اعتمد العراقيون القدامى على انفسهم كثيرا" وكان لهم الفضل في حسم المعارك لصالحهم وكانوا يقدرون البسالة في العراك ويواظبون على التمرين بالمحافظة على لياقتهم الضرورية وقد زودتنا بعض الالواح الطينية المكتوبة بمعلومات مهمة تتحدث عن رحلات الصيد الملكية لأكثر من الفي سنة وقد وجدت بعض هذه المعلومات في حوليات الملوك الاشوريين والقطعة الاثرية </a:t>
            </a:r>
            <a:r>
              <a:rPr lang="ar-IQ" sz="4000" dirty="0" err="1">
                <a:solidFill>
                  <a:srgbClr val="FFC000"/>
                </a:solidFill>
              </a:rPr>
              <a:t>المستلة</a:t>
            </a:r>
            <a:r>
              <a:rPr lang="ar-IQ" sz="4000" dirty="0">
                <a:solidFill>
                  <a:srgbClr val="FFC000"/>
                </a:solidFill>
              </a:rPr>
              <a:t> من المسلة السوداء والتي عثر عليها في نمرود تذكر لنا مفاخر (اشور بانيبال ) في الصيد وهذه الاثار على الاحجار تؤكد على ان الصيد كان الرياضة المميزة للملوك والتي عن طريقها تتاح لهم الفرصة لإظهار بطولتهم وشجاعتهم</a:t>
            </a:r>
          </a:p>
        </p:txBody>
      </p:sp>
    </p:spTree>
    <p:extLst>
      <p:ext uri="{BB962C8B-B14F-4D97-AF65-F5344CB8AC3E}">
        <p14:creationId xmlns:p14="http://schemas.microsoft.com/office/powerpoint/2010/main" val="3336222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1B62B5A-999C-7C58-4351-717AF32D12B5}"/>
              </a:ext>
            </a:extLst>
          </p:cNvPr>
          <p:cNvSpPr txBox="1"/>
          <p:nvPr/>
        </p:nvSpPr>
        <p:spPr>
          <a:xfrm>
            <a:off x="371475" y="305068"/>
            <a:ext cx="11820525" cy="6247864"/>
          </a:xfrm>
          <a:prstGeom prst="rect">
            <a:avLst/>
          </a:prstGeom>
          <a:noFill/>
        </p:spPr>
        <p:txBody>
          <a:bodyPr wrap="square">
            <a:spAutoFit/>
          </a:bodyPr>
          <a:lstStyle/>
          <a:p>
            <a:pPr algn="r"/>
            <a:r>
              <a:rPr lang="ar-IQ" sz="4000" dirty="0">
                <a:solidFill>
                  <a:srgbClr val="FFC000"/>
                </a:solidFill>
              </a:rPr>
              <a:t>وتطورت طرائق الصيد واصبحت لا تخطئ الهدف فقد راح بعض الرماة يتفنن ويتفاخر بصيده وتجدر الاشارة هنا الى ان الاسلحة النارية استخدمت وعرفت بغير صيغة الاسلحة النارية الحديثة المعروفة فقد اظهرت المنحوتات التي وجدت في نينوى والتي تعود الى القرن التاسع قبل الميلاد واستخدام المشعل المحرق في الحروب ضد الاعداء</a:t>
            </a:r>
          </a:p>
          <a:p>
            <a:pPr algn="r"/>
            <a:r>
              <a:rPr lang="ar-IQ" sz="4000" dirty="0">
                <a:solidFill>
                  <a:srgbClr val="FFC000"/>
                </a:solidFill>
              </a:rPr>
              <a:t>وكان للرمي بالبنادق شأن عظيم في بلاط الخلافة ببغداد في زمن  (هارون الرشيد) وقد دعا الخليفة ( الناصر لدين الله ) الملوك الى الرمي بالبنادق وكان لهذه الدعوة صداها الواسع في انحاء متعددة بالعالم الاسلامي وامتدت الى ما بعد العصر العباسي فقد اصبح للرمي في دولة المماليك مكانة مرموقة </a:t>
            </a:r>
          </a:p>
        </p:txBody>
      </p:sp>
    </p:spTree>
    <p:extLst>
      <p:ext uri="{BB962C8B-B14F-4D97-AF65-F5344CB8AC3E}">
        <p14:creationId xmlns:p14="http://schemas.microsoft.com/office/powerpoint/2010/main" val="154436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FEDADF5-F15B-399E-D03C-7A9B4DCBD2D9}"/>
              </a:ext>
            </a:extLst>
          </p:cNvPr>
          <p:cNvSpPr txBox="1"/>
          <p:nvPr/>
        </p:nvSpPr>
        <p:spPr>
          <a:xfrm>
            <a:off x="2357439" y="485775"/>
            <a:ext cx="8703944" cy="6186309"/>
          </a:xfrm>
          <a:prstGeom prst="rect">
            <a:avLst/>
          </a:prstGeom>
          <a:noFill/>
        </p:spPr>
        <p:txBody>
          <a:bodyPr wrap="square" rtlCol="0">
            <a:spAutoFit/>
          </a:bodyPr>
          <a:lstStyle/>
          <a:p>
            <a:pPr algn="r"/>
            <a:r>
              <a:rPr lang="ar-IQ" sz="4400" dirty="0">
                <a:solidFill>
                  <a:srgbClr val="FFC000"/>
                </a:solidFill>
              </a:rPr>
              <a:t>محاور المحاضرة</a:t>
            </a:r>
          </a:p>
          <a:p>
            <a:pPr algn="r"/>
            <a:r>
              <a:rPr lang="ar-IQ" sz="4400" dirty="0">
                <a:solidFill>
                  <a:srgbClr val="FFC000"/>
                </a:solidFill>
              </a:rPr>
              <a:t>1-نبذة تاريخية عن الرماية</a:t>
            </a:r>
          </a:p>
          <a:p>
            <a:pPr algn="r"/>
            <a:r>
              <a:rPr lang="ar-IQ" sz="4400" dirty="0">
                <a:solidFill>
                  <a:srgbClr val="FFC000"/>
                </a:solidFill>
              </a:rPr>
              <a:t>2- تعريف الرمي وانواعه</a:t>
            </a:r>
          </a:p>
          <a:p>
            <a:pPr algn="r"/>
            <a:r>
              <a:rPr lang="ar-IQ" sz="4400" dirty="0">
                <a:solidFill>
                  <a:srgbClr val="FFC000"/>
                </a:solidFill>
              </a:rPr>
              <a:t>3- تطور الرماية عند الانسان القديم</a:t>
            </a:r>
          </a:p>
          <a:p>
            <a:pPr algn="r"/>
            <a:r>
              <a:rPr lang="ar-IQ" sz="4400" dirty="0">
                <a:solidFill>
                  <a:srgbClr val="FFC000"/>
                </a:solidFill>
              </a:rPr>
              <a:t>4- التطور التاريخي للرماية  في العالم</a:t>
            </a:r>
          </a:p>
          <a:p>
            <a:pPr algn="r"/>
            <a:r>
              <a:rPr lang="ar-IQ" sz="4400" dirty="0">
                <a:solidFill>
                  <a:srgbClr val="FFC000"/>
                </a:solidFill>
              </a:rPr>
              <a:t>5- تطور الرماية عند العرب</a:t>
            </a:r>
          </a:p>
          <a:p>
            <a:pPr algn="r"/>
            <a:r>
              <a:rPr lang="ar-IQ" sz="4400" dirty="0">
                <a:solidFill>
                  <a:srgbClr val="FFC000"/>
                </a:solidFill>
              </a:rPr>
              <a:t>6- التطور التاريخي للرماية في العراق</a:t>
            </a:r>
          </a:p>
          <a:p>
            <a:pPr algn="r"/>
            <a:endParaRPr lang="ar-IQ" sz="4400" dirty="0">
              <a:solidFill>
                <a:srgbClr val="FFC000"/>
              </a:solidFill>
            </a:endParaRPr>
          </a:p>
          <a:p>
            <a:pPr algn="r"/>
            <a:endParaRPr lang="en-US" sz="4400" dirty="0">
              <a:solidFill>
                <a:srgbClr val="FFC000"/>
              </a:solidFill>
            </a:endParaRPr>
          </a:p>
        </p:txBody>
      </p:sp>
    </p:spTree>
    <p:extLst>
      <p:ext uri="{BB962C8B-B14F-4D97-AF65-F5344CB8AC3E}">
        <p14:creationId xmlns:p14="http://schemas.microsoft.com/office/powerpoint/2010/main" val="3118376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6C5C7C47-ABBD-551A-E653-4095C82B3BAD}"/>
              </a:ext>
            </a:extLst>
          </p:cNvPr>
          <p:cNvSpPr txBox="1"/>
          <p:nvPr/>
        </p:nvSpPr>
        <p:spPr>
          <a:xfrm>
            <a:off x="214313" y="214670"/>
            <a:ext cx="11712178" cy="5632311"/>
          </a:xfrm>
          <a:prstGeom prst="rect">
            <a:avLst/>
          </a:prstGeom>
          <a:noFill/>
        </p:spPr>
        <p:txBody>
          <a:bodyPr wrap="square">
            <a:spAutoFit/>
          </a:bodyPr>
          <a:lstStyle/>
          <a:p>
            <a:pPr algn="r"/>
            <a:r>
              <a:rPr lang="ar-IQ" sz="3600" dirty="0">
                <a:solidFill>
                  <a:srgbClr val="FFC000"/>
                </a:solidFill>
              </a:rPr>
              <a:t>اما في العراق فأن الرماية تعد من الرياضات الحديثة مقارنة بالألعاب الاخرى وفي عام (1974) تم تأسيس الاتحاد العراقي المركزي للرماية وبعد تشكيل الهيئة الادارية نشطت الفعالية بصوره جيدة خصوصا" الاسلحة الهوائية (البندقية الهوائية والبندقية الحرة والمسدس الهوائي) ويقوم الاتحاد بتنظيم وادارة الفعالية في عموم القطر كما يقوم بتنظيم عدد من اللقاءات المحلية فكان لوزارة الشباب والجامعة والاتحاد العام لنساء العراق والاتحاد العام لشباب العراق وفرق المحافظات والجيش والشرطة الدور المميز والفاعل في رفد المنتخبات الوطنية بالخامات الجيدة وفي عام (1979) اقيمت بطولة القطر للرماية في سلاح المسدس الهوائي والمسدس الحر والبندقية الحرة ( وضع الانبطاح ) وفعالية التراب والسكيت</a:t>
            </a:r>
            <a:endParaRPr lang="en-US" sz="3600" dirty="0">
              <a:solidFill>
                <a:srgbClr val="FFC000"/>
              </a:solidFill>
            </a:endParaRPr>
          </a:p>
        </p:txBody>
      </p:sp>
    </p:spTree>
    <p:extLst>
      <p:ext uri="{BB962C8B-B14F-4D97-AF65-F5344CB8AC3E}">
        <p14:creationId xmlns:p14="http://schemas.microsoft.com/office/powerpoint/2010/main" val="379995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103B7DD-7588-8732-E0D7-1BE83E7767DD}"/>
              </a:ext>
            </a:extLst>
          </p:cNvPr>
          <p:cNvSpPr txBox="1"/>
          <p:nvPr/>
        </p:nvSpPr>
        <p:spPr>
          <a:xfrm>
            <a:off x="142875" y="358706"/>
            <a:ext cx="11666339" cy="3416320"/>
          </a:xfrm>
          <a:prstGeom prst="rect">
            <a:avLst/>
          </a:prstGeom>
          <a:noFill/>
        </p:spPr>
        <p:txBody>
          <a:bodyPr wrap="square">
            <a:spAutoFit/>
          </a:bodyPr>
          <a:lstStyle/>
          <a:p>
            <a:pPr algn="r"/>
            <a:endParaRPr lang="ar-IQ" sz="3600" dirty="0">
              <a:solidFill>
                <a:srgbClr val="FFC000"/>
              </a:solidFill>
            </a:endParaRPr>
          </a:p>
          <a:p>
            <a:pPr algn="r"/>
            <a:r>
              <a:rPr lang="ar-IQ" sz="3600" dirty="0">
                <a:solidFill>
                  <a:srgbClr val="FFC000"/>
                </a:solidFill>
              </a:rPr>
              <a:t>وقد عمل الاتحاد على تهيئة مجموعة من الرماة على مستوى متقدم نسبيا" كما قام بتنظيم عدد من الدورات التدريبية والتحكيمية فضلا" عن استضافة عدد من المدربين الأجانب وهنالك الكثير والكثير من الإنجازات والبطولات العظيمة الخاصة بفعالية الرمي بالأسلحة الهوائية والتي ترفع لها القبعات ويشار اليها بالبنان ولا مجال لذكرها الان كونها لا تعد ولا تحصى </a:t>
            </a:r>
          </a:p>
        </p:txBody>
      </p:sp>
    </p:spTree>
    <p:extLst>
      <p:ext uri="{BB962C8B-B14F-4D97-AF65-F5344CB8AC3E}">
        <p14:creationId xmlns:p14="http://schemas.microsoft.com/office/powerpoint/2010/main" val="4089175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CFFEBD9-38D1-1D43-DA5B-01BB968B323E}"/>
              </a:ext>
            </a:extLst>
          </p:cNvPr>
          <p:cNvSpPr txBox="1"/>
          <p:nvPr/>
        </p:nvSpPr>
        <p:spPr>
          <a:xfrm>
            <a:off x="1271587" y="600076"/>
            <a:ext cx="10920413" cy="6001643"/>
          </a:xfrm>
          <a:prstGeom prst="rect">
            <a:avLst/>
          </a:prstGeom>
          <a:noFill/>
        </p:spPr>
        <p:txBody>
          <a:bodyPr wrap="square" rtlCol="0">
            <a:spAutoFit/>
          </a:bodyPr>
          <a:lstStyle/>
          <a:p>
            <a:pPr algn="r"/>
            <a:r>
              <a:rPr lang="ar-IQ" sz="4800" dirty="0">
                <a:solidFill>
                  <a:srgbClr val="FFC000"/>
                </a:solidFill>
                <a:latin typeface="Aldhabi" panose="01000000000000000000" pitchFamily="2" charset="-78"/>
                <a:cs typeface="Aldhabi" panose="01000000000000000000" pitchFamily="2" charset="-78"/>
              </a:rPr>
              <a:t>الأسئلة المرشحة للمحاضرة</a:t>
            </a:r>
          </a:p>
          <a:p>
            <a:pPr algn="r"/>
            <a:r>
              <a:rPr lang="ar-IQ" sz="4800" dirty="0">
                <a:solidFill>
                  <a:srgbClr val="FFC000"/>
                </a:solidFill>
                <a:latin typeface="Aldhabi" panose="01000000000000000000" pitchFamily="2" charset="-78"/>
                <a:cs typeface="Aldhabi" panose="01000000000000000000" pitchFamily="2" charset="-78"/>
              </a:rPr>
              <a:t>س1\ عرفي الرمي وما هي انواعه</a:t>
            </a:r>
          </a:p>
          <a:p>
            <a:pPr algn="r"/>
            <a:r>
              <a:rPr lang="ar-IQ" sz="4800" dirty="0">
                <a:solidFill>
                  <a:srgbClr val="FFC000"/>
                </a:solidFill>
                <a:latin typeface="Aldhabi" panose="01000000000000000000" pitchFamily="2" charset="-78"/>
                <a:cs typeface="Aldhabi" panose="01000000000000000000" pitchFamily="2" charset="-78"/>
              </a:rPr>
              <a:t>س2\ ما هو الرمي الثابت والمتحرك وما هي انواعه؟</a:t>
            </a:r>
          </a:p>
          <a:p>
            <a:pPr algn="r"/>
            <a:r>
              <a:rPr lang="ar-IQ" sz="4800" dirty="0">
                <a:solidFill>
                  <a:srgbClr val="FFC000"/>
                </a:solidFill>
                <a:latin typeface="Aldhabi" panose="01000000000000000000" pitchFamily="2" charset="-78"/>
                <a:cs typeface="Aldhabi" panose="01000000000000000000" pitchFamily="2" charset="-78"/>
              </a:rPr>
              <a:t>س3\ تكلمي عن التطور التاريخي للأسلحة الهوائية في العراق</a:t>
            </a:r>
          </a:p>
          <a:p>
            <a:pPr algn="r"/>
            <a:r>
              <a:rPr lang="ar-IQ" sz="4800" dirty="0">
                <a:solidFill>
                  <a:srgbClr val="FFC000"/>
                </a:solidFill>
                <a:latin typeface="Aldhabi" panose="01000000000000000000" pitchFamily="2" charset="-78"/>
                <a:cs typeface="Aldhabi" panose="01000000000000000000" pitchFamily="2" charset="-78"/>
              </a:rPr>
              <a:t>س4\ لماذا اهتم القدماء بالرماية؟</a:t>
            </a:r>
          </a:p>
          <a:p>
            <a:pPr algn="r"/>
            <a:r>
              <a:rPr lang="ar-IQ" sz="4800" dirty="0">
                <a:solidFill>
                  <a:srgbClr val="FFC000"/>
                </a:solidFill>
                <a:latin typeface="Aldhabi" panose="01000000000000000000" pitchFamily="2" charset="-78"/>
                <a:cs typeface="Aldhabi" panose="01000000000000000000" pitchFamily="2" charset="-78"/>
              </a:rPr>
              <a:t>س5\ لماذا اهتم الانسان القديم بالرمي؟</a:t>
            </a:r>
          </a:p>
          <a:p>
            <a:pPr algn="r"/>
            <a:r>
              <a:rPr lang="ar-IQ" sz="4800" dirty="0">
                <a:solidFill>
                  <a:srgbClr val="FFC000"/>
                </a:solidFill>
                <a:latin typeface="Aldhabi" panose="01000000000000000000" pitchFamily="2" charset="-78"/>
                <a:cs typeface="Aldhabi" panose="01000000000000000000" pitchFamily="2" charset="-78"/>
              </a:rPr>
              <a:t>س5 \ تكلمي عن رماية التراب</a:t>
            </a:r>
          </a:p>
          <a:p>
            <a:pPr algn="r"/>
            <a:r>
              <a:rPr lang="ar-IQ" sz="4800" dirty="0">
                <a:solidFill>
                  <a:srgbClr val="FFC000"/>
                </a:solidFill>
                <a:latin typeface="Aldhabi" panose="01000000000000000000" pitchFamily="2" charset="-78"/>
                <a:cs typeface="Aldhabi" panose="01000000000000000000" pitchFamily="2" charset="-78"/>
              </a:rPr>
              <a:t>س4 \ لماذا تم الاستعانة بكرات زجاجية بدل الطيور في رماية التراب</a:t>
            </a:r>
          </a:p>
        </p:txBody>
      </p:sp>
    </p:spTree>
    <p:extLst>
      <p:ext uri="{BB962C8B-B14F-4D97-AF65-F5344CB8AC3E}">
        <p14:creationId xmlns:p14="http://schemas.microsoft.com/office/powerpoint/2010/main" val="332005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F5B401C6-EC30-C6DA-4783-A45344C937F9}"/>
              </a:ext>
            </a:extLst>
          </p:cNvPr>
          <p:cNvGraphicFramePr/>
          <p:nvPr>
            <p:extLst>
              <p:ext uri="{D42A27DB-BD31-4B8C-83A1-F6EECF244321}">
                <p14:modId xmlns:p14="http://schemas.microsoft.com/office/powerpoint/2010/main" val="11872568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9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767FDED-CC7F-19E5-4E18-D855576CDCEE}"/>
              </a:ext>
            </a:extLst>
          </p:cNvPr>
          <p:cNvSpPr txBox="1"/>
          <p:nvPr/>
        </p:nvSpPr>
        <p:spPr>
          <a:xfrm>
            <a:off x="71437" y="176182"/>
            <a:ext cx="12049125" cy="6247864"/>
          </a:xfrm>
          <a:prstGeom prst="rect">
            <a:avLst/>
          </a:prstGeom>
          <a:noFill/>
        </p:spPr>
        <p:txBody>
          <a:bodyPr wrap="square">
            <a:spAutoFit/>
          </a:bodyPr>
          <a:lstStyle/>
          <a:p>
            <a:pPr algn="r"/>
            <a:r>
              <a:rPr lang="ar-IQ" sz="4000" dirty="0">
                <a:solidFill>
                  <a:srgbClr val="FFC000"/>
                </a:solidFill>
              </a:rPr>
              <a:t>تعد الرماية من الممارسات القديمة للإنسان واتفق المؤرخون على ان الانسان بدأ باستعمال عدة الرماية البدائية مثل رؤوس السهام الحجرية منذ وقت العصر الحجري اي منذ عشرة او عشرين الف عام وعرفت الرماية منذ بدايتها عند العرب وأولوها الكثير من الاهتمام خصوصا في بلاد ما بين النهرين وكانت برامج التدريب على الرماية واصابة الهدف من اساسيات التربية العسكرية بالإضافة وان اعداد الشباب والجنود القادرة على الرماية من الضروريات المهمة لدورها في تربية الاجيال فهي تنمي لديهم قوة الملاحظة والتحمل والصبر وتذليل الصعوبات البدنية والنفسية وترفع القدرة على التحليل السريع واختيار القرار المناسب ضمن مدة زمنية قصيرة</a:t>
            </a:r>
            <a:endParaRPr lang="en-US" sz="4000" dirty="0">
              <a:solidFill>
                <a:srgbClr val="FFC000"/>
              </a:solidFill>
            </a:endParaRPr>
          </a:p>
        </p:txBody>
      </p:sp>
    </p:spTree>
    <p:extLst>
      <p:ext uri="{BB962C8B-B14F-4D97-AF65-F5344CB8AC3E}">
        <p14:creationId xmlns:p14="http://schemas.microsoft.com/office/powerpoint/2010/main" val="67288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897A4CC-CF58-ABC9-9A5E-FB185B1BDE1D}"/>
              </a:ext>
            </a:extLst>
          </p:cNvPr>
          <p:cNvSpPr txBox="1"/>
          <p:nvPr/>
        </p:nvSpPr>
        <p:spPr>
          <a:xfrm>
            <a:off x="0" y="0"/>
            <a:ext cx="12192000" cy="6863417"/>
          </a:xfrm>
          <a:prstGeom prst="rect">
            <a:avLst/>
          </a:prstGeom>
          <a:noFill/>
        </p:spPr>
        <p:txBody>
          <a:bodyPr wrap="square">
            <a:spAutoFit/>
          </a:bodyPr>
          <a:lstStyle/>
          <a:p>
            <a:pPr algn="r"/>
            <a:r>
              <a:rPr lang="ar-IQ" sz="4000" dirty="0">
                <a:solidFill>
                  <a:srgbClr val="FFC000"/>
                </a:solidFill>
              </a:rPr>
              <a:t>كان الرمي يتم بالسهام والرماح وكانت الاحتفالات والمهرجانات تقام لإظهار البارعين البطل كان يحظى باهتمام واحترام وتقدير الدولة </a:t>
            </a:r>
            <a:r>
              <a:rPr lang="ar-IQ" sz="4000" b="1" dirty="0">
                <a:solidFill>
                  <a:srgbClr val="FFC000"/>
                </a:solidFill>
              </a:rPr>
              <a:t>والرمي</a:t>
            </a:r>
            <a:r>
              <a:rPr lang="ar-IQ" sz="4000" dirty="0">
                <a:solidFill>
                  <a:srgbClr val="FFC000"/>
                </a:solidFill>
              </a:rPr>
              <a:t> يعني قذف او رمي اي شيء يكون ذا تأثير فعال وكان الانسان يستخدم الرمي منذ القدم للحفاظ على حياته وديمومتها وتعد الرماية من الممارسات القديمة عند الانسان فقد مارسها اما :-</a:t>
            </a:r>
          </a:p>
          <a:p>
            <a:pPr algn="r"/>
            <a:r>
              <a:rPr lang="ar-IQ" sz="4000" dirty="0">
                <a:solidFill>
                  <a:srgbClr val="FFC000"/>
                </a:solidFill>
              </a:rPr>
              <a:t>1- للترويح عن النفس</a:t>
            </a:r>
          </a:p>
          <a:p>
            <a:pPr algn="r"/>
            <a:r>
              <a:rPr lang="ar-IQ" sz="4000" dirty="0">
                <a:solidFill>
                  <a:srgbClr val="FFC000"/>
                </a:solidFill>
              </a:rPr>
              <a:t>2 للدفاع عن النفس</a:t>
            </a:r>
          </a:p>
          <a:p>
            <a:pPr algn="r"/>
            <a:r>
              <a:rPr lang="ar-IQ" sz="4000" dirty="0">
                <a:solidFill>
                  <a:srgbClr val="FFC000"/>
                </a:solidFill>
              </a:rPr>
              <a:t>3- لاصطياد حيوان او فريسة يصعب الوصول اليه لسد رمقه  </a:t>
            </a:r>
          </a:p>
          <a:p>
            <a:pPr algn="r"/>
            <a:r>
              <a:rPr lang="ar-IQ" sz="4000" dirty="0">
                <a:solidFill>
                  <a:srgbClr val="FFC000"/>
                </a:solidFill>
              </a:rPr>
              <a:t>وبالعصر الحجري الحديث استخدمها للقتال عن بعد دون الاضطرار للالتحام الفعلي ويعود التأريخ الاصلي للرماية الى زمن اختراع الاسلحة النارية وبدأ استعمالها في القرن(13)مما ادى لغياب القوس والنشاب</a:t>
            </a:r>
          </a:p>
        </p:txBody>
      </p:sp>
    </p:spTree>
    <p:extLst>
      <p:ext uri="{BB962C8B-B14F-4D97-AF65-F5344CB8AC3E}">
        <p14:creationId xmlns:p14="http://schemas.microsoft.com/office/powerpoint/2010/main" val="426028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0AE3883-8D4D-C2E4-E2F1-614F00B07A15}"/>
              </a:ext>
            </a:extLst>
          </p:cNvPr>
          <p:cNvSpPr txBox="1"/>
          <p:nvPr/>
        </p:nvSpPr>
        <p:spPr>
          <a:xfrm>
            <a:off x="0" y="266284"/>
            <a:ext cx="12191999" cy="5509200"/>
          </a:xfrm>
          <a:prstGeom prst="rect">
            <a:avLst/>
          </a:prstGeom>
          <a:noFill/>
        </p:spPr>
        <p:txBody>
          <a:bodyPr wrap="square">
            <a:spAutoFit/>
          </a:bodyPr>
          <a:lstStyle/>
          <a:p>
            <a:pPr algn="r"/>
            <a:r>
              <a:rPr lang="ar-IQ" sz="4400" dirty="0">
                <a:solidFill>
                  <a:srgbClr val="FFC000"/>
                </a:solidFill>
              </a:rPr>
              <a:t> التطور التاريخي للرماية  في العالم</a:t>
            </a:r>
          </a:p>
          <a:p>
            <a:pPr algn="r"/>
            <a:r>
              <a:rPr lang="ar-IQ" sz="4400" dirty="0">
                <a:solidFill>
                  <a:srgbClr val="FFC000"/>
                </a:solidFill>
              </a:rPr>
              <a:t> تطورت في وسائلها واغراضها بتطور حاجات الانسان ودوافعه واعتبر الصيد حافزا" لابتكار الأدوات الحديثة وبعد اختراع البارود اصبحت اجهزة الدفاع بحاجة لسلاح اكثر فاعلية من الوسائل القديمة وعندما نعود الى الرماية باعتبارها رياضة نجد ان التأريخ ذكر بأن امريكا كانت اول من شوهدت بين شعبها بعد حربها الاهلية مباشرة" وتأتي بعد ذلك بريطانيا وسرعان ما تقدم الايرلنديون وقاموا بمنافسة الانكليز بمهارة في فعالية الرماية وبدأت المنافسات وكثرت الاندية</a:t>
            </a:r>
          </a:p>
        </p:txBody>
      </p:sp>
    </p:spTree>
    <p:extLst>
      <p:ext uri="{BB962C8B-B14F-4D97-AF65-F5344CB8AC3E}">
        <p14:creationId xmlns:p14="http://schemas.microsoft.com/office/powerpoint/2010/main" val="3084114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2051B91-B39F-4141-4AA7-A3181BC4A69D}"/>
              </a:ext>
            </a:extLst>
          </p:cNvPr>
          <p:cNvSpPr txBox="1"/>
          <p:nvPr/>
        </p:nvSpPr>
        <p:spPr>
          <a:xfrm>
            <a:off x="50007" y="514350"/>
            <a:ext cx="12091986" cy="5632311"/>
          </a:xfrm>
          <a:prstGeom prst="rect">
            <a:avLst/>
          </a:prstGeom>
          <a:noFill/>
        </p:spPr>
        <p:txBody>
          <a:bodyPr wrap="square">
            <a:spAutoFit/>
          </a:bodyPr>
          <a:lstStyle/>
          <a:p>
            <a:pPr algn="r"/>
            <a:r>
              <a:rPr lang="ar-IQ" sz="3600" dirty="0">
                <a:solidFill>
                  <a:srgbClr val="FFC000"/>
                </a:solidFill>
              </a:rPr>
              <a:t>ونظمت اول بطولة في نيويورك اشتركت فيها ايرلندا اذ انتهت بفوز امريكا وعادت امريكا لإقامة منافسة اخرى في نيويورك عام (1872) شاهدها مائة الف متفرج فكان نجاحا عظيما للرماية كرياضة ايدت بأقبال الجمهور عليها وأكد الامريكان تفوقهم فيها مما جعل الرماة يحضون بموضع تقدير ورعاية من الشعب وهذا التطور بالفعالية جعل المصانع تنتهز هذا في اختراع الاسلحة الجديدة والمتنوعة والرماية تكون بنوعي هما الرمي على اهداف متحركة مثل رماية التراب </a:t>
            </a:r>
            <a:r>
              <a:rPr lang="ar-IQ" sz="3600" dirty="0" err="1">
                <a:solidFill>
                  <a:srgbClr val="FFC000"/>
                </a:solidFill>
              </a:rPr>
              <a:t>والاسكيت</a:t>
            </a:r>
            <a:r>
              <a:rPr lang="ar-IQ" sz="3600" dirty="0">
                <a:solidFill>
                  <a:srgbClr val="FFC000"/>
                </a:solidFill>
              </a:rPr>
              <a:t> والصيد الهارب والرمي عل اهداف ثابته كالمسدس والبندقية الهوائية 10م وكان الرمي بالخرطوش على طبق واحد وباتجاه واحد يسمى (التراب) وتعد رماية (التراب) من احد الانواع المهمة من رماية الاهداف المتحركة وكانت سابقا يمارسها الفرسان والصيادون وتؤدى بطرق بدائية كهواية على عدة اشكال</a:t>
            </a:r>
          </a:p>
        </p:txBody>
      </p:sp>
    </p:spTree>
    <p:extLst>
      <p:ext uri="{BB962C8B-B14F-4D97-AF65-F5344CB8AC3E}">
        <p14:creationId xmlns:p14="http://schemas.microsoft.com/office/powerpoint/2010/main" val="162949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AF7B689-3E4E-D5BB-4F62-4815FB7650D3}"/>
              </a:ext>
            </a:extLst>
          </p:cNvPr>
          <p:cNvSpPr txBox="1"/>
          <p:nvPr/>
        </p:nvSpPr>
        <p:spPr>
          <a:xfrm>
            <a:off x="236935" y="0"/>
            <a:ext cx="11955065" cy="6186309"/>
          </a:xfrm>
          <a:prstGeom prst="rect">
            <a:avLst/>
          </a:prstGeom>
          <a:noFill/>
        </p:spPr>
        <p:txBody>
          <a:bodyPr wrap="square">
            <a:spAutoFit/>
          </a:bodyPr>
          <a:lstStyle/>
          <a:p>
            <a:pPr algn="r"/>
            <a:r>
              <a:rPr lang="ar-IQ" sz="3600" dirty="0">
                <a:solidFill>
                  <a:srgbClr val="FFC000"/>
                </a:solidFill>
              </a:rPr>
              <a:t>فالشكل 1 كان من خلال صيد مجموعة من الطيور وحبسها داخل الشبكة وعند بدء المنافسة يقوم المتسابقون بالرمي على الطيور المحبوسة داخل الشبكة</a:t>
            </a:r>
          </a:p>
          <a:p>
            <a:pPr algn="r"/>
            <a:r>
              <a:rPr lang="ar-IQ" sz="3600" dirty="0">
                <a:solidFill>
                  <a:srgbClr val="FFC000"/>
                </a:solidFill>
              </a:rPr>
              <a:t>والشكل 2 كان الحكم يضع الطير تحت قبعته ويرفعها ليطير ثم يرمي المتسابق عليه ونتيجة العدد الكبير من الطيور المقتولة بالتدريب والبطولات تم الاعتراض على الفعالية من قبل جمعية الرفق بالحيوان مما ادى الى ايجاد البدائل الصناعية والذي كان عبارة عن كرة زجاجية تملئ بالريش وعند كسرها يتطاير الريش كتشبيه بالطيور وكان النادي الخاص بالفعالية يطلق عليه (نادي الريشة او القبعة الحمراء ) كون الرماة الممارسين لهذا النوع من الرمي يرتدون قبعات حمراء وفيها ريشة من الجانب كانت سبب تلك التسمية</a:t>
            </a:r>
          </a:p>
          <a:p>
            <a:pPr algn="r"/>
            <a:r>
              <a:rPr lang="ar-IQ" sz="3600" dirty="0">
                <a:solidFill>
                  <a:srgbClr val="FFC000"/>
                </a:solidFill>
              </a:rPr>
              <a:t>والشكل 3 كانت تؤدى بشكل ثاني تماما اذ استخدمت اهداف على شكل اطباق فخارية تخرج من حفرة تحت سطح الارض ولذا سميت ايضا" برماية اطباق الحفر</a:t>
            </a:r>
          </a:p>
        </p:txBody>
      </p:sp>
    </p:spTree>
    <p:extLst>
      <p:ext uri="{BB962C8B-B14F-4D97-AF65-F5344CB8AC3E}">
        <p14:creationId xmlns:p14="http://schemas.microsoft.com/office/powerpoint/2010/main" val="339180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FC826AC-CECD-B948-9D1D-DC375DDB1954}"/>
              </a:ext>
            </a:extLst>
          </p:cNvPr>
          <p:cNvSpPr txBox="1"/>
          <p:nvPr/>
        </p:nvSpPr>
        <p:spPr>
          <a:xfrm>
            <a:off x="0" y="183773"/>
            <a:ext cx="12192000" cy="5632311"/>
          </a:xfrm>
          <a:prstGeom prst="rect">
            <a:avLst/>
          </a:prstGeom>
          <a:noFill/>
        </p:spPr>
        <p:txBody>
          <a:bodyPr wrap="square">
            <a:spAutoFit/>
          </a:bodyPr>
          <a:lstStyle/>
          <a:p>
            <a:pPr algn="r"/>
            <a:r>
              <a:rPr lang="ar-IQ" sz="3600">
                <a:solidFill>
                  <a:srgbClr val="FFC000"/>
                </a:solidFill>
              </a:rPr>
              <a:t>اما رماية السكيت بشكل عام فيكون الميدان مجهز ببرجين أحدهما بمستوى مرتفع والآخر منخفض وتوجد داخل هذين البرجين مكائن إطلاق الأطباق الفخارية الملونة التي يتم رميها وتكون لها سرعة محددة تقارب ال 80 كيلومتر في الساعة وسرعتها شبه ثابتة وهي في مجال رمي الرامي والرامي في الميدان يوجد له 8 محطات تستخدم بشكل متتابع بحيث ينتقل الرامي من المحطة الأولى إلى الثانية ثم الثالثة و هكذا إلى أن يتم جولته كلها وهذه المحطات الثمانية مرتبه بشكل نصف دائرة والمحطة الثامنة توجد في منتصف المسافة بين البرجين وتعتبر هذي المحطة هي الأخيرة والأكثر متعة وذلك لأن الرامي عند إصابة الطبق في هذه المحطة فانه يختفي ويصبح مثل البودرة السبب في ذلك هو أن الطبق يكون قريبا من الرامي إلى مسافة 2 او3 أمتار</a:t>
            </a:r>
            <a:endParaRPr lang="ar-IQ" sz="3600" dirty="0">
              <a:solidFill>
                <a:srgbClr val="FFC000"/>
              </a:solidFill>
            </a:endParaRPr>
          </a:p>
        </p:txBody>
      </p:sp>
    </p:spTree>
    <p:extLst>
      <p:ext uri="{BB962C8B-B14F-4D97-AF65-F5344CB8AC3E}">
        <p14:creationId xmlns:p14="http://schemas.microsoft.com/office/powerpoint/2010/main" val="77623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8A4F38E-0F51-4072-BB19-887EDF4E4E50}"/>
              </a:ext>
            </a:extLst>
          </p:cNvPr>
          <p:cNvPicPr>
            <a:picLocks noChangeAspect="1"/>
          </p:cNvPicPr>
          <p:nvPr/>
        </p:nvPicPr>
        <p:blipFill>
          <a:blip r:embed="rId2"/>
          <a:stretch>
            <a:fillRect/>
          </a:stretch>
        </p:blipFill>
        <p:spPr>
          <a:xfrm>
            <a:off x="423271" y="333655"/>
            <a:ext cx="6363292" cy="2955125"/>
          </a:xfrm>
          <a:prstGeom prst="rect">
            <a:avLst/>
          </a:prstGeom>
        </p:spPr>
      </p:pic>
      <p:pic>
        <p:nvPicPr>
          <p:cNvPr id="3" name="صورة 2">
            <a:extLst>
              <a:ext uri="{FF2B5EF4-FFF2-40B4-BE49-F238E27FC236}">
                <a16:creationId xmlns:a16="http://schemas.microsoft.com/office/drawing/2014/main" id="{CAA28954-E1FD-C5FB-46A0-F46C8B3A6CAE}"/>
              </a:ext>
            </a:extLst>
          </p:cNvPr>
          <p:cNvPicPr>
            <a:picLocks noChangeAspect="1"/>
          </p:cNvPicPr>
          <p:nvPr/>
        </p:nvPicPr>
        <p:blipFill>
          <a:blip r:embed="rId3"/>
          <a:stretch>
            <a:fillRect/>
          </a:stretch>
        </p:blipFill>
        <p:spPr>
          <a:xfrm>
            <a:off x="7586663" y="3717269"/>
            <a:ext cx="4439240" cy="2914650"/>
          </a:xfrm>
          <a:prstGeom prst="rect">
            <a:avLst/>
          </a:prstGeom>
        </p:spPr>
      </p:pic>
      <p:pic>
        <p:nvPicPr>
          <p:cNvPr id="4" name="صورة 3">
            <a:extLst>
              <a:ext uri="{FF2B5EF4-FFF2-40B4-BE49-F238E27FC236}">
                <a16:creationId xmlns:a16="http://schemas.microsoft.com/office/drawing/2014/main" id="{05576EBC-96B9-9CD2-B087-0A8025D04EF1}"/>
              </a:ext>
            </a:extLst>
          </p:cNvPr>
          <p:cNvPicPr>
            <a:picLocks noChangeAspect="1"/>
          </p:cNvPicPr>
          <p:nvPr/>
        </p:nvPicPr>
        <p:blipFill>
          <a:blip r:embed="rId4"/>
          <a:stretch>
            <a:fillRect/>
          </a:stretch>
        </p:blipFill>
        <p:spPr>
          <a:xfrm>
            <a:off x="7586663" y="333654"/>
            <a:ext cx="4439241" cy="2955125"/>
          </a:xfrm>
          <a:prstGeom prst="rect">
            <a:avLst/>
          </a:prstGeom>
        </p:spPr>
      </p:pic>
      <p:pic>
        <p:nvPicPr>
          <p:cNvPr id="5" name="صورة 4">
            <a:extLst>
              <a:ext uri="{FF2B5EF4-FFF2-40B4-BE49-F238E27FC236}">
                <a16:creationId xmlns:a16="http://schemas.microsoft.com/office/drawing/2014/main" id="{A4B98149-E063-A081-BA81-F217DC34B784}"/>
              </a:ext>
            </a:extLst>
          </p:cNvPr>
          <p:cNvPicPr>
            <a:picLocks noChangeAspect="1"/>
          </p:cNvPicPr>
          <p:nvPr/>
        </p:nvPicPr>
        <p:blipFill>
          <a:blip r:embed="rId5"/>
          <a:stretch>
            <a:fillRect/>
          </a:stretch>
        </p:blipFill>
        <p:spPr>
          <a:xfrm>
            <a:off x="423272" y="3717270"/>
            <a:ext cx="6363292" cy="2914650"/>
          </a:xfrm>
          <a:prstGeom prst="rect">
            <a:avLst/>
          </a:prstGeom>
        </p:spPr>
      </p:pic>
    </p:spTree>
    <p:extLst>
      <p:ext uri="{BB962C8B-B14F-4D97-AF65-F5344CB8AC3E}">
        <p14:creationId xmlns:p14="http://schemas.microsoft.com/office/powerpoint/2010/main" val="2951998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269</TotalTime>
  <Words>1738</Words>
  <Application>Microsoft Office PowerPoint</Application>
  <PresentationFormat>شاشة عريضة</PresentationFormat>
  <Paragraphs>53</Paragraphs>
  <Slides>23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23</vt:i4>
      </vt:variant>
    </vt:vector>
  </HeadingPairs>
  <TitlesOfParts>
    <vt:vector size="28" baseType="lpstr">
      <vt:lpstr>Aldhabi</vt:lpstr>
      <vt:lpstr>Arial</vt:lpstr>
      <vt:lpstr>Century Gothic</vt:lpstr>
      <vt:lpstr>Wingdings 3</vt:lpstr>
      <vt:lpstr>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Lh2022</dc:creator>
  <cp:lastModifiedBy>Lh2022</cp:lastModifiedBy>
  <cp:revision>100</cp:revision>
  <dcterms:created xsi:type="dcterms:W3CDTF">2023-09-21T19:56:33Z</dcterms:created>
  <dcterms:modified xsi:type="dcterms:W3CDTF">2023-10-11T06:21:23Z</dcterms:modified>
</cp:coreProperties>
</file>