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29"/>
  </p:notesMasterIdLst>
  <p:sldIdLst>
    <p:sldId id="258" r:id="rId2"/>
    <p:sldId id="291" r:id="rId3"/>
    <p:sldId id="281" r:id="rId4"/>
    <p:sldId id="303" r:id="rId5"/>
    <p:sldId id="305" r:id="rId6"/>
    <p:sldId id="306" r:id="rId7"/>
    <p:sldId id="304" r:id="rId8"/>
    <p:sldId id="302" r:id="rId9"/>
    <p:sldId id="307" r:id="rId10"/>
    <p:sldId id="290" r:id="rId11"/>
    <p:sldId id="288" r:id="rId12"/>
    <p:sldId id="289" r:id="rId13"/>
    <p:sldId id="315" r:id="rId14"/>
    <p:sldId id="285" r:id="rId15"/>
    <p:sldId id="309" r:id="rId16"/>
    <p:sldId id="286" r:id="rId17"/>
    <p:sldId id="312" r:id="rId18"/>
    <p:sldId id="310" r:id="rId19"/>
    <p:sldId id="313" r:id="rId20"/>
    <p:sldId id="287" r:id="rId21"/>
    <p:sldId id="283" r:id="rId22"/>
    <p:sldId id="279" r:id="rId23"/>
    <p:sldId id="314" r:id="rId24"/>
    <p:sldId id="284" r:id="rId25"/>
    <p:sldId id="282" r:id="rId26"/>
    <p:sldId id="278" r:id="rId27"/>
    <p:sldId id="276" r:id="rId28"/>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70" d="100"/>
          <a:sy n="70" d="100"/>
        </p:scale>
        <p:origin x="7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98C43A4-3982-47B5-83BC-0450AEACBE31}" type="datetimeFigureOut">
              <a:rPr lang="ar-SA" smtClean="0"/>
              <a:t>15/04/43</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577078F-4198-46A7-B357-C4D835F97D3A}" type="slidenum">
              <a:rPr lang="ar-SA" smtClean="0"/>
              <a:t>‹#›</a:t>
            </a:fld>
            <a:endParaRPr lang="ar-SA"/>
          </a:p>
        </p:txBody>
      </p:sp>
    </p:spTree>
    <p:extLst>
      <p:ext uri="{BB962C8B-B14F-4D97-AF65-F5344CB8AC3E}">
        <p14:creationId xmlns:p14="http://schemas.microsoft.com/office/powerpoint/2010/main" val="26588018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577078F-4198-46A7-B357-C4D835F97D3A}" type="slidenum">
              <a:rPr lang="ar-SA" smtClean="0"/>
              <a:t>1</a:t>
            </a:fld>
            <a:endParaRPr lang="ar-SA"/>
          </a:p>
        </p:txBody>
      </p:sp>
    </p:spTree>
    <p:extLst>
      <p:ext uri="{BB962C8B-B14F-4D97-AF65-F5344CB8AC3E}">
        <p14:creationId xmlns:p14="http://schemas.microsoft.com/office/powerpoint/2010/main" val="1378778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B577078F-4198-46A7-B357-C4D835F97D3A}" type="slidenum">
              <a:rPr lang="ar-SA" smtClean="0"/>
              <a:t>2</a:t>
            </a:fld>
            <a:endParaRPr lang="ar-SA"/>
          </a:p>
        </p:txBody>
      </p:sp>
    </p:spTree>
    <p:extLst>
      <p:ext uri="{BB962C8B-B14F-4D97-AF65-F5344CB8AC3E}">
        <p14:creationId xmlns:p14="http://schemas.microsoft.com/office/powerpoint/2010/main" val="1819185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EB032D54-04EE-49E9-B481-2D608636E2BD}" type="datetimeFigureOut">
              <a:rPr lang="ar-SA" smtClean="0"/>
              <a:t>15/04/43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8FED115-5715-4FBE-BD5D-F4CC2DAA6E85}" type="slidenum">
              <a:rPr lang="ar-SA" smtClean="0"/>
              <a:t>‹#›</a:t>
            </a:fld>
            <a:endParaRPr lang="ar-SA"/>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1469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Date Placeholder 2"/>
          <p:cNvSpPr>
            <a:spLocks noGrp="1"/>
          </p:cNvSpPr>
          <p:nvPr>
            <p:ph type="dt" sz="half" idx="10"/>
          </p:nvPr>
        </p:nvSpPr>
        <p:spPr/>
        <p:txBody>
          <a:bodyPr/>
          <a:lstStyle/>
          <a:p>
            <a:fld id="{EB032D54-04EE-49E9-B481-2D608636E2BD}" type="datetimeFigureOut">
              <a:rPr lang="ar-SA" smtClean="0"/>
              <a:t>15/04/43</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18FED115-5715-4FBE-BD5D-F4CC2DAA6E85}" type="slidenum">
              <a:rPr lang="ar-SA" smtClean="0"/>
              <a:t>‹#›</a:t>
            </a:fld>
            <a:endParaRPr lang="ar-SA"/>
          </a:p>
        </p:txBody>
      </p:sp>
    </p:spTree>
    <p:extLst>
      <p:ext uri="{BB962C8B-B14F-4D97-AF65-F5344CB8AC3E}">
        <p14:creationId xmlns:p14="http://schemas.microsoft.com/office/powerpoint/2010/main" val="3456222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EB032D54-04EE-49E9-B481-2D608636E2BD}" type="datetimeFigureOut">
              <a:rPr lang="ar-SA" smtClean="0"/>
              <a:t>15/04/43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8FED115-5715-4FBE-BD5D-F4CC2DAA6E85}" type="slidenum">
              <a:rPr lang="ar-SA" smtClean="0"/>
              <a:t>‹#›</a:t>
            </a:fld>
            <a:endParaRPr lang="ar-SA"/>
          </a:p>
        </p:txBody>
      </p:sp>
    </p:spTree>
    <p:extLst>
      <p:ext uri="{BB962C8B-B14F-4D97-AF65-F5344CB8AC3E}">
        <p14:creationId xmlns:p14="http://schemas.microsoft.com/office/powerpoint/2010/main" val="864099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EB032D54-04EE-49E9-B481-2D608636E2BD}" type="datetimeFigureOut">
              <a:rPr lang="ar-SA" smtClean="0"/>
              <a:t>15/04/43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8FED115-5715-4FBE-BD5D-F4CC2DAA6E85}" type="slidenum">
              <a:rPr lang="ar-SA" smtClean="0"/>
              <a:t>‹#›</a:t>
            </a:fld>
            <a:endParaRPr lang="ar-SA"/>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15363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EB032D54-04EE-49E9-B481-2D608636E2BD}" type="datetimeFigureOut">
              <a:rPr lang="ar-SA" smtClean="0"/>
              <a:t>15/04/43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8FED115-5715-4FBE-BD5D-F4CC2DAA6E85}" type="slidenum">
              <a:rPr lang="ar-SA" smtClean="0"/>
              <a:t>‹#›</a:t>
            </a:fld>
            <a:endParaRPr lang="ar-SA"/>
          </a:p>
        </p:txBody>
      </p:sp>
    </p:spTree>
    <p:extLst>
      <p:ext uri="{BB962C8B-B14F-4D97-AF65-F5344CB8AC3E}">
        <p14:creationId xmlns:p14="http://schemas.microsoft.com/office/powerpoint/2010/main" val="2666698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ar-SA" smtClean="0"/>
              <a:t>انقر لتحرير أنماط النص الرئيسي</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EB032D54-04EE-49E9-B481-2D608636E2BD}" type="datetimeFigureOut">
              <a:rPr lang="ar-SA" smtClean="0"/>
              <a:t>15/04/43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8FED115-5715-4FBE-BD5D-F4CC2DAA6E85}" type="slidenum">
              <a:rPr lang="ar-SA" smtClean="0"/>
              <a:t>‹#›</a:t>
            </a:fld>
            <a:endParaRPr lang="ar-SA"/>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70175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ar-SA" smtClean="0"/>
              <a:t>انقر لتحرير أنماط النص الرئيسي</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EB032D54-04EE-49E9-B481-2D608636E2BD}" type="datetimeFigureOut">
              <a:rPr lang="ar-SA" smtClean="0"/>
              <a:t>15/04/43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8FED115-5715-4FBE-BD5D-F4CC2DAA6E85}" type="slidenum">
              <a:rPr lang="ar-SA" smtClean="0"/>
              <a:t>‹#›</a:t>
            </a:fld>
            <a:endParaRPr lang="ar-SA"/>
          </a:p>
        </p:txBody>
      </p:sp>
    </p:spTree>
    <p:extLst>
      <p:ext uri="{BB962C8B-B14F-4D97-AF65-F5344CB8AC3E}">
        <p14:creationId xmlns:p14="http://schemas.microsoft.com/office/powerpoint/2010/main" val="1454921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B032D54-04EE-49E9-B481-2D608636E2BD}" type="datetimeFigureOut">
              <a:rPr lang="ar-SA" smtClean="0"/>
              <a:t>15/04/43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8FED115-5715-4FBE-BD5D-F4CC2DAA6E85}" type="slidenum">
              <a:rPr lang="ar-SA" smtClean="0"/>
              <a:t>‹#›</a:t>
            </a:fld>
            <a:endParaRPr lang="ar-SA"/>
          </a:p>
        </p:txBody>
      </p:sp>
    </p:spTree>
    <p:extLst>
      <p:ext uri="{BB962C8B-B14F-4D97-AF65-F5344CB8AC3E}">
        <p14:creationId xmlns:p14="http://schemas.microsoft.com/office/powerpoint/2010/main" val="1664770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B032D54-04EE-49E9-B481-2D608636E2BD}" type="datetimeFigureOut">
              <a:rPr lang="ar-SA" smtClean="0"/>
              <a:t>15/04/43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8FED115-5715-4FBE-BD5D-F4CC2DAA6E85}" type="slidenum">
              <a:rPr lang="ar-SA" smtClean="0"/>
              <a:t>‹#›</a:t>
            </a:fld>
            <a:endParaRPr lang="ar-SA"/>
          </a:p>
        </p:txBody>
      </p:sp>
    </p:spTree>
    <p:extLst>
      <p:ext uri="{BB962C8B-B14F-4D97-AF65-F5344CB8AC3E}">
        <p14:creationId xmlns:p14="http://schemas.microsoft.com/office/powerpoint/2010/main" val="273393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B032D54-04EE-49E9-B481-2D608636E2BD}" type="datetimeFigureOut">
              <a:rPr lang="ar-SA" smtClean="0"/>
              <a:t>15/04/43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8FED115-5715-4FBE-BD5D-F4CC2DAA6E85}" type="slidenum">
              <a:rPr lang="ar-SA" smtClean="0"/>
              <a:t>‹#›</a:t>
            </a:fld>
            <a:endParaRPr lang="ar-SA"/>
          </a:p>
        </p:txBody>
      </p:sp>
    </p:spTree>
    <p:extLst>
      <p:ext uri="{BB962C8B-B14F-4D97-AF65-F5344CB8AC3E}">
        <p14:creationId xmlns:p14="http://schemas.microsoft.com/office/powerpoint/2010/main" val="362744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EB032D54-04EE-49E9-B481-2D608636E2BD}" type="datetimeFigureOut">
              <a:rPr lang="ar-SA" smtClean="0"/>
              <a:t>15/04/43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8FED115-5715-4FBE-BD5D-F4CC2DAA6E85}" type="slidenum">
              <a:rPr lang="ar-SA" smtClean="0"/>
              <a:t>‹#›</a:t>
            </a:fld>
            <a:endParaRPr lang="ar-SA"/>
          </a:p>
        </p:txBody>
      </p:sp>
    </p:spTree>
    <p:extLst>
      <p:ext uri="{BB962C8B-B14F-4D97-AF65-F5344CB8AC3E}">
        <p14:creationId xmlns:p14="http://schemas.microsoft.com/office/powerpoint/2010/main" val="3783902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EB032D54-04EE-49E9-B481-2D608636E2BD}" type="datetimeFigureOut">
              <a:rPr lang="ar-SA" smtClean="0"/>
              <a:t>15/04/43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8FED115-5715-4FBE-BD5D-F4CC2DAA6E85}" type="slidenum">
              <a:rPr lang="ar-SA" smtClean="0"/>
              <a:t>‹#›</a:t>
            </a:fld>
            <a:endParaRPr lang="ar-SA"/>
          </a:p>
        </p:txBody>
      </p:sp>
    </p:spTree>
    <p:extLst>
      <p:ext uri="{BB962C8B-B14F-4D97-AF65-F5344CB8AC3E}">
        <p14:creationId xmlns:p14="http://schemas.microsoft.com/office/powerpoint/2010/main" val="514426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EB032D54-04EE-49E9-B481-2D608636E2BD}" type="datetimeFigureOut">
              <a:rPr lang="ar-SA" smtClean="0"/>
              <a:t>15/04/43</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18FED115-5715-4FBE-BD5D-F4CC2DAA6E85}" type="slidenum">
              <a:rPr lang="ar-SA" smtClean="0"/>
              <a:t>‹#›</a:t>
            </a:fld>
            <a:endParaRPr lang="ar-SA"/>
          </a:p>
        </p:txBody>
      </p:sp>
    </p:spTree>
    <p:extLst>
      <p:ext uri="{BB962C8B-B14F-4D97-AF65-F5344CB8AC3E}">
        <p14:creationId xmlns:p14="http://schemas.microsoft.com/office/powerpoint/2010/main" val="3288290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EB032D54-04EE-49E9-B481-2D608636E2BD}" type="datetimeFigureOut">
              <a:rPr lang="ar-SA" smtClean="0"/>
              <a:t>15/04/43</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18FED115-5715-4FBE-BD5D-F4CC2DAA6E85}" type="slidenum">
              <a:rPr lang="ar-SA" smtClean="0"/>
              <a:t>‹#›</a:t>
            </a:fld>
            <a:endParaRPr lang="ar-SA"/>
          </a:p>
        </p:txBody>
      </p:sp>
    </p:spTree>
    <p:extLst>
      <p:ext uri="{BB962C8B-B14F-4D97-AF65-F5344CB8AC3E}">
        <p14:creationId xmlns:p14="http://schemas.microsoft.com/office/powerpoint/2010/main" val="3379548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032D54-04EE-49E9-B481-2D608636E2BD}" type="datetimeFigureOut">
              <a:rPr lang="ar-SA" smtClean="0"/>
              <a:t>15/04/43</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18FED115-5715-4FBE-BD5D-F4CC2DAA6E85}" type="slidenum">
              <a:rPr lang="ar-SA" smtClean="0"/>
              <a:t>‹#›</a:t>
            </a:fld>
            <a:endParaRPr lang="ar-SA"/>
          </a:p>
        </p:txBody>
      </p:sp>
    </p:spTree>
    <p:extLst>
      <p:ext uri="{BB962C8B-B14F-4D97-AF65-F5344CB8AC3E}">
        <p14:creationId xmlns:p14="http://schemas.microsoft.com/office/powerpoint/2010/main" val="3571006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B032D54-04EE-49E9-B481-2D608636E2BD}" type="datetimeFigureOut">
              <a:rPr lang="ar-SA" smtClean="0"/>
              <a:t>15/04/43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8FED115-5715-4FBE-BD5D-F4CC2DAA6E85}" type="slidenum">
              <a:rPr lang="ar-SA" smtClean="0"/>
              <a:t>‹#›</a:t>
            </a:fld>
            <a:endParaRPr lang="ar-SA"/>
          </a:p>
        </p:txBody>
      </p:sp>
    </p:spTree>
    <p:extLst>
      <p:ext uri="{BB962C8B-B14F-4D97-AF65-F5344CB8AC3E}">
        <p14:creationId xmlns:p14="http://schemas.microsoft.com/office/powerpoint/2010/main" val="2546688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ar-SA" smtClean="0"/>
              <a:t>انقر لتحرير نمط العنوان الرئيسي</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B032D54-04EE-49E9-B481-2D608636E2BD}" type="datetimeFigureOut">
              <a:rPr lang="ar-SA" smtClean="0"/>
              <a:t>15/04/43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8FED115-5715-4FBE-BD5D-F4CC2DAA6E85}" type="slidenum">
              <a:rPr lang="ar-SA" smtClean="0"/>
              <a:t>‹#›</a:t>
            </a:fld>
            <a:endParaRPr lang="ar-SA"/>
          </a:p>
        </p:txBody>
      </p:sp>
    </p:spTree>
    <p:extLst>
      <p:ext uri="{BB962C8B-B14F-4D97-AF65-F5344CB8AC3E}">
        <p14:creationId xmlns:p14="http://schemas.microsoft.com/office/powerpoint/2010/main" val="245763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B032D54-04EE-49E9-B481-2D608636E2BD}" type="datetimeFigureOut">
              <a:rPr lang="ar-SA" smtClean="0"/>
              <a:t>15/04/43</a:t>
            </a:fld>
            <a:endParaRPr lang="ar-SA"/>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ar-SA"/>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18FED115-5715-4FBE-BD5D-F4CC2DAA6E85}" type="slidenum">
              <a:rPr lang="ar-SA" smtClean="0"/>
              <a:t>‹#›</a:t>
            </a:fld>
            <a:endParaRPr lang="ar-SA"/>
          </a:p>
        </p:txBody>
      </p:sp>
    </p:spTree>
    <p:extLst>
      <p:ext uri="{BB962C8B-B14F-4D97-AF65-F5344CB8AC3E}">
        <p14:creationId xmlns:p14="http://schemas.microsoft.com/office/powerpoint/2010/main" val="154213397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7000">
              <a:srgbClr val="0070C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مربع نص 1"/>
          <p:cNvSpPr txBox="1"/>
          <p:nvPr/>
        </p:nvSpPr>
        <p:spPr>
          <a:xfrm>
            <a:off x="8740015" y="764498"/>
            <a:ext cx="2743949" cy="461665"/>
          </a:xfrm>
          <a:prstGeom prst="rect">
            <a:avLst/>
          </a:prstGeom>
          <a:noFill/>
        </p:spPr>
        <p:txBody>
          <a:bodyPr wrap="square" rtlCol="1">
            <a:spAutoFit/>
          </a:bodyPr>
          <a:lstStyle/>
          <a:p>
            <a:r>
              <a:rPr lang="ar-SA" sz="2400" smtClean="0"/>
              <a:t>المحاضرة </a:t>
            </a:r>
            <a:r>
              <a:rPr lang="ar-SA" sz="2400" smtClean="0"/>
              <a:t>السادسة</a:t>
            </a:r>
            <a:endParaRPr lang="ar-SA" sz="2400" dirty="0"/>
          </a:p>
        </p:txBody>
      </p:sp>
      <p:sp>
        <p:nvSpPr>
          <p:cNvPr id="3" name="مربع نص 2"/>
          <p:cNvSpPr txBox="1"/>
          <p:nvPr/>
        </p:nvSpPr>
        <p:spPr>
          <a:xfrm>
            <a:off x="2998033" y="2263515"/>
            <a:ext cx="5741982" cy="1107996"/>
          </a:xfrm>
          <a:prstGeom prst="rect">
            <a:avLst/>
          </a:prstGeom>
          <a:noFill/>
        </p:spPr>
        <p:txBody>
          <a:bodyPr wrap="square" rtlCol="1">
            <a:spAutoFit/>
          </a:bodyPr>
          <a:lstStyle/>
          <a:p>
            <a:r>
              <a:rPr lang="ar-SA" sz="6600" dirty="0" smtClean="0"/>
              <a:t>الإعاقة البصرية</a:t>
            </a:r>
            <a:endParaRPr lang="ar-SA" sz="6600" dirty="0"/>
          </a:p>
        </p:txBody>
      </p:sp>
      <p:sp>
        <p:nvSpPr>
          <p:cNvPr id="5" name="مربع نص 4"/>
          <p:cNvSpPr txBox="1"/>
          <p:nvPr/>
        </p:nvSpPr>
        <p:spPr>
          <a:xfrm>
            <a:off x="119921" y="4991725"/>
            <a:ext cx="4527029" cy="1200329"/>
          </a:xfrm>
          <a:prstGeom prst="rect">
            <a:avLst/>
          </a:prstGeom>
          <a:noFill/>
        </p:spPr>
        <p:txBody>
          <a:bodyPr wrap="square" rtlCol="1">
            <a:spAutoFit/>
          </a:bodyPr>
          <a:lstStyle/>
          <a:p>
            <a:pPr algn="ctr"/>
            <a:r>
              <a:rPr lang="ar-SA" sz="3600" dirty="0" smtClean="0"/>
              <a:t>اعداد</a:t>
            </a:r>
          </a:p>
          <a:p>
            <a:pPr algn="ctr"/>
            <a:r>
              <a:rPr lang="ar-SA" sz="3600" dirty="0" err="1" smtClean="0"/>
              <a:t>د.لقــاء</a:t>
            </a:r>
            <a:r>
              <a:rPr lang="ar-SA" sz="3600" dirty="0" smtClean="0"/>
              <a:t> </a:t>
            </a:r>
            <a:r>
              <a:rPr lang="ar-SA" sz="3600" dirty="0" err="1" smtClean="0"/>
              <a:t>النــداوي</a:t>
            </a:r>
            <a:endParaRPr lang="ar-SA" sz="3600" dirty="0"/>
          </a:p>
        </p:txBody>
      </p:sp>
    </p:spTree>
    <p:extLst>
      <p:ext uri="{BB962C8B-B14F-4D97-AF65-F5344CB8AC3E}">
        <p14:creationId xmlns:p14="http://schemas.microsoft.com/office/powerpoint/2010/main" val="2209768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7000">
              <a:srgbClr val="0070C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مستطيل 1"/>
          <p:cNvSpPr/>
          <p:nvPr/>
        </p:nvSpPr>
        <p:spPr>
          <a:xfrm>
            <a:off x="734519" y="0"/>
            <a:ext cx="10837888" cy="6309420"/>
          </a:xfrm>
          <a:prstGeom prst="rect">
            <a:avLst/>
          </a:prstGeom>
        </p:spPr>
        <p:txBody>
          <a:bodyPr wrap="square">
            <a:spAutoFit/>
          </a:bodyPr>
          <a:lstStyle/>
          <a:p>
            <a:endParaRPr lang="ar-SA" sz="3600" dirty="0" smtClean="0"/>
          </a:p>
          <a:p>
            <a:r>
              <a:rPr lang="ar-SA" sz="4000" b="1" dirty="0" smtClean="0"/>
              <a:t>ثانياً: أعراض مظهرية خاصة بالشكل الخارجي للعين وتتمثل في</a:t>
            </a:r>
            <a:r>
              <a:rPr lang="ar-SA" sz="3600" dirty="0" smtClean="0"/>
              <a:t>:</a:t>
            </a:r>
          </a:p>
          <a:p>
            <a:endParaRPr lang="ar-SA" sz="3600" dirty="0" smtClean="0"/>
          </a:p>
          <a:p>
            <a:r>
              <a:rPr lang="ar-SA" sz="3600" dirty="0" smtClean="0"/>
              <a:t>1-	ظهور عيوب واضحة في العين كالحول والذبذبة السريعة والمتكررة لأهداب العين.</a:t>
            </a:r>
          </a:p>
          <a:p>
            <a:r>
              <a:rPr lang="ar-SA" sz="3600" dirty="0" smtClean="0"/>
              <a:t>2-	كثرة </a:t>
            </a:r>
            <a:r>
              <a:rPr lang="ar-SA" sz="3600" dirty="0" err="1" smtClean="0"/>
              <a:t>الإدماع</a:t>
            </a:r>
            <a:r>
              <a:rPr lang="ar-SA" sz="3600" dirty="0" smtClean="0"/>
              <a:t> والإفرازات البيضاء بكميات غير عادية في العين.</a:t>
            </a:r>
          </a:p>
          <a:p>
            <a:r>
              <a:rPr lang="ar-SA" sz="3600" dirty="0" smtClean="0"/>
              <a:t>3-	احمرار مستمر في العين والجفنين وانتفاخهما.</a:t>
            </a:r>
          </a:p>
          <a:p>
            <a:r>
              <a:rPr lang="ar-SA" sz="3600" dirty="0" smtClean="0"/>
              <a:t>4-	الالتهابات المتكررة للعين.</a:t>
            </a:r>
          </a:p>
          <a:p>
            <a:endParaRPr lang="ar-SA" sz="3600" dirty="0"/>
          </a:p>
        </p:txBody>
      </p:sp>
    </p:spTree>
    <p:extLst>
      <p:ext uri="{BB962C8B-B14F-4D97-AF65-F5344CB8AC3E}">
        <p14:creationId xmlns:p14="http://schemas.microsoft.com/office/powerpoint/2010/main" val="4031445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7000">
              <a:srgbClr val="0070C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مستطيل 1"/>
          <p:cNvSpPr/>
          <p:nvPr/>
        </p:nvSpPr>
        <p:spPr>
          <a:xfrm>
            <a:off x="-104931" y="505999"/>
            <a:ext cx="11632367" cy="5447645"/>
          </a:xfrm>
          <a:prstGeom prst="rect">
            <a:avLst/>
          </a:prstGeom>
        </p:spPr>
        <p:txBody>
          <a:bodyPr wrap="square">
            <a:spAutoFit/>
          </a:bodyPr>
          <a:lstStyle/>
          <a:p>
            <a:r>
              <a:rPr lang="ar-SA" sz="4800" b="1" dirty="0" smtClean="0"/>
              <a:t>ثالثاً: شكوى الطفل بصورة مستمرة مما يلي:</a:t>
            </a:r>
          </a:p>
          <a:p>
            <a:r>
              <a:rPr lang="ar-SA" sz="3600" dirty="0" smtClean="0"/>
              <a:t>1-	الإحساس بصداع ودوار مباشرة بعد أداء أي عمل يحتاج إلى الرؤية عن قرب.</a:t>
            </a:r>
          </a:p>
          <a:p>
            <a:r>
              <a:rPr lang="ar-SA" sz="3600" dirty="0" smtClean="0"/>
              <a:t>2-	عدم القدرة على التمييز البصري بين الأشياء.</a:t>
            </a:r>
          </a:p>
          <a:p>
            <a:r>
              <a:rPr lang="ar-SA" sz="3600" dirty="0" smtClean="0"/>
              <a:t>3-	حرقة شديدة ومستمرة في العينين يؤدي إلى فركهما.</a:t>
            </a:r>
          </a:p>
          <a:p>
            <a:r>
              <a:rPr lang="ar-SA" sz="3600" dirty="0" smtClean="0"/>
              <a:t>4-	عدم المقدرة على رؤية الأشياء بوضوح ولو عن مسافة قريبة بحيث تبدو الأشياء كما لو كانت ملبدة بالغيوم أو الضباب.</a:t>
            </a:r>
          </a:p>
          <a:p>
            <a:r>
              <a:rPr lang="ar-SA" sz="3600" dirty="0" smtClean="0"/>
              <a:t>5-	رؤية صور الأشياء مزدوجة.</a:t>
            </a:r>
            <a:endParaRPr lang="ar-SA" sz="3600" dirty="0"/>
          </a:p>
        </p:txBody>
      </p:sp>
    </p:spTree>
    <p:extLst>
      <p:ext uri="{BB962C8B-B14F-4D97-AF65-F5344CB8AC3E}">
        <p14:creationId xmlns:p14="http://schemas.microsoft.com/office/powerpoint/2010/main" val="1754890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7000">
              <a:srgbClr val="0070C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مستطيل 1"/>
          <p:cNvSpPr/>
          <p:nvPr/>
        </p:nvSpPr>
        <p:spPr>
          <a:xfrm>
            <a:off x="464024" y="428852"/>
            <a:ext cx="11337263" cy="5693866"/>
          </a:xfrm>
          <a:prstGeom prst="rect">
            <a:avLst/>
          </a:prstGeom>
        </p:spPr>
        <p:txBody>
          <a:bodyPr wrap="square">
            <a:spAutoFit/>
          </a:bodyPr>
          <a:lstStyle/>
          <a:p>
            <a:r>
              <a:rPr lang="ar-SA" sz="2800" b="1" dirty="0" smtClean="0"/>
              <a:t>أثر الإعاقة البصرية في الجوانب ( النفسية ، الاجتماعية ، والمعرفية)</a:t>
            </a:r>
          </a:p>
          <a:p>
            <a:r>
              <a:rPr lang="ar-SA" sz="2800" dirty="0" smtClean="0"/>
              <a:t>يعتمد إدراك الإنسان لعالمه على المعلومات التي يستقبلها عبر الحواس (السمع ، البصر، الشم ، الذوق ، اللمس) و ان حدوث أي خلل في واحدة أو أكثر من هذه الحواس ينجم عنه صعوبات وأثار نفسية واجتماعية وسلوكية لان السمع يلعب دوراً رئيسا في نمو الإنسان فهي التي تجعل الإنسان قادراً على تعلم اللغة وهي تشكل حجر الزاوية بالنسبة لتطور السلوك الاجتماعي ، وتمكن حاسة البصر الإنسان من فهم بيئته ومعرفة المخاطر الموجودة فيها التي تجنبها .</a:t>
            </a:r>
          </a:p>
          <a:p>
            <a:r>
              <a:rPr lang="ar-SA" sz="2800" dirty="0" smtClean="0"/>
              <a:t>إن حاسة البصر تسمح للفرد برؤية الأشياء والمرئيات ومعرفة جوانب البيئة بما يسمح للفرد لأن تسير حياته بشكل أكثر وقادرا على التفاعل والتواصل مع الآخرين إذ ينقل أفكاره إليهم ويستمع إلى أفكارهم وهو الأمر الذي يسهم في تطور سلوكه الاجتماعي بالشكل الذي يسمح له بالتوافق معهم وكذلك يتعرف على ما يحيط به من مخاطر فيعمل جاهداً على تجنبها .</a:t>
            </a:r>
            <a:endParaRPr lang="ar-SA" sz="2800" dirty="0"/>
          </a:p>
        </p:txBody>
      </p:sp>
    </p:spTree>
    <p:extLst>
      <p:ext uri="{BB962C8B-B14F-4D97-AF65-F5344CB8AC3E}">
        <p14:creationId xmlns:p14="http://schemas.microsoft.com/office/powerpoint/2010/main" val="3284445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7000">
              <a:srgbClr val="0070C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مستطيل 1"/>
          <p:cNvSpPr/>
          <p:nvPr/>
        </p:nvSpPr>
        <p:spPr>
          <a:xfrm>
            <a:off x="409432" y="237783"/>
            <a:ext cx="11487389" cy="6740307"/>
          </a:xfrm>
          <a:prstGeom prst="rect">
            <a:avLst/>
          </a:prstGeom>
        </p:spPr>
        <p:txBody>
          <a:bodyPr wrap="square">
            <a:spAutoFit/>
          </a:bodyPr>
          <a:lstStyle/>
          <a:p>
            <a:r>
              <a:rPr lang="ar-SA" sz="3600" dirty="0" smtClean="0"/>
              <a:t>كما إن حاسة البصر تساعد الفرد على تطور سلوكه الاجتماعي يمكنه من السيطرة على محيطه ، والتأقلم مع عالمه وهو الأمر الذي يؤثر بشكل واضح على شخصيته ككل ، ويساعده في تحقيق التوافق .</a:t>
            </a:r>
          </a:p>
          <a:p>
            <a:r>
              <a:rPr lang="ar-SA" sz="3600" dirty="0" smtClean="0"/>
              <a:t>ومن هذا المنطلق فإن أي قصور ينتاب حاسة البصر يؤثر بطبيعة الحال على الأداء الوظيفي الخاص بها الذي يتوقف على الحساسية للمرئيات سواء تمثل في ضعف البصر حيث تقل القدرة والكفاءة في رؤية الأشياء أو يفقد البصر تماما ، فيترك ذلك آثارا سلبية واضحة على الفرد وعلى جوانب شخصيته المختلفة العقلية ، الاجتماعية ، الأكاديمية، اللغوية ، الجسمية ، والحركية.</a:t>
            </a:r>
          </a:p>
          <a:p>
            <a:endParaRPr lang="ar-SA" sz="3600" dirty="0"/>
          </a:p>
        </p:txBody>
      </p:sp>
    </p:spTree>
    <p:extLst>
      <p:ext uri="{BB962C8B-B14F-4D97-AF65-F5344CB8AC3E}">
        <p14:creationId xmlns:p14="http://schemas.microsoft.com/office/powerpoint/2010/main" val="1010644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7000">
              <a:srgbClr val="0070C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مستطيل 1"/>
          <p:cNvSpPr/>
          <p:nvPr/>
        </p:nvSpPr>
        <p:spPr>
          <a:xfrm>
            <a:off x="163773" y="0"/>
            <a:ext cx="11642883" cy="6432530"/>
          </a:xfrm>
          <a:prstGeom prst="rect">
            <a:avLst/>
          </a:prstGeom>
        </p:spPr>
        <p:txBody>
          <a:bodyPr wrap="square">
            <a:spAutoFit/>
          </a:bodyPr>
          <a:lstStyle/>
          <a:p>
            <a:endParaRPr lang="ar-SA" sz="2800" dirty="0" smtClean="0"/>
          </a:p>
          <a:p>
            <a:r>
              <a:rPr lang="ar-SA" sz="4400" b="1" dirty="0" smtClean="0"/>
              <a:t>أثر الإعاقة البصرية على الجانب النفسي </a:t>
            </a:r>
          </a:p>
          <a:p>
            <a:endParaRPr lang="ar-SA" sz="3200" b="1" dirty="0" smtClean="0"/>
          </a:p>
          <a:p>
            <a:r>
              <a:rPr lang="ar-SA" sz="2800" dirty="0" smtClean="0"/>
              <a:t>تؤثر الإعاقة البصرية على بعض مظاهر النمو الانفعالي ، فاتجاهات الآباء والرفاق والمعلمين والآخرين لها تأثيرات مهمة على الشخص المعوق بصرياً ، حيث أنها قد تتشكل اتجاهاته عن نفسه ومفهومه لذاته واتجاهاته نحو الآخرين أيضاً والأطفال المكفوفين الذين يواجهون بالرفض أو يتم استثناؤهم من الأنشطة أو يمنعهم افتقارهم إلى مهارات التعرف والتنقل من التفاعل مع الطفل المعوق بصريا لأنهم لا يعرفون كيف يتفاعلون معه . مما يشكل لدى المعاق بصريا حالات من الإحباط وإحساسه بالعجز تقلل من ثقته بنفسه </a:t>
            </a:r>
          </a:p>
          <a:p>
            <a:r>
              <a:rPr lang="ar-SA" sz="2800" dirty="0" smtClean="0"/>
              <a:t>ويعاني الكفيف من اضطرابات نفسية حادة نتيجة شعوره بعجزه عن الحركة بحرية وعلى السيطرة على بيئته ، فيتولد في نفسه صراع الإقدام والإحجام ، الإقدام إلى عالم المبصرين أو الإحجام عنه ، وقد يلجأ إلى أنواع من الحيل اللاشعورية التي قد تساعده في الهروب من هذه الحالة النفسية القلقة ، </a:t>
            </a:r>
            <a:endParaRPr lang="ar-SA" sz="2800" dirty="0"/>
          </a:p>
        </p:txBody>
      </p:sp>
    </p:spTree>
    <p:extLst>
      <p:ext uri="{BB962C8B-B14F-4D97-AF65-F5344CB8AC3E}">
        <p14:creationId xmlns:p14="http://schemas.microsoft.com/office/powerpoint/2010/main" val="2767259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7000">
              <a:srgbClr val="0070C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مستطيل 1"/>
          <p:cNvSpPr/>
          <p:nvPr/>
        </p:nvSpPr>
        <p:spPr>
          <a:xfrm>
            <a:off x="259310" y="0"/>
            <a:ext cx="11558534" cy="6001643"/>
          </a:xfrm>
          <a:prstGeom prst="rect">
            <a:avLst/>
          </a:prstGeom>
        </p:spPr>
        <p:txBody>
          <a:bodyPr wrap="square">
            <a:spAutoFit/>
          </a:bodyPr>
          <a:lstStyle/>
          <a:p>
            <a:endParaRPr lang="ar-SA" sz="3200" dirty="0" smtClean="0"/>
          </a:p>
          <a:p>
            <a:r>
              <a:rPr lang="ar-SA" sz="3200" dirty="0" smtClean="0"/>
              <a:t>فأما أن يسلك سلوكا تعويضياً متحديا عجزه محاولاً </a:t>
            </a:r>
            <a:r>
              <a:rPr lang="ar-SA" sz="3200" dirty="0" err="1" smtClean="0"/>
              <a:t>الإندماج</a:t>
            </a:r>
            <a:r>
              <a:rPr lang="ar-SA" sz="3200" dirty="0" smtClean="0"/>
              <a:t> في عالم المبصرين فيواجه الاتجاهات السلبية ويصبح في هذه الحالة في أمس الحاجة إلى التقبل أو إن يلجأ إلى الاعتزال منسحبا إلى عالمه المحدود ، فيصبح في هذه الحالة في حاجة ملحة إلى الرعاية والأمن </a:t>
            </a:r>
          </a:p>
          <a:p>
            <a:r>
              <a:rPr lang="ar-SA" sz="3200" dirty="0" smtClean="0"/>
              <a:t>ويعيش المعاق بصرياً في أنواع متعددة من الصراع ، فهو في صراع بين التمتع بمباهج الحياة ، والدافع على الانزواء طلباً </a:t>
            </a:r>
            <a:r>
              <a:rPr lang="ar-SA" sz="3200" dirty="0" err="1" smtClean="0"/>
              <a:t>للامان</a:t>
            </a:r>
            <a:r>
              <a:rPr lang="ar-SA" sz="3200" dirty="0" smtClean="0"/>
              <a:t> ودوافع الاستقلالية دون تدخل الآخرين ، ولكنه يحس في داخله بأنه فعلا في حاجة إلى رعاية ومعاونة الآخرين له وإن كف البصر يغير الحياة العقلية للفرد بأكملها، وكلما حدث هذا الوضع المولد للإحباط مبكرا أكثر ، كانت الحاجة إلى إعادة التنظيم أكثر).</a:t>
            </a:r>
          </a:p>
          <a:p>
            <a:endParaRPr lang="ar-SA" sz="3200" dirty="0"/>
          </a:p>
        </p:txBody>
      </p:sp>
    </p:spTree>
    <p:extLst>
      <p:ext uri="{BB962C8B-B14F-4D97-AF65-F5344CB8AC3E}">
        <p14:creationId xmlns:p14="http://schemas.microsoft.com/office/powerpoint/2010/main" val="4244473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7000">
              <a:srgbClr val="0070C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مستطيل 1"/>
          <p:cNvSpPr/>
          <p:nvPr/>
        </p:nvSpPr>
        <p:spPr>
          <a:xfrm>
            <a:off x="0" y="173930"/>
            <a:ext cx="11982138" cy="6986528"/>
          </a:xfrm>
          <a:prstGeom prst="rect">
            <a:avLst/>
          </a:prstGeom>
        </p:spPr>
        <p:txBody>
          <a:bodyPr wrap="square">
            <a:spAutoFit/>
          </a:bodyPr>
          <a:lstStyle/>
          <a:p>
            <a:r>
              <a:rPr lang="ar-SA" sz="3200" b="1" dirty="0" smtClean="0"/>
              <a:t>أثر الإعاقة البصرية على الجانب الاجتماعي</a:t>
            </a:r>
          </a:p>
          <a:p>
            <a:r>
              <a:rPr lang="ar-SA" sz="3200" dirty="0" smtClean="0"/>
              <a:t>تظهر مشكلات التوافق الاجتماعي لذوي الإعاقة بصريا بسبب ردود الفعل غير الملائمة من جانب المجتمع وليس بسبب الخلل الذي يصيب هؤلاء الأفراد. وقد تعوق ردود الفعل هذه قدرة الطفل المعوق بصريا على تطوير أنماط من الاعتمادية والسلبية وهو ما يعرف بالعجز المتعلم وتحدث حالة عدم الألفة بين الأفراد العاديين والمكفوفين وللأسف فإن الأفراد المكفوفين لا يتمكنون من تغيير أسلوبهم في التفاعل الاجتماعي حتى يتوافقون مع تلك الظروف المحيطة بهم لذلك فإن الأفراد المبصرين يعدون مسؤولين عن التواصل مع هؤلاء الأفراد المكفوفين .</a:t>
            </a:r>
          </a:p>
          <a:p>
            <a:r>
              <a:rPr lang="ar-SA" sz="3200" dirty="0" smtClean="0"/>
              <a:t>وهناك أدلة علمية تشير إلى أن المكفوفين يواجهون مشكلات في التكيف الاجتماعي وبخاصة في المراحل العمرية المبكرة وان تلك المشكلات تؤثر على نموهم الانفعالي والاجتماعي في المراحل لعمرية اللاحقة </a:t>
            </a:r>
          </a:p>
          <a:p>
            <a:endParaRPr lang="ar-SA" sz="3200" dirty="0"/>
          </a:p>
        </p:txBody>
      </p:sp>
    </p:spTree>
    <p:extLst>
      <p:ext uri="{BB962C8B-B14F-4D97-AF65-F5344CB8AC3E}">
        <p14:creationId xmlns:p14="http://schemas.microsoft.com/office/powerpoint/2010/main" val="3188650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7000">
              <a:srgbClr val="0070C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مستطيل 1"/>
          <p:cNvSpPr/>
          <p:nvPr/>
        </p:nvSpPr>
        <p:spPr>
          <a:xfrm>
            <a:off x="109182" y="310409"/>
            <a:ext cx="11872956" cy="6494085"/>
          </a:xfrm>
          <a:prstGeom prst="rect">
            <a:avLst/>
          </a:prstGeom>
        </p:spPr>
        <p:txBody>
          <a:bodyPr wrap="square">
            <a:spAutoFit/>
          </a:bodyPr>
          <a:lstStyle/>
          <a:p>
            <a:r>
              <a:rPr lang="ar-SA" sz="3200" dirty="0" smtClean="0"/>
              <a:t>وتشير الدراسات أيضاً أن المكفوفين اقل عدوانية من المبصرين وأن لديهم نزعة نحو السلبية أكثر من اقرأنهم المبصرين ؛ ويعزو البعض ذلك إلى كون الفرص المتاحة للمكفوف للتعبير عن العدوان محدود بسبب الافتقار للبصر الأمر الذي يؤدي إلى أن يعبر المكفوف عن غضب عام وغير موجه لكن ذلك لا يعني أن المكفوف اقل غضبا من المبصر أو اقل حاجة منهم للتعبير عن ذلك الغضب</a:t>
            </a:r>
          </a:p>
          <a:p>
            <a:r>
              <a:rPr lang="ar-SA" sz="3200" dirty="0" smtClean="0"/>
              <a:t>وتنصب اهتمامات المكفوف على ما لا يستطيع عمله لا على ما يستطيع عمله وتعايشه مع </a:t>
            </a:r>
            <a:r>
              <a:rPr lang="ar-SA" sz="3200" dirty="0" err="1" smtClean="0"/>
              <a:t>الإتجاهات</a:t>
            </a:r>
            <a:r>
              <a:rPr lang="ar-SA" sz="3200" dirty="0" smtClean="0"/>
              <a:t> السلبية أكبر من التعايش مع الإعاقة نفسها كذلك فإن ردود فعل الوالدين والمؤسسات الخاصة والرفاق وغيرهم غالباً ما تنطوي على افتراضات نمطية تصور الإنسان المعاق بصريا هو إنسان يثير الشفقة وأنه يعتمد على غيره </a:t>
            </a:r>
          </a:p>
          <a:p>
            <a:endParaRPr lang="ar-SA" sz="3200" dirty="0" smtClean="0"/>
          </a:p>
          <a:p>
            <a:endParaRPr lang="ar-SA" sz="3200" dirty="0"/>
          </a:p>
        </p:txBody>
      </p:sp>
    </p:spTree>
    <p:extLst>
      <p:ext uri="{BB962C8B-B14F-4D97-AF65-F5344CB8AC3E}">
        <p14:creationId xmlns:p14="http://schemas.microsoft.com/office/powerpoint/2010/main" val="3170822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7000">
              <a:srgbClr val="0070C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مستطيل 1"/>
          <p:cNvSpPr/>
          <p:nvPr/>
        </p:nvSpPr>
        <p:spPr>
          <a:xfrm>
            <a:off x="0" y="231655"/>
            <a:ext cx="12015624" cy="5693866"/>
          </a:xfrm>
          <a:prstGeom prst="rect">
            <a:avLst/>
          </a:prstGeom>
        </p:spPr>
        <p:txBody>
          <a:bodyPr wrap="square">
            <a:spAutoFit/>
          </a:bodyPr>
          <a:lstStyle/>
          <a:p>
            <a:r>
              <a:rPr lang="ar-SA" sz="2800" b="1" dirty="0" smtClean="0"/>
              <a:t>أثر الإعاقة البصرية على الجانب المعرفي</a:t>
            </a:r>
          </a:p>
          <a:p>
            <a:r>
              <a:rPr lang="ar-SA" sz="2800" dirty="0" smtClean="0"/>
              <a:t>يتفق معظم الأخصائيون على أنه عند مقارنة مستوى التحصيل الأكاديمي للطلاب المكفوفين بتحصيل اقرأنهم المبصرين فإنه ينبغي أن يتم تفسير النتائج بحذر شديد نظراْ لأنه يجب أن يتم اختبار كلتا الفئتين في ظل ظروف مختلفة ، ولذلك فإن هناك نسخا من بعض الاختبارات التحصيلية مكتوبة بلغة </a:t>
            </a:r>
            <a:r>
              <a:rPr lang="ar-SA" sz="2800" dirty="0" err="1" smtClean="0"/>
              <a:t>برايل</a:t>
            </a:r>
            <a:r>
              <a:rPr lang="ar-SA" sz="2800" dirty="0" smtClean="0"/>
              <a:t> أو بخط كبير .</a:t>
            </a:r>
          </a:p>
          <a:p>
            <a:r>
              <a:rPr lang="ar-SA" sz="2800" dirty="0" smtClean="0"/>
              <a:t>إلا أن الكثير من المؤتمرات العلمية الدولية أكدت أن ضعاف البصر في حاجة إلى خدمات وبرامج تربوية تختلف عن تلك التي تقدم للمكفوفين ، واقترح الكثير من الباحثين عدم قبول هؤلاء التلاميذ أو تعليمهم في مدارس المكفوفين لان ذلك يمثل ضرراً نفسياً وتربوياً واجتماعياً بالغ التأثير على هذه الفئة</a:t>
            </a:r>
          </a:p>
          <a:p>
            <a:endParaRPr lang="ar-SA" sz="2800" dirty="0" smtClean="0"/>
          </a:p>
          <a:p>
            <a:r>
              <a:rPr lang="ar-SA" sz="2800" b="1" dirty="0" smtClean="0"/>
              <a:t>ورغم ذلك فهناك مشكلات تواجه العملية التعليمية للمعاقين بصرياً وهي </a:t>
            </a:r>
          </a:p>
          <a:p>
            <a:r>
              <a:rPr lang="ar-SA" sz="2800" dirty="0" smtClean="0"/>
              <a:t>• عدم توفر مدارس خاصة وكافية لهم .</a:t>
            </a:r>
          </a:p>
          <a:p>
            <a:r>
              <a:rPr lang="ar-SA" sz="2800" dirty="0" smtClean="0"/>
              <a:t>• الآثار النفسية لإلحاق الطفل المعاق بصريا في المدارس العادية .</a:t>
            </a:r>
            <a:endParaRPr lang="ar-SA" sz="2800" dirty="0"/>
          </a:p>
        </p:txBody>
      </p:sp>
    </p:spTree>
    <p:extLst>
      <p:ext uri="{BB962C8B-B14F-4D97-AF65-F5344CB8AC3E}">
        <p14:creationId xmlns:p14="http://schemas.microsoft.com/office/powerpoint/2010/main" val="766864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7000">
              <a:srgbClr val="0070C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مستطيل 1"/>
          <p:cNvSpPr/>
          <p:nvPr/>
        </p:nvSpPr>
        <p:spPr>
          <a:xfrm>
            <a:off x="218364" y="545553"/>
            <a:ext cx="11578895" cy="5509200"/>
          </a:xfrm>
          <a:prstGeom prst="rect">
            <a:avLst/>
          </a:prstGeom>
        </p:spPr>
        <p:txBody>
          <a:bodyPr wrap="square">
            <a:spAutoFit/>
          </a:bodyPr>
          <a:lstStyle/>
          <a:p>
            <a:r>
              <a:rPr lang="ar-SA" sz="3200" dirty="0" smtClean="0"/>
              <a:t>• </a:t>
            </a:r>
            <a:r>
              <a:rPr lang="ar-SA" sz="3200" dirty="0"/>
              <a:t>شعور الرهبة والخوف الذي ينتاب التلاميذ عند رؤية المعاق وانعكاسه على سلوكه الذي يكون انسحابا أو عدوانيا كعملية تعويضية</a:t>
            </a:r>
          </a:p>
          <a:p>
            <a:endParaRPr lang="ar-SA" sz="3200" dirty="0" smtClean="0"/>
          </a:p>
          <a:p>
            <a:r>
              <a:rPr lang="ar-SA" sz="3200" dirty="0"/>
              <a:t> </a:t>
            </a:r>
            <a:r>
              <a:rPr lang="ar-SA" sz="3200" dirty="0" smtClean="0"/>
              <a:t>• وتتطلب الإعاقة البصرية تكييف المواد والوسائل التعليمية لتلائم المكفوف لتزويده بأكبر قدر ممكن من المعلومات عن حقائق العالم الذي يعيشون فيه وإلى مساعدتهم على تطوير الثقة بأنفسهم وبقدرتهم على التعامل مع المحيط ولتحقيق تلك الأهداف يلجا المعلمون إلى الطرائق التعليمية الخاصة اذ يتم التركيز على حاسة اللمس والسمع لاكتساب المعلومات وتنمية المهارات وكيفية تطويرها فضلا عن تنمية الاتجاهات والقيم وتنمية الإدراك الحسي.</a:t>
            </a:r>
          </a:p>
          <a:p>
            <a:endParaRPr lang="ar-SA" sz="3200" dirty="0"/>
          </a:p>
        </p:txBody>
      </p:sp>
    </p:spTree>
    <p:extLst>
      <p:ext uri="{BB962C8B-B14F-4D97-AF65-F5344CB8AC3E}">
        <p14:creationId xmlns:p14="http://schemas.microsoft.com/office/powerpoint/2010/main" val="1755635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7000">
              <a:srgbClr val="0070C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2" name="صورة 1"/>
          <p:cNvPicPr>
            <a:picLocks noChangeAspect="1"/>
          </p:cNvPicPr>
          <p:nvPr/>
        </p:nvPicPr>
        <p:blipFill>
          <a:blip r:embed="rId3"/>
          <a:stretch>
            <a:fillRect/>
          </a:stretch>
        </p:blipFill>
        <p:spPr>
          <a:xfrm>
            <a:off x="-113248" y="0"/>
            <a:ext cx="4775190" cy="3704286"/>
          </a:xfrm>
          <a:prstGeom prst="rect">
            <a:avLst/>
          </a:prstGeom>
        </p:spPr>
      </p:pic>
      <p:pic>
        <p:nvPicPr>
          <p:cNvPr id="3" name="صورة 2"/>
          <p:cNvPicPr>
            <a:picLocks noChangeAspect="1"/>
          </p:cNvPicPr>
          <p:nvPr/>
        </p:nvPicPr>
        <p:blipFill>
          <a:blip r:embed="rId4"/>
          <a:stretch>
            <a:fillRect/>
          </a:stretch>
        </p:blipFill>
        <p:spPr>
          <a:xfrm>
            <a:off x="-113248" y="3704286"/>
            <a:ext cx="5133277" cy="3260361"/>
          </a:xfrm>
          <a:prstGeom prst="rect">
            <a:avLst/>
          </a:prstGeom>
        </p:spPr>
      </p:pic>
      <p:pic>
        <p:nvPicPr>
          <p:cNvPr id="4" name="صورة 3"/>
          <p:cNvPicPr>
            <a:picLocks noChangeAspect="1"/>
          </p:cNvPicPr>
          <p:nvPr/>
        </p:nvPicPr>
        <p:blipFill>
          <a:blip r:embed="rId5"/>
          <a:stretch>
            <a:fillRect/>
          </a:stretch>
        </p:blipFill>
        <p:spPr>
          <a:xfrm>
            <a:off x="6325849" y="0"/>
            <a:ext cx="5576341" cy="3704286"/>
          </a:xfrm>
          <a:prstGeom prst="rect">
            <a:avLst/>
          </a:prstGeom>
        </p:spPr>
      </p:pic>
      <p:pic>
        <p:nvPicPr>
          <p:cNvPr id="5" name="صورة 4"/>
          <p:cNvPicPr>
            <a:picLocks noChangeAspect="1"/>
          </p:cNvPicPr>
          <p:nvPr/>
        </p:nvPicPr>
        <p:blipFill>
          <a:blip r:embed="rId6"/>
          <a:stretch>
            <a:fillRect/>
          </a:stretch>
        </p:blipFill>
        <p:spPr>
          <a:xfrm>
            <a:off x="6325848" y="3837482"/>
            <a:ext cx="5576341" cy="3048466"/>
          </a:xfrm>
          <a:prstGeom prst="rect">
            <a:avLst/>
          </a:prstGeom>
        </p:spPr>
      </p:pic>
    </p:spTree>
    <p:extLst>
      <p:ext uri="{BB962C8B-B14F-4D97-AF65-F5344CB8AC3E}">
        <p14:creationId xmlns:p14="http://schemas.microsoft.com/office/powerpoint/2010/main" val="3556579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7000">
              <a:srgbClr val="0070C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مستطيل 1"/>
          <p:cNvSpPr/>
          <p:nvPr/>
        </p:nvSpPr>
        <p:spPr>
          <a:xfrm>
            <a:off x="95534" y="158930"/>
            <a:ext cx="12096466" cy="6494085"/>
          </a:xfrm>
          <a:prstGeom prst="rect">
            <a:avLst/>
          </a:prstGeom>
        </p:spPr>
        <p:txBody>
          <a:bodyPr wrap="square">
            <a:spAutoFit/>
          </a:bodyPr>
          <a:lstStyle/>
          <a:p>
            <a:r>
              <a:rPr lang="ar-SA" sz="3200" b="1" dirty="0" smtClean="0"/>
              <a:t>وتتأثر شخصية المعاق بصرياً بعدة عوامل وهي :</a:t>
            </a:r>
          </a:p>
          <a:p>
            <a:r>
              <a:rPr lang="ar-SA" sz="3200" b="1" dirty="0" smtClean="0"/>
              <a:t>أولا \ 	أسباب الإعاقة البصرية </a:t>
            </a:r>
          </a:p>
          <a:p>
            <a:r>
              <a:rPr lang="ar-SA" sz="3200" dirty="0" smtClean="0"/>
              <a:t>تبدو أهمية هذا العامل حينما يتبين أن بعض عيوب البصر تنتج من أمراض جسمية لا تصيب العين فحسب ولكنها تحتاج إلى علاج عام كالتدرن الرئوي مثلاً وهناك فرق كبير بين تصرفات شخص أصيب بالإعاقة نتيجة مرض السكري وبين تصرفات شخص حاول الانتحار ملحقا الضرر بعصب عينه مسببا إعاقته </a:t>
            </a:r>
          </a:p>
          <a:p>
            <a:r>
              <a:rPr lang="ar-SA" sz="3200" b="1" dirty="0" smtClean="0"/>
              <a:t>1- السن عند حدوث الإعاقة : </a:t>
            </a:r>
            <a:r>
              <a:rPr lang="ar-SA" sz="3200" dirty="0" smtClean="0"/>
              <a:t>فالأشخاص الذين يولدون وعندهم إعاقة بصرية يلاقون مشكلات مختلفة ويحتاجون إلى أساليب مختلفة للتدريب من الأطفال الذين يصابون لاحقا بالإصابة فالسن الذي يحصل فيه الإعاقة هو الذي يقرر مدى امكانية اللجوء للتصور البصري لان الشخص المصاب بالإعاقة في سن الخامسة وقبلها لا يستطيع الاحتفاظ بالقدرة على تصور تجاربه وخبراته السابقة أما الذي يصاب بعد هذا السن فيمكنهم ذلك .</a:t>
            </a:r>
            <a:endParaRPr lang="ar-SA" sz="3200" dirty="0"/>
          </a:p>
        </p:txBody>
      </p:sp>
    </p:spTree>
    <p:extLst>
      <p:ext uri="{BB962C8B-B14F-4D97-AF65-F5344CB8AC3E}">
        <p14:creationId xmlns:p14="http://schemas.microsoft.com/office/powerpoint/2010/main" val="3085739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17000">
              <a:srgbClr val="0070C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مستطيل 1"/>
          <p:cNvSpPr/>
          <p:nvPr/>
        </p:nvSpPr>
        <p:spPr>
          <a:xfrm>
            <a:off x="259306" y="254465"/>
            <a:ext cx="11791665" cy="6494085"/>
          </a:xfrm>
          <a:prstGeom prst="rect">
            <a:avLst/>
          </a:prstGeom>
        </p:spPr>
        <p:txBody>
          <a:bodyPr wrap="square">
            <a:spAutoFit/>
          </a:bodyPr>
          <a:lstStyle/>
          <a:p>
            <a:r>
              <a:rPr lang="ar-SA" sz="3200" b="1" dirty="0" smtClean="0"/>
              <a:t>2.	كيفية حدوث الإعاقة : </a:t>
            </a:r>
          </a:p>
          <a:p>
            <a:r>
              <a:rPr lang="ar-SA" sz="3200" dirty="0" smtClean="0"/>
              <a:t>فقد تحدث بشكل مفاجئ أو تدريجي والإعاقة البصرية المفاجئة تحدث صدمة نفسية يشعر بعدها انه أصيب بمأساة كبيرة  وانه غير قادر على أداء مهامه وقد تنتابه أفكار تتجه نحو الانتحار بينما في الإعاقة التدريجية فيغلب الشعور بعدم الأمان وعدم الاستقرار ومن ثم لا يقتنع الفرد برأي واحد بل يتعلق بأي إشارة تؤدي إلى الأمل لذلك يحجم الكثير من الأخصائيين والأطباء في ذكر فرص شفاء المريض مما يؤجل الشعور بالخوف وعدم الاستقرار فترة من الوقت بالنسبة للمريض </a:t>
            </a:r>
          </a:p>
          <a:p>
            <a:r>
              <a:rPr lang="ar-SA" sz="3200" b="1" dirty="0" smtClean="0"/>
              <a:t>3.	حالة العين ومنظرها : </a:t>
            </a:r>
          </a:p>
          <a:p>
            <a:r>
              <a:rPr lang="ar-SA" sz="3200" dirty="0" smtClean="0"/>
              <a:t>يعتبر هذا العامل ذو أهمية كبيرة نفسيا فإحساس الفرد بتغير حالة العين أو بخطر حدوث التغير يسبب له حالة من القلق والاضطراب وعدم الراحة والتوتر خاصة إذا كان منظر العين يستدعي إجراء عملية استئصال للعين.</a:t>
            </a:r>
            <a:endParaRPr lang="ar-SA" sz="3200" dirty="0"/>
          </a:p>
        </p:txBody>
      </p:sp>
    </p:spTree>
    <p:extLst>
      <p:ext uri="{BB962C8B-B14F-4D97-AF65-F5344CB8AC3E}">
        <p14:creationId xmlns:p14="http://schemas.microsoft.com/office/powerpoint/2010/main" val="2310151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17000">
              <a:srgbClr val="0070C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مستطيل 1"/>
          <p:cNvSpPr/>
          <p:nvPr/>
        </p:nvSpPr>
        <p:spPr>
          <a:xfrm>
            <a:off x="259308" y="606523"/>
            <a:ext cx="11621181" cy="5509200"/>
          </a:xfrm>
          <a:prstGeom prst="rect">
            <a:avLst/>
          </a:prstGeom>
        </p:spPr>
        <p:txBody>
          <a:bodyPr wrap="square">
            <a:spAutoFit/>
          </a:bodyPr>
          <a:lstStyle/>
          <a:p>
            <a:r>
              <a:rPr lang="ar-SA" sz="3200" b="1" dirty="0" smtClean="0"/>
              <a:t>4-  الحركة : </a:t>
            </a:r>
          </a:p>
          <a:p>
            <a:r>
              <a:rPr lang="ar-SA" sz="3200" dirty="0" smtClean="0"/>
              <a:t>تعتبر الحركة من العوامل المؤثرة في شخصية الكفيف حيث يعجز عن الحركة بنفس السهولة التي يتحرك بها المبصر  فحركته تتسم بالحذر والحيطة  وهذا أمر يؤثر سلبا على نفسية المعاق بصريا .</a:t>
            </a:r>
          </a:p>
          <a:p>
            <a:endParaRPr lang="ar-SA" sz="3200" dirty="0"/>
          </a:p>
          <a:p>
            <a:endParaRPr lang="ar-SA" sz="3200" dirty="0" smtClean="0"/>
          </a:p>
          <a:p>
            <a:r>
              <a:rPr lang="ar-SA" sz="3200" b="1" dirty="0" smtClean="0"/>
              <a:t>5. البيئة : </a:t>
            </a:r>
          </a:p>
          <a:p>
            <a:r>
              <a:rPr lang="ar-SA" sz="3200" dirty="0" smtClean="0"/>
              <a:t>تؤدي البيئة دورا كبيرا في بناء شخصية الكفيف وهو دور يتراوح بين المواقف التي يغلب عليها سمات المساعدة والمعاونة وبين المواقف التي يغلب عليها سمات الإهمال وعدم القبول .</a:t>
            </a:r>
          </a:p>
          <a:p>
            <a:endParaRPr lang="ar-SA" sz="3200" dirty="0"/>
          </a:p>
        </p:txBody>
      </p:sp>
    </p:spTree>
    <p:extLst>
      <p:ext uri="{BB962C8B-B14F-4D97-AF65-F5344CB8AC3E}">
        <p14:creationId xmlns:p14="http://schemas.microsoft.com/office/powerpoint/2010/main" val="1426704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17000">
              <a:srgbClr val="0070C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مستطيل 1"/>
          <p:cNvSpPr/>
          <p:nvPr/>
        </p:nvSpPr>
        <p:spPr>
          <a:xfrm>
            <a:off x="300251" y="197090"/>
            <a:ext cx="11621181" cy="5509200"/>
          </a:xfrm>
          <a:prstGeom prst="rect">
            <a:avLst/>
          </a:prstGeom>
        </p:spPr>
        <p:txBody>
          <a:bodyPr wrap="square">
            <a:spAutoFit/>
          </a:bodyPr>
          <a:lstStyle/>
          <a:p>
            <a:r>
              <a:rPr lang="ar-SA" sz="3200" b="1" dirty="0" smtClean="0"/>
              <a:t>6. الحالة النفسية : </a:t>
            </a:r>
          </a:p>
          <a:p>
            <a:r>
              <a:rPr lang="ar-SA" sz="3200" dirty="0" smtClean="0"/>
              <a:t>حين يرغب الكفيف الخروج من عالمه الضيق والاندماج في عالم المبصرين محاولا تجاوز عالمه المحدود كي يتحرر ويستقل يواجه فأنه يصطدم بعجزه الذي </a:t>
            </a:r>
            <a:r>
              <a:rPr lang="ar-SA" sz="3200" dirty="0"/>
              <a:t>ي</a:t>
            </a:r>
            <a:r>
              <a:rPr lang="ar-SA" sz="3200" dirty="0" smtClean="0"/>
              <a:t>دفعه </a:t>
            </a:r>
            <a:r>
              <a:rPr lang="ar-SA" sz="3200" dirty="0" err="1" smtClean="0"/>
              <a:t>مجداا</a:t>
            </a:r>
            <a:r>
              <a:rPr lang="ar-SA" sz="3200" dirty="0" smtClean="0"/>
              <a:t> إلى عالمه المحدود  وحينها يتعرض لاضطرابات نفسية حادة لشعوره بعجزه عن الحركة بحرية وعدم  سيطرته على بيئته كما يسيطر عليه صراع الإحجام أو الإقدام وقد يلجأ إلى أنواع من الحيل اللاشعورية التي تساعده في الهروب من هذه الحالة النفسية القلقة فإما أن يسلك سلوكاً تعويضياً متحدياً عجزه محاولاً الاندماج في عالم المبصرين ويصبح في هذه الحالة بحاجة ماسة إلى أن يتقبل أو يلجأ إلى </a:t>
            </a:r>
            <a:r>
              <a:rPr lang="ar-SA" sz="3200" dirty="0" err="1" smtClean="0"/>
              <a:t>الإعتزال</a:t>
            </a:r>
            <a:r>
              <a:rPr lang="ar-SA" sz="3200" dirty="0" smtClean="0"/>
              <a:t> منسحباً إلى عالمه المحدود الذي ويصبح في هذه الحالة في حاجة ملحة إلى الرعاية والأمن .</a:t>
            </a:r>
            <a:endParaRPr lang="ar-SA" sz="3200" dirty="0"/>
          </a:p>
        </p:txBody>
      </p:sp>
    </p:spTree>
    <p:extLst>
      <p:ext uri="{BB962C8B-B14F-4D97-AF65-F5344CB8AC3E}">
        <p14:creationId xmlns:p14="http://schemas.microsoft.com/office/powerpoint/2010/main" val="3981894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17000">
              <a:srgbClr val="0070C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مستطيل 1"/>
          <p:cNvSpPr/>
          <p:nvPr/>
        </p:nvSpPr>
        <p:spPr>
          <a:xfrm>
            <a:off x="423081" y="532980"/>
            <a:ext cx="11327643" cy="6001643"/>
          </a:xfrm>
          <a:prstGeom prst="rect">
            <a:avLst/>
          </a:prstGeom>
        </p:spPr>
        <p:txBody>
          <a:bodyPr wrap="square">
            <a:spAutoFit/>
          </a:bodyPr>
          <a:lstStyle/>
          <a:p>
            <a:r>
              <a:rPr lang="ar-SA" sz="2400" b="1" dirty="0" smtClean="0"/>
              <a:t>القيود النفسية التي تفرضها الإعاقة البصرية</a:t>
            </a:r>
          </a:p>
          <a:p>
            <a:r>
              <a:rPr lang="ar-SA" sz="2400" b="1" dirty="0" smtClean="0"/>
              <a:t>1.	الخوف من المراقبة : </a:t>
            </a:r>
          </a:p>
          <a:p>
            <a:r>
              <a:rPr lang="ar-SA" sz="2400" dirty="0" smtClean="0"/>
              <a:t>إن شعور الكفيف أنه مراقب من المبصرين لسلوكه وأنهم يرصدون عليه أخطاءه يجعله دائم التوتر وأكثر عرضة لعدم الإحساس بالأمان ويجعله أحيانا يسلك سلوكاً غير مقبول اجتماعيا لتفادي الوقوع في الخطأ كأن يضع إصبعه في الماء والشراب خوفاً من أن يسيل خارجه بعد امتلائه</a:t>
            </a:r>
          </a:p>
          <a:p>
            <a:r>
              <a:rPr lang="ar-SA" sz="2400" b="1" dirty="0" smtClean="0"/>
              <a:t>2.	الشعور بكف البصر كمثير : </a:t>
            </a:r>
          </a:p>
          <a:p>
            <a:r>
              <a:rPr lang="ar-SA" sz="2400" dirty="0" smtClean="0"/>
              <a:t>فالحرمان من الضوء أصعب من الحرمان من الصوت وهو أكثر ضغطاً ويترتب على ذلك الشعور القلق وصعوبات في التذكر والشعور بالضغط فيزداد الشعور بالعزلة </a:t>
            </a:r>
          </a:p>
          <a:p>
            <a:endParaRPr lang="ar-SA" sz="2400" dirty="0" smtClean="0"/>
          </a:p>
          <a:p>
            <a:r>
              <a:rPr lang="ar-SA" sz="2400" b="1" dirty="0" smtClean="0"/>
              <a:t>3.	الشعور بالنقص والدونية : </a:t>
            </a:r>
          </a:p>
          <a:p>
            <a:r>
              <a:rPr lang="ar-SA" sz="2400" dirty="0" smtClean="0"/>
              <a:t>يتولد هذا الشعور في كل حركة يقوم بها الكفيف بطريقة مباشرة وغير مباشرة حتى ولو سمع عبارات الإطراء من البعض لما يقوم به من قدرات فهو يرى في هذا عدم ثقة ويدرك أن ما يقوم به لا يصلح إلا إذا تجنب الموقف حينها يبدأ الكفيف بتجنب المواقف التي تسبب له الشعور بالنقص والدونية وتبدو عليه الرغبة في الهروب لأن هذا الشعور بالنقص يحطم النشاط الشخصي والقدرات الابداعية المختلفة</a:t>
            </a:r>
            <a:endParaRPr lang="ar-SA" sz="2400" dirty="0"/>
          </a:p>
        </p:txBody>
      </p:sp>
    </p:spTree>
    <p:extLst>
      <p:ext uri="{BB962C8B-B14F-4D97-AF65-F5344CB8AC3E}">
        <p14:creationId xmlns:p14="http://schemas.microsoft.com/office/powerpoint/2010/main" val="386393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17000">
              <a:srgbClr val="0070C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مستطيل 1"/>
          <p:cNvSpPr/>
          <p:nvPr/>
        </p:nvSpPr>
        <p:spPr>
          <a:xfrm>
            <a:off x="136478" y="145192"/>
            <a:ext cx="11959988" cy="6370975"/>
          </a:xfrm>
          <a:prstGeom prst="rect">
            <a:avLst/>
          </a:prstGeom>
        </p:spPr>
        <p:txBody>
          <a:bodyPr wrap="square">
            <a:spAutoFit/>
          </a:bodyPr>
          <a:lstStyle/>
          <a:p>
            <a:r>
              <a:rPr lang="ar-SA" sz="2400" b="1" dirty="0" smtClean="0"/>
              <a:t>المشكلات الأسرية التي تواجه المعاقين بصرياً</a:t>
            </a:r>
          </a:p>
          <a:p>
            <a:r>
              <a:rPr lang="ar-SA" sz="2400" dirty="0" smtClean="0"/>
              <a:t>إن اتجاهات الأسرة نحو أطفالهم المعاقين بصرياً تلعب الدور الكبير في تقبله للعمى أو رفضه له ومن ثم في تكيفه النفسي والاجتماعي فهناك تصرفات مختلفة من الآباء نحو الطفل المعاق بصرياً منها: القبول، الرفض ، التدليل والحماية المبالغة، إنكار وجود الإعاقة أو العمى بصفة عامة، فالنبذ قد يشعر به الأب كرد فعل لما قد يرى فيه انتقاماً إلهياً لذنوب ارتكبها لذلك فهو لا يريد ولا يتقبل من يذكره بخطيئته وسوء حظه  وإن الطفل المعاق بصرياً يحتاج إلى رعاية أكثر واشباع رغباته ولكن الأب قد يقابل ذلك بالحرمان وعدم التقبل.</a:t>
            </a:r>
          </a:p>
          <a:p>
            <a:r>
              <a:rPr lang="ar-SA" sz="2400" dirty="0" smtClean="0"/>
              <a:t>وبعض الآباء قد يستجيب بمشاعر القلق وعدم القدرة على التصرف في مواجهة مشكلة الابن ذو الإعاقة البصرية فالمشاكل تبدأ في الظهور عندما يكون الوالدان غير مستعدين لتقبل الإعاقة البصرية كحقيقة واقعة والتي ربما تكون مصدر إزعاج في حياة الأسرة إذ يؤثر عليها كصدمة تخلف وراءها مشاعر وأحاسيس سلبية تكون بمثابة قاعدة اجتماعية تشكل إرادياً أو لا إرادياً سلوك الأم تجاه طفلها الرضيع وهذا يؤدي بدوره إلى عصبية الأم والتي يحتمل أن تنتقل بالتالي إلى طفلها الرضيع فيصبح هو أيضاً عصبياً.</a:t>
            </a:r>
          </a:p>
          <a:p>
            <a:r>
              <a:rPr lang="ar-SA" sz="2400" dirty="0" smtClean="0"/>
              <a:t>وقد يقبل الأشقاء أو يرفضون الشخص المعاق بصرياً اعتماداً على اتجاهات آبائهم ، وقد يرفضون بالتأكيد الانغماس المتزايد لآبائهم مع الطفل المعاق بصرياً، فالأشقاء الذين يعلمون بأن لديهم أخاً معاق بصرياً عادة ما يكونون مثقلين بعدة أنواع من الهموم وهناك بعض الأسئلة المتداولة بينهم مثل: لماذا يحدث هذا؟ وماذا سأقول لأصدقائي عنه ؟ وهل سأقوم بالعناية به طوال حياتي؟</a:t>
            </a:r>
            <a:endParaRPr lang="ar-SA" sz="2400" dirty="0"/>
          </a:p>
        </p:txBody>
      </p:sp>
    </p:spTree>
    <p:extLst>
      <p:ext uri="{BB962C8B-B14F-4D97-AF65-F5344CB8AC3E}">
        <p14:creationId xmlns:p14="http://schemas.microsoft.com/office/powerpoint/2010/main" val="1332846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17000">
              <a:srgbClr val="0070C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مستطيل 1"/>
          <p:cNvSpPr/>
          <p:nvPr/>
        </p:nvSpPr>
        <p:spPr>
          <a:xfrm>
            <a:off x="341194" y="270133"/>
            <a:ext cx="11382233" cy="5509200"/>
          </a:xfrm>
          <a:prstGeom prst="rect">
            <a:avLst/>
          </a:prstGeom>
        </p:spPr>
        <p:txBody>
          <a:bodyPr wrap="square">
            <a:spAutoFit/>
          </a:bodyPr>
          <a:lstStyle/>
          <a:p>
            <a:r>
              <a:rPr lang="ar-SA" sz="3200" b="1" dirty="0" smtClean="0"/>
              <a:t>ومن الطبيعي أن نتائج هذا السلوك من جانب الأسرة له انعكاساته على التكوين العقلي والنفسي والاجتماعي لشخصية الطفل المعاق بصرياً، ولأمد طويل، من أهم النتائج المترتبة على ذلك:</a:t>
            </a:r>
          </a:p>
          <a:p>
            <a:r>
              <a:rPr lang="ar-SA" sz="3200" dirty="0" smtClean="0"/>
              <a:t>1-	فقدان الشعور بالأمن والطمأنينة.</a:t>
            </a:r>
          </a:p>
          <a:p>
            <a:r>
              <a:rPr lang="ar-SA" sz="3200" dirty="0" smtClean="0"/>
              <a:t>2-	ممارسة أنماط من السلوك غير الاجتماعي.</a:t>
            </a:r>
          </a:p>
          <a:p>
            <a:r>
              <a:rPr lang="ar-SA" sz="3200" dirty="0" smtClean="0"/>
              <a:t>3-	 الميل إلى الانعزالية والعدوانية .</a:t>
            </a:r>
          </a:p>
          <a:p>
            <a:r>
              <a:rPr lang="ar-SA" sz="3200" dirty="0" smtClean="0"/>
              <a:t>4-	الوضع غير العادي للطفل المعاق بصرياً في الأسرة.</a:t>
            </a:r>
          </a:p>
          <a:p>
            <a:r>
              <a:rPr lang="ar-SA" sz="3200" dirty="0" smtClean="0"/>
              <a:t>5-	سوء الخلق والحقد والكراهية والشعور بالقلق.</a:t>
            </a:r>
          </a:p>
          <a:p>
            <a:r>
              <a:rPr lang="ar-SA" sz="3200" dirty="0" smtClean="0"/>
              <a:t>6-	النقص في الخبرة مما يؤدي إلى إعاقة النمو الطبيعي والاجتماعي والنفسي.</a:t>
            </a:r>
          </a:p>
        </p:txBody>
      </p:sp>
    </p:spTree>
    <p:extLst>
      <p:ext uri="{BB962C8B-B14F-4D97-AF65-F5344CB8AC3E}">
        <p14:creationId xmlns:p14="http://schemas.microsoft.com/office/powerpoint/2010/main" val="3353860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17000">
              <a:srgbClr val="0070C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مربع نص 1"/>
          <p:cNvSpPr txBox="1"/>
          <p:nvPr/>
        </p:nvSpPr>
        <p:spPr>
          <a:xfrm>
            <a:off x="177423" y="313899"/>
            <a:ext cx="11755498" cy="7478970"/>
          </a:xfrm>
          <a:prstGeom prst="rect">
            <a:avLst/>
          </a:prstGeom>
          <a:noFill/>
        </p:spPr>
        <p:txBody>
          <a:bodyPr wrap="square" rtlCol="1">
            <a:spAutoFit/>
          </a:bodyPr>
          <a:lstStyle/>
          <a:p>
            <a:r>
              <a:rPr lang="ar-SA" sz="3200" b="1" dirty="0" smtClean="0"/>
              <a:t>أسئلة نموذجية تخص المحاضرة</a:t>
            </a:r>
          </a:p>
          <a:p>
            <a:endParaRPr lang="ar-SA" sz="3200" b="1" dirty="0" smtClean="0"/>
          </a:p>
          <a:p>
            <a:r>
              <a:rPr lang="ar-SA" sz="3200" dirty="0" smtClean="0"/>
              <a:t>س1\ ما هو تعرف الإعاقة البصرية قانونيا وتربويا وما هي فئات الإعاقة البصرية ؟</a:t>
            </a:r>
          </a:p>
          <a:p>
            <a:endParaRPr lang="ar-SA" sz="3200" dirty="0" smtClean="0"/>
          </a:p>
          <a:p>
            <a:r>
              <a:rPr lang="ar-SA" sz="3200" dirty="0" smtClean="0"/>
              <a:t>س2</a:t>
            </a:r>
            <a:r>
              <a:rPr lang="ar-SA" sz="3200" dirty="0"/>
              <a:t>\ </a:t>
            </a:r>
            <a:r>
              <a:rPr lang="ar-SA" sz="3200" dirty="0" smtClean="0"/>
              <a:t>ما هي اشكال </a:t>
            </a:r>
            <a:r>
              <a:rPr lang="ar-SA" sz="3200" dirty="0"/>
              <a:t>الإعاقة البصرية لفئة ضعاف </a:t>
            </a:r>
            <a:r>
              <a:rPr lang="ar-SA" sz="3200" dirty="0" smtClean="0"/>
              <a:t>البصر عدديها مع شرح لثلاثة اشكال منها ؟</a:t>
            </a:r>
          </a:p>
          <a:p>
            <a:endParaRPr lang="ar-SA" sz="3200" dirty="0" smtClean="0"/>
          </a:p>
          <a:p>
            <a:r>
              <a:rPr lang="ar-SA" sz="3200" dirty="0" smtClean="0"/>
              <a:t>س3</a:t>
            </a:r>
            <a:r>
              <a:rPr lang="ar-SA" sz="3200" dirty="0"/>
              <a:t>\ </a:t>
            </a:r>
            <a:r>
              <a:rPr lang="ar-SA" sz="3200" dirty="0" smtClean="0"/>
              <a:t>ما هي القيود </a:t>
            </a:r>
            <a:r>
              <a:rPr lang="ar-SA" sz="3200" dirty="0"/>
              <a:t>النفسية التي تفرضها الإعاقة </a:t>
            </a:r>
            <a:r>
              <a:rPr lang="ar-SA" sz="3200" dirty="0" smtClean="0"/>
              <a:t>البصرية ؟</a:t>
            </a:r>
            <a:endParaRPr lang="ar-SA" sz="3200" dirty="0"/>
          </a:p>
          <a:p>
            <a:endParaRPr lang="ar-SA" sz="3200" dirty="0" smtClean="0"/>
          </a:p>
          <a:p>
            <a:r>
              <a:rPr lang="ar-SA" sz="3200" dirty="0"/>
              <a:t>س4\ ما </a:t>
            </a:r>
            <a:r>
              <a:rPr lang="ar-SA" sz="3200" dirty="0" smtClean="0"/>
              <a:t>هي اهم </a:t>
            </a:r>
            <a:r>
              <a:rPr lang="ar-SA" sz="3200" dirty="0"/>
              <a:t>المشكلات الأسرية التي تواجه المعاقين </a:t>
            </a:r>
            <a:r>
              <a:rPr lang="ar-SA" sz="3200" dirty="0" smtClean="0"/>
              <a:t>بصرياً وما </a:t>
            </a:r>
            <a:r>
              <a:rPr lang="ar-SA" sz="3200" dirty="0"/>
              <a:t>هي اهم  النتائج المترتبة على </a:t>
            </a:r>
            <a:r>
              <a:rPr lang="ar-SA" sz="3200" dirty="0" smtClean="0"/>
              <a:t>ذلك ؟</a:t>
            </a:r>
            <a:endParaRPr lang="ar-SA" sz="3200" dirty="0"/>
          </a:p>
          <a:p>
            <a:endParaRPr lang="ar-SA" sz="3200" dirty="0"/>
          </a:p>
          <a:p>
            <a:endParaRPr lang="ar-SA" sz="3200" dirty="0" smtClean="0"/>
          </a:p>
          <a:p>
            <a:endParaRPr lang="ar-SA" sz="3200" dirty="0"/>
          </a:p>
        </p:txBody>
      </p:sp>
    </p:spTree>
    <p:extLst>
      <p:ext uri="{BB962C8B-B14F-4D97-AF65-F5344CB8AC3E}">
        <p14:creationId xmlns:p14="http://schemas.microsoft.com/office/powerpoint/2010/main" val="3385838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7000">
              <a:srgbClr val="0070C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مستطيل 1"/>
          <p:cNvSpPr/>
          <p:nvPr/>
        </p:nvSpPr>
        <p:spPr>
          <a:xfrm>
            <a:off x="0" y="249494"/>
            <a:ext cx="12037101" cy="6186309"/>
          </a:xfrm>
          <a:prstGeom prst="rect">
            <a:avLst/>
          </a:prstGeom>
        </p:spPr>
        <p:txBody>
          <a:bodyPr wrap="square">
            <a:spAutoFit/>
          </a:bodyPr>
          <a:lstStyle/>
          <a:p>
            <a:r>
              <a:rPr lang="ar-SA" sz="3600" b="1" dirty="0" smtClean="0"/>
              <a:t>تعريف الإعاقة البصرية</a:t>
            </a:r>
          </a:p>
          <a:p>
            <a:r>
              <a:rPr lang="ar-SA" sz="2400" dirty="0" smtClean="0"/>
              <a:t>هي فقد الإنسان لحاسة البصر بشكل كلي أو جزئي ويعتمد على حواسه الأخرى، وبعض الوسائل والأدوات الخاصة </a:t>
            </a:r>
          </a:p>
          <a:p>
            <a:endParaRPr lang="ar-SA" sz="2400" dirty="0" smtClean="0"/>
          </a:p>
          <a:p>
            <a:r>
              <a:rPr lang="ar-SA" sz="3200" b="1" dirty="0" smtClean="0"/>
              <a:t>التعريف القانوني والنظامي</a:t>
            </a:r>
          </a:p>
          <a:p>
            <a:r>
              <a:rPr lang="ar-SA" sz="2800" dirty="0" smtClean="0"/>
              <a:t> الكفيف ذلك الشخص الذي لا تزيد حدة إبصاره عن 200/20 قدم في أحسن العينين وحتى باستعمال النظارة الطبية أو أولئك الأشخاص الذين لديهم ضيق في مدى الرؤية أي أن المجال البصري لا يزيد عن 20، وهناك نسبة ضئيلة من المكفوفين نظاماً لا يرون شيئاً وليس لديهم قدرة على الإبصار</a:t>
            </a:r>
          </a:p>
          <a:p>
            <a:r>
              <a:rPr lang="ar-SA" sz="3200" b="1" dirty="0" smtClean="0"/>
              <a:t>التعريف التربوي</a:t>
            </a:r>
          </a:p>
          <a:p>
            <a:r>
              <a:rPr lang="ar-SA" sz="2800" dirty="0" smtClean="0"/>
              <a:t> الكفيف ذلك الشخص الذي يشكو من إعاقة بصرية شديدة ويجب أن يتعلم القراءة والكتابة على طريقة بريل.</a:t>
            </a:r>
          </a:p>
          <a:p>
            <a:r>
              <a:rPr lang="ar-SA" sz="2800" dirty="0" smtClean="0"/>
              <a:t>أما المكفوف جزئياً وهو ذلك الشخص الذي يستطيع قراءة الكتابة العادية وذلك بالاستعانة بالعدسات المكبرة والكتب ذات الأحرف الكبيرة.</a:t>
            </a:r>
            <a:endParaRPr lang="ar-SA" sz="2800" dirty="0"/>
          </a:p>
        </p:txBody>
      </p:sp>
    </p:spTree>
    <p:extLst>
      <p:ext uri="{BB962C8B-B14F-4D97-AF65-F5344CB8AC3E}">
        <p14:creationId xmlns:p14="http://schemas.microsoft.com/office/powerpoint/2010/main" val="3197646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7000">
              <a:srgbClr val="0070C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مستطيل 1"/>
          <p:cNvSpPr/>
          <p:nvPr/>
        </p:nvSpPr>
        <p:spPr>
          <a:xfrm>
            <a:off x="-104930" y="0"/>
            <a:ext cx="12097062" cy="6740307"/>
          </a:xfrm>
          <a:prstGeom prst="rect">
            <a:avLst/>
          </a:prstGeom>
        </p:spPr>
        <p:txBody>
          <a:bodyPr wrap="square">
            <a:spAutoFit/>
          </a:bodyPr>
          <a:lstStyle/>
          <a:p>
            <a:r>
              <a:rPr lang="ar-SA" sz="3200" b="1" dirty="0" smtClean="0"/>
              <a:t>فئات الإعاقة البصرية</a:t>
            </a:r>
          </a:p>
          <a:p>
            <a:r>
              <a:rPr lang="ar-SA" sz="3200" b="1" dirty="0" smtClean="0"/>
              <a:t>1.	الكفيف</a:t>
            </a:r>
          </a:p>
          <a:p>
            <a:r>
              <a:rPr lang="ar-SA" sz="2800" b="1" dirty="0" smtClean="0"/>
              <a:t>التعريف الطبي: </a:t>
            </a:r>
          </a:p>
          <a:p>
            <a:r>
              <a:rPr lang="ar-SA" sz="2800" dirty="0" smtClean="0"/>
              <a:t>لا تزيد حدة إبصاره عن 20/200 قدم في أحسن العينين أو حتى باستعمال النظارة الطبية أو أولئك الأشخاص الذين لديهم ضيق في مدى رؤية المجال البصري لا تزيد عن20, كما تعتبر منظمة الصحة العالمية الكفيف وفق معيارها هو من تقل حدة إبصاره عن 30/60.</a:t>
            </a:r>
          </a:p>
          <a:p>
            <a:r>
              <a:rPr lang="ar-SA" sz="2800" b="1" dirty="0" smtClean="0"/>
              <a:t>التعريف التربوي: </a:t>
            </a:r>
          </a:p>
          <a:p>
            <a:r>
              <a:rPr lang="ar-SA" sz="2800" dirty="0" smtClean="0"/>
              <a:t>هو من فقد القدرة كلية على الإبصار ولا يستطيع أن يقرأ أو يكتب إلا من خلال استخدام حاسة اللمس لتعلم القراءة والكتابة بطريقة </a:t>
            </a:r>
            <a:r>
              <a:rPr lang="ar-SA" sz="2800" dirty="0" err="1" smtClean="0"/>
              <a:t>برايل</a:t>
            </a:r>
            <a:r>
              <a:rPr lang="ar-SA" sz="2800" dirty="0" smtClean="0"/>
              <a:t>.</a:t>
            </a:r>
          </a:p>
          <a:p>
            <a:r>
              <a:rPr lang="ar-SA" sz="3200" b="1" dirty="0" smtClean="0"/>
              <a:t>2.	ضعاف البصر: </a:t>
            </a:r>
          </a:p>
          <a:p>
            <a:r>
              <a:rPr lang="ar-SA" sz="2800" dirty="0" smtClean="0"/>
              <a:t>هم من فقدوا جزءاً من أبصارهم ولم تصل درجة شدة الإعاقة البصرية لديهم للحد الذي يمكن معه اعتبارهم مكفوفين، فيشار على أنهم ضعاف البصر وتتراوح حدة إبصارهم بين 6/20 أو 6/60 متراً ويتمكنون بصرياً من القراءة والكتابة بالخط العادي عن طريق استخدام المعينات البصرية.</a:t>
            </a:r>
          </a:p>
        </p:txBody>
      </p:sp>
    </p:spTree>
    <p:extLst>
      <p:ext uri="{BB962C8B-B14F-4D97-AF65-F5344CB8AC3E}">
        <p14:creationId xmlns:p14="http://schemas.microsoft.com/office/powerpoint/2010/main" val="4088468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7000">
              <a:srgbClr val="0070C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مستطيل 1"/>
          <p:cNvSpPr/>
          <p:nvPr/>
        </p:nvSpPr>
        <p:spPr>
          <a:xfrm>
            <a:off x="359765" y="163941"/>
            <a:ext cx="11602386" cy="6617196"/>
          </a:xfrm>
          <a:prstGeom prst="rect">
            <a:avLst/>
          </a:prstGeom>
        </p:spPr>
        <p:txBody>
          <a:bodyPr wrap="square">
            <a:spAutoFit/>
          </a:bodyPr>
          <a:lstStyle/>
          <a:p>
            <a:r>
              <a:rPr lang="ar-SA" sz="3200" b="1" dirty="0" smtClean="0"/>
              <a:t>اشكال الإعاقة البصرية لفئة ضعاف البصر</a:t>
            </a:r>
          </a:p>
          <a:p>
            <a:endParaRPr lang="ar-SA" sz="3200" b="1" dirty="0" smtClean="0"/>
          </a:p>
          <a:p>
            <a:r>
              <a:rPr lang="ar-SA" sz="2400" b="1" dirty="0" smtClean="0"/>
              <a:t>•	طول النظر</a:t>
            </a:r>
          </a:p>
          <a:p>
            <a:r>
              <a:rPr lang="ar-SA" sz="2400" b="1" dirty="0" smtClean="0"/>
              <a:t>اذ </a:t>
            </a:r>
            <a:r>
              <a:rPr lang="ar-SA" sz="2400" dirty="0" smtClean="0"/>
              <a:t>يعاني الفرد من صعوبة في رؤية الأجسام القريبة ذلك لقصر عمق كرة العين وتكون قدرته على رؤية الأجسام البعيدة عادية.</a:t>
            </a:r>
          </a:p>
          <a:p>
            <a:endParaRPr lang="ar-SA" sz="2400" dirty="0" smtClean="0"/>
          </a:p>
          <a:p>
            <a:r>
              <a:rPr lang="ar-SA" sz="2400" dirty="0" smtClean="0"/>
              <a:t>•	</a:t>
            </a:r>
            <a:r>
              <a:rPr lang="ar-SA" sz="2400" b="1" dirty="0" smtClean="0"/>
              <a:t>قصر النظر</a:t>
            </a:r>
          </a:p>
          <a:p>
            <a:r>
              <a:rPr lang="ar-SA" sz="2400" dirty="0" smtClean="0"/>
              <a:t>يواجه الفرد فيها صعوبة في رؤية الأجسام البعيدة بوضوح وتكمن المشكلة في أن عمق كرة العين من المقدمة للخلف يكون كبيراً.</a:t>
            </a:r>
          </a:p>
          <a:p>
            <a:endParaRPr lang="ar-SA" sz="2400" dirty="0" smtClean="0"/>
          </a:p>
          <a:p>
            <a:r>
              <a:rPr lang="ar-SA" sz="2400" dirty="0" smtClean="0"/>
              <a:t>•</a:t>
            </a:r>
            <a:r>
              <a:rPr lang="ar-SA" sz="2400" b="1" dirty="0" smtClean="0"/>
              <a:t>	الماء الأزرق (</a:t>
            </a:r>
            <a:r>
              <a:rPr lang="ar-SA" sz="2400" b="1" dirty="0" err="1" smtClean="0"/>
              <a:t>الجلاكوما</a:t>
            </a:r>
            <a:r>
              <a:rPr lang="ar-SA" sz="2400" b="1" dirty="0" smtClean="0"/>
              <a:t>) </a:t>
            </a:r>
          </a:p>
          <a:p>
            <a:r>
              <a:rPr lang="ar-SA" sz="2400" dirty="0" smtClean="0"/>
              <a:t>هي حالة تنتج عن ازدياد في إفراز السائل المائي داخل العين مما يؤدي إلى ارتفاع الضغط على العصب البصري.</a:t>
            </a:r>
          </a:p>
          <a:p>
            <a:endParaRPr lang="ar-SA" sz="2400" dirty="0" smtClean="0"/>
          </a:p>
          <a:p>
            <a:r>
              <a:rPr lang="ar-SA" sz="2400" dirty="0" smtClean="0"/>
              <a:t>•</a:t>
            </a:r>
            <a:r>
              <a:rPr lang="ar-SA" sz="2400" b="1" dirty="0" smtClean="0"/>
              <a:t>	الحول</a:t>
            </a:r>
          </a:p>
          <a:p>
            <a:r>
              <a:rPr lang="ar-SA" sz="2400" dirty="0" smtClean="0"/>
              <a:t>عبارة عن اضطراب في عضلات العين ينتج عنه عدم القدرة على التحكم في العين مما يعيق وظيفة الإبصار عن الأداء الطبيعي ويؤثر على مجال الرؤية.</a:t>
            </a:r>
          </a:p>
        </p:txBody>
      </p:sp>
    </p:spTree>
    <p:extLst>
      <p:ext uri="{BB962C8B-B14F-4D97-AF65-F5344CB8AC3E}">
        <p14:creationId xmlns:p14="http://schemas.microsoft.com/office/powerpoint/2010/main" val="391264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7000">
              <a:srgbClr val="0070C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مستطيل 1"/>
          <p:cNvSpPr/>
          <p:nvPr/>
        </p:nvSpPr>
        <p:spPr>
          <a:xfrm>
            <a:off x="149901" y="-209863"/>
            <a:ext cx="11842230" cy="7478970"/>
          </a:xfrm>
          <a:prstGeom prst="rect">
            <a:avLst/>
          </a:prstGeom>
        </p:spPr>
        <p:txBody>
          <a:bodyPr wrap="square">
            <a:spAutoFit/>
          </a:bodyPr>
          <a:lstStyle/>
          <a:p>
            <a:endParaRPr lang="ar-SA" sz="2400" b="1" dirty="0" smtClean="0"/>
          </a:p>
          <a:p>
            <a:r>
              <a:rPr lang="ar-SA" sz="2400" b="1" dirty="0" smtClean="0"/>
              <a:t>•	</a:t>
            </a:r>
            <a:r>
              <a:rPr lang="ar-SA" sz="2400" b="1" dirty="0" err="1" smtClean="0"/>
              <a:t>اللارؤية</a:t>
            </a:r>
            <a:endParaRPr lang="ar-SA" sz="2400" b="1" dirty="0" smtClean="0"/>
          </a:p>
          <a:p>
            <a:r>
              <a:rPr lang="ar-SA" sz="2400" dirty="0" smtClean="0"/>
              <a:t> لا تكون الرؤية والصورة واضحة جراء عدم الانتظام في انكسار الضوء الساقط على القرنية والعدسة وهذه الحالة بالإمكان علاجها بالجراحة أو العدسات اللاصقة.</a:t>
            </a:r>
          </a:p>
          <a:p>
            <a:endParaRPr lang="ar-SA" sz="2400" dirty="0" smtClean="0"/>
          </a:p>
          <a:p>
            <a:r>
              <a:rPr lang="ar-SA" sz="2400" b="1" dirty="0" smtClean="0"/>
              <a:t>•	الماء الأبيض أو </a:t>
            </a:r>
            <a:r>
              <a:rPr lang="ar-SA" sz="2400" b="1" dirty="0" err="1" smtClean="0"/>
              <a:t>عتامة</a:t>
            </a:r>
            <a:r>
              <a:rPr lang="ar-SA" sz="2400" b="1" dirty="0" smtClean="0"/>
              <a:t> عدسة العين</a:t>
            </a:r>
          </a:p>
          <a:p>
            <a:r>
              <a:rPr lang="ar-SA" sz="2400" dirty="0" smtClean="0"/>
              <a:t>وهو مرض إعتام في عدسة العين وفقدان شفافيتها مما يؤدي إلى عدم القدرة على الرؤيا ويصاب بهذا المرض كبار السن وقد يحدث مبكراً لأسباب وراثية كما قد يصيب صغار السن والشباب نتيجة ضربات شديدة على العين أو تعرض العين لمواد سامة أو حرارة شديدة، وبالإمكان علاجه عن طريق الجراحة.</a:t>
            </a:r>
          </a:p>
          <a:p>
            <a:endParaRPr lang="ar-SA" sz="2400" dirty="0" smtClean="0"/>
          </a:p>
          <a:p>
            <a:r>
              <a:rPr lang="ar-SA" sz="2400" dirty="0" smtClean="0"/>
              <a:t>•	</a:t>
            </a:r>
            <a:r>
              <a:rPr lang="ar-SA" sz="2400" b="1" dirty="0" smtClean="0"/>
              <a:t>رأرأة العين</a:t>
            </a:r>
          </a:p>
          <a:p>
            <a:r>
              <a:rPr lang="ar-SA" sz="2400" dirty="0" smtClean="0"/>
              <a:t>عبارة عن تذبذب السريع وحركات لا إرادية في مقلة العين، مما ينتج عنه القدرة على التركيز في الموضوع المرئي، وقد تسبب الغثيان.</a:t>
            </a:r>
          </a:p>
          <a:p>
            <a:endParaRPr lang="ar-SA" sz="2400" dirty="0" smtClean="0"/>
          </a:p>
          <a:p>
            <a:r>
              <a:rPr lang="ar-SA" sz="2400" dirty="0" smtClean="0"/>
              <a:t>•	</a:t>
            </a:r>
            <a:r>
              <a:rPr lang="ar-SA" sz="2400" b="1" dirty="0" smtClean="0"/>
              <a:t>الرمد الصديدي والربيعي والحبيبي</a:t>
            </a:r>
          </a:p>
          <a:p>
            <a:r>
              <a:rPr lang="ar-SA" sz="2400" dirty="0" smtClean="0"/>
              <a:t>وهي عبارة عن أمراض تنتج عن التحسس والذباب وتسبب تقرحات في قرنية العين وتورم الأجفان واحمرار العين والتواء الرموش إلى داخل العين، مما يسبب جروحاً والتهابات. وضعف في الإبصار.</a:t>
            </a:r>
          </a:p>
          <a:p>
            <a:endParaRPr lang="ar-SA" sz="2400" dirty="0"/>
          </a:p>
        </p:txBody>
      </p:sp>
    </p:spTree>
    <p:extLst>
      <p:ext uri="{BB962C8B-B14F-4D97-AF65-F5344CB8AC3E}">
        <p14:creationId xmlns:p14="http://schemas.microsoft.com/office/powerpoint/2010/main" val="1959406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7000">
              <a:srgbClr val="0070C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مستطيل 1"/>
          <p:cNvSpPr/>
          <p:nvPr/>
        </p:nvSpPr>
        <p:spPr>
          <a:xfrm>
            <a:off x="464695" y="425470"/>
            <a:ext cx="11047751" cy="6432530"/>
          </a:xfrm>
          <a:prstGeom prst="rect">
            <a:avLst/>
          </a:prstGeom>
        </p:spPr>
        <p:txBody>
          <a:bodyPr wrap="square">
            <a:spAutoFit/>
          </a:bodyPr>
          <a:lstStyle/>
          <a:p>
            <a:r>
              <a:rPr lang="ar-SA" sz="3200" b="1" dirty="0" smtClean="0"/>
              <a:t>أسباب الإعاقة البصرية</a:t>
            </a:r>
          </a:p>
          <a:p>
            <a:endParaRPr lang="ar-SA" sz="3200" b="1" dirty="0" smtClean="0"/>
          </a:p>
          <a:p>
            <a:r>
              <a:rPr lang="ar-SA" sz="2800" dirty="0" smtClean="0"/>
              <a:t>‌أ</a:t>
            </a:r>
            <a:r>
              <a:rPr lang="ar-SA" sz="3200" b="1" dirty="0" smtClean="0"/>
              <a:t>.	أسباب ما قبل الولادة: </a:t>
            </a:r>
            <a:r>
              <a:rPr lang="ar-SA" sz="2800" dirty="0" smtClean="0"/>
              <a:t>وهي إما نتيجة عوامل وراثية أو تشوهات ولادية كولادة طفل بدون عينين او انغلاق تام لفتحات العين او نقص جزء معين في الجهاز البصري أو عوامل تتعرض لها الأم الحامل، فتؤثر على الجهاز البصري للجنين.</a:t>
            </a:r>
          </a:p>
          <a:p>
            <a:endParaRPr lang="ar-SA" sz="2800" dirty="0" smtClean="0"/>
          </a:p>
          <a:p>
            <a:r>
              <a:rPr lang="ar-SA" sz="3200" b="1" dirty="0" smtClean="0"/>
              <a:t>‌ب.	أسباب أثناء الولادة:</a:t>
            </a:r>
            <a:r>
              <a:rPr lang="ar-SA" sz="2800" dirty="0" smtClean="0"/>
              <a:t> كالولادة المتعسرة ونقص الأوكسجين</a:t>
            </a:r>
          </a:p>
          <a:p>
            <a:endParaRPr lang="ar-SA" sz="2800" dirty="0" smtClean="0"/>
          </a:p>
          <a:p>
            <a:r>
              <a:rPr lang="ar-SA" sz="3200" b="1" dirty="0" smtClean="0"/>
              <a:t>‌ج.	أسباب بعد الولادة: </a:t>
            </a:r>
            <a:r>
              <a:rPr lang="ar-SA" sz="2800" dirty="0" smtClean="0"/>
              <a:t>وهي زيادة نسبة الأوكسجين المعطى للطفل الخداج، والإصابات التي تتعرض لها العين كالصدمات الشديدة والأمراض التي تصيب العين وأهمها التراخوما والرمد والماء الأبيض الأزرق، والإهمال في معالجة بعض الصعوبات البصرية البسيطة.</a:t>
            </a:r>
          </a:p>
          <a:p>
            <a:endParaRPr lang="ar-SA" sz="2800" dirty="0"/>
          </a:p>
        </p:txBody>
      </p:sp>
    </p:spTree>
    <p:extLst>
      <p:ext uri="{BB962C8B-B14F-4D97-AF65-F5344CB8AC3E}">
        <p14:creationId xmlns:p14="http://schemas.microsoft.com/office/powerpoint/2010/main" val="1553388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7000">
              <a:srgbClr val="0070C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مستطيل 1"/>
          <p:cNvSpPr/>
          <p:nvPr/>
        </p:nvSpPr>
        <p:spPr>
          <a:xfrm>
            <a:off x="224853" y="153015"/>
            <a:ext cx="11767279" cy="5509200"/>
          </a:xfrm>
          <a:prstGeom prst="rect">
            <a:avLst/>
          </a:prstGeom>
        </p:spPr>
        <p:txBody>
          <a:bodyPr wrap="square">
            <a:spAutoFit/>
          </a:bodyPr>
          <a:lstStyle/>
          <a:p>
            <a:r>
              <a:rPr lang="ar-SA" sz="3600" b="1" dirty="0" smtClean="0"/>
              <a:t>تشخيص الإعاقة البصرية</a:t>
            </a:r>
          </a:p>
          <a:p>
            <a:r>
              <a:rPr lang="ar-SA" sz="2800" dirty="0" smtClean="0"/>
              <a:t>من السهل اكتشاف الحالات الشديدة للإعاقة البصرية، أما الحالات البسيطة أو الأقل حدة فتطلب اهتمام ومتابعة من الأسرة والمعلمين، ليتم عمل التدخل المبكر والتعرف على الإعاقة البصرية وتشخيصها، ومن هذه الأعراض:</a:t>
            </a:r>
          </a:p>
          <a:p>
            <a:endParaRPr lang="ar-SA" sz="2800" dirty="0" smtClean="0"/>
          </a:p>
          <a:p>
            <a:r>
              <a:rPr lang="ar-SA" sz="3200" b="1" dirty="0" smtClean="0"/>
              <a:t>أولاً: أعراض سلوكية تمثل في قيام الطفل بكل من:</a:t>
            </a:r>
          </a:p>
          <a:p>
            <a:endParaRPr lang="ar-SA" sz="3200" b="1" dirty="0" smtClean="0"/>
          </a:p>
          <a:p>
            <a:r>
              <a:rPr lang="ar-SA" sz="2800" dirty="0" smtClean="0"/>
              <a:t>1-	إغلاق أو حجب إحدى العينين وفتح الأخرى بشكل متكرر.</a:t>
            </a:r>
          </a:p>
          <a:p>
            <a:r>
              <a:rPr lang="ar-SA" sz="2800" dirty="0" smtClean="0"/>
              <a:t>2-	 فتح العين وإغماضها بسرعة وبشكل لا إرادي وبصورة مستمرة.</a:t>
            </a:r>
          </a:p>
          <a:p>
            <a:r>
              <a:rPr lang="ar-SA" sz="2800" dirty="0" smtClean="0"/>
              <a:t>3-	فرك العين ودعكها بشكل مستمر.</a:t>
            </a:r>
          </a:p>
          <a:p>
            <a:r>
              <a:rPr lang="ar-SA" sz="2800" dirty="0" smtClean="0"/>
              <a:t>4-	الحذر الشديد والبطء والخوف عند ممارسة بعض النشاطات الحركية اليومية الضرورية كالمشي أو الجري أو النزول من الدرج وصعوده.</a:t>
            </a:r>
            <a:endParaRPr lang="ar-SA" sz="2800" dirty="0"/>
          </a:p>
        </p:txBody>
      </p:sp>
    </p:spTree>
    <p:extLst>
      <p:ext uri="{BB962C8B-B14F-4D97-AF65-F5344CB8AC3E}">
        <p14:creationId xmlns:p14="http://schemas.microsoft.com/office/powerpoint/2010/main" val="3642944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7000">
              <a:srgbClr val="0070C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مستطيل 1"/>
          <p:cNvSpPr/>
          <p:nvPr/>
        </p:nvSpPr>
        <p:spPr>
          <a:xfrm>
            <a:off x="0" y="0"/>
            <a:ext cx="11827240" cy="6740307"/>
          </a:xfrm>
          <a:prstGeom prst="rect">
            <a:avLst/>
          </a:prstGeom>
        </p:spPr>
        <p:txBody>
          <a:bodyPr wrap="square">
            <a:spAutoFit/>
          </a:bodyPr>
          <a:lstStyle/>
          <a:p>
            <a:endParaRPr lang="ar-SA" sz="3600" dirty="0" smtClean="0"/>
          </a:p>
          <a:p>
            <a:r>
              <a:rPr lang="ar-SA" sz="3600" dirty="0" smtClean="0"/>
              <a:t>5-	وجود صعوبات في القراءة أو أي عمل يحتاج لاستخدام العين عن قرب.</a:t>
            </a:r>
          </a:p>
          <a:p>
            <a:r>
              <a:rPr lang="ar-SA" sz="3600" dirty="0"/>
              <a:t>6</a:t>
            </a:r>
            <a:r>
              <a:rPr lang="ar-SA" sz="3600" dirty="0" smtClean="0"/>
              <a:t>-	التعثر أثناء المشي وكثرة التعرض للسقوط والاصطدام بالأشياء الموجودة في المجال الحركي والبصري للطفل.</a:t>
            </a:r>
          </a:p>
          <a:p>
            <a:r>
              <a:rPr lang="ar-SA" sz="3600" dirty="0" smtClean="0"/>
              <a:t>7-	تقريب المواد المكتوبة بشكل قريب جداً من العين عند محاولة قراءتها.</a:t>
            </a:r>
          </a:p>
          <a:p>
            <a:r>
              <a:rPr lang="ar-SA" sz="3600" dirty="0" smtClean="0"/>
              <a:t>8-	صعوبة رؤية الأشياء البعيدة بوضوح</a:t>
            </a:r>
          </a:p>
          <a:p>
            <a:r>
              <a:rPr lang="ar-SA" sz="3600" dirty="0" smtClean="0"/>
              <a:t>9-	مد الرأس وتحريكه إلى الأمام عند الرغبة في النظر إلى الأشياء القريبة أو البعيدة بشكل ملفت للانتباه.</a:t>
            </a:r>
          </a:p>
          <a:p>
            <a:r>
              <a:rPr lang="ar-SA" sz="3600" dirty="0" smtClean="0"/>
              <a:t>10-	تقطيب الحاجبين ثم النظر إلى الأشياء بعين شبه </a:t>
            </a:r>
            <a:r>
              <a:rPr lang="ar-SA" sz="3600" dirty="0" err="1" smtClean="0"/>
              <a:t>مغمضه</a:t>
            </a:r>
            <a:r>
              <a:rPr lang="ar-SA" sz="3600" dirty="0" smtClean="0"/>
              <a:t>.</a:t>
            </a:r>
          </a:p>
          <a:p>
            <a:endParaRPr lang="ar-SA" sz="3600" dirty="0"/>
          </a:p>
        </p:txBody>
      </p:sp>
    </p:spTree>
    <p:extLst>
      <p:ext uri="{BB962C8B-B14F-4D97-AF65-F5344CB8AC3E}">
        <p14:creationId xmlns:p14="http://schemas.microsoft.com/office/powerpoint/2010/main" val="531971806"/>
      </p:ext>
    </p:extLst>
  </p:cSld>
  <p:clrMapOvr>
    <a:masterClrMapping/>
  </p:clrMapOvr>
</p:sld>
</file>

<file path=ppt/theme/theme1.xml><?xml version="1.0" encoding="utf-8"?>
<a:theme xmlns:a="http://schemas.openxmlformats.org/drawingml/2006/main" name="شريحة">
  <a:themeElements>
    <a:clrScheme name="شريحة">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شريحة">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ريحة">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186</TotalTime>
  <Words>1699</Words>
  <Application>Microsoft Office PowerPoint</Application>
  <PresentationFormat>ملء الشاشة</PresentationFormat>
  <Paragraphs>156</Paragraphs>
  <Slides>27</Slides>
  <Notes>2</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27</vt:i4>
      </vt:variant>
    </vt:vector>
  </HeadingPairs>
  <TitlesOfParts>
    <vt:vector size="33" baseType="lpstr">
      <vt:lpstr>Arial</vt:lpstr>
      <vt:lpstr>Calibri</vt:lpstr>
      <vt:lpstr>Century Gothic</vt:lpstr>
      <vt:lpstr>Tahoma</vt:lpstr>
      <vt:lpstr>Wingdings 3</vt:lpstr>
      <vt:lpstr>شريحة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Maher</dc:creator>
  <cp:lastModifiedBy>Maher</cp:lastModifiedBy>
  <cp:revision>63</cp:revision>
  <dcterms:created xsi:type="dcterms:W3CDTF">2021-11-19T08:00:18Z</dcterms:created>
  <dcterms:modified xsi:type="dcterms:W3CDTF">2021-11-20T06:07:47Z</dcterms:modified>
</cp:coreProperties>
</file>