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78" r:id="rId3"/>
    <p:sldId id="280" r:id="rId4"/>
    <p:sldId id="281" r:id="rId5"/>
    <p:sldId id="279" r:id="rId6"/>
    <p:sldId id="277" r:id="rId7"/>
    <p:sldId id="274" r:id="rId8"/>
    <p:sldId id="276" r:id="rId9"/>
    <p:sldId id="275" r:id="rId10"/>
    <p:sldId id="282" r:id="rId11"/>
    <p:sldId id="264" r:id="rId12"/>
    <p:sldId id="273" r:id="rId13"/>
    <p:sldId id="271" r:id="rId14"/>
    <p:sldId id="272" r:id="rId15"/>
    <p:sldId id="270" r:id="rId16"/>
    <p:sldId id="268" r:id="rId17"/>
    <p:sldId id="269" r:id="rId18"/>
    <p:sldId id="267" r:id="rId19"/>
    <p:sldId id="266" r:id="rId20"/>
    <p:sldId id="265" r:id="rId21"/>
    <p:sldId id="262" r:id="rId22"/>
    <p:sldId id="263" r:id="rId23"/>
    <p:sldId id="259" r:id="rId24"/>
    <p:sldId id="260" r:id="rId25"/>
    <p:sldId id="261" r:id="rId26"/>
    <p:sldId id="258" r:id="rId27"/>
    <p:sldId id="257" r:id="rId28"/>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7195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6CDBAA78-7264-4EEB-BF6A-EEB72B88FF4F}" type="datetimeFigureOut">
              <a:rPr lang="ar-SA" smtClean="0"/>
              <a:t>15/04/43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2817493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2072364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72158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2182686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82159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3814909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859354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366831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324895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CDBAA78-7264-4EEB-BF6A-EEB72B88FF4F}" type="datetimeFigureOut">
              <a:rPr lang="ar-SA" smtClean="0"/>
              <a:t>15/04/43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972403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6CDBAA78-7264-4EEB-BF6A-EEB72B88FF4F}" type="datetimeFigureOut">
              <a:rPr lang="ar-SA" smtClean="0"/>
              <a:t>15/04/43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4119901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6CDBAA78-7264-4EEB-BF6A-EEB72B88FF4F}" type="datetimeFigureOut">
              <a:rPr lang="ar-SA" smtClean="0"/>
              <a:t>15/04/43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248021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6CDBAA78-7264-4EEB-BF6A-EEB72B88FF4F}" type="datetimeFigureOut">
              <a:rPr lang="ar-SA" smtClean="0"/>
              <a:t>15/04/43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2814855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DBAA78-7264-4EEB-BF6A-EEB72B88FF4F}" type="datetimeFigureOut">
              <a:rPr lang="ar-SA" smtClean="0"/>
              <a:t>15/04/43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210647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CDBAA78-7264-4EEB-BF6A-EEB72B88FF4F}" type="datetimeFigureOut">
              <a:rPr lang="ar-SA" smtClean="0"/>
              <a:t>15/04/43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1047027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CDBAA78-7264-4EEB-BF6A-EEB72B88FF4F}" type="datetimeFigureOut">
              <a:rPr lang="ar-SA" smtClean="0"/>
              <a:t>15/04/43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8771313-723D-4E96-8007-4A59C08946D4}" type="slidenum">
              <a:rPr lang="ar-SA" smtClean="0"/>
              <a:t>‹#›</a:t>
            </a:fld>
            <a:endParaRPr lang="ar-SA"/>
          </a:p>
        </p:txBody>
      </p:sp>
    </p:spTree>
    <p:extLst>
      <p:ext uri="{BB962C8B-B14F-4D97-AF65-F5344CB8AC3E}">
        <p14:creationId xmlns:p14="http://schemas.microsoft.com/office/powerpoint/2010/main" val="2846921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CDBAA78-7264-4EEB-BF6A-EEB72B88FF4F}" type="datetimeFigureOut">
              <a:rPr lang="ar-SA" smtClean="0"/>
              <a:t>15/04/43</a:t>
            </a:fld>
            <a:endParaRPr lang="ar-S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S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8771313-723D-4E96-8007-4A59C08946D4}" type="slidenum">
              <a:rPr lang="ar-SA" smtClean="0"/>
              <a:t>‹#›</a:t>
            </a:fld>
            <a:endParaRPr lang="ar-SA"/>
          </a:p>
        </p:txBody>
      </p:sp>
    </p:spTree>
    <p:extLst>
      <p:ext uri="{BB962C8B-B14F-4D97-AF65-F5344CB8AC3E}">
        <p14:creationId xmlns:p14="http://schemas.microsoft.com/office/powerpoint/2010/main" val="3953028521"/>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212239" y="668740"/>
            <a:ext cx="2447725" cy="369332"/>
          </a:xfrm>
          <a:prstGeom prst="rect">
            <a:avLst/>
          </a:prstGeom>
          <a:noFill/>
        </p:spPr>
        <p:txBody>
          <a:bodyPr wrap="square" rtlCol="1">
            <a:spAutoFit/>
          </a:bodyPr>
          <a:lstStyle/>
          <a:p>
            <a:r>
              <a:rPr lang="ar-SA" b="1" dirty="0" smtClean="0"/>
              <a:t>المحاضرة الخامسة</a:t>
            </a:r>
            <a:endParaRPr lang="ar-SA" b="1" dirty="0"/>
          </a:p>
        </p:txBody>
      </p:sp>
      <p:sp>
        <p:nvSpPr>
          <p:cNvPr id="3" name="مربع نص 2"/>
          <p:cNvSpPr txBox="1"/>
          <p:nvPr/>
        </p:nvSpPr>
        <p:spPr>
          <a:xfrm>
            <a:off x="5167726" y="3046033"/>
            <a:ext cx="4699606" cy="769441"/>
          </a:xfrm>
          <a:prstGeom prst="rect">
            <a:avLst/>
          </a:prstGeom>
          <a:noFill/>
        </p:spPr>
        <p:txBody>
          <a:bodyPr wrap="square" rtlCol="1">
            <a:spAutoFit/>
          </a:bodyPr>
          <a:lstStyle/>
          <a:p>
            <a:r>
              <a:rPr lang="ar-SA" sz="4400" dirty="0" smtClean="0"/>
              <a:t>الإعاقة السمعية</a:t>
            </a:r>
            <a:endParaRPr lang="ar-SA" sz="4400" dirty="0"/>
          </a:p>
        </p:txBody>
      </p:sp>
      <p:sp>
        <p:nvSpPr>
          <p:cNvPr id="4" name="مربع نص 3"/>
          <p:cNvSpPr txBox="1"/>
          <p:nvPr/>
        </p:nvSpPr>
        <p:spPr>
          <a:xfrm>
            <a:off x="477672" y="5213446"/>
            <a:ext cx="2625147" cy="830997"/>
          </a:xfrm>
          <a:prstGeom prst="rect">
            <a:avLst/>
          </a:prstGeom>
          <a:noFill/>
        </p:spPr>
        <p:txBody>
          <a:bodyPr wrap="square" rtlCol="1">
            <a:spAutoFit/>
          </a:bodyPr>
          <a:lstStyle/>
          <a:p>
            <a:pPr algn="ctr"/>
            <a:r>
              <a:rPr lang="ar-SA" sz="2400" b="1" dirty="0" smtClean="0"/>
              <a:t>اعداد</a:t>
            </a:r>
          </a:p>
          <a:p>
            <a:pPr algn="ctr"/>
            <a:r>
              <a:rPr lang="ar-SA" sz="2400" b="1" dirty="0" smtClean="0"/>
              <a:t>د. لقــاء </a:t>
            </a:r>
            <a:r>
              <a:rPr lang="ar-SA" sz="2400" b="1" dirty="0" err="1" smtClean="0"/>
              <a:t>النــداوي</a:t>
            </a:r>
            <a:endParaRPr lang="ar-SA" sz="2400" b="1" dirty="0"/>
          </a:p>
        </p:txBody>
      </p:sp>
      <p:pic>
        <p:nvPicPr>
          <p:cNvPr id="5" name="صورة 4"/>
          <p:cNvPicPr>
            <a:picLocks noChangeAspect="1"/>
          </p:cNvPicPr>
          <p:nvPr/>
        </p:nvPicPr>
        <p:blipFill>
          <a:blip r:embed="rId2"/>
          <a:stretch>
            <a:fillRect/>
          </a:stretch>
        </p:blipFill>
        <p:spPr>
          <a:xfrm>
            <a:off x="136478" y="170415"/>
            <a:ext cx="4804012" cy="3541775"/>
          </a:xfrm>
          <a:prstGeom prst="rect">
            <a:avLst/>
          </a:prstGeom>
        </p:spPr>
      </p:pic>
    </p:spTree>
    <p:extLst>
      <p:ext uri="{BB962C8B-B14F-4D97-AF65-F5344CB8AC3E}">
        <p14:creationId xmlns:p14="http://schemas.microsoft.com/office/powerpoint/2010/main" val="383259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91319" y="-418823"/>
            <a:ext cx="11286698" cy="9233297"/>
          </a:xfrm>
          <a:prstGeom prst="rect">
            <a:avLst/>
          </a:prstGeom>
        </p:spPr>
        <p:txBody>
          <a:bodyPr wrap="square">
            <a:spAutoFit/>
          </a:bodyPr>
          <a:lstStyle/>
          <a:p>
            <a:endParaRPr lang="ar-SA" dirty="0" smtClean="0"/>
          </a:p>
          <a:p>
            <a:r>
              <a:rPr lang="ar-SA" dirty="0" smtClean="0"/>
              <a:t>أسباب الإعاقة السمعية:</a:t>
            </a:r>
          </a:p>
          <a:p>
            <a:r>
              <a:rPr lang="ar-SA" dirty="0" smtClean="0"/>
              <a:t>للإعاقة السمعية أسباب عدة منها ما هو وراثي ومنها ما هو مكتسب وكما يأتي:</a:t>
            </a:r>
          </a:p>
          <a:p>
            <a:r>
              <a:rPr lang="ar-SA" dirty="0" smtClean="0"/>
              <a:t>1.	أسباب وراثية:</a:t>
            </a:r>
          </a:p>
          <a:p>
            <a:r>
              <a:rPr lang="ar-SA" dirty="0" smtClean="0"/>
              <a:t>قد تكون خطأ في تركيب الجينات أو الكروموسومات ، كذلك قد تكون ظاهرة عند الولادة أو تظهر متأخرة، وغالباً ما يكون هناك أكثر من فرد مصاب في الأسرة (تتبع قوانين الوراثة السائد ومرتبطة بالجينات)، وتزداد الحالات بزواج الأقارب. </a:t>
            </a:r>
          </a:p>
          <a:p>
            <a:r>
              <a:rPr lang="ar-SA" dirty="0" smtClean="0"/>
              <a:t>2.	أسباب مكتسبة :</a:t>
            </a:r>
          </a:p>
          <a:p>
            <a:r>
              <a:rPr lang="ar-SA" dirty="0" smtClean="0"/>
              <a:t>•	أسباب أثناء الحمل: مثل الحميات التي تصيب الأم في أثناء الحمل وخاصة في الشهور الثلاثة الأولى ومن أهمها الحصبة الألمانية، إذ تؤدي إلى ضعف السمع الحسي العصبي وعيوب خلقية بالإبصار والقلب.</a:t>
            </a:r>
          </a:p>
          <a:p>
            <a:r>
              <a:rPr lang="ar-SA" dirty="0" smtClean="0"/>
              <a:t>•	تسمم في وقت الحمل وارتفاع ضغط الدم وإصابات الكلى.</a:t>
            </a:r>
          </a:p>
          <a:p>
            <a:r>
              <a:rPr lang="ar-SA" dirty="0" smtClean="0"/>
              <a:t>•	الإصابات المباشرة والنزيف والتعرض للإشعاعات (غير الأشعة التلفزيونية أو السونار).</a:t>
            </a:r>
          </a:p>
          <a:p>
            <a:r>
              <a:rPr lang="ar-SA" dirty="0" smtClean="0"/>
              <a:t>•	الأدوية الضارة بالجنين، كذلك التعرض للدخان والتدخين.</a:t>
            </a:r>
          </a:p>
          <a:p>
            <a:r>
              <a:rPr lang="ar-SA" dirty="0" smtClean="0"/>
              <a:t>•	استمرار القيء ونقص السوائل الشديدة في أثناء الحمل وخاصة في الشهور الأولى.</a:t>
            </a:r>
          </a:p>
          <a:p>
            <a:r>
              <a:rPr lang="ar-SA" dirty="0" smtClean="0"/>
              <a:t>3.	أسباب في أثناء الولادة :</a:t>
            </a:r>
          </a:p>
          <a:p>
            <a:r>
              <a:rPr lang="ar-SA" dirty="0" smtClean="0"/>
              <a:t>•	الولادة المتعثرة التي تؤدي إلى نقص الأوكسجين للجنين (التفاف الحبل السري حول رقبة الجنين).</a:t>
            </a:r>
          </a:p>
          <a:p>
            <a:r>
              <a:rPr lang="ar-SA" dirty="0" smtClean="0"/>
              <a:t>•	إصابة الجنين في أثناء الولادة (استخدام آلات الجراحة مثل الجفت).</a:t>
            </a:r>
          </a:p>
          <a:p>
            <a:r>
              <a:rPr lang="ar-SA" dirty="0" smtClean="0"/>
              <a:t>•	التوائم أو صغر وزن الجنين (اقل من 1500 جم).</a:t>
            </a:r>
          </a:p>
          <a:p>
            <a:r>
              <a:rPr lang="ar-SA" dirty="0" smtClean="0"/>
              <a:t>4.	أسباب بعد الولادة: </a:t>
            </a:r>
          </a:p>
          <a:p>
            <a:r>
              <a:rPr lang="ar-SA" dirty="0" smtClean="0"/>
              <a:t>•	الإصابة بالصفراء بعد الولادة (خاصة إذا وصلت 20 مجم بالدم) مثل عدم توافق الدم (</a:t>
            </a:r>
            <a:r>
              <a:rPr lang="en-US" dirty="0" smtClean="0"/>
              <a:t>Rh).</a:t>
            </a:r>
          </a:p>
          <a:p>
            <a:r>
              <a:rPr lang="en-US" dirty="0" smtClean="0"/>
              <a:t>•	</a:t>
            </a:r>
            <a:r>
              <a:rPr lang="ar-SA" dirty="0" smtClean="0"/>
              <a:t>الإصابة بالحميات المختلفة (الحصبة، والجديري، والحمى الشوكية، والغدة </a:t>
            </a:r>
            <a:r>
              <a:rPr lang="ar-SA" dirty="0" err="1" smtClean="0"/>
              <a:t>النكافية</a:t>
            </a:r>
            <a:r>
              <a:rPr lang="ar-SA" dirty="0" smtClean="0"/>
              <a:t>، والأنفلونزا).</a:t>
            </a:r>
          </a:p>
          <a:p>
            <a:r>
              <a:rPr lang="ar-SA" dirty="0" smtClean="0"/>
              <a:t>•	إصابات الرأس (من إدخال أجسام صلبة في الإذن يؤدي إلى كسر في قاع الجمجمة).</a:t>
            </a:r>
          </a:p>
          <a:p>
            <a:r>
              <a:rPr lang="ar-SA" dirty="0" smtClean="0"/>
              <a:t>•	التهاب الإذن الحاد والمزمن سواء ارتشاح خلف الطبلة أو التهاب صديدي أو الدرن.</a:t>
            </a:r>
          </a:p>
          <a:p>
            <a:r>
              <a:rPr lang="ar-SA" dirty="0" smtClean="0"/>
              <a:t>•	تعاطي الأدوية الضارة بالعصب السمعي مثل </a:t>
            </a:r>
            <a:r>
              <a:rPr lang="ar-SA" dirty="0" err="1" smtClean="0"/>
              <a:t>الجارامبسين</a:t>
            </a:r>
            <a:r>
              <a:rPr lang="ar-SA" dirty="0" smtClean="0"/>
              <a:t> والأسبرين.</a:t>
            </a:r>
          </a:p>
          <a:p>
            <a:r>
              <a:rPr lang="ar-SA" dirty="0" smtClean="0"/>
              <a:t>•	التعرض للضوضاء.</a:t>
            </a:r>
          </a:p>
          <a:p>
            <a:r>
              <a:rPr lang="ar-SA" dirty="0" smtClean="0"/>
              <a:t>•	أسباب دموية، وعائية مثل ارتفاع الضغط الدموي والأنيميا.</a:t>
            </a:r>
          </a:p>
          <a:p>
            <a:r>
              <a:rPr lang="ar-SA" dirty="0" smtClean="0"/>
              <a:t>•	الضمور </a:t>
            </a:r>
            <a:r>
              <a:rPr lang="ar-SA" dirty="0" err="1" smtClean="0"/>
              <a:t>والتليفات</a:t>
            </a:r>
            <a:r>
              <a:rPr lang="ar-SA" dirty="0" smtClean="0"/>
              <a:t> بالجهاز السمعي الطرفي والمركزي مثل المتصلبة المتناثرة.</a:t>
            </a:r>
          </a:p>
          <a:p>
            <a:r>
              <a:rPr lang="ar-SA" dirty="0" smtClean="0"/>
              <a:t>•	الأمراض المناعية العامة والخاصة بالإذن.</a:t>
            </a:r>
          </a:p>
          <a:p>
            <a:endParaRPr lang="ar-SA" dirty="0" smtClean="0"/>
          </a:p>
          <a:p>
            <a:endParaRPr lang="ar-SA" dirty="0" smtClean="0"/>
          </a:p>
          <a:p>
            <a:endParaRPr lang="ar-SA" dirty="0" smtClean="0"/>
          </a:p>
          <a:p>
            <a:endParaRPr lang="ar-SA" dirty="0" smtClean="0"/>
          </a:p>
          <a:p>
            <a:endParaRPr lang="ar-SA" dirty="0" smtClean="0"/>
          </a:p>
          <a:p>
            <a:endParaRPr lang="ar-SA" dirty="0"/>
          </a:p>
        </p:txBody>
      </p:sp>
    </p:spTree>
    <p:extLst>
      <p:ext uri="{BB962C8B-B14F-4D97-AF65-F5344CB8AC3E}">
        <p14:creationId xmlns:p14="http://schemas.microsoft.com/office/powerpoint/2010/main" val="933023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0502" y="1092033"/>
            <a:ext cx="11150220" cy="4801314"/>
          </a:xfrm>
          <a:prstGeom prst="rect">
            <a:avLst/>
          </a:prstGeom>
        </p:spPr>
        <p:txBody>
          <a:bodyPr wrap="square">
            <a:spAutoFit/>
          </a:bodyPr>
          <a:lstStyle/>
          <a:p>
            <a:endParaRPr lang="ar-SA" dirty="0" smtClean="0"/>
          </a:p>
          <a:p>
            <a:r>
              <a:rPr lang="ar-SA" dirty="0" smtClean="0"/>
              <a:t>الخصائص العامة للمعوقين سمعياً</a:t>
            </a:r>
          </a:p>
          <a:p>
            <a:endParaRPr lang="ar-SA" dirty="0" smtClean="0"/>
          </a:p>
          <a:p>
            <a:r>
              <a:rPr lang="ar-SA" dirty="0" smtClean="0"/>
              <a:t>1.	الخصائص اللغوية: يعد النمو اللغوي من أكثر المجالات تأثيراً بالإعاقة السمعية، فالمعوقون سمعياً يعانون من تأخر واضح في النمو اللغوي وترجع هذه الصعوبة إلى غياب التغذية الراجعة المناسبة للطفل في مرحلة المناغاة،  فضلاً عن صعوبة اللفظ فان لغتهم غير غنية ومفرداتهم قليلة وجملهم قصيرة، كما أن لديهم أخطاء في الكلام وعدم اتساق في نبرات الصوت.</a:t>
            </a:r>
          </a:p>
          <a:p>
            <a:r>
              <a:rPr lang="ar-SA" dirty="0" smtClean="0"/>
              <a:t>2.	الخصائص المعرفية: لا توجد علاقة قوية بين درجة الإعاقة السمعية ومعامل الذكاء، وانه لا اثر للعلاقة السمعية على ذكاء الفرد وان النمو المعرفي لا يعتمد على اللغة بالضرورة ويؤكد البعض أن لغة الإشارة هي بمثابة لغة حقيقية.</a:t>
            </a:r>
          </a:p>
          <a:p>
            <a:r>
              <a:rPr lang="ar-SA" dirty="0" smtClean="0"/>
              <a:t>3.	الخصائص التربوية: إن التحصيل الأكاديمي للطلبة المعوقين سمعياً منخفض بالمقارنة بالتحصيل الأكاديمي لأقرانهم الأسوياء، وانخفاض التحصيل الأكاديمي يمكن تفسيره بعدم ملائمة المناهج الدراسية.</a:t>
            </a:r>
          </a:p>
          <a:p>
            <a:r>
              <a:rPr lang="ar-SA" dirty="0" smtClean="0"/>
              <a:t>4.	الخصائص الاجتماعية والانفعالية: تؤثر صعوبات التواصل اللفظي للأفراد المعوقين سمعياً في قدراتهم وفي إقامة علاقات اجتماعية مع الآخرين ويميلون إلى العزلة.</a:t>
            </a:r>
          </a:p>
          <a:p>
            <a:r>
              <a:rPr lang="ar-SA" dirty="0" smtClean="0"/>
              <a:t>5.	الخصائص الجسمية والحركية: تشير بعض الدراسات فيما يتعلق بالنمو الحركي لدى الأفراد المعوقين سمعيا أن نموهم متأخر بسبب وراثي أو بيئي مقارنة بالنمو الحركي للأفراد الأسوياء، وأنهم بشكل عام لا يتمتعون باللياقة البدنية الكاملة التي يتمتع بها اقرأنهم. </a:t>
            </a:r>
          </a:p>
          <a:p>
            <a:endParaRPr lang="ar-SA" dirty="0"/>
          </a:p>
        </p:txBody>
      </p:sp>
    </p:spTree>
    <p:extLst>
      <p:ext uri="{BB962C8B-B14F-4D97-AF65-F5344CB8AC3E}">
        <p14:creationId xmlns:p14="http://schemas.microsoft.com/office/powerpoint/2010/main" val="1814850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10739"/>
            <a:ext cx="11941790" cy="5909310"/>
          </a:xfrm>
          <a:prstGeom prst="rect">
            <a:avLst/>
          </a:prstGeom>
        </p:spPr>
        <p:txBody>
          <a:bodyPr wrap="square">
            <a:spAutoFit/>
          </a:bodyPr>
          <a:lstStyle/>
          <a:p>
            <a:endParaRPr lang="ar-SA" dirty="0" smtClean="0"/>
          </a:p>
          <a:p>
            <a:r>
              <a:rPr lang="ar-SA" dirty="0" smtClean="0"/>
              <a:t>أثر الضعف السمعي في الفرد المعاق:</a:t>
            </a:r>
          </a:p>
          <a:p>
            <a:r>
              <a:rPr lang="ar-SA" dirty="0" smtClean="0"/>
              <a:t>تأثير الضعف السمعي على تطور اللغة والكلام والانجاز الأكاديمي:</a:t>
            </a:r>
          </a:p>
          <a:p>
            <a:r>
              <a:rPr lang="ar-SA" dirty="0" smtClean="0"/>
              <a:t>•	المفردات: تتطور المفردات عند الأطفال الذين يعانون من الضعف السمعي بشكل أبطأ من المعدل الطبيعي، ونلحظ أن تعلمهم للأشياء المحسوسة مثل قطن كرسي، خمسة، احمر، والكلمات المجردة مثل قبل وبعد وغيره. ويظهر لدى هؤلاء الأطفال صعوبة في معرفة مثل أدوات التعريف وفهم الكلمات متعددة المعاني.</a:t>
            </a:r>
          </a:p>
          <a:p>
            <a:r>
              <a:rPr lang="ar-SA" dirty="0" smtClean="0"/>
              <a:t>•	الجملة: يفهم بعض هؤلاء الأطفال ويتكلمون الجمل القصيرة السهلة التركيب في الجمل المعقدة في تركيبها النحوي مثل المبني للمجهول، كذلك سماع أو نطق أو يؤدي إلى سوء الفهم وعدم وضوح الكلام.</a:t>
            </a:r>
          </a:p>
          <a:p>
            <a:r>
              <a:rPr lang="ar-SA" dirty="0" smtClean="0"/>
              <a:t>•	النطق: يصعب على هؤلاء الأطفال سماع بعض الأصوات الساكنة مثل السين والشين لهذا لا تظهر هذه الأصوات في كلامهم مع صعوبة فهم ما يقولون لأنهم لا يسمعون أصواتهم بشكل واضح فقد يتكلمون بدرجة صوتية عالية أو بسرعة أو بنبرة غير ملائمة.</a:t>
            </a:r>
          </a:p>
          <a:p>
            <a:r>
              <a:rPr lang="ar-SA" dirty="0" smtClean="0"/>
              <a:t>•	الانجاز الأكاديمي: يعاني هؤلاء الأطفال من صعوبات في التعليم بشكل عام وخاصة في القراءة والفارق ضعاف السمع وذوي السمع الطبيعي يتسع مع التقدم العلمي.</a:t>
            </a:r>
          </a:p>
          <a:p>
            <a:endParaRPr lang="ar-SA" dirty="0" smtClean="0"/>
          </a:p>
          <a:p>
            <a:endParaRPr lang="ar-SA" dirty="0" smtClean="0"/>
          </a:p>
          <a:p>
            <a:endParaRPr lang="ar-SA" dirty="0" smtClean="0"/>
          </a:p>
          <a:p>
            <a:endParaRPr lang="ar-SA" dirty="0" smtClean="0"/>
          </a:p>
          <a:p>
            <a:endParaRPr lang="ar-SA" dirty="0" smtClean="0"/>
          </a:p>
          <a:p>
            <a:endParaRPr lang="ar-SA" dirty="0" smtClean="0"/>
          </a:p>
          <a:p>
            <a:endParaRPr lang="ar-SA" dirty="0" smtClean="0"/>
          </a:p>
          <a:p>
            <a:endParaRPr lang="ar-SA" dirty="0"/>
          </a:p>
        </p:txBody>
      </p:sp>
    </p:spTree>
    <p:extLst>
      <p:ext uri="{BB962C8B-B14F-4D97-AF65-F5344CB8AC3E}">
        <p14:creationId xmlns:p14="http://schemas.microsoft.com/office/powerpoint/2010/main" val="720615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087719"/>
            <a:ext cx="11668836" cy="10341293"/>
          </a:xfrm>
          <a:prstGeom prst="rect">
            <a:avLst/>
          </a:prstGeom>
        </p:spPr>
        <p:txBody>
          <a:bodyPr wrap="square">
            <a:spAutoFit/>
          </a:bodyPr>
          <a:lstStyle/>
          <a:p>
            <a:endParaRPr lang="ar-SA" dirty="0" smtClean="0"/>
          </a:p>
          <a:p>
            <a:endParaRPr lang="ar-SA" dirty="0" smtClean="0"/>
          </a:p>
          <a:p>
            <a:endParaRPr lang="ar-SA" dirty="0" smtClean="0"/>
          </a:p>
          <a:p>
            <a:r>
              <a:rPr lang="ar-SA" dirty="0" smtClean="0"/>
              <a:t>الأنشطة الرياضية التي تناسب الصم والبكم:</a:t>
            </a:r>
          </a:p>
          <a:p>
            <a:r>
              <a:rPr lang="ar-SA" dirty="0" smtClean="0"/>
              <a:t>الاعتقاد السائد لدى الكثيرين أن (الصم – البكم) يختلفون عن الأسوياء في كل شيء لكن في مجالنا الرياضي نجد إنهم يستطيعون ممارسة كافة أنواع الأنشطة الرياضية التي يمارسها الأسوياء مع إجراء بعض التعديلات البسيطة في الملاعب أو الأدوات وغيرها ويمكن لهم أداء أنواع الأنشطة الرياضية كافة، لكن ذلك يحتاج إلى نوعية خاصة من المدرسين والمشرفين الرياضيين الذين يتمتعون بالصبر وهدوء الأعصاب وممن لديهم الرغبة في التعامل مع هذه الشريحة.</a:t>
            </a:r>
          </a:p>
          <a:p>
            <a:r>
              <a:rPr lang="ar-SA" dirty="0" smtClean="0"/>
              <a:t>ويجب إجادة لغة الإشارة ولغة الشفاه حتى يتعودوا عليه وعلى التعامل معه وذلك ليساعد المدرس على سرعة توصيل المعلومات إليهم.</a:t>
            </a:r>
          </a:p>
          <a:p>
            <a:endParaRPr lang="ar-SA" dirty="0" smtClean="0"/>
          </a:p>
          <a:p>
            <a:endParaRPr lang="ar-SA" dirty="0" smtClean="0"/>
          </a:p>
          <a:p>
            <a:r>
              <a:rPr lang="ar-SA" dirty="0" smtClean="0"/>
              <a:t>مستويات السمع</a:t>
            </a:r>
          </a:p>
          <a:p>
            <a:r>
              <a:rPr lang="ar-SA" dirty="0" smtClean="0"/>
              <a:t>•	طبيعي  ، درجة السمع  25 </a:t>
            </a:r>
            <a:r>
              <a:rPr lang="ar-SA" dirty="0" err="1" smtClean="0"/>
              <a:t>ديسبل</a:t>
            </a:r>
            <a:r>
              <a:rPr lang="ar-SA" dirty="0" smtClean="0"/>
              <a:t>.</a:t>
            </a:r>
          </a:p>
          <a:p>
            <a:r>
              <a:rPr lang="ar-SA" dirty="0" smtClean="0"/>
              <a:t>•	إعاقة طفيفة </a:t>
            </a:r>
            <a:r>
              <a:rPr lang="en-US" dirty="0" smtClean="0"/>
              <a:t>Slight ، </a:t>
            </a:r>
            <a:r>
              <a:rPr lang="ar-SA" dirty="0" smtClean="0"/>
              <a:t>درجة السمع بين 25 و 40 </a:t>
            </a:r>
            <a:r>
              <a:rPr lang="ar-SA" dirty="0" err="1" smtClean="0"/>
              <a:t>ديسبل</a:t>
            </a:r>
            <a:r>
              <a:rPr lang="ar-SA" dirty="0" smtClean="0"/>
              <a:t>.</a:t>
            </a:r>
          </a:p>
          <a:p>
            <a:r>
              <a:rPr lang="ar-SA" dirty="0" smtClean="0"/>
              <a:t>•	إعاقة متوسطة</a:t>
            </a:r>
            <a:r>
              <a:rPr lang="en-US" dirty="0" smtClean="0"/>
              <a:t>Mild  ، </a:t>
            </a:r>
            <a:r>
              <a:rPr lang="ar-SA" dirty="0" smtClean="0"/>
              <a:t>درجة السمع  بين 40 و 55 </a:t>
            </a:r>
            <a:r>
              <a:rPr lang="ar-SA" dirty="0" err="1" smtClean="0"/>
              <a:t>ديسبل</a:t>
            </a:r>
            <a:r>
              <a:rPr lang="ar-SA" dirty="0" smtClean="0"/>
              <a:t>.</a:t>
            </a:r>
          </a:p>
          <a:p>
            <a:r>
              <a:rPr lang="ar-SA" dirty="0" smtClean="0"/>
              <a:t>•	إعاقة ملحوظة </a:t>
            </a:r>
            <a:r>
              <a:rPr lang="en-US" dirty="0" smtClean="0"/>
              <a:t>Moderate  ، </a:t>
            </a:r>
            <a:r>
              <a:rPr lang="ar-SA" dirty="0" smtClean="0"/>
              <a:t>درجة السمع بين 55 و 70 </a:t>
            </a:r>
            <a:r>
              <a:rPr lang="ar-SA" dirty="0" err="1" smtClean="0"/>
              <a:t>ديسبل</a:t>
            </a:r>
            <a:r>
              <a:rPr lang="ar-SA" dirty="0" smtClean="0"/>
              <a:t>.</a:t>
            </a:r>
          </a:p>
          <a:p>
            <a:r>
              <a:rPr lang="ar-SA" dirty="0" smtClean="0"/>
              <a:t>•	إعاقة شديدة </a:t>
            </a:r>
            <a:r>
              <a:rPr lang="en-US" dirty="0" smtClean="0"/>
              <a:t>Severe  ، </a:t>
            </a:r>
            <a:r>
              <a:rPr lang="ar-SA" dirty="0" smtClean="0"/>
              <a:t>درجة السمع بين 70 و 90 </a:t>
            </a:r>
            <a:r>
              <a:rPr lang="ar-SA" dirty="0" err="1" smtClean="0"/>
              <a:t>ديسبل</a:t>
            </a:r>
            <a:r>
              <a:rPr lang="ar-SA" dirty="0" smtClean="0"/>
              <a:t>.</a:t>
            </a:r>
          </a:p>
          <a:p>
            <a:r>
              <a:rPr lang="ar-SA" dirty="0" smtClean="0"/>
              <a:t>•	إعاقة تامة</a:t>
            </a:r>
            <a:r>
              <a:rPr lang="en-US" dirty="0" smtClean="0"/>
              <a:t>Profound  ، </a:t>
            </a:r>
            <a:r>
              <a:rPr lang="ar-SA" dirty="0" smtClean="0"/>
              <a:t>درجة السمع 90 فما فوق.</a:t>
            </a:r>
          </a:p>
          <a:p>
            <a:r>
              <a:rPr lang="ar-SA" dirty="0" smtClean="0"/>
              <a:t> أسباب ضعف السمع</a:t>
            </a:r>
          </a:p>
          <a:p>
            <a:r>
              <a:rPr lang="ar-SA" dirty="0" smtClean="0"/>
              <a:t>•	أسباب قبل الولادة كالأسباب الوراثية وغير الوراثية مثل إصابة الأم بالحصبة الألمانية وخاصة خلال الأشهر الثلاثة الأولى من الحمل أو تناول أدوية معينة خلال مرحلة الحمل.</a:t>
            </a:r>
          </a:p>
          <a:p>
            <a:r>
              <a:rPr lang="ar-SA" dirty="0" smtClean="0"/>
              <a:t>•	أسباب عند الولادة مثل نقص الأكسجين و إصابات الرأس.</a:t>
            </a:r>
          </a:p>
          <a:p>
            <a:r>
              <a:rPr lang="ar-SA" dirty="0" smtClean="0"/>
              <a:t>•	أسباب بعد الولادة, مثل التهاب السحايا الدماغي أو أي مرض من أمراض الطفولة كالتعرض لفيروس الحصبة أو النكاف و الإصابات والحوادث التي تتعرض لها الأذن. </a:t>
            </a:r>
          </a:p>
          <a:p>
            <a:endParaRPr lang="ar-SA" dirty="0" smtClean="0"/>
          </a:p>
          <a:p>
            <a:r>
              <a:rPr lang="ar-SA" dirty="0" smtClean="0"/>
              <a:t> أعراض صعوبة السمع</a:t>
            </a:r>
          </a:p>
          <a:p>
            <a:r>
              <a:rPr lang="ar-SA" dirty="0" smtClean="0"/>
              <a:t>•	استجابة الشخص للصوت غير ثابتة.</a:t>
            </a:r>
          </a:p>
          <a:p>
            <a:r>
              <a:rPr lang="ar-SA" dirty="0" smtClean="0"/>
              <a:t>•	تأخر الطفل في تطور اللغة والكلام.</a:t>
            </a:r>
          </a:p>
          <a:p>
            <a:r>
              <a:rPr lang="ar-SA" dirty="0" smtClean="0"/>
              <a:t>•	كلام الشخص غير واضح.</a:t>
            </a:r>
          </a:p>
          <a:p>
            <a:r>
              <a:rPr lang="ar-SA" dirty="0" smtClean="0"/>
              <a:t>•	يرفع الشخص صوت الراديو والتلفزيون.</a:t>
            </a:r>
          </a:p>
          <a:p>
            <a:r>
              <a:rPr lang="ar-SA" dirty="0" smtClean="0"/>
              <a:t>•	لا ينفذ الشخص التوجيهات.</a:t>
            </a:r>
          </a:p>
          <a:p>
            <a:r>
              <a:rPr lang="ar-SA" dirty="0" smtClean="0"/>
              <a:t>•	دائما يقول الشخص " </a:t>
            </a:r>
            <a:r>
              <a:rPr lang="ar-SA" dirty="0" err="1" smtClean="0"/>
              <a:t>هاه</a:t>
            </a:r>
            <a:r>
              <a:rPr lang="ar-SA" dirty="0" smtClean="0"/>
              <a:t> " عند سؤاله.</a:t>
            </a:r>
          </a:p>
          <a:p>
            <a:r>
              <a:rPr lang="ar-SA" dirty="0" smtClean="0"/>
              <a:t>•	لا يستجيب الشخص إذا نودي.</a:t>
            </a:r>
          </a:p>
          <a:p>
            <a:r>
              <a:rPr lang="ar-SA" dirty="0" smtClean="0"/>
              <a:t>•	يرفع صوت الشخص  بدون مبرر.</a:t>
            </a:r>
          </a:p>
          <a:p>
            <a:r>
              <a:rPr lang="ar-SA" dirty="0" smtClean="0"/>
              <a:t> </a:t>
            </a:r>
            <a:endParaRPr lang="ar-SA" dirty="0"/>
          </a:p>
        </p:txBody>
      </p:sp>
    </p:spTree>
    <p:extLst>
      <p:ext uri="{BB962C8B-B14F-4D97-AF65-F5344CB8AC3E}">
        <p14:creationId xmlns:p14="http://schemas.microsoft.com/office/powerpoint/2010/main" val="1693510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09433" y="0"/>
            <a:ext cx="11327642" cy="6463308"/>
          </a:xfrm>
          <a:prstGeom prst="rect">
            <a:avLst/>
          </a:prstGeom>
        </p:spPr>
        <p:txBody>
          <a:bodyPr wrap="square">
            <a:spAutoFit/>
          </a:bodyPr>
          <a:lstStyle/>
          <a:p>
            <a:endParaRPr lang="ar-SA" dirty="0" smtClean="0"/>
          </a:p>
          <a:p>
            <a:r>
              <a:rPr lang="ar-SA" dirty="0" smtClean="0"/>
              <a:t>أثر الضعف السمعي:</a:t>
            </a:r>
          </a:p>
          <a:p>
            <a:r>
              <a:rPr lang="ar-SA" dirty="0" smtClean="0"/>
              <a:t>أ- تأثير الضعف السمعي على تطور اللغة و الكلام:</a:t>
            </a:r>
          </a:p>
          <a:p>
            <a:r>
              <a:rPr lang="ar-SA" dirty="0" smtClean="0"/>
              <a:t>4-	المفردات:</a:t>
            </a:r>
          </a:p>
          <a:p>
            <a:r>
              <a:rPr lang="ar-SA" dirty="0" smtClean="0"/>
              <a:t> تتطور المفردات عند الأطفال الذين يعانون من الضعف السمعي بشكل أبطأ من المعدل الطبيعي ، ونلاحظ أن تعلمهم  الكلمات المادية مثل قطة و يقفز وخمسة وأحمر أسهل من تعلم الكلمات المجردة مثل قبل وبعد  وغيره. و يظهر لدى هؤلاء الأطفال صعوبة في معرفة وظائف الكلمات مثل أدوات التعريف و فهم الكلمات متعددة المعاني.</a:t>
            </a:r>
          </a:p>
          <a:p>
            <a:r>
              <a:rPr lang="ar-SA" dirty="0" smtClean="0"/>
              <a:t>5-	الجملة:</a:t>
            </a:r>
          </a:p>
          <a:p>
            <a:r>
              <a:rPr lang="ar-SA" dirty="0" smtClean="0"/>
              <a:t> بعض هؤلاء الأطفال يفهمون ويتكلمون الجمل القصيرة سهلة التركيب،  يجدون صعوبة في الجمل المعقدة في تركيبها النحوي مثل المبني للمجهول , وكذلك سماع أو نطق أواخر الكلمات مما يؤدي إلى سوء الفهم وعدم وضوح الكلام.</a:t>
            </a:r>
          </a:p>
          <a:p>
            <a:r>
              <a:rPr lang="ar-SA" dirty="0" smtClean="0"/>
              <a:t>6-	 النطق:  </a:t>
            </a:r>
          </a:p>
          <a:p>
            <a:r>
              <a:rPr lang="ar-SA" dirty="0" smtClean="0"/>
              <a:t>يصعب على هؤلاء الأطفال سماع بعض الأصوات الساكنة مثل السين والشين والفاء والتاء والكاف, ولهذا لا تظهر هذه الأصوات في كلامهم مع صعوبة فهم ما يقولون وفهم ما يقوله الآخرون لهم. ولأنهم لا يسمعون أصواتهم بشكل واضح فقد يتكلمون بدرجة صوتية أو بسرعة أو  بنبرة صوتية غير ملائمة.</a:t>
            </a:r>
          </a:p>
          <a:p>
            <a:r>
              <a:rPr lang="ar-SA" dirty="0" smtClean="0"/>
              <a:t>ب- تأثير الضعف السمعي على الإنجاز الأكاديمي:</a:t>
            </a:r>
          </a:p>
          <a:p>
            <a:r>
              <a:rPr lang="ar-SA" dirty="0" smtClean="0"/>
              <a:t>يعاني هؤلاء الأطفال من صعوبات في التعليم بشكل عام وخاصة في  القراءة , والفارق التعليمي بين ضعاف السمع و ذوي السمع الطبيعي يتسع مع التقدم العلمي.</a:t>
            </a:r>
          </a:p>
          <a:p>
            <a:r>
              <a:rPr lang="ar-SA" dirty="0" smtClean="0"/>
              <a:t>ج- تأثير الضعف السمعي على المهارة الاجتماعية:</a:t>
            </a:r>
          </a:p>
          <a:p>
            <a:r>
              <a:rPr lang="ar-SA" dirty="0" smtClean="0"/>
              <a:t>الأطفال ذو الضعف السمعي الشديد أو الكلي يشعرون بعزلة اجتماعية كبيرة مع محدودية أصدقائهم. أما الأطفال ذوو الضعف السمعي الطفيف و المتوسط و الملحوظ فتظهر لديهم المشكلات الاجتماعية أكثر من الفئات التي تعاني من ضعف سمعي شديد.</a:t>
            </a:r>
          </a:p>
          <a:p>
            <a:r>
              <a:rPr lang="ar-SA" dirty="0" smtClean="0"/>
              <a:t>د- تأثير درجة الضعف السمعي على استيعاب الكلام واحتياجات التعليم</a:t>
            </a:r>
          </a:p>
          <a:p>
            <a:r>
              <a:rPr lang="ar-SA" dirty="0" smtClean="0"/>
              <a:t>هـ- تأثير الضعف السمعي على الاتصال بالآخرين:</a:t>
            </a:r>
            <a:endParaRPr lang="ar-SA" dirty="0"/>
          </a:p>
        </p:txBody>
      </p:sp>
    </p:spTree>
    <p:extLst>
      <p:ext uri="{BB962C8B-B14F-4D97-AF65-F5344CB8AC3E}">
        <p14:creationId xmlns:p14="http://schemas.microsoft.com/office/powerpoint/2010/main" val="4243281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6603" y="742752"/>
            <a:ext cx="11646090" cy="7017306"/>
          </a:xfrm>
          <a:prstGeom prst="rect">
            <a:avLst/>
          </a:prstGeom>
        </p:spPr>
        <p:txBody>
          <a:bodyPr wrap="square">
            <a:spAutoFit/>
          </a:bodyPr>
          <a:lstStyle/>
          <a:p>
            <a:endParaRPr lang="ar-SA" dirty="0" smtClean="0"/>
          </a:p>
          <a:p>
            <a:r>
              <a:rPr lang="ar-SA" dirty="0" smtClean="0"/>
              <a:t>1-	فقدان السمع من 30 إلى 45 </a:t>
            </a:r>
            <a:r>
              <a:rPr lang="ar-SA" dirty="0" err="1" smtClean="0"/>
              <a:t>ديسبل</a:t>
            </a:r>
            <a:r>
              <a:rPr lang="ar-SA" dirty="0" smtClean="0"/>
              <a:t>:</a:t>
            </a:r>
          </a:p>
          <a:p>
            <a:r>
              <a:rPr lang="ar-SA" dirty="0" smtClean="0"/>
              <a:t>يتأثر انتباه الأطفال من هذه الفئة مع حدوث انفصال عن البيئة نتيجة لعدم تمييز أصوات البيئة المحيطة بهم بوضوح. أما اجتماعيا فيمكن لهؤلاء الأطفال التغلب على مشكلة التخاطب بمجرد اقترابهم من الشخص المتحدث أو باستخدام  المعينات السمعية.</a:t>
            </a:r>
          </a:p>
          <a:p>
            <a:r>
              <a:rPr lang="ar-SA" dirty="0" smtClean="0"/>
              <a:t>2-	 فقدان السمع من 45 إلى 65 </a:t>
            </a:r>
            <a:r>
              <a:rPr lang="ar-SA" dirty="0" err="1" smtClean="0"/>
              <a:t>ديسبل</a:t>
            </a:r>
            <a:r>
              <a:rPr lang="ar-SA" dirty="0" smtClean="0"/>
              <a:t>:</a:t>
            </a:r>
          </a:p>
          <a:p>
            <a:r>
              <a:rPr lang="ar-SA" dirty="0" smtClean="0"/>
              <a:t>يصبح تفاعل الأطفال الاجتماعي من هذه الفئة أكثر صعوبة ، إذ يصعب استخدامهم للسمع لإدراك أصوات البيئة من كل الاتجاهات , فعلى سبيل المثال لو استخدم هؤلاء الأطفال المعين السمعي فإنهم يستطيعون متابعة حديث شخص واحد فقط ولكنهم لا يستطيعون متابعة حديث مجموعة من الأفراد.</a:t>
            </a:r>
          </a:p>
          <a:p>
            <a:r>
              <a:rPr lang="ar-SA" dirty="0" smtClean="0"/>
              <a:t>3-	فقدان السمع  من 65 إلى 80 </a:t>
            </a:r>
            <a:r>
              <a:rPr lang="ar-SA" dirty="0" err="1" smtClean="0"/>
              <a:t>ديسبل</a:t>
            </a:r>
            <a:r>
              <a:rPr lang="ar-SA" dirty="0" smtClean="0"/>
              <a:t>:</a:t>
            </a:r>
          </a:p>
          <a:p>
            <a:r>
              <a:rPr lang="ar-SA" dirty="0" smtClean="0"/>
              <a:t>يصبح اتصال هؤلاء الأطفال الشخصي بالآخرين و البيئة صعباً ، حيث يجب عليهم أن يعتمدوا على الوسائل الحسية الأخرى غير السمعية كالبصر و اللمس. </a:t>
            </a:r>
          </a:p>
          <a:p>
            <a:r>
              <a:rPr lang="ar-SA" dirty="0" smtClean="0"/>
              <a:t>4-	فقدان السمع  من 80 إلى 100 </a:t>
            </a:r>
            <a:r>
              <a:rPr lang="ar-SA" dirty="0" err="1" smtClean="0"/>
              <a:t>ديسبل</a:t>
            </a:r>
            <a:r>
              <a:rPr lang="ar-SA" dirty="0" smtClean="0"/>
              <a:t>:</a:t>
            </a:r>
          </a:p>
          <a:p>
            <a:r>
              <a:rPr lang="ar-SA" dirty="0" smtClean="0"/>
              <a:t>يصبح الأطفال من هذه الفئة معتمدين على  البصر و اللمس بصورة أكبر وعلى قراءة الشفاه للاتصال مع الأسوياء ومن الممكن أن يستفيدوا من المعين السمعي لإدراك الأصوات العالية </a:t>
            </a:r>
          </a:p>
          <a:p>
            <a:r>
              <a:rPr lang="ar-SA" dirty="0" smtClean="0"/>
              <a:t> </a:t>
            </a:r>
          </a:p>
          <a:p>
            <a:endParaRPr lang="ar-SA" dirty="0" smtClean="0"/>
          </a:p>
          <a:p>
            <a:endParaRPr lang="ar-SA" dirty="0" smtClean="0"/>
          </a:p>
          <a:p>
            <a:endParaRPr lang="ar-SA" dirty="0" smtClean="0"/>
          </a:p>
          <a:p>
            <a:endParaRPr lang="ar-SA" dirty="0" smtClean="0"/>
          </a:p>
          <a:p>
            <a:endParaRPr lang="ar-SA" dirty="0" smtClean="0"/>
          </a:p>
          <a:p>
            <a:endParaRPr lang="ar-SA" dirty="0" smtClean="0"/>
          </a:p>
          <a:p>
            <a:endParaRPr lang="ar-SA" dirty="0" smtClean="0"/>
          </a:p>
          <a:p>
            <a:endParaRPr lang="ar-SA" dirty="0" smtClean="0"/>
          </a:p>
          <a:p>
            <a:endParaRPr lang="ar-SA" dirty="0"/>
          </a:p>
        </p:txBody>
      </p:sp>
    </p:spTree>
    <p:extLst>
      <p:ext uri="{BB962C8B-B14F-4D97-AF65-F5344CB8AC3E}">
        <p14:creationId xmlns:p14="http://schemas.microsoft.com/office/powerpoint/2010/main" val="3131377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6146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42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935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521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5659" y="0"/>
            <a:ext cx="11750723" cy="5324535"/>
          </a:xfrm>
          <a:prstGeom prst="rect">
            <a:avLst/>
          </a:prstGeom>
        </p:spPr>
        <p:txBody>
          <a:bodyPr wrap="square">
            <a:spAutoFit/>
          </a:bodyPr>
          <a:lstStyle/>
          <a:p>
            <a:r>
              <a:rPr lang="ar-SA" sz="2800" b="1" dirty="0" smtClean="0"/>
              <a:t>ماهية الإعاقة السمعية</a:t>
            </a:r>
          </a:p>
          <a:p>
            <a:endParaRPr lang="ar-SA" sz="2800" dirty="0" smtClean="0"/>
          </a:p>
          <a:p>
            <a:r>
              <a:rPr lang="ar-SA" sz="2800" dirty="0" smtClean="0"/>
              <a:t>يعد السمع من الوظائف التي لا يمكن إغفال دورها أو الاستغناء عنها فهو يعمل على الإحساس بالمسافة ومراقبة البيئة </a:t>
            </a:r>
            <a:r>
              <a:rPr lang="ar-SA" sz="2800" dirty="0" err="1" smtClean="0"/>
              <a:t>الخارجيةكما</a:t>
            </a:r>
            <a:r>
              <a:rPr lang="ar-SA" sz="2800" dirty="0" smtClean="0"/>
              <a:t> يقوم السمع بوظيفة حماية ودفاع لدى معظم الحيوانات.</a:t>
            </a:r>
          </a:p>
          <a:p>
            <a:r>
              <a:rPr lang="ar-SA" sz="2800" dirty="0" smtClean="0"/>
              <a:t>كما إن الجهاز السمعي منظم بدقة بشكل يمكنه من تحليل أو تمييز الذبذبات بدقة عالية، فهو قادر على التعامل مع إشارات صوتية متباينة في شدتها بشكل فائق ويعد الصم وضعف السمع من اكبر العوامل المعيقة للأطفال من ذوي الذكاء العادي في الخروج من عالم العزلة الاجتماعية </a:t>
            </a:r>
            <a:r>
              <a:rPr lang="ar-SA" sz="2800" b="1" dirty="0" smtClean="0"/>
              <a:t>وتحدث الإصابة بالصم </a:t>
            </a:r>
            <a:r>
              <a:rPr lang="ar-SA" sz="2800" dirty="0" smtClean="0"/>
              <a:t>بنسبة تصل إلى (1/1400) من المواليد بينما يوجد أضعاف هذا العدد من بين المصابين في </a:t>
            </a:r>
            <a:r>
              <a:rPr lang="ar-SA" sz="2800" b="1" dirty="0" smtClean="0"/>
              <a:t>فئات القصور الخفيفة والمعتدلة </a:t>
            </a:r>
            <a:r>
              <a:rPr lang="ar-SA" sz="3200" dirty="0" smtClean="0">
                <a:solidFill>
                  <a:srgbClr val="FF0000"/>
                </a:solidFill>
              </a:rPr>
              <a:t>الى هنا تم التعديل</a:t>
            </a:r>
            <a:endParaRPr lang="ar-SA" sz="2800" dirty="0" smtClean="0">
              <a:solidFill>
                <a:srgbClr val="FF0000"/>
              </a:solidFill>
            </a:endParaRPr>
          </a:p>
          <a:p>
            <a:endParaRPr lang="ar-SA" sz="2800" dirty="0"/>
          </a:p>
        </p:txBody>
      </p:sp>
    </p:spTree>
    <p:extLst>
      <p:ext uri="{BB962C8B-B14F-4D97-AF65-F5344CB8AC3E}">
        <p14:creationId xmlns:p14="http://schemas.microsoft.com/office/powerpoint/2010/main" val="3593604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5156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31181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6880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0961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716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1484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3201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493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5618" y="191281"/>
            <a:ext cx="11996382" cy="5632311"/>
          </a:xfrm>
          <a:prstGeom prst="rect">
            <a:avLst/>
          </a:prstGeom>
        </p:spPr>
        <p:txBody>
          <a:bodyPr wrap="square">
            <a:spAutoFit/>
          </a:bodyPr>
          <a:lstStyle/>
          <a:p>
            <a:endParaRPr lang="ar-SA" sz="2400" dirty="0" smtClean="0"/>
          </a:p>
          <a:p>
            <a:r>
              <a:rPr lang="ar-SA" sz="2400" dirty="0" smtClean="0"/>
              <a:t>والشخص الأصم هو الشخص الذي تحول إعاقته السمعية دون فهمه الكلام عن طريق حاسة السمع وحدها سواء باستخدام السماعة الطبية أو بدونها .</a:t>
            </a:r>
          </a:p>
          <a:p>
            <a:r>
              <a:rPr lang="ar-SA" sz="2400" dirty="0" smtClean="0"/>
              <a:t>وإعاقة السمع هي العجز في حاسة السمع بحيث يؤثر هذا العجز ويتحول إلى فقدان سمعي، أي انه يعاني من عجز أو خلل يحول دون الإفادة من حاسة السمع ويتعذر عليه الاستجابة بطريقة تدل على فهم الكلام المسموع سواء أكان هذا الفقدان كلياً أم جزئياً وتكون قدرات الشخص اقل من العادي .</a:t>
            </a:r>
          </a:p>
          <a:p>
            <a:r>
              <a:rPr lang="ar-SA" sz="2400" dirty="0" smtClean="0"/>
              <a:t>وقد يكون هذا الصم خلقياً (</a:t>
            </a:r>
            <a:r>
              <a:rPr lang="en-US" sz="2400" dirty="0" smtClean="0"/>
              <a:t>Congenital Deafness) </a:t>
            </a:r>
            <a:r>
              <a:rPr lang="ar-SA" sz="2400" dirty="0" smtClean="0"/>
              <a:t>أي بالولادة أو عارضاً (</a:t>
            </a:r>
            <a:r>
              <a:rPr lang="en-US" sz="2400" dirty="0" smtClean="0"/>
              <a:t>Adventitious Deaf) </a:t>
            </a:r>
            <a:r>
              <a:rPr lang="ar-SA" sz="2400" dirty="0" smtClean="0"/>
              <a:t>أي نتيجة مرض أو حادث.</a:t>
            </a:r>
          </a:p>
          <a:p>
            <a:r>
              <a:rPr lang="ar-SA" sz="2400" dirty="0" smtClean="0"/>
              <a:t>وتشمل الإعاقة السمعية الصم الكامل وضعاف السمع وقد عرفت هيئة الصحة العالمية الأصم الأبكم بأنه:</a:t>
            </a:r>
          </a:p>
          <a:p>
            <a:r>
              <a:rPr lang="ar-SA" sz="2400" dirty="0" smtClean="0"/>
              <a:t>ذلك الفرد الذي ولد فاقداً لحاسة السمع مما أدى إلى عدم استطاعته تعلم اللغة والكلام أو أصيب بالصم في طفولته قبل اكتساب اللغة والكلام، وقد يصاب بعد تعلم اللغة والكلام مباشرة ولكن لدرجة أن آثار التعلم قد فقدت بسرعة، إذن فهو عاجز في تلك الحاسة، إذ تكون قدراته اقل من الشخص العادي.</a:t>
            </a:r>
            <a:endParaRPr lang="ar-SA" sz="2400" dirty="0"/>
          </a:p>
        </p:txBody>
      </p:sp>
    </p:spTree>
    <p:extLst>
      <p:ext uri="{BB962C8B-B14F-4D97-AF65-F5344CB8AC3E}">
        <p14:creationId xmlns:p14="http://schemas.microsoft.com/office/powerpoint/2010/main" val="282605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78508" y="704336"/>
            <a:ext cx="9507940" cy="4524315"/>
          </a:xfrm>
          <a:prstGeom prst="rect">
            <a:avLst/>
          </a:prstGeom>
        </p:spPr>
        <p:txBody>
          <a:bodyPr wrap="square">
            <a:spAutoFit/>
          </a:bodyPr>
          <a:lstStyle/>
          <a:p>
            <a:r>
              <a:rPr lang="ar-SA" dirty="0" smtClean="0"/>
              <a:t>ولا يوجد شخصان على درجة العجز نفسها في السمع لان هناك عوامل خارجية متعددة تؤثر في عملية السمع وذلك مثل الذكاء – النضج الاجتماعي، العلاقات الأسرية، الدوافع ... الخ، إذ تؤثر هذه العوامل في قدرات الفرد.</a:t>
            </a:r>
          </a:p>
          <a:p>
            <a:r>
              <a:rPr lang="ar-SA" dirty="0" smtClean="0"/>
              <a:t>لذلك تحتاج تلك الفئة من المعاقين حسياً إلى رعاية خاصة متكاملة نفسياً واجتماعياً ورياضياً وتربوياً وطبياً، إذ تقدم لهم الخدمات التي تساعدهم على النمو السليم وفقا لقدراتهم وإمكاناتهم، وذلك ليتحقق لهم التوافق السوي بينه وبين بيئته المحيطة.</a:t>
            </a:r>
          </a:p>
          <a:p>
            <a:r>
              <a:rPr lang="ar-SA" dirty="0" smtClean="0"/>
              <a:t>الإعاقة السمعية والنمو :</a:t>
            </a:r>
          </a:p>
          <a:p>
            <a:r>
              <a:rPr lang="ar-SA" dirty="0" smtClean="0"/>
              <a:t>تؤثر الإعاقة السمعية في جوانب النمو المختلفة للشخص المعاق سمعياً وبطرائق مختلفة، ويظهر هنا التأثير في النمو اللغوي والنفسي والاجتماعي والمعرفي والتحصيل الأكاديمي وفي الخصائص الصوتية للقدرة على الكلام.</a:t>
            </a:r>
          </a:p>
          <a:p>
            <a:r>
              <a:rPr lang="ar-SA" dirty="0" smtClean="0"/>
              <a:t>وللوصول إلى فهم اكبر للطفل المعاق سمعيا فإننا بحاجة إلى معرفة العوامل المؤثرة في نموهم، وأشار (إبراهيم عبد الله فرج) عن (</a:t>
            </a:r>
            <a:r>
              <a:rPr lang="en-US" dirty="0" smtClean="0"/>
              <a:t>Altman) </a:t>
            </a:r>
            <a:r>
              <a:rPr lang="ar-SA" dirty="0" smtClean="0"/>
              <a:t>إلى تأثير العوامل الآتية في مظاهر النمو للطفل المعاق سمعياً:</a:t>
            </a:r>
          </a:p>
          <a:p>
            <a:r>
              <a:rPr lang="ar-SA" dirty="0" smtClean="0"/>
              <a:t>1.	العمر عند الإصابة بالإعاقة السمعية: يختلف الأطفال ذوو الفقدان السمعي الخلقي عن الأطفال المصابين بالصمم بعد اللغوي في مرحلة مبكرة من حياتهم مقارنة بالأطفال الذين فقدوا سمعهم بعد إصابتهم بأمراض خطيرة.</a:t>
            </a:r>
            <a:endParaRPr lang="ar-SA" dirty="0"/>
          </a:p>
        </p:txBody>
      </p:sp>
    </p:spTree>
    <p:extLst>
      <p:ext uri="{BB962C8B-B14F-4D97-AF65-F5344CB8AC3E}">
        <p14:creationId xmlns:p14="http://schemas.microsoft.com/office/powerpoint/2010/main" val="4857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0501" y="1094054"/>
            <a:ext cx="11068333" cy="4247317"/>
          </a:xfrm>
          <a:prstGeom prst="rect">
            <a:avLst/>
          </a:prstGeom>
        </p:spPr>
        <p:txBody>
          <a:bodyPr wrap="square">
            <a:spAutoFit/>
          </a:bodyPr>
          <a:lstStyle/>
          <a:p>
            <a:r>
              <a:rPr lang="ar-SA" dirty="0" smtClean="0"/>
              <a:t>2- 	درجة الإعاقة السمعية: تحدد درجة الإعاقة السمعية مقدار السمع المتبقي وتأثير ذلك في نمو اللغة والكلام، وتطور مهارات التواصل اللفظي أسهل مع الأطفال ذوي السمع الثقيل أو الأطفال ذوي الإعاقة السمعية المتوسطة من الأطفال ذوي الفقدان السمعي الشديد إلى الشديد جداً.</a:t>
            </a:r>
          </a:p>
          <a:p>
            <a:r>
              <a:rPr lang="ar-SA" dirty="0" smtClean="0"/>
              <a:t>3.	الوعي الذاتي لدى الأطفال المعاقين سمعياً: بفقدانهم السمعي، واستعمالهم للسماعات الطبية، وتأثير السمع المتبقي في نموهم، الذي يؤثر فيما بعد في حياتهم اليومية.</a:t>
            </a:r>
          </a:p>
          <a:p>
            <a:r>
              <a:rPr lang="ar-SA" dirty="0" smtClean="0"/>
              <a:t>4.	تؤثر انفعالات الآباء والأسر والاستجابات السلوكية للأسرة في نمو الطفل المعاق سمعياً، وخصوصاً بعد التشخيص الذي يظهر الإعاقة السمعية للطفل، فضلاً عن أن التوافق الداخلي للأسرة يؤثر في إحساس الطفل بالشعور بالأمن، وتؤثر اتجاهات الآباء نحو أطفالهم المعاقين سمعياً في اتجاهات الطفل نحو ذاته.</a:t>
            </a:r>
          </a:p>
          <a:p>
            <a:r>
              <a:rPr lang="ar-SA" dirty="0" smtClean="0"/>
              <a:t>5.	يؤثر الوضع الاقتصادي والتربوي للأسرة كما هو معكوس في الطبقة الاجتماعية الاقتصادية في الضغط النفسي وتقديم الرعاية للطفل المعاق سمعياً،  وعلى أي حال، فالطبقة الاقتصادية والاجتماعية تؤثر بشكل كبير في تقديم خدمات الرعاية والأدوات السمعية المساعدة وغيرها.</a:t>
            </a:r>
          </a:p>
          <a:p>
            <a:r>
              <a:rPr lang="ar-SA" dirty="0" smtClean="0"/>
              <a:t>6.	مدى ونوعية الإثارة السمعية وتوفير بيئة لغوية غنية للشخص المعاق سمعياً.</a:t>
            </a:r>
          </a:p>
          <a:p>
            <a:r>
              <a:rPr lang="ar-SA" dirty="0" smtClean="0"/>
              <a:t>7.	العمر ومستوى المدخلات اللغوية والتعرض للغة الإشارة في عمر مبكر وأنموذج التواصل المستخدم في الأسرة والمدرسة.</a:t>
            </a:r>
          </a:p>
          <a:p>
            <a:endParaRPr lang="ar-SA" dirty="0"/>
          </a:p>
        </p:txBody>
      </p:sp>
    </p:spTree>
    <p:extLst>
      <p:ext uri="{BB962C8B-B14F-4D97-AF65-F5344CB8AC3E}">
        <p14:creationId xmlns:p14="http://schemas.microsoft.com/office/powerpoint/2010/main" val="177895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41445" y="699787"/>
            <a:ext cx="10890913" cy="5632311"/>
          </a:xfrm>
          <a:prstGeom prst="rect">
            <a:avLst/>
          </a:prstGeom>
        </p:spPr>
        <p:txBody>
          <a:bodyPr wrap="square">
            <a:spAutoFit/>
          </a:bodyPr>
          <a:lstStyle/>
          <a:p>
            <a:r>
              <a:rPr lang="ar-SA" dirty="0" smtClean="0"/>
              <a:t>تصنيف وأنواع الإعاقة السمعية</a:t>
            </a:r>
          </a:p>
          <a:p>
            <a:r>
              <a:rPr lang="ar-SA" dirty="0" smtClean="0"/>
              <a:t>تصنف الإعاقة السمعية إلى عدة تصنيفات وأنواع ومنها ما يصنف على وفق بعدين رئيسيين هما :-</a:t>
            </a:r>
          </a:p>
          <a:p>
            <a:r>
              <a:rPr lang="ar-SA" dirty="0" smtClean="0"/>
              <a:t>1.	العمر: الذي حدثت فيه الإعاقة السمعية وتصنف الإعاقة السمعية وفق هذا البعد إلى:</a:t>
            </a:r>
          </a:p>
          <a:p>
            <a:r>
              <a:rPr lang="ar-SA" dirty="0" smtClean="0"/>
              <a:t>•	صم ما قبل تعلم اللغة (</a:t>
            </a:r>
            <a:r>
              <a:rPr lang="en-US" dirty="0" err="1" smtClean="0"/>
              <a:t>Prelingual</a:t>
            </a:r>
            <a:r>
              <a:rPr lang="en-US" dirty="0" smtClean="0"/>
              <a:t> Deafness): </a:t>
            </a:r>
            <a:r>
              <a:rPr lang="ar-SA" dirty="0" smtClean="0"/>
              <a:t>ويطلق هذا التصنيف على تلك الفئة من المعاقين سمعياً الذين فقدوا قدرتهم السمعية قبل اكتساب اللغة، أي ما قبل سن الثالثة، وتتميز هذه الفئة بعدم قدرتها على الكلام لأنها لم تسمع اللغة .</a:t>
            </a:r>
          </a:p>
          <a:p>
            <a:r>
              <a:rPr lang="ar-SA" dirty="0" smtClean="0"/>
              <a:t>•	صم ما بعد تعلم اللغة (</a:t>
            </a:r>
            <a:r>
              <a:rPr lang="en-US" dirty="0" smtClean="0"/>
              <a:t>Post lingual Deafness): </a:t>
            </a:r>
            <a:r>
              <a:rPr lang="ar-SA" dirty="0" smtClean="0"/>
              <a:t>ويطلق هذا التصنيف على تلك الفئة من المعاقين سمعياً الذين فقدوا قدراتهم السمعية كلها أو بعضها بعد اكتساب اللغة وتتميز هذه الفئة بقدرتها على الكلام، لأنها سمعت اللغة وتعلمتها.</a:t>
            </a:r>
          </a:p>
          <a:p>
            <a:r>
              <a:rPr lang="ar-SA" dirty="0" smtClean="0"/>
              <a:t>2.	مدى الخسارة السمعية: وتصنف الإعاقة السمعية وفق هذا البعد إلى ثلاثة فئات على وفق درجة الخسارة السمعية التي تقاس بوحدات </a:t>
            </a:r>
            <a:r>
              <a:rPr lang="ar-SA" dirty="0" err="1" smtClean="0"/>
              <a:t>ديسبلس</a:t>
            </a:r>
            <a:r>
              <a:rPr lang="ar-SA" dirty="0" smtClean="0"/>
              <a:t> (</a:t>
            </a:r>
            <a:r>
              <a:rPr lang="en-US" dirty="0" smtClean="0"/>
              <a:t>Decibels) </a:t>
            </a:r>
            <a:r>
              <a:rPr lang="ar-SA" dirty="0" smtClean="0"/>
              <a:t>كما يشير (كمال عبد الحميد) عن (</a:t>
            </a:r>
            <a:r>
              <a:rPr lang="ar-SA" dirty="0" err="1" smtClean="0"/>
              <a:t>ليبورتا</a:t>
            </a:r>
            <a:r>
              <a:rPr lang="ar-SA" dirty="0" smtClean="0"/>
              <a:t> وزملائها) هي:-</a:t>
            </a:r>
          </a:p>
          <a:p>
            <a:r>
              <a:rPr lang="ar-SA" dirty="0" smtClean="0"/>
              <a:t>•	فئة الإعاقة السمعية البسيطة (</a:t>
            </a:r>
            <a:r>
              <a:rPr lang="en-US" dirty="0" smtClean="0"/>
              <a:t>Mild Hearing Impaired): </a:t>
            </a:r>
            <a:r>
              <a:rPr lang="ar-SA" dirty="0" smtClean="0"/>
              <a:t>تتراوح قيمة الخسارة السمعية لدى هذه الفئة بين (20–40) وحدة </a:t>
            </a:r>
            <a:r>
              <a:rPr lang="ar-SA" dirty="0" err="1" smtClean="0"/>
              <a:t>ديسبلس</a:t>
            </a:r>
            <a:r>
              <a:rPr lang="ar-SA" dirty="0" smtClean="0"/>
              <a:t> (20-40) (</a:t>
            </a:r>
            <a:r>
              <a:rPr lang="en-US" dirty="0" smtClean="0"/>
              <a:t>Decibels).</a:t>
            </a:r>
          </a:p>
          <a:p>
            <a:r>
              <a:rPr lang="en-US" dirty="0" smtClean="0"/>
              <a:t>•	</a:t>
            </a:r>
            <a:r>
              <a:rPr lang="ar-SA" dirty="0" smtClean="0"/>
              <a:t>فئة الإعاقة السمعية المتوسطة(</a:t>
            </a:r>
            <a:r>
              <a:rPr lang="en-US" dirty="0" smtClean="0"/>
              <a:t>Moderately Hearing Impaired): </a:t>
            </a:r>
            <a:r>
              <a:rPr lang="ar-SA" dirty="0" smtClean="0"/>
              <a:t>تتراوح قيمة الخسارة السمعية لدى هذه الفئة بين (40– 70) وحدة </a:t>
            </a:r>
            <a:r>
              <a:rPr lang="ar-SA" dirty="0" err="1" smtClean="0"/>
              <a:t>ديسبل</a:t>
            </a:r>
            <a:r>
              <a:rPr lang="ar-SA" dirty="0" smtClean="0"/>
              <a:t> (</a:t>
            </a:r>
            <a:r>
              <a:rPr lang="en-US" dirty="0" smtClean="0"/>
              <a:t>Decibels).</a:t>
            </a:r>
          </a:p>
          <a:p>
            <a:r>
              <a:rPr lang="en-US" dirty="0" smtClean="0"/>
              <a:t>•	</a:t>
            </a:r>
            <a:r>
              <a:rPr lang="ar-SA" dirty="0" smtClean="0"/>
              <a:t>فئة الإعاقة السمعية الشديدة (</a:t>
            </a:r>
            <a:r>
              <a:rPr lang="en-US" dirty="0" smtClean="0"/>
              <a:t>Severely Hearing Impaired): </a:t>
            </a:r>
            <a:r>
              <a:rPr lang="ar-SA" dirty="0" smtClean="0"/>
              <a:t>تتراوح قيمة الخسارة السمعية لدى هذه الفئة بين (70–90) وحدة </a:t>
            </a:r>
            <a:r>
              <a:rPr lang="ar-SA" dirty="0" err="1" smtClean="0"/>
              <a:t>ديسبل</a:t>
            </a:r>
            <a:r>
              <a:rPr lang="ar-SA" dirty="0" smtClean="0"/>
              <a:t> (</a:t>
            </a:r>
            <a:r>
              <a:rPr lang="en-US" dirty="0" smtClean="0"/>
              <a:t>Decibels).</a:t>
            </a:r>
          </a:p>
          <a:p>
            <a:r>
              <a:rPr lang="en-US" dirty="0" smtClean="0"/>
              <a:t>•	</a:t>
            </a:r>
            <a:r>
              <a:rPr lang="ar-SA" dirty="0" smtClean="0"/>
              <a:t>فئة الإعاقة السمعية الشديدة جداً (</a:t>
            </a:r>
            <a:r>
              <a:rPr lang="en-US" dirty="0" smtClean="0"/>
              <a:t>Profoundly  Hearing Impaired): </a:t>
            </a:r>
            <a:r>
              <a:rPr lang="ar-SA" dirty="0" smtClean="0"/>
              <a:t>تزيد قيمة الخسارة السمعية لدى هذه الفئة عن (92) وحدة </a:t>
            </a:r>
            <a:r>
              <a:rPr lang="ar-SA" dirty="0" err="1" smtClean="0"/>
              <a:t>ديسبل</a:t>
            </a:r>
            <a:r>
              <a:rPr lang="ar-SA" dirty="0" smtClean="0"/>
              <a:t> (</a:t>
            </a:r>
            <a:r>
              <a:rPr lang="en-US" dirty="0" smtClean="0"/>
              <a:t>Decibels).</a:t>
            </a:r>
          </a:p>
          <a:p>
            <a:endParaRPr lang="en-US" dirty="0"/>
          </a:p>
        </p:txBody>
      </p:sp>
    </p:spTree>
    <p:extLst>
      <p:ext uri="{BB962C8B-B14F-4D97-AF65-F5344CB8AC3E}">
        <p14:creationId xmlns:p14="http://schemas.microsoft.com/office/powerpoint/2010/main" val="444022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05218" y="444523"/>
            <a:ext cx="11054685" cy="5632311"/>
          </a:xfrm>
          <a:prstGeom prst="rect">
            <a:avLst/>
          </a:prstGeom>
        </p:spPr>
        <p:txBody>
          <a:bodyPr wrap="square">
            <a:spAutoFit/>
          </a:bodyPr>
          <a:lstStyle/>
          <a:p>
            <a:endParaRPr lang="ar-SA" dirty="0" smtClean="0"/>
          </a:p>
          <a:p>
            <a:r>
              <a:rPr lang="ar-SA" dirty="0" smtClean="0"/>
              <a:t>كما تصنف الإعاقة السمعية حسب شدتها إلى:-</a:t>
            </a:r>
          </a:p>
          <a:p>
            <a:r>
              <a:rPr lang="ar-SA" dirty="0" smtClean="0"/>
              <a:t>1.	الإعاقة الطفيفة:</a:t>
            </a:r>
          </a:p>
          <a:p>
            <a:r>
              <a:rPr lang="ar-SA" dirty="0" smtClean="0"/>
              <a:t>لا يستطيع الأطفال الذين يعانون من صعوبة سمع طفيفة من سماع الأصوات الخافتة أو البعيدة مع عدم وجود صعوبات في التعليم. ومن الضروري الانتباه إلى تطوير مفرداتهم وتوفير مقاعد وإضاءة جيدة في الفصول تساهم في تحسين التعلم ، وقد يستفيد الأطفال من تعلم قراءة الشفاه وقد يحتاجون إلى تصحيح الكلام.</a:t>
            </a:r>
          </a:p>
          <a:p>
            <a:r>
              <a:rPr lang="ar-SA" dirty="0" smtClean="0"/>
              <a:t>2.	 الإعاقة المتوسطة:</a:t>
            </a:r>
          </a:p>
          <a:p>
            <a:r>
              <a:rPr lang="ar-SA" dirty="0" smtClean="0"/>
              <a:t>يفهم الأطفال الذين يعانون من صعوبة سمع متوسطة أحاديث الآخرين عندما يكونون وجهاً لوجه وعلى مسافة قريبة تقدر بثلاثة إلى خمسة أقدام ، أما إذا كان الكلام خافتاً أو ليس في مستوى نظرهم فقد يفقدون 50% من فهم الحوار. مع العلم أن مفرداتهم محدودة ومصاحبة باضطراب في كلامهم. وإذا وجدت مدارس مختصة لهذه الفئة يفضل إلحاقهم بها لتتحقق الاستفادة من المعين السمعي ، ولا بد من الحصول على مقعد في مكان جيد في الفصل مع القيام بتدريبات خاصة لتطوير المفردات والقراءة و قراءة الشفاه.</a:t>
            </a:r>
          </a:p>
          <a:p>
            <a:r>
              <a:rPr lang="ar-SA" dirty="0" smtClean="0"/>
              <a:t>3.	الإعاقة الملحوظة:</a:t>
            </a:r>
          </a:p>
          <a:p>
            <a:r>
              <a:rPr lang="ar-SA" dirty="0" smtClean="0"/>
              <a:t>لابد أن نتحدث مع الأطفال من هذه الفئة بصوت مرتفع لكي يستوعبوه. هؤلاء الأطفال يعلنون صعوبة واضحة في الكلام واللغة </a:t>
            </a:r>
            <a:r>
              <a:rPr lang="ar-SA" dirty="0" err="1" smtClean="0"/>
              <a:t>الاستقبالية</a:t>
            </a:r>
            <a:r>
              <a:rPr lang="ar-SA" dirty="0" smtClean="0"/>
              <a:t> والتعبيرية مع العلم أن مفرداتهم محدودة. ولا بد أن يلحقوا بمدارس خاصة تتعامل مع هذا النوع من الضعف السمعي ليحصلوا على تدريبات خاصة لتحسين مهاراتهم اللغوية والقراءة والكتابة وقراءة الشفاه و تصحيح النطق.</a:t>
            </a:r>
          </a:p>
          <a:p>
            <a:endParaRPr lang="ar-SA" dirty="0" smtClean="0"/>
          </a:p>
          <a:p>
            <a:endParaRPr lang="ar-SA" dirty="0" smtClean="0"/>
          </a:p>
          <a:p>
            <a:endParaRPr lang="ar-SA" dirty="0"/>
          </a:p>
        </p:txBody>
      </p:sp>
    </p:spTree>
    <p:extLst>
      <p:ext uri="{BB962C8B-B14F-4D97-AF65-F5344CB8AC3E}">
        <p14:creationId xmlns:p14="http://schemas.microsoft.com/office/powerpoint/2010/main" val="975698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6603" y="0"/>
            <a:ext cx="11546006" cy="6463308"/>
          </a:xfrm>
          <a:prstGeom prst="rect">
            <a:avLst/>
          </a:prstGeom>
        </p:spPr>
        <p:txBody>
          <a:bodyPr wrap="square">
            <a:spAutoFit/>
          </a:bodyPr>
          <a:lstStyle/>
          <a:p>
            <a:endParaRPr lang="ar-SA" dirty="0" smtClean="0"/>
          </a:p>
          <a:p>
            <a:r>
              <a:rPr lang="ar-SA" dirty="0" smtClean="0"/>
              <a:t>4.	الإعاقة الشديدة:</a:t>
            </a:r>
          </a:p>
          <a:p>
            <a:r>
              <a:rPr lang="ar-SA" dirty="0" smtClean="0"/>
              <a:t>يسمع الأطفال من هذه الفئة الأصوات العالية التي تبعد قدماً واحداً عنهم ، وقد يتعرفون على أصوات البيئة من حولهم , ويميزون بعض أصوات العلة , فاللغة و الكلام عندهم متأثرة بشكل كبير. ولذلك فهم بحاجة إلى إلحاقهم بمدارس للصم مع التأكيد على تطوير مهارات اللغة و الكلام وقراءة الشفاه و التدريب السمعي باستخدام المعين السمعي.</a:t>
            </a:r>
          </a:p>
          <a:p>
            <a:r>
              <a:rPr lang="ar-SA" dirty="0" smtClean="0"/>
              <a:t>5.	 الإعاقة التامة:</a:t>
            </a:r>
          </a:p>
          <a:p>
            <a:r>
              <a:rPr lang="ar-SA" dirty="0" smtClean="0"/>
              <a:t>قد يسمع الأطفال من هذه الفئة بعض الأصوات العالية ولكنهم في الحقيقة يدركون اهتزاز الصوت أكثر من معرفته ، ويعتمدون على قدراتهم البصرية عوضاً عن القدرات السمعية للتواصل مع الآخرين ،  وهذا النوع من الضعف يعد إعاقة حقيقية للغة وللكلام. لذلك فهم بحاجة إلى إلحاقهم إلى مدارس الصم التي تشمل برامجها تطوير مهارات اللغة وقراءة الشفاه والكلام وتدريبات التآزر بين الاتصال الشفهي والإشارة وتدريب السمع الجماعي أو الفردي.</a:t>
            </a:r>
          </a:p>
          <a:p>
            <a:endParaRPr lang="ar-SA" dirty="0" smtClean="0"/>
          </a:p>
          <a:p>
            <a:r>
              <a:rPr lang="ar-SA" dirty="0" smtClean="0"/>
              <a:t>أنواع الصمم وفقاً لموقع الإصابة:</a:t>
            </a:r>
          </a:p>
          <a:p>
            <a:r>
              <a:rPr lang="ar-SA" dirty="0" smtClean="0"/>
              <a:t>وتم تصنيفه علمياً إلى ثلاثة أنواع هي :-</a:t>
            </a:r>
          </a:p>
          <a:p>
            <a:r>
              <a:rPr lang="ar-SA" dirty="0" smtClean="0"/>
              <a:t>1.	الصمم التوصيلي:</a:t>
            </a:r>
          </a:p>
          <a:p>
            <a:r>
              <a:rPr lang="ar-SA" dirty="0" smtClean="0"/>
              <a:t>وهو ابسط أنواع الصمم، إذ ينتج عن خلل أو عقبة في الإذن الخارجية أو الوسطى تحول دون توصيل الذبذبات الصوتية إلى الإذن الداخلية السليمة من أية إصابة أو خلل.</a:t>
            </a:r>
          </a:p>
          <a:p>
            <a:r>
              <a:rPr lang="ar-SA" dirty="0" smtClean="0"/>
              <a:t>2.	الصمم العصبي:</a:t>
            </a:r>
          </a:p>
          <a:p>
            <a:r>
              <a:rPr lang="ar-SA" dirty="0" smtClean="0"/>
              <a:t>وهو الصمم الذي ينتج عن إصابة الإذن الداخلية بعطب أو خلل دون تعرض الإذن الخارجية أو الإذن الوسطى إلى أية إصابة، وتنحصر هذه المشكلة في عدم قدرة القوقعة أو العصب السمعي على امتصاص الموجات الصوتية وحملها إلى المخ لتحليلها على أساس المثير السمعي.</a:t>
            </a:r>
          </a:p>
          <a:p>
            <a:r>
              <a:rPr lang="ar-SA" dirty="0" smtClean="0"/>
              <a:t>3.	الصمم المختلط:</a:t>
            </a:r>
          </a:p>
          <a:p>
            <a:r>
              <a:rPr lang="ar-SA" dirty="0" smtClean="0"/>
              <a:t>وهو صمم مشترك يشمل النوعين (الصمم </a:t>
            </a:r>
            <a:r>
              <a:rPr lang="ar-SA" dirty="0" err="1" smtClean="0"/>
              <a:t>التوصلي</a:t>
            </a:r>
            <a:r>
              <a:rPr lang="ar-SA" dirty="0" smtClean="0"/>
              <a:t> والصمم العصبي) نتيجة لوجود إصابة في أكثر من قسم من أقسام الإذن الثلاثة (الإذن الخارجية، والإذن الوسطى، والإذن الداخلية). </a:t>
            </a:r>
            <a:endParaRPr lang="ar-SA" dirty="0"/>
          </a:p>
        </p:txBody>
      </p:sp>
    </p:spTree>
    <p:extLst>
      <p:ext uri="{BB962C8B-B14F-4D97-AF65-F5344CB8AC3E}">
        <p14:creationId xmlns:p14="http://schemas.microsoft.com/office/powerpoint/2010/main" val="2664430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91319" y="-418823"/>
            <a:ext cx="11286698" cy="9233297"/>
          </a:xfrm>
          <a:prstGeom prst="rect">
            <a:avLst/>
          </a:prstGeom>
        </p:spPr>
        <p:txBody>
          <a:bodyPr wrap="square">
            <a:spAutoFit/>
          </a:bodyPr>
          <a:lstStyle/>
          <a:p>
            <a:endParaRPr lang="ar-SA" dirty="0" smtClean="0"/>
          </a:p>
          <a:p>
            <a:r>
              <a:rPr lang="ar-SA" dirty="0" smtClean="0"/>
              <a:t>أسباب الإعاقة السمعية:</a:t>
            </a:r>
          </a:p>
          <a:p>
            <a:r>
              <a:rPr lang="ar-SA" dirty="0" smtClean="0"/>
              <a:t>للإعاقة السمعية أسباب عدة منها ما هو وراثي ومنها ما هو مكتسب وكما يأتي:</a:t>
            </a:r>
          </a:p>
          <a:p>
            <a:r>
              <a:rPr lang="ar-SA" dirty="0" smtClean="0"/>
              <a:t>1.	أسباب وراثية:</a:t>
            </a:r>
          </a:p>
          <a:p>
            <a:r>
              <a:rPr lang="ar-SA" dirty="0" smtClean="0"/>
              <a:t>قد تكون خطأ في تركيب الجينات أو الكروموسومات ، كذلك قد تكون ظاهرة عند الولادة أو تظهر متأخرة، وغالباً ما يكون هناك أكثر من فرد مصاب في الأسرة (تتبع قوانين الوراثة السائد ومرتبطة بالجينات)، وتزداد الحالات بزواج الأقارب. </a:t>
            </a:r>
          </a:p>
          <a:p>
            <a:r>
              <a:rPr lang="ar-SA" dirty="0" smtClean="0"/>
              <a:t>2.	أسباب مكتسبة :</a:t>
            </a:r>
          </a:p>
          <a:p>
            <a:r>
              <a:rPr lang="ar-SA" dirty="0" smtClean="0"/>
              <a:t>•	أسباب أثناء الحمل: مثل الحميات التي تصيب الأم في أثناء الحمل وخاصة في الشهور الثلاثة الأولى ومن أهمها الحصبة الألمانية، إذ تؤدي إلى ضعف السمع الحسي العصبي وعيوب خلقية بالإبصار والقلب.</a:t>
            </a:r>
          </a:p>
          <a:p>
            <a:r>
              <a:rPr lang="ar-SA" dirty="0" smtClean="0"/>
              <a:t>•	تسمم في وقت الحمل وارتفاع ضغط الدم وإصابات الكلى.</a:t>
            </a:r>
          </a:p>
          <a:p>
            <a:r>
              <a:rPr lang="ar-SA" dirty="0" smtClean="0"/>
              <a:t>•	الإصابات المباشرة والنزيف والتعرض للإشعاعات (غير الأشعة التلفزيونية أو السونار).</a:t>
            </a:r>
          </a:p>
          <a:p>
            <a:r>
              <a:rPr lang="ar-SA" dirty="0" smtClean="0"/>
              <a:t>•	الأدوية الضارة بالجنين، كذلك التعرض للدخان والتدخين.</a:t>
            </a:r>
          </a:p>
          <a:p>
            <a:r>
              <a:rPr lang="ar-SA" dirty="0" smtClean="0"/>
              <a:t>•	استمرار القيء ونقص السوائل الشديدة في أثناء الحمل وخاصة في الشهور الأولى.</a:t>
            </a:r>
          </a:p>
          <a:p>
            <a:r>
              <a:rPr lang="ar-SA" dirty="0" smtClean="0"/>
              <a:t>3.	أسباب في أثناء الولادة :</a:t>
            </a:r>
          </a:p>
          <a:p>
            <a:r>
              <a:rPr lang="ar-SA" dirty="0" smtClean="0"/>
              <a:t>•	الولادة المتعثرة التي تؤدي إلى نقص الأوكسجين للجنين (التفاف الحبل السري حول رقبة الجنين).</a:t>
            </a:r>
          </a:p>
          <a:p>
            <a:r>
              <a:rPr lang="ar-SA" dirty="0" smtClean="0"/>
              <a:t>•	إصابة الجنين في أثناء الولادة (استخدام آلات الجراحة مثل الجفت).</a:t>
            </a:r>
          </a:p>
          <a:p>
            <a:r>
              <a:rPr lang="ar-SA" dirty="0" smtClean="0"/>
              <a:t>•	التوائم أو صغر وزن الجنين (اقل من 1500 جم).</a:t>
            </a:r>
          </a:p>
          <a:p>
            <a:r>
              <a:rPr lang="ar-SA" dirty="0" smtClean="0"/>
              <a:t>4.	أسباب بعد الولادة: </a:t>
            </a:r>
          </a:p>
          <a:p>
            <a:r>
              <a:rPr lang="ar-SA" dirty="0" smtClean="0"/>
              <a:t>•	الإصابة بالصفراء بعد الولادة (خاصة إذا وصلت 20 مجم بالدم) مثل عدم توافق الدم (</a:t>
            </a:r>
            <a:r>
              <a:rPr lang="en-US" dirty="0" smtClean="0"/>
              <a:t>Rh).</a:t>
            </a:r>
          </a:p>
          <a:p>
            <a:r>
              <a:rPr lang="en-US" dirty="0" smtClean="0"/>
              <a:t>•	</a:t>
            </a:r>
            <a:r>
              <a:rPr lang="ar-SA" dirty="0" smtClean="0"/>
              <a:t>الإصابة بالحميات المختلفة (الحصبة، والجديري، والحمى الشوكية، والغدة </a:t>
            </a:r>
            <a:r>
              <a:rPr lang="ar-SA" dirty="0" err="1" smtClean="0"/>
              <a:t>النكافية</a:t>
            </a:r>
            <a:r>
              <a:rPr lang="ar-SA" dirty="0" smtClean="0"/>
              <a:t>، والأنفلونزا).</a:t>
            </a:r>
          </a:p>
          <a:p>
            <a:r>
              <a:rPr lang="ar-SA" dirty="0" smtClean="0"/>
              <a:t>•	إصابات الرأس (من إدخال أجسام صلبة في الإذن يؤدي إلى كسر في قاع الجمجمة).</a:t>
            </a:r>
          </a:p>
          <a:p>
            <a:r>
              <a:rPr lang="ar-SA" dirty="0" smtClean="0"/>
              <a:t>•	التهاب الإذن الحاد والمزمن سواء ارتشاح خلف الطبلة أو التهاب صديدي أو الدرن.</a:t>
            </a:r>
          </a:p>
          <a:p>
            <a:r>
              <a:rPr lang="ar-SA" dirty="0" smtClean="0"/>
              <a:t>•	تعاطي الأدوية الضارة بالعصب السمعي مثل </a:t>
            </a:r>
            <a:r>
              <a:rPr lang="ar-SA" dirty="0" err="1" smtClean="0"/>
              <a:t>الجارامبسين</a:t>
            </a:r>
            <a:r>
              <a:rPr lang="ar-SA" dirty="0" smtClean="0"/>
              <a:t> والأسبرين.</a:t>
            </a:r>
          </a:p>
          <a:p>
            <a:r>
              <a:rPr lang="ar-SA" dirty="0" smtClean="0"/>
              <a:t>•	التعرض للضوضاء.</a:t>
            </a:r>
          </a:p>
          <a:p>
            <a:r>
              <a:rPr lang="ar-SA" dirty="0" smtClean="0"/>
              <a:t>•	أسباب دموية، وعائية مثل ارتفاع الضغط الدموي والأنيميا.</a:t>
            </a:r>
          </a:p>
          <a:p>
            <a:r>
              <a:rPr lang="ar-SA" dirty="0" smtClean="0"/>
              <a:t>•	الضمور </a:t>
            </a:r>
            <a:r>
              <a:rPr lang="ar-SA" dirty="0" err="1" smtClean="0"/>
              <a:t>والتليفات</a:t>
            </a:r>
            <a:r>
              <a:rPr lang="ar-SA" dirty="0" smtClean="0"/>
              <a:t> بالجهاز السمعي الطرفي والمركزي مثل المتصلبة المتناثرة.</a:t>
            </a:r>
          </a:p>
          <a:p>
            <a:r>
              <a:rPr lang="ar-SA" dirty="0" smtClean="0"/>
              <a:t>•	الأمراض المناعية العامة والخاصة بالإذن.</a:t>
            </a:r>
          </a:p>
          <a:p>
            <a:endParaRPr lang="ar-SA" dirty="0" smtClean="0"/>
          </a:p>
          <a:p>
            <a:endParaRPr lang="ar-SA" dirty="0" smtClean="0"/>
          </a:p>
          <a:p>
            <a:endParaRPr lang="ar-SA" dirty="0" smtClean="0"/>
          </a:p>
          <a:p>
            <a:endParaRPr lang="ar-SA" dirty="0" smtClean="0"/>
          </a:p>
          <a:p>
            <a:endParaRPr lang="ar-SA" dirty="0" smtClean="0"/>
          </a:p>
          <a:p>
            <a:endParaRPr lang="ar-SA" dirty="0"/>
          </a:p>
        </p:txBody>
      </p:sp>
    </p:spTree>
    <p:extLst>
      <p:ext uri="{BB962C8B-B14F-4D97-AF65-F5344CB8AC3E}">
        <p14:creationId xmlns:p14="http://schemas.microsoft.com/office/powerpoint/2010/main" val="1296078340"/>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48</TotalTime>
  <Words>662</Words>
  <Application>Microsoft Office PowerPoint</Application>
  <PresentationFormat>ملء الشاشة</PresentationFormat>
  <Paragraphs>200</Paragraphs>
  <Slides>27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27</vt:i4>
      </vt:variant>
    </vt:vector>
  </HeadingPairs>
  <TitlesOfParts>
    <vt:vector size="31" baseType="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17</cp:revision>
  <dcterms:created xsi:type="dcterms:W3CDTF">2021-11-20T06:09:02Z</dcterms:created>
  <dcterms:modified xsi:type="dcterms:W3CDTF">2021-11-20T06:57:30Z</dcterms:modified>
</cp:coreProperties>
</file>