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9" r:id="rId3"/>
    <p:sldId id="272" r:id="rId4"/>
    <p:sldId id="273" r:id="rId5"/>
    <p:sldId id="271" r:id="rId6"/>
    <p:sldId id="270" r:id="rId7"/>
    <p:sldId id="278" r:id="rId8"/>
    <p:sldId id="262" r:id="rId9"/>
    <p:sldId id="267" r:id="rId10"/>
    <p:sldId id="268" r:id="rId11"/>
    <p:sldId id="266" r:id="rId12"/>
    <p:sldId id="265" r:id="rId13"/>
    <p:sldId id="263" r:id="rId14"/>
    <p:sldId id="264" r:id="rId15"/>
    <p:sldId id="257" r:id="rId16"/>
    <p:sldId id="260" r:id="rId17"/>
    <p:sldId id="261" r:id="rId18"/>
    <p:sldId id="258" r:id="rId19"/>
    <p:sldId id="277" r:id="rId20"/>
    <p:sldId id="276" r:id="rId21"/>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4089876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B4B18A8-9B7A-482D-A040-2131FA738250}" type="datetimeFigureOut">
              <a:rPr lang="ar-SA" smtClean="0"/>
              <a:t>12/04/43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1803276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3619177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50398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1646720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4"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82714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4"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10328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4193006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2114302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3960385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105952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B4B18A8-9B7A-482D-A040-2131FA738250}" type="datetimeFigureOut">
              <a:rPr lang="ar-SA" smtClean="0"/>
              <a:t>12/04/43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3344119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B4B18A8-9B7A-482D-A040-2131FA738250}" type="datetimeFigureOut">
              <a:rPr lang="ar-SA" smtClean="0"/>
              <a:t>12/04/43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1081314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3"/>
          <p:cNvSpPr>
            <a:spLocks noGrp="1"/>
          </p:cNvSpPr>
          <p:nvPr>
            <p:ph type="ftr" sz="quarter" idx="11"/>
          </p:nvPr>
        </p:nvSpPr>
        <p:spPr/>
        <p:txBody>
          <a:bodyPr/>
          <a:lstStyle/>
          <a:p>
            <a:endParaRPr lang="ar-SA"/>
          </a:p>
        </p:txBody>
      </p:sp>
      <p:sp>
        <p:nvSpPr>
          <p:cNvPr id="6" name="Slide Number Placeholder 4"/>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3663289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2"/>
          <p:cNvSpPr>
            <a:spLocks noGrp="1"/>
          </p:cNvSpPr>
          <p:nvPr>
            <p:ph type="ftr" sz="quarter" idx="11"/>
          </p:nvPr>
        </p:nvSpPr>
        <p:spPr/>
        <p:txBody>
          <a:bodyPr/>
          <a:lstStyle/>
          <a:p>
            <a:endParaRPr lang="ar-SA"/>
          </a:p>
        </p:txBody>
      </p:sp>
      <p:sp>
        <p:nvSpPr>
          <p:cNvPr id="6" name="Slide Number Placeholder 3"/>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401930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CB4B18A8-9B7A-482D-A040-2131FA738250}" type="datetimeFigureOut">
              <a:rPr lang="ar-SA" smtClean="0"/>
              <a:t>12/04/43</a:t>
            </a:fld>
            <a:endParaRPr lang="ar-SA"/>
          </a:p>
        </p:txBody>
      </p:sp>
      <p:sp>
        <p:nvSpPr>
          <p:cNvPr id="5" name="Footer Placeholder 5"/>
          <p:cNvSpPr>
            <a:spLocks noGrp="1"/>
          </p:cNvSpPr>
          <p:nvPr>
            <p:ph type="ftr" sz="quarter" idx="11"/>
          </p:nvPr>
        </p:nvSpPr>
        <p:spPr/>
        <p:txBody>
          <a:bodyPr/>
          <a:lstStyle/>
          <a:p>
            <a:endParaRPr lang="ar-SA"/>
          </a:p>
        </p:txBody>
      </p:sp>
      <p:sp>
        <p:nvSpPr>
          <p:cNvPr id="6" name="Slide Number Placeholder 6"/>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74068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B4B18A8-9B7A-482D-A040-2131FA738250}" type="datetimeFigureOut">
              <a:rPr lang="ar-SA" smtClean="0"/>
              <a:t>12/04/43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652CE12-35D7-4FFA-908C-28ED31AA3F33}" type="slidenum">
              <a:rPr lang="ar-SA" smtClean="0"/>
              <a:t>‹#›</a:t>
            </a:fld>
            <a:endParaRPr lang="ar-SA"/>
          </a:p>
        </p:txBody>
      </p:sp>
    </p:spTree>
    <p:extLst>
      <p:ext uri="{BB962C8B-B14F-4D97-AF65-F5344CB8AC3E}">
        <p14:creationId xmlns:p14="http://schemas.microsoft.com/office/powerpoint/2010/main" val="100637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B4B18A8-9B7A-482D-A040-2131FA738250}" type="datetimeFigureOut">
              <a:rPr lang="ar-SA" smtClean="0"/>
              <a:t>12/04/43</a:t>
            </a:fld>
            <a:endParaRPr lang="ar-S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S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652CE12-35D7-4FFA-908C-28ED31AA3F33}" type="slidenum">
              <a:rPr lang="ar-SA" smtClean="0"/>
              <a:t>‹#›</a:t>
            </a:fld>
            <a:endParaRPr lang="ar-SA"/>
          </a:p>
        </p:txBody>
      </p:sp>
    </p:spTree>
    <p:extLst>
      <p:ext uri="{BB962C8B-B14F-4D97-AF65-F5344CB8AC3E}">
        <p14:creationId xmlns:p14="http://schemas.microsoft.com/office/powerpoint/2010/main" val="383991338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550925" y="409433"/>
            <a:ext cx="5068095" cy="584775"/>
          </a:xfrm>
          <a:prstGeom prst="rect">
            <a:avLst/>
          </a:prstGeom>
          <a:noFill/>
        </p:spPr>
        <p:txBody>
          <a:bodyPr wrap="square" rtlCol="1">
            <a:spAutoFit/>
          </a:bodyPr>
          <a:lstStyle/>
          <a:p>
            <a:r>
              <a:rPr lang="ar-SA" sz="3200" dirty="0" smtClean="0">
                <a:latin typeface="Andalus" panose="02020603050405020304" pitchFamily="18" charset="-78"/>
                <a:cs typeface="Andalus" panose="02020603050405020304" pitchFamily="18" charset="-78"/>
              </a:rPr>
              <a:t>المحاضرة الرابعة</a:t>
            </a:r>
            <a:endParaRPr lang="ar-SA" sz="3200" dirty="0">
              <a:latin typeface="Andalus" panose="02020603050405020304" pitchFamily="18" charset="-78"/>
              <a:cs typeface="Andalus" panose="02020603050405020304" pitchFamily="18" charset="-78"/>
            </a:endParaRPr>
          </a:p>
        </p:txBody>
      </p:sp>
      <p:sp>
        <p:nvSpPr>
          <p:cNvPr id="3" name="مربع نص 2"/>
          <p:cNvSpPr txBox="1"/>
          <p:nvPr/>
        </p:nvSpPr>
        <p:spPr>
          <a:xfrm flipH="1">
            <a:off x="3138984" y="2415653"/>
            <a:ext cx="4626591" cy="1107996"/>
          </a:xfrm>
          <a:prstGeom prst="rect">
            <a:avLst/>
          </a:prstGeom>
          <a:noFill/>
        </p:spPr>
        <p:txBody>
          <a:bodyPr wrap="square" rtlCol="1">
            <a:spAutoFit/>
          </a:bodyPr>
          <a:lstStyle/>
          <a:p>
            <a:r>
              <a:rPr lang="ar-SA" sz="6600" dirty="0" smtClean="0">
                <a:latin typeface="Andalus" panose="02020603050405020304" pitchFamily="18" charset="-78"/>
                <a:cs typeface="Andalus" panose="02020603050405020304" pitchFamily="18" charset="-78"/>
              </a:rPr>
              <a:t>الإعاقة العقلية</a:t>
            </a:r>
            <a:endParaRPr lang="ar-SA" sz="6600" dirty="0">
              <a:latin typeface="Andalus" panose="02020603050405020304" pitchFamily="18" charset="-78"/>
              <a:cs typeface="Andalus" panose="02020603050405020304" pitchFamily="18" charset="-78"/>
            </a:endParaRPr>
          </a:p>
        </p:txBody>
      </p:sp>
      <p:sp>
        <p:nvSpPr>
          <p:cNvPr id="4" name="مربع نص 3"/>
          <p:cNvSpPr txBox="1"/>
          <p:nvPr/>
        </p:nvSpPr>
        <p:spPr>
          <a:xfrm>
            <a:off x="955344" y="4885899"/>
            <a:ext cx="2775272" cy="1323439"/>
          </a:xfrm>
          <a:prstGeom prst="rect">
            <a:avLst/>
          </a:prstGeom>
          <a:noFill/>
        </p:spPr>
        <p:txBody>
          <a:bodyPr wrap="square" rtlCol="1">
            <a:spAutoFit/>
          </a:bodyPr>
          <a:lstStyle/>
          <a:p>
            <a:pPr algn="ctr"/>
            <a:r>
              <a:rPr lang="ar-SA" sz="4000" dirty="0" smtClean="0">
                <a:latin typeface="Andalus" panose="02020603050405020304" pitchFamily="18" charset="-78"/>
                <a:cs typeface="Andalus" panose="02020603050405020304" pitchFamily="18" charset="-78"/>
              </a:rPr>
              <a:t>اعداد</a:t>
            </a:r>
          </a:p>
          <a:p>
            <a:pPr algn="ctr"/>
            <a:r>
              <a:rPr lang="ar-SA" sz="4000" dirty="0" smtClean="0">
                <a:latin typeface="Andalus" panose="02020603050405020304" pitchFamily="18" charset="-78"/>
                <a:cs typeface="Andalus" panose="02020603050405020304" pitchFamily="18" charset="-78"/>
              </a:rPr>
              <a:t>د لقــاء </a:t>
            </a:r>
            <a:r>
              <a:rPr lang="ar-SA" sz="4000" dirty="0" err="1" smtClean="0">
                <a:latin typeface="Andalus" panose="02020603050405020304" pitchFamily="18" charset="-78"/>
                <a:cs typeface="Andalus" panose="02020603050405020304" pitchFamily="18" charset="-78"/>
              </a:rPr>
              <a:t>النــداوي</a:t>
            </a:r>
            <a:endParaRPr lang="ar-SA"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49534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45660" y="802903"/>
            <a:ext cx="11723427" cy="5078313"/>
          </a:xfrm>
          <a:prstGeom prst="rect">
            <a:avLst/>
          </a:prstGeom>
        </p:spPr>
        <p:txBody>
          <a:bodyPr wrap="square">
            <a:spAutoFit/>
          </a:bodyPr>
          <a:lstStyle/>
          <a:p>
            <a:r>
              <a:rPr lang="ar-SA" sz="3600" dirty="0" smtClean="0">
                <a:solidFill>
                  <a:srgbClr val="FFFF00"/>
                </a:solidFill>
              </a:rPr>
              <a:t>2-	الاعاقة العقلية المتوسطة</a:t>
            </a:r>
          </a:p>
          <a:p>
            <a:endParaRPr lang="ar-SA" sz="3600" dirty="0" smtClean="0">
              <a:solidFill>
                <a:srgbClr val="FFFF00"/>
              </a:solidFill>
            </a:endParaRPr>
          </a:p>
          <a:p>
            <a:endParaRPr lang="ar-SA" sz="3600" dirty="0" smtClean="0">
              <a:solidFill>
                <a:srgbClr val="FFFF00"/>
              </a:solidFill>
            </a:endParaRPr>
          </a:p>
          <a:p>
            <a:r>
              <a:rPr lang="ar-SA" sz="3600" dirty="0" smtClean="0"/>
              <a:t>وفيه تتراوح نسبة الذكاء ما بين ( 35%  -  50%) ويطلق عليهم القابلون للتدريب وهم لديهم القدرة لحفظ أسمائهم وبعض الأرقام ولا يزيد عمرهم العقلي عن ( 4 – 6 ) سنوات اذ لا يمكنهم التواصل او الحركة دون التوجيه من قبل الأشخاص القائمين على العناية بهم فهم غالبا ما يعانون من مشاكل بالنطق والسمع والمشي وصعوبة فهم اللغة والايعازات </a:t>
            </a:r>
          </a:p>
          <a:p>
            <a:endParaRPr lang="ar-SA" sz="3600" dirty="0"/>
          </a:p>
        </p:txBody>
      </p:sp>
    </p:spTree>
    <p:extLst>
      <p:ext uri="{BB962C8B-B14F-4D97-AF65-F5344CB8AC3E}">
        <p14:creationId xmlns:p14="http://schemas.microsoft.com/office/powerpoint/2010/main" val="3105624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 y="214026"/>
            <a:ext cx="11873552" cy="5632311"/>
          </a:xfrm>
          <a:prstGeom prst="rect">
            <a:avLst/>
          </a:prstGeom>
        </p:spPr>
        <p:txBody>
          <a:bodyPr wrap="square">
            <a:spAutoFit/>
          </a:bodyPr>
          <a:lstStyle/>
          <a:p>
            <a:endParaRPr lang="ar-SA" sz="4000" dirty="0" smtClean="0"/>
          </a:p>
          <a:p>
            <a:r>
              <a:rPr lang="ar-SA" sz="4000" dirty="0" smtClean="0"/>
              <a:t>3</a:t>
            </a:r>
            <a:r>
              <a:rPr lang="ar-SA" sz="4000" dirty="0" smtClean="0">
                <a:solidFill>
                  <a:srgbClr val="FFFF00"/>
                </a:solidFill>
              </a:rPr>
              <a:t>-	الإعاقة العقلية الشديدة</a:t>
            </a:r>
          </a:p>
          <a:p>
            <a:endParaRPr lang="ar-SA" sz="4000" dirty="0" smtClean="0">
              <a:solidFill>
                <a:srgbClr val="FFFF00"/>
              </a:solidFill>
            </a:endParaRPr>
          </a:p>
          <a:p>
            <a:r>
              <a:rPr lang="ar-SA" sz="4000" dirty="0" smtClean="0"/>
              <a:t>وتتراوح نسبة الذكاء لهذه الفئة ما بين ( 20%  –  30% ) وهم غير قادرون على التعلم أو التدريب ويحتاجون الى الرعاية الدائمة من قبل الاخرين وليس مهارات استقلالية ولا قدرات حركية ويتم تسميتهم ( </a:t>
            </a:r>
            <a:r>
              <a:rPr lang="ar-SA" sz="4000" dirty="0" err="1" smtClean="0"/>
              <a:t>بالاعتماديون</a:t>
            </a:r>
            <a:r>
              <a:rPr lang="ar-SA" sz="4000" dirty="0" smtClean="0"/>
              <a:t> ) ومع ذلك يستمرون في الحياة اذا توفرت لهم الرعاية اللازمة وقد يتم وضعهم في مراكز </a:t>
            </a:r>
            <a:r>
              <a:rPr lang="ar-SA" sz="4000" dirty="0" err="1" smtClean="0"/>
              <a:t>ايوائية</a:t>
            </a:r>
            <a:r>
              <a:rPr lang="ar-SA" sz="4000" dirty="0" smtClean="0"/>
              <a:t> لرعايتهم ويكون عمرهم العقلي  ( 1 – 2 ) سنة</a:t>
            </a:r>
            <a:endParaRPr lang="ar-SA" sz="4000" dirty="0"/>
          </a:p>
        </p:txBody>
      </p:sp>
    </p:spTree>
    <p:extLst>
      <p:ext uri="{BB962C8B-B14F-4D97-AF65-F5344CB8AC3E}">
        <p14:creationId xmlns:p14="http://schemas.microsoft.com/office/powerpoint/2010/main" val="3568040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3774" y="543595"/>
            <a:ext cx="11627892" cy="6186309"/>
          </a:xfrm>
          <a:prstGeom prst="rect">
            <a:avLst/>
          </a:prstGeom>
        </p:spPr>
        <p:txBody>
          <a:bodyPr wrap="square">
            <a:spAutoFit/>
          </a:bodyPr>
          <a:lstStyle/>
          <a:p>
            <a:r>
              <a:rPr lang="ar-SA" sz="4400" dirty="0" smtClean="0">
                <a:solidFill>
                  <a:srgbClr val="FFFF00"/>
                </a:solidFill>
              </a:rPr>
              <a:t>4-	الاعاقة العقلية الشديدة جدا (أقل من 24%)</a:t>
            </a:r>
          </a:p>
          <a:p>
            <a:endParaRPr lang="ar-SA" sz="4400" dirty="0" smtClean="0">
              <a:solidFill>
                <a:srgbClr val="FFFF00"/>
              </a:solidFill>
            </a:endParaRPr>
          </a:p>
          <a:p>
            <a:r>
              <a:rPr lang="ar-SA" sz="4400" dirty="0" smtClean="0"/>
              <a:t>وفيها تتراوح نسبة الذكاء ( 20 % ) فما دون وبعمر عقلي متدني جدا ( اقل من سنة واحدة وقد يكون </a:t>
            </a:r>
            <a:r>
              <a:rPr lang="ar-SA" sz="4400" dirty="0" err="1" smtClean="0"/>
              <a:t>بالاشهر</a:t>
            </a:r>
            <a:r>
              <a:rPr lang="ar-SA" sz="4400" dirty="0" smtClean="0"/>
              <a:t>) وتعاني هذه الفئة من انخفاض حاد في مختلف القدرات البدنية واللفظية وغالبا" ما يصاحبها اعاقات أخرى كالشلل وضعف أو انعدام القدرة البصرية والسمعية وهم بحاجة دائمة للرعاية ولا يستفيدون من اية برامج تأهيلية لعجزهم التام .</a:t>
            </a:r>
          </a:p>
          <a:p>
            <a:endParaRPr lang="ar-SA" sz="4400" dirty="0"/>
          </a:p>
        </p:txBody>
      </p:sp>
    </p:spTree>
    <p:extLst>
      <p:ext uri="{BB962C8B-B14F-4D97-AF65-F5344CB8AC3E}">
        <p14:creationId xmlns:p14="http://schemas.microsoft.com/office/powerpoint/2010/main" val="2888641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99772" y="282770"/>
            <a:ext cx="6402715" cy="584775"/>
          </a:xfrm>
          <a:prstGeom prst="rect">
            <a:avLst/>
          </a:prstGeom>
        </p:spPr>
        <p:txBody>
          <a:bodyPr wrap="none">
            <a:spAutoFit/>
          </a:bodyPr>
          <a:lstStyle/>
          <a:p>
            <a:pPr algn="ctr"/>
            <a:r>
              <a:rPr lang="ar-SA" sz="3200" dirty="0" smtClean="0">
                <a:solidFill>
                  <a:srgbClr val="FFFF00"/>
                </a:solidFill>
              </a:rPr>
              <a:t>العوامل المؤثرة في نسبة حدوث الإعاقة العقلية </a:t>
            </a:r>
            <a:endParaRPr lang="ar-SA" sz="3200" dirty="0">
              <a:solidFill>
                <a:srgbClr val="FFFF00"/>
              </a:solidFill>
            </a:endParaRPr>
          </a:p>
        </p:txBody>
      </p:sp>
      <p:sp>
        <p:nvSpPr>
          <p:cNvPr id="3" name="مستطيل 2"/>
          <p:cNvSpPr/>
          <p:nvPr/>
        </p:nvSpPr>
        <p:spPr>
          <a:xfrm>
            <a:off x="1" y="1779687"/>
            <a:ext cx="11191164" cy="4524315"/>
          </a:xfrm>
          <a:prstGeom prst="rect">
            <a:avLst/>
          </a:prstGeom>
        </p:spPr>
        <p:txBody>
          <a:bodyPr wrap="square">
            <a:spAutoFit/>
          </a:bodyPr>
          <a:lstStyle/>
          <a:p>
            <a:r>
              <a:rPr lang="ar-SA" sz="3600" dirty="0" smtClean="0"/>
              <a:t>هناك العديد من العوامل تساهم في رفع نسبة انتشار ظاهرة الإعاقة العقلية أو خفضها، في دول العالم المختلفة وعلى ذلك فليس من المستغرب أن نجد اختلافا واضحا بين دول العالم في نسبة انتشار هذه الظاهرة </a:t>
            </a:r>
            <a:r>
              <a:rPr lang="ar-SA" sz="3600" dirty="0" smtClean="0">
                <a:solidFill>
                  <a:srgbClr val="FFFF00"/>
                </a:solidFill>
              </a:rPr>
              <a:t>، ومن هذه العوامل </a:t>
            </a:r>
            <a:r>
              <a:rPr lang="ar-SA" sz="3600" dirty="0" smtClean="0"/>
              <a:t>:</a:t>
            </a:r>
          </a:p>
          <a:p>
            <a:r>
              <a:rPr lang="ar-SA" sz="3600" dirty="0" smtClean="0"/>
              <a:t>1.	المعيار المستخدم في تعريف الإعاقة العقلية.</a:t>
            </a:r>
          </a:p>
          <a:p>
            <a:r>
              <a:rPr lang="ar-SA" sz="3600" dirty="0" smtClean="0"/>
              <a:t>2.	معيار العمر المستخدم في تعريف الإعاقة العقلية .</a:t>
            </a:r>
          </a:p>
          <a:p>
            <a:r>
              <a:rPr lang="ar-SA" sz="3600" dirty="0" smtClean="0"/>
              <a:t>3.	معيار السلوك التكيفي المستخدم في تعريف الإعاقة العقلية .</a:t>
            </a:r>
          </a:p>
          <a:p>
            <a:r>
              <a:rPr lang="ar-SA" sz="3600" dirty="0" smtClean="0"/>
              <a:t>4.	العوامل النفسية والصحية والثقافية .</a:t>
            </a:r>
            <a:endParaRPr lang="ar-SA" sz="3600" dirty="0"/>
          </a:p>
        </p:txBody>
      </p:sp>
    </p:spTree>
    <p:extLst>
      <p:ext uri="{BB962C8B-B14F-4D97-AF65-F5344CB8AC3E}">
        <p14:creationId xmlns:p14="http://schemas.microsoft.com/office/powerpoint/2010/main" val="360956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9181" y="508212"/>
            <a:ext cx="11818962" cy="5632311"/>
          </a:xfrm>
          <a:prstGeom prst="rect">
            <a:avLst/>
          </a:prstGeom>
        </p:spPr>
        <p:txBody>
          <a:bodyPr wrap="square">
            <a:spAutoFit/>
          </a:bodyPr>
          <a:lstStyle/>
          <a:p>
            <a:r>
              <a:rPr lang="ar-SA" sz="3600" dirty="0" smtClean="0">
                <a:solidFill>
                  <a:srgbClr val="FFFF00"/>
                </a:solidFill>
              </a:rPr>
              <a:t>تصنيفات الإعاقة العقلية</a:t>
            </a:r>
          </a:p>
          <a:p>
            <a:r>
              <a:rPr lang="ar-SA" sz="3600" dirty="0" smtClean="0"/>
              <a:t>يمكن تصنيف حالات الإعاقة العقلية حسب :</a:t>
            </a:r>
          </a:p>
          <a:p>
            <a:r>
              <a:rPr lang="ar-SA" sz="3600" dirty="0" smtClean="0"/>
              <a:t>•	</a:t>
            </a:r>
            <a:r>
              <a:rPr lang="ar-SA" sz="3600" dirty="0" smtClean="0">
                <a:solidFill>
                  <a:srgbClr val="FFFF00"/>
                </a:solidFill>
              </a:rPr>
              <a:t>تصنيفها حسب متغير الشكل الخارجي:</a:t>
            </a:r>
          </a:p>
          <a:p>
            <a:r>
              <a:rPr lang="ar-SA" sz="3600" dirty="0" smtClean="0"/>
              <a:t> ويقصد بذلك تصنيف حالات الإعاقة العقلية حسب مظهرها الخارجي وتضم : حالات المنغولية ، اضطرابات التمثيل الغذائي ، كبر حجم الدماغ ، صغر حجم الدماغ ، حالات الاستسقاء الدماغي .</a:t>
            </a:r>
          </a:p>
          <a:p>
            <a:r>
              <a:rPr lang="ar-SA" sz="3600" dirty="0" smtClean="0"/>
              <a:t>•	</a:t>
            </a:r>
            <a:r>
              <a:rPr lang="ar-SA" sz="3600" dirty="0" smtClean="0">
                <a:solidFill>
                  <a:srgbClr val="FFFF00"/>
                </a:solidFill>
              </a:rPr>
              <a:t>تصنيفها حسب متغير نسبة الذكاء : </a:t>
            </a:r>
          </a:p>
          <a:p>
            <a:r>
              <a:rPr lang="ar-SA" sz="3600" dirty="0" smtClean="0"/>
              <a:t>ويقصد بذلك تصنيف حالات الإعاقة العقلية حسب قدرتها العقلية وموقعها على منحنى التوزيع الطبيعي للقدرة العقلية وتضم حالات الإعاقة العقلية البسيطة والمتوسطة والشديدة </a:t>
            </a:r>
            <a:r>
              <a:rPr lang="ar-SA" sz="3600" dirty="0" err="1" smtClean="0"/>
              <a:t>والشديدة</a:t>
            </a:r>
            <a:r>
              <a:rPr lang="ar-SA" sz="3600" dirty="0" smtClean="0"/>
              <a:t> جدا  .</a:t>
            </a:r>
            <a:endParaRPr lang="ar-SA" sz="3600" dirty="0"/>
          </a:p>
        </p:txBody>
      </p:sp>
    </p:spTree>
    <p:extLst>
      <p:ext uri="{BB962C8B-B14F-4D97-AF65-F5344CB8AC3E}">
        <p14:creationId xmlns:p14="http://schemas.microsoft.com/office/powerpoint/2010/main" val="334675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7421" y="246883"/>
            <a:ext cx="11750722" cy="6186309"/>
          </a:xfrm>
          <a:prstGeom prst="rect">
            <a:avLst/>
          </a:prstGeom>
        </p:spPr>
        <p:txBody>
          <a:bodyPr wrap="square">
            <a:spAutoFit/>
          </a:bodyPr>
          <a:lstStyle/>
          <a:p>
            <a:r>
              <a:rPr lang="ar-SA" sz="3600" dirty="0" smtClean="0"/>
              <a:t>	</a:t>
            </a:r>
            <a:r>
              <a:rPr lang="ar-SA" sz="3600" dirty="0" smtClean="0">
                <a:solidFill>
                  <a:srgbClr val="FFFF00"/>
                </a:solidFill>
              </a:rPr>
              <a:t>تصنيفها حسب متغير البعد التربوي :</a:t>
            </a:r>
          </a:p>
          <a:p>
            <a:r>
              <a:rPr lang="ar-SA" sz="3600" dirty="0" smtClean="0"/>
              <a:t> ويقصد بذلك تصنيف حالات الإعاقة العقلية حسب قدرتها على التعلم وخاصة المهارات الأكاديمية المدرسية التربوية وتضم حالات القابلين للتعلم ، والقابلين للتدريب والاعتماديين .</a:t>
            </a:r>
          </a:p>
          <a:p>
            <a:endParaRPr lang="ar-SA" sz="3600" dirty="0" smtClean="0"/>
          </a:p>
          <a:p>
            <a:r>
              <a:rPr lang="ar-SA" sz="3600" dirty="0" smtClean="0"/>
              <a:t>•	</a:t>
            </a:r>
            <a:r>
              <a:rPr lang="ar-SA" sz="3600" dirty="0" smtClean="0">
                <a:solidFill>
                  <a:srgbClr val="FFFF00"/>
                </a:solidFill>
              </a:rPr>
              <a:t>تصنيفها حسب متغيري نسبة الذكاء والتكيف الاجتماعي : </a:t>
            </a:r>
            <a:endParaRPr lang="ar-SA" sz="3600" dirty="0" smtClean="0"/>
          </a:p>
          <a:p>
            <a:r>
              <a:rPr lang="ar-SA" sz="3600" dirty="0" smtClean="0"/>
              <a:t>ويقصد بذلك تصنيف حالات الإعاقة العقلية وفق متغيرين معا هي نسبة الذكاء والقدرة على التكيف الاجتماعي وتضم حالات الإعاقة العقلية البسيطة والمتوسطة ،والشديدة </a:t>
            </a:r>
            <a:r>
              <a:rPr lang="ar-SA" sz="3600" dirty="0" err="1" smtClean="0"/>
              <a:t>والشديدة</a:t>
            </a:r>
            <a:r>
              <a:rPr lang="ar-SA" sz="3600" dirty="0" smtClean="0"/>
              <a:t> جدا (الاعتمادية )وقد تبنت هذا التصنيف المشهور الجمعية الأمريكية للتخلف العقلي .</a:t>
            </a:r>
          </a:p>
          <a:p>
            <a:endParaRPr lang="ar-SA" sz="3600" dirty="0"/>
          </a:p>
        </p:txBody>
      </p:sp>
    </p:spTree>
    <p:extLst>
      <p:ext uri="{BB962C8B-B14F-4D97-AF65-F5344CB8AC3E}">
        <p14:creationId xmlns:p14="http://schemas.microsoft.com/office/powerpoint/2010/main" val="2888869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8364" y="242332"/>
            <a:ext cx="11805313" cy="6001643"/>
          </a:xfrm>
          <a:prstGeom prst="rect">
            <a:avLst/>
          </a:prstGeom>
        </p:spPr>
        <p:txBody>
          <a:bodyPr wrap="square">
            <a:spAutoFit/>
          </a:bodyPr>
          <a:lstStyle/>
          <a:p>
            <a:r>
              <a:rPr lang="ar-SA" sz="3200" dirty="0" smtClean="0">
                <a:solidFill>
                  <a:srgbClr val="FFFF00"/>
                </a:solidFill>
              </a:rPr>
              <a:t>أسباب الإعاقة العقلية :</a:t>
            </a:r>
          </a:p>
          <a:p>
            <a:r>
              <a:rPr lang="ar-SA" sz="3200" dirty="0" smtClean="0"/>
              <a:t>تصنف أسباب الإعاقة العقلية الى ثلاث مجموعات رئيسية هي:</a:t>
            </a:r>
          </a:p>
          <a:p>
            <a:r>
              <a:rPr lang="ar-SA" sz="3200" dirty="0" smtClean="0"/>
              <a:t>•	</a:t>
            </a:r>
            <a:r>
              <a:rPr lang="ar-SA" sz="3200" dirty="0" smtClean="0">
                <a:solidFill>
                  <a:srgbClr val="FFFF00"/>
                </a:solidFill>
              </a:rPr>
              <a:t>مجموعة أسباب مرحلة ما قبل الولادة :</a:t>
            </a:r>
          </a:p>
          <a:p>
            <a:r>
              <a:rPr lang="ar-SA" sz="3200" dirty="0" smtClean="0"/>
              <a:t>وهي تلك الأسباب التي تحدث أثناء فترة الحمل أي منذ لحظة الإخصاب وحتى قبيل مرحلة الولادة وتقسم هذه المجموعة من الأسباب الى مجموعتين هما : </a:t>
            </a:r>
          </a:p>
          <a:p>
            <a:r>
              <a:rPr lang="ar-SA" sz="3200" dirty="0" smtClean="0"/>
              <a:t>أ‌-	</a:t>
            </a:r>
            <a:r>
              <a:rPr lang="ar-SA" sz="3200" dirty="0" smtClean="0">
                <a:solidFill>
                  <a:srgbClr val="FFFF00"/>
                </a:solidFill>
              </a:rPr>
              <a:t>العوامل الجينية : </a:t>
            </a:r>
            <a:r>
              <a:rPr lang="ar-SA" sz="3200" dirty="0" smtClean="0"/>
              <a:t>ويقصد بها تلك العوامل الوراثية وهي انتقال الصفات الوراثية من الآباء الى الأبناء عند عملية الإخصاب .</a:t>
            </a:r>
          </a:p>
          <a:p>
            <a:r>
              <a:rPr lang="ar-SA" sz="3200" dirty="0" smtClean="0"/>
              <a:t>والجينات هي التي تحمل تلك الصفات الوراثية وتأخذ ثلاثة أشكال رئيسية هي:</a:t>
            </a:r>
          </a:p>
          <a:p>
            <a:r>
              <a:rPr lang="ar-SA" sz="3200" dirty="0" smtClean="0"/>
              <a:t>1-	الجينات السائدة .</a:t>
            </a:r>
          </a:p>
          <a:p>
            <a:r>
              <a:rPr lang="ar-SA" sz="3200" dirty="0" smtClean="0"/>
              <a:t>2-	الجينات الناقلة </a:t>
            </a:r>
          </a:p>
          <a:p>
            <a:r>
              <a:rPr lang="ar-SA" sz="3200" dirty="0" smtClean="0"/>
              <a:t>3-	الجينات المتنحية .</a:t>
            </a:r>
          </a:p>
          <a:p>
            <a:r>
              <a:rPr lang="ar-SA" sz="3200" dirty="0" smtClean="0"/>
              <a:t>ومن العوامل الجينية حالات الإعاقة العقلية الناتجة بسبب اختلاف العامل </a:t>
            </a:r>
            <a:r>
              <a:rPr lang="ar-SA" sz="3200" dirty="0" err="1" smtClean="0"/>
              <a:t>الرايزسي</a:t>
            </a:r>
            <a:r>
              <a:rPr lang="ar-SA" sz="3200" dirty="0" smtClean="0"/>
              <a:t> .</a:t>
            </a:r>
            <a:endParaRPr lang="ar-SA" sz="3200" dirty="0"/>
          </a:p>
        </p:txBody>
      </p:sp>
    </p:spTree>
    <p:extLst>
      <p:ext uri="{BB962C8B-B14F-4D97-AF65-F5344CB8AC3E}">
        <p14:creationId xmlns:p14="http://schemas.microsoft.com/office/powerpoint/2010/main" val="2310106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63772" y="0"/>
            <a:ext cx="11737075" cy="6986528"/>
          </a:xfrm>
          <a:prstGeom prst="rect">
            <a:avLst/>
          </a:prstGeom>
        </p:spPr>
        <p:txBody>
          <a:bodyPr wrap="square">
            <a:spAutoFit/>
          </a:bodyPr>
          <a:lstStyle/>
          <a:p>
            <a:endParaRPr lang="ar-SA" sz="3200" dirty="0" smtClean="0"/>
          </a:p>
          <a:p>
            <a:pPr marL="514350" indent="-514350">
              <a:buAutoNum type="arabic1Minus" startAt="2"/>
            </a:pPr>
            <a:r>
              <a:rPr lang="ar-SA" sz="3200" dirty="0" smtClean="0">
                <a:solidFill>
                  <a:srgbClr val="FFFF00"/>
                </a:solidFill>
              </a:rPr>
              <a:t>العوامل غير الجينية : </a:t>
            </a:r>
            <a:r>
              <a:rPr lang="ar-SA" sz="3200" dirty="0" smtClean="0"/>
              <a:t>ويقصد بها تلك العوامل البيئية التي تؤثر على الجنين ومنها :</a:t>
            </a:r>
          </a:p>
          <a:p>
            <a:r>
              <a:rPr lang="ar-SA" sz="3200" dirty="0" smtClean="0"/>
              <a:t>1- الأمراض التي تصيب الأم الحامل :مثل مرض الحصبة الألمانية ومرض الزهري ومرض السكري .</a:t>
            </a:r>
          </a:p>
          <a:p>
            <a:r>
              <a:rPr lang="ar-SA" sz="3200" dirty="0" smtClean="0"/>
              <a:t>2- سوء تغذية الأم الحامل .</a:t>
            </a:r>
          </a:p>
          <a:p>
            <a:r>
              <a:rPr lang="ar-SA" sz="3200" dirty="0" smtClean="0"/>
              <a:t>3- تعرض الام للأشعة السينية </a:t>
            </a:r>
          </a:p>
          <a:p>
            <a:r>
              <a:rPr lang="ar-SA" sz="3200" dirty="0" smtClean="0"/>
              <a:t>4- تشوه دماغ الطفل كالاستسقاء الدماغي  .</a:t>
            </a:r>
          </a:p>
          <a:p>
            <a:r>
              <a:rPr lang="ar-SA" sz="3200" dirty="0" smtClean="0"/>
              <a:t>5- تلوث الماء والهواء للام الحامل</a:t>
            </a:r>
          </a:p>
          <a:p>
            <a:r>
              <a:rPr lang="ar-SA" sz="3200" dirty="0" smtClean="0"/>
              <a:t>6- عدم تطابق دم الام والأب</a:t>
            </a:r>
          </a:p>
          <a:p>
            <a:r>
              <a:rPr lang="ar-SA" sz="3200" dirty="0" smtClean="0"/>
              <a:t>7- الأورام الدماغية</a:t>
            </a:r>
          </a:p>
          <a:p>
            <a:r>
              <a:rPr lang="ar-SA" sz="3200" dirty="0" smtClean="0"/>
              <a:t>8- صغر حجم الجمجمة او كبرها </a:t>
            </a:r>
          </a:p>
          <a:p>
            <a:r>
              <a:rPr lang="ar-SA" sz="3200" dirty="0" smtClean="0"/>
              <a:t>9- تعاطي الام للأدوية  و العقاقير والمخدرات والمسكرات</a:t>
            </a:r>
          </a:p>
          <a:p>
            <a:r>
              <a:rPr lang="ar-SA" sz="3200" dirty="0" smtClean="0"/>
              <a:t>10- تعرض الام لحوادث تؤدي الى تلف خلايا الدماغ للجنين</a:t>
            </a:r>
          </a:p>
          <a:p>
            <a:endParaRPr lang="ar-SA" sz="3200" dirty="0"/>
          </a:p>
        </p:txBody>
      </p:sp>
    </p:spTree>
    <p:extLst>
      <p:ext uri="{BB962C8B-B14F-4D97-AF65-F5344CB8AC3E}">
        <p14:creationId xmlns:p14="http://schemas.microsoft.com/office/powerpoint/2010/main" val="779484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8364" y="373756"/>
            <a:ext cx="11682483" cy="6186309"/>
          </a:xfrm>
          <a:prstGeom prst="rect">
            <a:avLst/>
          </a:prstGeom>
        </p:spPr>
        <p:txBody>
          <a:bodyPr wrap="square">
            <a:spAutoFit/>
          </a:bodyPr>
          <a:lstStyle/>
          <a:p>
            <a:r>
              <a:rPr lang="ar-SA" sz="3600" dirty="0" smtClean="0">
                <a:solidFill>
                  <a:srgbClr val="FFFF00"/>
                </a:solidFill>
              </a:rPr>
              <a:t>مجموعة أسباب أثناء الولادة :</a:t>
            </a:r>
          </a:p>
          <a:p>
            <a:endParaRPr lang="ar-SA" sz="3600" dirty="0" smtClean="0">
              <a:solidFill>
                <a:srgbClr val="FFFF00"/>
              </a:solidFill>
            </a:endParaRPr>
          </a:p>
          <a:p>
            <a:r>
              <a:rPr lang="ar-SA" sz="3600" dirty="0" smtClean="0"/>
              <a:t>وهي تلك الأسباب التي تحدث أثناء الولادة ومنها :</a:t>
            </a:r>
          </a:p>
          <a:p>
            <a:r>
              <a:rPr lang="ar-SA" sz="3600" dirty="0" smtClean="0"/>
              <a:t>1- نقص الأكسجين أثناء مرحلة الولادة بسبب عدم فتح الغشاء المحيط بالجنين مما يسبب اختناقه بسائل </a:t>
            </a:r>
            <a:r>
              <a:rPr lang="ar-SA" sz="3600" dirty="0" err="1" smtClean="0"/>
              <a:t>الافينوس</a:t>
            </a:r>
            <a:r>
              <a:rPr lang="ar-SA" sz="3600" dirty="0" smtClean="0"/>
              <a:t> مؤديا الى تلف بعض الخلايا .</a:t>
            </a:r>
          </a:p>
          <a:p>
            <a:r>
              <a:rPr lang="ar-SA" sz="3600" dirty="0" smtClean="0"/>
              <a:t>2- سحب الوليد بالات سحب الجنين من قبل اشخاص غير مؤهلين.</a:t>
            </a:r>
          </a:p>
          <a:p>
            <a:r>
              <a:rPr lang="ar-SA" sz="3600" dirty="0" smtClean="0"/>
              <a:t>3- عسر الولادة مما يسبب الضغط على دماغ الطفل </a:t>
            </a:r>
          </a:p>
          <a:p>
            <a:r>
              <a:rPr lang="ar-SA" sz="3600" dirty="0" smtClean="0"/>
              <a:t>4-  خسارة الام لكميات كبيرة من السائل </a:t>
            </a:r>
            <a:r>
              <a:rPr lang="ar-SA" sz="3600" dirty="0" err="1" smtClean="0"/>
              <a:t>الافينوسي</a:t>
            </a:r>
            <a:r>
              <a:rPr lang="ar-SA" sz="3600" dirty="0" smtClean="0"/>
              <a:t> مما يقلل من التغذية الواصلة لدماغ الطفل</a:t>
            </a:r>
          </a:p>
          <a:p>
            <a:r>
              <a:rPr lang="ar-SA" sz="3600" dirty="0" smtClean="0"/>
              <a:t>5—استعمال أدوات ملوثة عند الولادة مما يسبب تسمما للجنين وكذلك وضع الطفل بعد ولادته مباشرة في بيئة ملوثة .</a:t>
            </a:r>
            <a:endParaRPr lang="ar-SA" sz="3600" dirty="0"/>
          </a:p>
        </p:txBody>
      </p:sp>
    </p:spTree>
    <p:extLst>
      <p:ext uri="{BB962C8B-B14F-4D97-AF65-F5344CB8AC3E}">
        <p14:creationId xmlns:p14="http://schemas.microsoft.com/office/powerpoint/2010/main" val="2309835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25569"/>
            <a:ext cx="12160154" cy="7971413"/>
          </a:xfrm>
          <a:prstGeom prst="rect">
            <a:avLst/>
          </a:prstGeom>
        </p:spPr>
        <p:txBody>
          <a:bodyPr wrap="square">
            <a:spAutoFit/>
          </a:bodyPr>
          <a:lstStyle/>
          <a:p>
            <a:r>
              <a:rPr lang="ar-SA" sz="3200" dirty="0" smtClean="0">
                <a:solidFill>
                  <a:srgbClr val="FFFF00"/>
                </a:solidFill>
              </a:rPr>
              <a:t>مجموعة أسباب ما بعد الولادة :</a:t>
            </a:r>
          </a:p>
          <a:p>
            <a:r>
              <a:rPr lang="ar-SA" sz="3200" dirty="0" smtClean="0"/>
              <a:t>وهي الأسباب التي تحدث بعد عملية الولادة وتعتبر هذه الأسباب مسؤولة عن معظم حالات الإعاقة العقلية البسيطة ومنها ما يلي :</a:t>
            </a:r>
          </a:p>
          <a:p>
            <a:r>
              <a:rPr lang="ar-SA" sz="3200" dirty="0" smtClean="0"/>
              <a:t>1- سوء التغذية وفقر الدم . </a:t>
            </a:r>
          </a:p>
          <a:p>
            <a:r>
              <a:rPr lang="ar-SA" sz="3200" dirty="0" smtClean="0"/>
              <a:t>2- التسمم بمركبات الرصاص أو ابخرته</a:t>
            </a:r>
          </a:p>
          <a:p>
            <a:r>
              <a:rPr lang="ar-SA" sz="3200" dirty="0" smtClean="0"/>
              <a:t>3- عدم تناول الطعام الصحي المناسب للأطفال الذين لديهم قصور في التمثيل الغذائي           </a:t>
            </a:r>
          </a:p>
          <a:p>
            <a:r>
              <a:rPr lang="ar-SA" sz="3200" dirty="0" smtClean="0"/>
              <a:t>4- الأمراض والالتهابات.</a:t>
            </a:r>
          </a:p>
          <a:p>
            <a:r>
              <a:rPr lang="ar-SA" sz="3200" dirty="0" smtClean="0"/>
              <a:t>5- تعرض الطفل للحوادث والصدمات .  </a:t>
            </a:r>
          </a:p>
          <a:p>
            <a:r>
              <a:rPr lang="ar-SA" sz="3200" dirty="0" smtClean="0"/>
              <a:t>6- نمو الطفل في بيئة اجتماعية متخلفة وعدم تعرضه لبرامج تطويرية وتأهيلية لقدراته الذهنية</a:t>
            </a:r>
          </a:p>
          <a:p>
            <a:r>
              <a:rPr lang="ar-SA" sz="3200" dirty="0" smtClean="0"/>
              <a:t>7- النقص الدماغي او توقف نمو بعض أجزاء الدماغ</a:t>
            </a:r>
          </a:p>
          <a:p>
            <a:r>
              <a:rPr lang="ar-SA" sz="3200" dirty="0" smtClean="0"/>
              <a:t>8- التعرض الكثير لخبرات الفشل كذلك ضعف التواصل مع المجتمع</a:t>
            </a:r>
          </a:p>
          <a:p>
            <a:r>
              <a:rPr lang="ar-SA" sz="3200" dirty="0" smtClean="0"/>
              <a:t>9-  الاكثار من العقاقير والأدوية .</a:t>
            </a:r>
          </a:p>
          <a:p>
            <a:r>
              <a:rPr lang="ar-SA" sz="3200" dirty="0" smtClean="0"/>
              <a:t>10-الإصابة </a:t>
            </a:r>
            <a:r>
              <a:rPr lang="ar-SA" sz="3200" dirty="0" err="1" smtClean="0"/>
              <a:t>بالامراض</a:t>
            </a:r>
            <a:r>
              <a:rPr lang="ar-SA" sz="3200" dirty="0" smtClean="0"/>
              <a:t> والفايروسات كالحمى الشوكية والسحايا والحصبة الألمانية والتهابات الدماغ</a:t>
            </a:r>
          </a:p>
          <a:p>
            <a:endParaRPr lang="ar-SA" sz="3200" dirty="0" smtClean="0"/>
          </a:p>
          <a:p>
            <a:endParaRPr lang="ar-SA" sz="3200" dirty="0"/>
          </a:p>
        </p:txBody>
      </p:sp>
    </p:spTree>
    <p:extLst>
      <p:ext uri="{BB962C8B-B14F-4D97-AF65-F5344CB8AC3E}">
        <p14:creationId xmlns:p14="http://schemas.microsoft.com/office/powerpoint/2010/main" val="3869741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677469" y="545910"/>
            <a:ext cx="5805075" cy="2554545"/>
          </a:xfrm>
          <a:prstGeom prst="rect">
            <a:avLst/>
          </a:prstGeom>
          <a:noFill/>
        </p:spPr>
        <p:txBody>
          <a:bodyPr wrap="square" rtlCol="1">
            <a:spAutoFit/>
          </a:bodyPr>
          <a:lstStyle/>
          <a:p>
            <a:r>
              <a:rPr lang="ar-SA" sz="4000" dirty="0" smtClean="0">
                <a:latin typeface="Andalus" panose="02020603050405020304" pitchFamily="18" charset="-78"/>
                <a:cs typeface="Andalus" panose="02020603050405020304" pitchFamily="18" charset="-78"/>
              </a:rPr>
              <a:t>        محاور المحاضرة</a:t>
            </a:r>
          </a:p>
          <a:p>
            <a:r>
              <a:rPr lang="ar-SA" sz="4000" dirty="0" smtClean="0">
                <a:latin typeface="Andalus" panose="02020603050405020304" pitchFamily="18" charset="-78"/>
                <a:cs typeface="Andalus" panose="02020603050405020304" pitchFamily="18" charset="-78"/>
              </a:rPr>
              <a:t>1- تعريفات الإعاقة العقلية </a:t>
            </a:r>
          </a:p>
          <a:p>
            <a:r>
              <a:rPr lang="ar-SA" sz="4000" dirty="0" smtClean="0">
                <a:latin typeface="Andalus" panose="02020603050405020304" pitchFamily="18" charset="-78"/>
                <a:cs typeface="Andalus" panose="02020603050405020304" pitchFamily="18" charset="-78"/>
              </a:rPr>
              <a:t>2- تصنيفاتها</a:t>
            </a:r>
          </a:p>
          <a:p>
            <a:r>
              <a:rPr lang="ar-SA" sz="4000" dirty="0" smtClean="0">
                <a:latin typeface="Andalus" panose="02020603050405020304" pitchFamily="18" charset="-78"/>
                <a:cs typeface="Andalus" panose="02020603050405020304" pitchFamily="18" charset="-78"/>
              </a:rPr>
              <a:t>3- اسبابها</a:t>
            </a:r>
            <a:endParaRPr lang="ar-SA" sz="4000" dirty="0">
              <a:latin typeface="Andalus" panose="02020603050405020304" pitchFamily="18" charset="-78"/>
              <a:cs typeface="Andalus" panose="02020603050405020304" pitchFamily="18" charset="-78"/>
            </a:endParaRPr>
          </a:p>
        </p:txBody>
      </p:sp>
      <p:pic>
        <p:nvPicPr>
          <p:cNvPr id="3" name="صورة 2"/>
          <p:cNvPicPr>
            <a:picLocks noChangeAspect="1"/>
          </p:cNvPicPr>
          <p:nvPr/>
        </p:nvPicPr>
        <p:blipFill>
          <a:blip r:embed="rId2"/>
          <a:stretch>
            <a:fillRect/>
          </a:stretch>
        </p:blipFill>
        <p:spPr>
          <a:xfrm>
            <a:off x="5568287" y="3409094"/>
            <a:ext cx="4844955" cy="3169127"/>
          </a:xfrm>
          <a:prstGeom prst="rect">
            <a:avLst/>
          </a:prstGeom>
        </p:spPr>
      </p:pic>
      <p:pic>
        <p:nvPicPr>
          <p:cNvPr id="4" name="صورة 3"/>
          <p:cNvPicPr>
            <a:picLocks noChangeAspect="1"/>
          </p:cNvPicPr>
          <p:nvPr/>
        </p:nvPicPr>
        <p:blipFill>
          <a:blip r:embed="rId3"/>
          <a:stretch>
            <a:fillRect/>
          </a:stretch>
        </p:blipFill>
        <p:spPr>
          <a:xfrm>
            <a:off x="261866" y="237269"/>
            <a:ext cx="4762500" cy="3171825"/>
          </a:xfrm>
          <a:prstGeom prst="rect">
            <a:avLst/>
          </a:prstGeom>
        </p:spPr>
      </p:pic>
    </p:spTree>
    <p:extLst>
      <p:ext uri="{BB962C8B-B14F-4D97-AF65-F5344CB8AC3E}">
        <p14:creationId xmlns:p14="http://schemas.microsoft.com/office/powerpoint/2010/main" val="2670938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132764"/>
            <a:ext cx="11955439" cy="4524315"/>
          </a:xfrm>
          <a:prstGeom prst="rect">
            <a:avLst/>
          </a:prstGeom>
          <a:noFill/>
        </p:spPr>
        <p:txBody>
          <a:bodyPr wrap="square" rtlCol="1">
            <a:spAutoFit/>
          </a:bodyPr>
          <a:lstStyle/>
          <a:p>
            <a:r>
              <a:rPr lang="ar-SA" sz="4800" dirty="0" smtClean="0">
                <a:solidFill>
                  <a:srgbClr val="FFFF00"/>
                </a:solidFill>
              </a:rPr>
              <a:t>أسئلة نموذجية تخص المحاضرة</a:t>
            </a:r>
          </a:p>
          <a:p>
            <a:endParaRPr lang="ar-SA" sz="4800" dirty="0" smtClean="0">
              <a:solidFill>
                <a:srgbClr val="FFFF00"/>
              </a:solidFill>
            </a:endParaRPr>
          </a:p>
          <a:p>
            <a:r>
              <a:rPr lang="ar-SA" sz="4800" dirty="0" smtClean="0"/>
              <a:t>س1\ </a:t>
            </a:r>
            <a:r>
              <a:rPr lang="ar-SA" sz="4800" dirty="0" err="1" smtClean="0"/>
              <a:t>ماهو</a:t>
            </a:r>
            <a:r>
              <a:rPr lang="ar-SA" sz="4800" dirty="0" smtClean="0"/>
              <a:t> تعريفك لمفهوم الإعاقة العقلية ؟</a:t>
            </a:r>
          </a:p>
          <a:p>
            <a:r>
              <a:rPr lang="ar-SA" sz="4800" dirty="0" smtClean="0"/>
              <a:t>س2\ ماهي اهم تصنيفات الإعاقة العقلية ؟</a:t>
            </a:r>
          </a:p>
          <a:p>
            <a:r>
              <a:rPr lang="ar-SA" sz="4800" dirty="0" smtClean="0"/>
              <a:t>س3\ ماهي أسباب الإعاقة العقلية اثناء الولادة ؟</a:t>
            </a:r>
          </a:p>
          <a:p>
            <a:r>
              <a:rPr lang="ar-SA" sz="4800" dirty="0" smtClean="0"/>
              <a:t>س4\ ما هي نسبة حدوث الإعاقة العقلية في المجتمعات ؟</a:t>
            </a:r>
          </a:p>
        </p:txBody>
      </p:sp>
    </p:spTree>
    <p:extLst>
      <p:ext uri="{BB962C8B-B14F-4D97-AF65-F5344CB8AC3E}">
        <p14:creationId xmlns:p14="http://schemas.microsoft.com/office/powerpoint/2010/main" val="3044811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125" y="129613"/>
            <a:ext cx="11668837" cy="6463308"/>
          </a:xfrm>
          <a:prstGeom prst="rect">
            <a:avLst/>
          </a:prstGeom>
        </p:spPr>
        <p:txBody>
          <a:bodyPr wrap="square">
            <a:spAutoFit/>
          </a:bodyPr>
          <a:lstStyle/>
          <a:p>
            <a:r>
              <a:rPr lang="ar-SA" sz="5400" dirty="0" smtClean="0">
                <a:solidFill>
                  <a:srgbClr val="FFFF00"/>
                </a:solidFill>
              </a:rPr>
              <a:t>الإعاقة العقلية</a:t>
            </a:r>
          </a:p>
          <a:p>
            <a:endParaRPr lang="ar-SA" sz="2800" dirty="0" smtClean="0">
              <a:solidFill>
                <a:srgbClr val="FF0000"/>
              </a:solidFill>
            </a:endParaRPr>
          </a:p>
          <a:p>
            <a:r>
              <a:rPr lang="ar-SA" sz="3600" dirty="0" smtClean="0"/>
              <a:t>لقد ظهرت العديد من المصطلحات الحديثة التي تعبر عن مفهوم الإعاقة العقلية ومنها مصطلح النقص العقلي ومصطلح التخلف العقلي ومصطلح الضعف العقلي وهناك عدة جهات عرفت الإعاقة العقلية كل منها حسب مجال تخصصه</a:t>
            </a:r>
          </a:p>
          <a:p>
            <a:r>
              <a:rPr lang="ar-SA" sz="3600" dirty="0" smtClean="0"/>
              <a:t>وبصورة عامة تعرف على انها تأخر أو تباطؤ في التطور العقلي بمعنى آخر </a:t>
            </a:r>
            <a:r>
              <a:rPr lang="ar-SA" sz="3600" smtClean="0"/>
              <a:t>هو انخفاض </a:t>
            </a:r>
            <a:r>
              <a:rPr lang="ar-SA" sz="3600" dirty="0" smtClean="0"/>
              <a:t>ملحوظ في مستوى القدرات العقلية وعجز واضح في السلوك التكيفي والمعاقون عقليا هم أناس أقل ذكاء من بقية الناس</a:t>
            </a:r>
          </a:p>
          <a:p>
            <a:r>
              <a:rPr lang="ar-SA" sz="3600" dirty="0" smtClean="0"/>
              <a:t>او هي انخفاض ملحوظ في مستوى الأداء العقلي مع عجز في مستوى الأداء التكيفي ويظهر ذلك في مرحلة النمو فيما يؤثر سلبيا على الأداء التربوي للفرد ،</a:t>
            </a:r>
          </a:p>
          <a:p>
            <a:r>
              <a:rPr lang="ar-SA" sz="3600" dirty="0" smtClean="0"/>
              <a:t> </a:t>
            </a:r>
            <a:endParaRPr lang="ar-SA" sz="3600" dirty="0"/>
          </a:p>
        </p:txBody>
      </p:sp>
    </p:spTree>
    <p:extLst>
      <p:ext uri="{BB962C8B-B14F-4D97-AF65-F5344CB8AC3E}">
        <p14:creationId xmlns:p14="http://schemas.microsoft.com/office/powerpoint/2010/main" val="43130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59559" y="907535"/>
            <a:ext cx="11218458" cy="3416320"/>
          </a:xfrm>
          <a:prstGeom prst="rect">
            <a:avLst/>
          </a:prstGeom>
        </p:spPr>
        <p:txBody>
          <a:bodyPr wrap="square">
            <a:spAutoFit/>
          </a:bodyPr>
          <a:lstStyle/>
          <a:p>
            <a:r>
              <a:rPr lang="ar-SA" sz="3600" dirty="0" smtClean="0"/>
              <a:t>وللكشف عن الطفل المتخلف عقليا نجد أن ذلك الطفل يتأخر في جميع نواحي تطوره كالتحكم بالحركة والكلام وفهم اللغة والتعرف على الصور...إلخ، كما نجد أن بعض الأطفال يتأخرون في ناحية واحدة أو ناحيتين من تطورهم وقد تكون الإعاقة العقلية لها ارتباط بإحدى الصعوبات النوعية في التعلم بحيث يتأخر جزء من التطور العقلي ولكن هذا الجزء يؤثر على تطور المهارات الأخرى التي تعتمد عليه.</a:t>
            </a:r>
            <a:endParaRPr lang="ar-SA" sz="3600" dirty="0"/>
          </a:p>
        </p:txBody>
      </p:sp>
    </p:spTree>
    <p:extLst>
      <p:ext uri="{BB962C8B-B14F-4D97-AF65-F5344CB8AC3E}">
        <p14:creationId xmlns:p14="http://schemas.microsoft.com/office/powerpoint/2010/main" val="733442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6478" y="334835"/>
            <a:ext cx="11846256" cy="5632311"/>
          </a:xfrm>
          <a:prstGeom prst="rect">
            <a:avLst/>
          </a:prstGeom>
        </p:spPr>
        <p:txBody>
          <a:bodyPr wrap="square">
            <a:spAutoFit/>
          </a:bodyPr>
          <a:lstStyle/>
          <a:p>
            <a:r>
              <a:rPr lang="ar-SA" sz="3600" dirty="0" smtClean="0">
                <a:solidFill>
                  <a:srgbClr val="FFFF00"/>
                </a:solidFill>
              </a:rPr>
              <a:t>مفهوم الإعاقة العقلية من وجهة النظر الطبية :</a:t>
            </a:r>
          </a:p>
          <a:p>
            <a:r>
              <a:rPr lang="ar-SA" sz="3600" dirty="0" smtClean="0"/>
              <a:t>يعتبر التعريف الطبي من أقدم التعريفات للإعاقة العقلية ، وقد ركز التعريف الطبي على أسباب الإعاقة العقلية ويتمثل التعريف الطبي للإعاقة العقلية في وصف الحالة وأعراضها وأسبابها ولقد وجهت انتقادات لهذا التعريف تتمثل في صعوبة وصف الإعاقة العقلية بطريقة رقمية </a:t>
            </a:r>
            <a:r>
              <a:rPr lang="ar-SA" sz="3600" dirty="0" err="1" smtClean="0"/>
              <a:t>تعبرعن</a:t>
            </a:r>
            <a:r>
              <a:rPr lang="ar-SA" sz="3600" dirty="0" smtClean="0"/>
              <a:t> مستوى ذكاء الفرد.</a:t>
            </a:r>
          </a:p>
          <a:p>
            <a:endParaRPr lang="ar-SA" sz="3600" dirty="0" smtClean="0"/>
          </a:p>
          <a:p>
            <a:r>
              <a:rPr lang="ar-SA" sz="3600" dirty="0" smtClean="0">
                <a:solidFill>
                  <a:srgbClr val="FFFF00"/>
                </a:solidFill>
              </a:rPr>
              <a:t>مفهوم الإعاقة العقلية من وجهة النظر النفسية :</a:t>
            </a:r>
          </a:p>
          <a:p>
            <a:r>
              <a:rPr lang="ar-SA" sz="3600" dirty="0" smtClean="0"/>
              <a:t>لقد ظهر التعريف </a:t>
            </a:r>
            <a:r>
              <a:rPr lang="ar-SA" sz="3600" dirty="0" err="1" smtClean="0"/>
              <a:t>السيكومتري</a:t>
            </a:r>
            <a:r>
              <a:rPr lang="ar-SA" sz="3600" dirty="0" smtClean="0"/>
              <a:t> للإعاقة العقلية نتيجة للانتقادات التي وجهت للتعريف الطبي وقد اعتمد التعريف </a:t>
            </a:r>
            <a:r>
              <a:rPr lang="ar-SA" sz="3600" dirty="0" err="1" smtClean="0"/>
              <a:t>السيكومتري</a:t>
            </a:r>
            <a:r>
              <a:rPr lang="ar-SA" sz="3600" dirty="0" smtClean="0"/>
              <a:t> على نسبة الذكاء كمحك لتعريف الإعاقة العقلية وقد اعتبر الأفراد الذين تقل نسبة ذكائهم عن 75 معاقين عقليا .</a:t>
            </a:r>
            <a:endParaRPr lang="ar-SA" sz="3600" dirty="0"/>
          </a:p>
        </p:txBody>
      </p:sp>
    </p:spTree>
    <p:extLst>
      <p:ext uri="{BB962C8B-B14F-4D97-AF65-F5344CB8AC3E}">
        <p14:creationId xmlns:p14="http://schemas.microsoft.com/office/powerpoint/2010/main" val="285987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2138" y="0"/>
            <a:ext cx="11395880" cy="6247864"/>
          </a:xfrm>
          <a:prstGeom prst="rect">
            <a:avLst/>
          </a:prstGeom>
        </p:spPr>
        <p:txBody>
          <a:bodyPr wrap="square">
            <a:spAutoFit/>
          </a:bodyPr>
          <a:lstStyle/>
          <a:p>
            <a:r>
              <a:rPr lang="ar-SA" sz="4000" dirty="0" smtClean="0">
                <a:solidFill>
                  <a:srgbClr val="FFFF00"/>
                </a:solidFill>
              </a:rPr>
              <a:t>مفهوم الإعاقة العقلية من وجهة نظر اجتماعية :</a:t>
            </a:r>
          </a:p>
          <a:p>
            <a:endParaRPr lang="ar-SA" sz="4000" dirty="0" smtClean="0">
              <a:solidFill>
                <a:srgbClr val="FFFF00"/>
              </a:solidFill>
            </a:endParaRPr>
          </a:p>
          <a:p>
            <a:r>
              <a:rPr lang="ar-SA" sz="4000" dirty="0" smtClean="0"/>
              <a:t>وقد ظهر هذا المفهوم نتيجة للانتقادات التي وجهت لمقاييس القدرة العقلية وخاصة ستانفورد بينيه و </a:t>
            </a:r>
            <a:r>
              <a:rPr lang="ar-SA" sz="4000" dirty="0" err="1" smtClean="0"/>
              <a:t>وكسلر</a:t>
            </a:r>
            <a:r>
              <a:rPr lang="ar-SA" sz="4000" dirty="0" smtClean="0"/>
              <a:t> ، في قدرتها على قياس القدرة العقلية للفرد ،فقد وجهت الانتقادات الى محتوى تلك المقاييس وصدقها وتأثرها بعوامل عرقية وثقافية وعقلية واجتماعية .ويركز التعريف الاجتماعي على مدى نجاح أو فشل الفرد في الاستجابة للمتطلبات الاجتماعية المتوقعة منه مقارنة مع نظرائه في نفس المجموعة العمرية وعلى ذلك يعتبر الفرد معوقا عقليا إذا فشل في القيام بالمتطلبات الاجتماعية المتوقعة منه .</a:t>
            </a:r>
          </a:p>
        </p:txBody>
      </p:sp>
    </p:spTree>
    <p:extLst>
      <p:ext uri="{BB962C8B-B14F-4D97-AF65-F5344CB8AC3E}">
        <p14:creationId xmlns:p14="http://schemas.microsoft.com/office/powerpoint/2010/main" val="370809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9182" y="0"/>
            <a:ext cx="12082818" cy="6740307"/>
          </a:xfrm>
          <a:prstGeom prst="rect">
            <a:avLst/>
          </a:prstGeom>
        </p:spPr>
        <p:txBody>
          <a:bodyPr wrap="square">
            <a:spAutoFit/>
          </a:bodyPr>
          <a:lstStyle/>
          <a:p>
            <a:endParaRPr lang="ar-SA" sz="3600" dirty="0" smtClean="0"/>
          </a:p>
          <a:p>
            <a:r>
              <a:rPr lang="ar-SA" sz="3600" dirty="0" smtClean="0">
                <a:solidFill>
                  <a:srgbClr val="FFFF00"/>
                </a:solidFill>
              </a:rPr>
              <a:t>مفهوم الإعاقة العقلية من وجهة نظر الجمعية الأمريكية للتخلف العقلي :</a:t>
            </a:r>
          </a:p>
          <a:p>
            <a:r>
              <a:rPr lang="ar-SA" sz="3600" dirty="0" smtClean="0"/>
              <a:t>وقد ظهر هذا التعريف نتيجة للانتقادات التي وجهت الى التعريف </a:t>
            </a:r>
            <a:r>
              <a:rPr lang="ar-SA" sz="3600" dirty="0" err="1" smtClean="0"/>
              <a:t>السيكومتري</a:t>
            </a:r>
            <a:r>
              <a:rPr lang="ar-SA" sz="3600" dirty="0" smtClean="0"/>
              <a:t> ،ونتيجة لهذه الانتقادات فقد جمع التعريف الأمريكي للإعاقة العقلية بين المعيار </a:t>
            </a:r>
            <a:r>
              <a:rPr lang="ar-SA" sz="3600" dirty="0" err="1" smtClean="0"/>
              <a:t>السيكومتري</a:t>
            </a:r>
            <a:r>
              <a:rPr lang="ar-SA" sz="3600" dirty="0" smtClean="0"/>
              <a:t> والمعيار الاجتماعي وقد ظهرت تعاريف عديدة من الجمعية الأمريكية كان منها التعريف الذي أصدرته عام (1994) والذي ينص على :</a:t>
            </a:r>
          </a:p>
          <a:p>
            <a:r>
              <a:rPr lang="ar-SA" sz="3600" dirty="0" smtClean="0"/>
              <a:t>تمثل الإعاقة العقلية عددا من جوانب القصور في أداء الفرد والتي تظهر دون سن        18 وتتمثل بالتدني الواضح في القدرة العقلية عن متوسط الذكاء يصاحبها قصور واضح في اثنين أو أكثر من مظاهر السلوك التكيفي مثل مهارات الاتصال اللغوي ، العناية الذاتية ، الحياة اليومية ،الاجتماعية ،التوجيه الذاتي ، الخدمات الاجتماعية ، الصحة والسلامة ،الأكاديمية ،وأوقات الفراغ والعمل.</a:t>
            </a:r>
          </a:p>
          <a:p>
            <a:endParaRPr lang="ar-SA" sz="3600" dirty="0"/>
          </a:p>
        </p:txBody>
      </p:sp>
    </p:spTree>
    <p:extLst>
      <p:ext uri="{BB962C8B-B14F-4D97-AF65-F5344CB8AC3E}">
        <p14:creationId xmlns:p14="http://schemas.microsoft.com/office/powerpoint/2010/main" val="3966745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2011" y="177421"/>
            <a:ext cx="11682484" cy="6124754"/>
          </a:xfrm>
          <a:prstGeom prst="rect">
            <a:avLst/>
          </a:prstGeom>
        </p:spPr>
        <p:txBody>
          <a:bodyPr wrap="square">
            <a:spAutoFit/>
          </a:bodyPr>
          <a:lstStyle/>
          <a:p>
            <a:endParaRPr lang="ar-SA" sz="2800" dirty="0" smtClean="0"/>
          </a:p>
          <a:p>
            <a:r>
              <a:rPr lang="ar-SA" sz="2800" dirty="0" smtClean="0">
                <a:solidFill>
                  <a:srgbClr val="FFFF00"/>
                </a:solidFill>
              </a:rPr>
              <a:t>نسبة حدوث الإعاقة العقلية : </a:t>
            </a:r>
          </a:p>
          <a:p>
            <a:endParaRPr lang="ar-SA" sz="2800" dirty="0" smtClean="0"/>
          </a:p>
          <a:p>
            <a:r>
              <a:rPr lang="ar-SA" sz="2800" dirty="0" smtClean="0"/>
              <a:t>وتختلف نسبتها من مجتمع لأخر كما تختلف تبعا لعدد من المتغيرات في ذلك المجتمع ،فهي تختلف باختلاف متغير درجة الإعاقة العقلية ،والجنس ،والعمر والمعيار المستخدم في تعريف الإعاقة العقلية ،كما تختلف تلك النسبة باختلاف البرامج الوقائية من الإعاقة العقلية ومهما يكن من اختلاف تلك النسبة فإنها تتراوح من الناحية النظرية ما بين ( 2.5% -  3% ) من سكان المجتمع .ومن الضروري الإشارة الى مصطلحات رئيسية ذات علاقة بموضوع انتشار ظاهرة الإعاقة العقلية في أي مجتمع .وهي : مصطلح نسبة حدوث الإعاقة العقلية في زمن معين أو فترة زمنية معينة وقد تزيد أو تنقص حالات الإعاقة العقلية تبعا لمجموعة من العوامل الخاصة بفترة زمنية معينة ،(من 1%- 5%) وفق هذا المصطلح ،وأما المصطلح الثاني فهو نسبة انتشار حالات الإعاقة العقلية في المجتمع بشكل عام بغض النظر عن العوامل أو الفترة الزمنية وتكون نسبة انتشار هذه الحالة ثابتة تقريب (2%- 3%).</a:t>
            </a:r>
          </a:p>
          <a:p>
            <a:endParaRPr lang="ar-SA" sz="2800" dirty="0" smtClean="0"/>
          </a:p>
          <a:p>
            <a:endParaRPr lang="ar-SA" sz="2800" dirty="0"/>
          </a:p>
        </p:txBody>
      </p:sp>
    </p:spTree>
    <p:extLst>
      <p:ext uri="{BB962C8B-B14F-4D97-AF65-F5344CB8AC3E}">
        <p14:creationId xmlns:p14="http://schemas.microsoft.com/office/powerpoint/2010/main" val="154840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2956" y="705345"/>
            <a:ext cx="11723425" cy="5078313"/>
          </a:xfrm>
          <a:prstGeom prst="rect">
            <a:avLst/>
          </a:prstGeom>
        </p:spPr>
        <p:txBody>
          <a:bodyPr wrap="square">
            <a:spAutoFit/>
          </a:bodyPr>
          <a:lstStyle/>
          <a:p>
            <a:r>
              <a:rPr lang="ar-SA" sz="3600" dirty="0" smtClean="0"/>
              <a:t>و</a:t>
            </a:r>
            <a:r>
              <a:rPr lang="ar-SA" sz="3600" dirty="0" smtClean="0">
                <a:solidFill>
                  <a:srgbClr val="FFFF00"/>
                </a:solidFill>
              </a:rPr>
              <a:t>يصنف التخلف العقلي ( الإعاقة العقلية) حسب نسبة الذكاء إلى:</a:t>
            </a:r>
          </a:p>
          <a:p>
            <a:r>
              <a:rPr lang="ar-SA" sz="3600" dirty="0" smtClean="0">
                <a:solidFill>
                  <a:srgbClr val="FFFF00"/>
                </a:solidFill>
              </a:rPr>
              <a:t>1-	الاعاقة العقلية البسيطة </a:t>
            </a:r>
          </a:p>
          <a:p>
            <a:endParaRPr lang="ar-SA" sz="3600" dirty="0" smtClean="0">
              <a:solidFill>
                <a:srgbClr val="FFFF00"/>
              </a:solidFill>
            </a:endParaRPr>
          </a:p>
          <a:p>
            <a:r>
              <a:rPr lang="ar-SA" sz="3600" dirty="0" smtClean="0"/>
              <a:t>وهم الافراد الذين تتراوح نسبة الذكاء لديهم ( 55% - 69%) ويمتازون بالقدرة على تطوير بعض المهارات الاستقلالية </a:t>
            </a:r>
            <a:r>
              <a:rPr lang="ar-SA" sz="3600" dirty="0" err="1" smtClean="0"/>
              <a:t>كأستخدام</a:t>
            </a:r>
            <a:r>
              <a:rPr lang="ar-SA" sz="3600" dirty="0" smtClean="0"/>
              <a:t> الحمام والاغتسال وتنظيف الاسنان وربط شريط الحذاء ....الخ</a:t>
            </a:r>
          </a:p>
          <a:p>
            <a:r>
              <a:rPr lang="ar-SA" sz="3600" dirty="0" smtClean="0"/>
              <a:t>وتسمى هذه الفئة بالقابلة للتعلم اذ يتعلمون بعض الكلمات والمهارات الحسابية البسيطة ومع ذلك يكون لديهم ضعف واضح بالتحصيل الاكاديمي بسبب توقف عمرهم العقلي والذي يتراوح ما بين ( 7 – 10 ) سنوات</a:t>
            </a:r>
            <a:endParaRPr lang="ar-SA" sz="3600" dirty="0"/>
          </a:p>
        </p:txBody>
      </p:sp>
    </p:spTree>
    <p:extLst>
      <p:ext uri="{BB962C8B-B14F-4D97-AF65-F5344CB8AC3E}">
        <p14:creationId xmlns:p14="http://schemas.microsoft.com/office/powerpoint/2010/main" val="3394284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56</TotalTime>
  <Words>1067</Words>
  <Application>Microsoft Office PowerPoint</Application>
  <PresentationFormat>ملء الشاشة</PresentationFormat>
  <Paragraphs>112</Paragraphs>
  <Slides>20</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20</vt:i4>
      </vt:variant>
    </vt:vector>
  </HeadingPairs>
  <TitlesOfParts>
    <vt:vector size="26" baseType="lpstr">
      <vt:lpstr>Andalus</vt:lpstr>
      <vt:lpstr>Arial</vt:lpstr>
      <vt:lpstr>Century Gothic</vt:lpstr>
      <vt:lpstr>Times New Roman</vt:lpstr>
      <vt:lpstr>Wingdings 3</vt:lpstr>
      <vt:lpstr>أيون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27</cp:revision>
  <dcterms:created xsi:type="dcterms:W3CDTF">2021-11-17T07:34:49Z</dcterms:created>
  <dcterms:modified xsi:type="dcterms:W3CDTF">2021-11-17T08:31:09Z</dcterms:modified>
</cp:coreProperties>
</file>