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notesMasterIdLst>
    <p:notesMasterId r:id="rId26"/>
  </p:notesMasterIdLst>
  <p:sldIdLst>
    <p:sldId id="268" r:id="rId2"/>
    <p:sldId id="294" r:id="rId3"/>
    <p:sldId id="293" r:id="rId4"/>
    <p:sldId id="292" r:id="rId5"/>
    <p:sldId id="295" r:id="rId6"/>
    <p:sldId id="291" r:id="rId7"/>
    <p:sldId id="290" r:id="rId8"/>
    <p:sldId id="289" r:id="rId9"/>
    <p:sldId id="296" r:id="rId10"/>
    <p:sldId id="288" r:id="rId11"/>
    <p:sldId id="287" r:id="rId12"/>
    <p:sldId id="286" r:id="rId13"/>
    <p:sldId id="280" r:id="rId14"/>
    <p:sldId id="284" r:id="rId15"/>
    <p:sldId id="285" r:id="rId16"/>
    <p:sldId id="283" r:id="rId17"/>
    <p:sldId id="297" r:id="rId18"/>
    <p:sldId id="282" r:id="rId19"/>
    <p:sldId id="281" r:id="rId20"/>
    <p:sldId id="272" r:id="rId21"/>
    <p:sldId id="279" r:id="rId22"/>
    <p:sldId id="278" r:id="rId23"/>
    <p:sldId id="277" r:id="rId24"/>
    <p:sldId id="276" r:id="rId2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7" d="100"/>
          <a:sy n="67" d="100"/>
        </p:scale>
        <p:origin x="8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B1B421A-2EE7-43D9-9FF0-C396A3ECBC36}" type="datetimeFigureOut">
              <a:rPr lang="ar-SA" smtClean="0"/>
              <a:t>21/03/1445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C2E379F-0939-487B-903A-AFB041BBED05}" type="slidenum">
              <a:rPr lang="ar-SA" smtClean="0"/>
              <a:t>‹#›</a:t>
            </a:fld>
            <a:endParaRPr lang="ar-SA"/>
          </a:p>
        </p:txBody>
      </p:sp>
    </p:spTree>
    <p:extLst>
      <p:ext uri="{BB962C8B-B14F-4D97-AF65-F5344CB8AC3E}">
        <p14:creationId xmlns:p14="http://schemas.microsoft.com/office/powerpoint/2010/main" val="22713533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C2E379F-0939-487B-903A-AFB041BBED05}" type="slidenum">
              <a:rPr lang="ar-SA" smtClean="0"/>
              <a:t>23</a:t>
            </a:fld>
            <a:endParaRPr lang="ar-SA"/>
          </a:p>
        </p:txBody>
      </p:sp>
    </p:spTree>
    <p:extLst>
      <p:ext uri="{BB962C8B-B14F-4D97-AF65-F5344CB8AC3E}">
        <p14:creationId xmlns:p14="http://schemas.microsoft.com/office/powerpoint/2010/main" val="300629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A54D359E-6C61-4CA7-9791-B04D1627E881}" type="datetimeFigureOut">
              <a:rPr lang="ar-SA" smtClean="0"/>
              <a:t>21/03/1445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3F804B-5308-4988-9F3C-39F1C1F5E4E6}" type="slidenum">
              <a:rPr lang="ar-SA" smtClean="0"/>
              <a:t>‹#›</a:t>
            </a:fld>
            <a:endParaRPr lang="ar-S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111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Date Placeholder 2"/>
          <p:cNvSpPr>
            <a:spLocks noGrp="1"/>
          </p:cNvSpPr>
          <p:nvPr>
            <p:ph type="dt" sz="half" idx="10"/>
          </p:nvPr>
        </p:nvSpPr>
        <p:spPr/>
        <p:txBody>
          <a:bodyPr/>
          <a:lstStyle/>
          <a:p>
            <a:fld id="{A54D359E-6C61-4CA7-9791-B04D1627E881}" type="datetimeFigureOut">
              <a:rPr lang="ar-SA" smtClean="0"/>
              <a:t>21/03/1445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422849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A54D359E-6C61-4CA7-9791-B04D1627E881}" type="datetimeFigureOut">
              <a:rPr lang="ar-SA" smtClean="0"/>
              <a:t>21/03/1445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2152649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ar-SA"/>
              <a:t>انقر لتحرير نمط العنوان الرئيسي</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A54D359E-6C61-4CA7-9791-B04D1627E881}" type="datetimeFigureOut">
              <a:rPr lang="ar-SA" smtClean="0"/>
              <a:t>21/03/1445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3F804B-5308-4988-9F3C-39F1C1F5E4E6}" type="slidenum">
              <a:rPr lang="ar-SA" smtClean="0"/>
              <a:t>‹#›</a:t>
            </a:fld>
            <a:endParaRPr lang="ar-S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41842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A54D359E-6C61-4CA7-9791-B04D1627E881}" type="datetimeFigureOut">
              <a:rPr lang="ar-SA" smtClean="0"/>
              <a:t>21/03/1445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523440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ar-SA"/>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النص الرئيسي</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A54D359E-6C61-4CA7-9791-B04D1627E881}" type="datetimeFigureOut">
              <a:rPr lang="ar-SA" smtClean="0"/>
              <a:t>21/03/1445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3F804B-5308-4988-9F3C-39F1C1F5E4E6}" type="slidenum">
              <a:rPr lang="ar-SA" smtClean="0"/>
              <a:t>‹#›</a:t>
            </a:fld>
            <a:endParaRPr lang="ar-S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77284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ar-SA"/>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النص الرئيسي</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A54D359E-6C61-4CA7-9791-B04D1627E881}" type="datetimeFigureOut">
              <a:rPr lang="ar-SA" smtClean="0"/>
              <a:t>21/03/1445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2514551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A54D359E-6C61-4CA7-9791-B04D1627E881}" type="datetimeFigureOut">
              <a:rPr lang="ar-SA" smtClean="0"/>
              <a:t>21/03/1445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109954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A54D359E-6C61-4CA7-9791-B04D1627E881}" type="datetimeFigureOut">
              <a:rPr lang="ar-SA" smtClean="0"/>
              <a:t>21/03/1445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106751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A54D359E-6C61-4CA7-9791-B04D1627E881}" type="datetimeFigureOut">
              <a:rPr lang="ar-SA" smtClean="0"/>
              <a:t>21/03/1445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343887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A54D359E-6C61-4CA7-9791-B04D1627E881}" type="datetimeFigureOut">
              <a:rPr lang="ar-SA" smtClean="0"/>
              <a:t>21/03/1445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346783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A54D359E-6C61-4CA7-9791-B04D1627E881}" type="datetimeFigureOut">
              <a:rPr lang="ar-SA" smtClean="0"/>
              <a:t>21/03/1445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314278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A54D359E-6C61-4CA7-9791-B04D1627E881}" type="datetimeFigureOut">
              <a:rPr lang="ar-SA" smtClean="0"/>
              <a:t>21/03/1445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18638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A54D359E-6C61-4CA7-9791-B04D1627E881}" type="datetimeFigureOut">
              <a:rPr lang="ar-SA" smtClean="0"/>
              <a:t>21/03/1445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126197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D359E-6C61-4CA7-9791-B04D1627E881}" type="datetimeFigureOut">
              <a:rPr lang="ar-SA" smtClean="0"/>
              <a:t>21/03/1445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416631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A54D359E-6C61-4CA7-9791-B04D1627E881}" type="datetimeFigureOut">
              <a:rPr lang="ar-SA" smtClean="0"/>
              <a:t>21/03/1445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304260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ar-SA"/>
              <a:t>انقر لتحرير نمط العنوان الرئيسي</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A54D359E-6C61-4CA7-9791-B04D1627E881}" type="datetimeFigureOut">
              <a:rPr lang="ar-SA" smtClean="0"/>
              <a:t>21/03/1445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03F804B-5308-4988-9F3C-39F1C1F5E4E6}" type="slidenum">
              <a:rPr lang="ar-SA" smtClean="0"/>
              <a:t>‹#›</a:t>
            </a:fld>
            <a:endParaRPr lang="ar-SA"/>
          </a:p>
        </p:txBody>
      </p:sp>
    </p:spTree>
    <p:extLst>
      <p:ext uri="{BB962C8B-B14F-4D97-AF65-F5344CB8AC3E}">
        <p14:creationId xmlns:p14="http://schemas.microsoft.com/office/powerpoint/2010/main" val="1945467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54D359E-6C61-4CA7-9791-B04D1627E881}" type="datetimeFigureOut">
              <a:rPr lang="ar-SA" smtClean="0"/>
              <a:t>21/03/1445</a:t>
            </a:fld>
            <a:endParaRPr lang="ar-S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ar-S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03F804B-5308-4988-9F3C-39F1C1F5E4E6}" type="slidenum">
              <a:rPr lang="ar-SA" smtClean="0"/>
              <a:t>‹#›</a:t>
            </a:fld>
            <a:endParaRPr lang="ar-SA"/>
          </a:p>
        </p:txBody>
      </p:sp>
    </p:spTree>
    <p:extLst>
      <p:ext uri="{BB962C8B-B14F-4D97-AF65-F5344CB8AC3E}">
        <p14:creationId xmlns:p14="http://schemas.microsoft.com/office/powerpoint/2010/main" val="2721830254"/>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543500" y="887104"/>
            <a:ext cx="2966340" cy="523220"/>
          </a:xfrm>
          <a:prstGeom prst="rect">
            <a:avLst/>
          </a:prstGeom>
          <a:noFill/>
        </p:spPr>
        <p:txBody>
          <a:bodyPr wrap="square" rtlCol="1">
            <a:spAutoFit/>
          </a:bodyPr>
          <a:lstStyle/>
          <a:p>
            <a:r>
              <a:rPr lang="ar-SA" sz="2800" dirty="0">
                <a:solidFill>
                  <a:schemeClr val="bg1"/>
                </a:solidFill>
                <a:latin typeface="Aldhabi" panose="01000000000000000000" pitchFamily="2" charset="-78"/>
                <a:cs typeface="Aldhabi" panose="01000000000000000000" pitchFamily="2" charset="-78"/>
              </a:rPr>
              <a:t>المحاضرة الثانية</a:t>
            </a:r>
          </a:p>
        </p:txBody>
      </p:sp>
      <p:sp>
        <p:nvSpPr>
          <p:cNvPr id="5" name="مربع نص 4"/>
          <p:cNvSpPr txBox="1"/>
          <p:nvPr/>
        </p:nvSpPr>
        <p:spPr>
          <a:xfrm>
            <a:off x="4694830" y="1555845"/>
            <a:ext cx="4177708" cy="2123658"/>
          </a:xfrm>
          <a:prstGeom prst="rect">
            <a:avLst/>
          </a:prstGeom>
          <a:noFill/>
        </p:spPr>
        <p:txBody>
          <a:bodyPr wrap="square" rtlCol="1">
            <a:spAutoFit/>
          </a:bodyPr>
          <a:lstStyle/>
          <a:p>
            <a:pPr algn="ctr"/>
            <a:r>
              <a:rPr lang="ar-SA" sz="6600" dirty="0">
                <a:solidFill>
                  <a:schemeClr val="bg1"/>
                </a:solidFill>
                <a:latin typeface="Andalus" panose="02020603050405020304" pitchFamily="18" charset="-78"/>
                <a:cs typeface="Andalus" panose="02020603050405020304" pitchFamily="18" charset="-78"/>
              </a:rPr>
              <a:t>أنواع الاعاقات واسبابها</a:t>
            </a:r>
          </a:p>
        </p:txBody>
      </p:sp>
      <p:sp>
        <p:nvSpPr>
          <p:cNvPr id="6" name="مربع نص 5"/>
          <p:cNvSpPr txBox="1"/>
          <p:nvPr/>
        </p:nvSpPr>
        <p:spPr>
          <a:xfrm>
            <a:off x="95535" y="5104262"/>
            <a:ext cx="3411939" cy="1754326"/>
          </a:xfrm>
          <a:prstGeom prst="rect">
            <a:avLst/>
          </a:prstGeom>
          <a:noFill/>
        </p:spPr>
        <p:txBody>
          <a:bodyPr wrap="square" rtlCol="1">
            <a:spAutoFit/>
          </a:bodyPr>
          <a:lstStyle/>
          <a:p>
            <a:pPr algn="ctr"/>
            <a:r>
              <a:rPr lang="ar-SA" sz="3600" dirty="0">
                <a:solidFill>
                  <a:schemeClr val="bg1"/>
                </a:solidFill>
                <a:latin typeface="Andalus" panose="02020603050405020304" pitchFamily="18" charset="-78"/>
                <a:cs typeface="Andalus" panose="02020603050405020304" pitchFamily="18" charset="-78"/>
              </a:rPr>
              <a:t>اعداد</a:t>
            </a:r>
          </a:p>
          <a:p>
            <a:pPr algn="ctr"/>
            <a:r>
              <a:rPr lang="ar-SA" sz="3600" dirty="0">
                <a:solidFill>
                  <a:schemeClr val="bg1"/>
                </a:solidFill>
                <a:latin typeface="Andalus" panose="02020603050405020304" pitchFamily="18" charset="-78"/>
                <a:cs typeface="Andalus" panose="02020603050405020304" pitchFamily="18" charset="-78"/>
              </a:rPr>
              <a:t>د. لقــاء </a:t>
            </a:r>
            <a:r>
              <a:rPr lang="ar-SA" sz="3600" dirty="0" err="1">
                <a:solidFill>
                  <a:schemeClr val="bg1"/>
                </a:solidFill>
                <a:latin typeface="Andalus" panose="02020603050405020304" pitchFamily="18" charset="-78"/>
                <a:cs typeface="Andalus" panose="02020603050405020304" pitchFamily="18" charset="-78"/>
              </a:rPr>
              <a:t>النــداوي</a:t>
            </a:r>
            <a:endParaRPr lang="ar-IQ" sz="3600" dirty="0">
              <a:solidFill>
                <a:schemeClr val="bg1"/>
              </a:solidFill>
              <a:latin typeface="Andalus" panose="02020603050405020304" pitchFamily="18" charset="-78"/>
              <a:cs typeface="Andalus" panose="02020603050405020304" pitchFamily="18" charset="-78"/>
            </a:endParaRPr>
          </a:p>
          <a:p>
            <a:pPr algn="ctr"/>
            <a:r>
              <a:rPr lang="ar-IQ" sz="3600" dirty="0">
                <a:solidFill>
                  <a:schemeClr val="bg1"/>
                </a:solidFill>
                <a:latin typeface="Andalus" panose="02020603050405020304" pitchFamily="18" charset="-78"/>
                <a:cs typeface="Andalus" panose="02020603050405020304" pitchFamily="18" charset="-78"/>
              </a:rPr>
              <a:t>2023-2024</a:t>
            </a:r>
            <a:endParaRPr lang="ar-SA" sz="3600" dirty="0">
              <a:solidFill>
                <a:schemeClr val="bg1"/>
              </a:solidFill>
              <a:latin typeface="Andalus" panose="02020603050405020304" pitchFamily="18" charset="-78"/>
              <a:cs typeface="Andalus" panose="02020603050405020304" pitchFamily="18" charset="-78"/>
            </a:endParaRPr>
          </a:p>
        </p:txBody>
      </p:sp>
      <p:pic>
        <p:nvPicPr>
          <p:cNvPr id="7" name="صورة 6"/>
          <p:cNvPicPr>
            <a:picLocks noChangeAspect="1"/>
          </p:cNvPicPr>
          <p:nvPr/>
        </p:nvPicPr>
        <p:blipFill>
          <a:blip r:embed="rId2"/>
          <a:stretch>
            <a:fillRect/>
          </a:stretch>
        </p:blipFill>
        <p:spPr>
          <a:xfrm>
            <a:off x="409434" y="391904"/>
            <a:ext cx="3220870" cy="3749264"/>
          </a:xfrm>
          <a:prstGeom prst="rect">
            <a:avLst/>
          </a:prstGeom>
        </p:spPr>
      </p:pic>
    </p:spTree>
    <p:extLst>
      <p:ext uri="{BB962C8B-B14F-4D97-AF65-F5344CB8AC3E}">
        <p14:creationId xmlns:p14="http://schemas.microsoft.com/office/powerpoint/2010/main" val="982547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5534" y="177421"/>
            <a:ext cx="11887199" cy="6924973"/>
          </a:xfrm>
          <a:prstGeom prst="rect">
            <a:avLst/>
          </a:prstGeom>
          <a:noFill/>
        </p:spPr>
        <p:txBody>
          <a:bodyPr wrap="square" rtlCol="1">
            <a:spAutoFit/>
          </a:bodyPr>
          <a:lstStyle/>
          <a:p>
            <a:r>
              <a:rPr lang="ar-SA" sz="2000" dirty="0"/>
              <a:t>ج- </a:t>
            </a:r>
            <a:r>
              <a:rPr lang="ar-SA" sz="2400" dirty="0">
                <a:solidFill>
                  <a:schemeClr val="bg1"/>
                </a:solidFill>
              </a:rPr>
              <a:t>ا</a:t>
            </a:r>
            <a:r>
              <a:rPr lang="ar-SA" sz="2800" dirty="0">
                <a:solidFill>
                  <a:schemeClr val="bg1"/>
                </a:solidFill>
              </a:rPr>
              <a:t>لشلل الدماغي التخلجي </a:t>
            </a:r>
            <a:endParaRPr lang="ar-SA" sz="2400" dirty="0">
              <a:solidFill>
                <a:schemeClr val="bg1"/>
              </a:solidFill>
            </a:endParaRPr>
          </a:p>
          <a:p>
            <a:r>
              <a:rPr lang="ar-SA" sz="2000" dirty="0"/>
              <a:t>وسببه إصابة المخيخ وقد يصاحبه إعاقة بصرية </a:t>
            </a:r>
          </a:p>
          <a:p>
            <a:r>
              <a:rPr lang="ar-SA" sz="2400" dirty="0">
                <a:solidFill>
                  <a:schemeClr val="bg1"/>
                </a:solidFill>
              </a:rPr>
              <a:t>ومن اعراضه</a:t>
            </a:r>
          </a:p>
          <a:p>
            <a:r>
              <a:rPr lang="ar-SA" sz="2000" dirty="0"/>
              <a:t>1-	الترنح وعدم التوازن</a:t>
            </a:r>
          </a:p>
          <a:p>
            <a:r>
              <a:rPr lang="ar-SA" sz="2000" dirty="0"/>
              <a:t>2-	عدم تناسق الحركات</a:t>
            </a:r>
          </a:p>
          <a:p>
            <a:r>
              <a:rPr lang="ar-SA" sz="2000" dirty="0"/>
              <a:t>3-	صعوبة النطق</a:t>
            </a:r>
          </a:p>
          <a:p>
            <a:r>
              <a:rPr lang="ar-SA" sz="2000" dirty="0"/>
              <a:t>4-	عدم تقدير المسافات أو الارتفاعات</a:t>
            </a:r>
          </a:p>
          <a:p>
            <a:r>
              <a:rPr lang="ar-SA" sz="2000" dirty="0"/>
              <a:t>5-	صعوبة المشي أو الجلوس</a:t>
            </a:r>
          </a:p>
          <a:p>
            <a:r>
              <a:rPr lang="ar-SA" sz="2000" dirty="0"/>
              <a:t>6-	صعوبة السيطرة على عضلات الرقبة</a:t>
            </a:r>
          </a:p>
          <a:p>
            <a:r>
              <a:rPr lang="ar-SA" sz="2000" dirty="0"/>
              <a:t>7-	الميل الى الزحف بشكل اكبر من المشي وبخاصة غياب التأهيل بوقت مبكر</a:t>
            </a:r>
          </a:p>
          <a:p>
            <a:endParaRPr lang="ar-SA" sz="2000" dirty="0"/>
          </a:p>
          <a:p>
            <a:endParaRPr lang="ar-SA" sz="2000" dirty="0"/>
          </a:p>
          <a:p>
            <a:r>
              <a:rPr lang="ar-SA" sz="2800" dirty="0"/>
              <a:t>د- </a:t>
            </a:r>
            <a:r>
              <a:rPr lang="ar-SA" sz="2800" dirty="0">
                <a:solidFill>
                  <a:schemeClr val="bg1"/>
                </a:solidFill>
              </a:rPr>
              <a:t>الشلل الدماغي </a:t>
            </a:r>
            <a:r>
              <a:rPr lang="ar-SA" sz="2800" dirty="0" err="1">
                <a:solidFill>
                  <a:schemeClr val="bg1"/>
                </a:solidFill>
              </a:rPr>
              <a:t>التيبسي</a:t>
            </a:r>
            <a:endParaRPr lang="ar-SA" sz="2800" dirty="0">
              <a:solidFill>
                <a:schemeClr val="bg1"/>
              </a:solidFill>
            </a:endParaRPr>
          </a:p>
          <a:p>
            <a:r>
              <a:rPr lang="ar-SA" sz="2000" dirty="0"/>
              <a:t>هو شلل يؤدي الى تصلب عضلات جميع اطراف الجسم بسبب التشنجات المستمرة جراء التوتر العضلي الحاد وغالبا ما يصاحبها إعاقة عقلية</a:t>
            </a:r>
          </a:p>
          <a:p>
            <a:r>
              <a:rPr lang="ar-SA" sz="2400" dirty="0">
                <a:solidFill>
                  <a:schemeClr val="bg1"/>
                </a:solidFill>
              </a:rPr>
              <a:t>ومن اعراضه </a:t>
            </a:r>
          </a:p>
          <a:p>
            <a:r>
              <a:rPr lang="ar-SA" sz="2000" dirty="0"/>
              <a:t>1-	ضعف البصر </a:t>
            </a:r>
          </a:p>
          <a:p>
            <a:r>
              <a:rPr lang="ar-SA" sz="2000" dirty="0"/>
              <a:t>2-	فقدان النطق</a:t>
            </a:r>
          </a:p>
          <a:p>
            <a:r>
              <a:rPr lang="ar-SA" sz="2000" dirty="0"/>
              <a:t>3-	محدودية الحركة الارادية لوجود مقاومة العضلات الشديدة للحركة</a:t>
            </a:r>
          </a:p>
          <a:p>
            <a:endParaRPr lang="ar-SA" sz="2000" dirty="0"/>
          </a:p>
          <a:p>
            <a:endParaRPr lang="ar-SA" sz="2000" dirty="0"/>
          </a:p>
        </p:txBody>
      </p:sp>
    </p:spTree>
    <p:extLst>
      <p:ext uri="{BB962C8B-B14F-4D97-AF65-F5344CB8AC3E}">
        <p14:creationId xmlns:p14="http://schemas.microsoft.com/office/powerpoint/2010/main" val="167634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18615" y="327550"/>
            <a:ext cx="11354937" cy="8586966"/>
          </a:xfrm>
          <a:prstGeom prst="rect">
            <a:avLst/>
          </a:prstGeom>
          <a:noFill/>
        </p:spPr>
        <p:txBody>
          <a:bodyPr wrap="square" rtlCol="1">
            <a:spAutoFit/>
          </a:bodyPr>
          <a:lstStyle/>
          <a:p>
            <a:endParaRPr lang="ar-SA" sz="2000" dirty="0"/>
          </a:p>
          <a:p>
            <a:r>
              <a:rPr lang="ar-SA" sz="2400" dirty="0">
                <a:solidFill>
                  <a:schemeClr val="bg1"/>
                </a:solidFill>
              </a:rPr>
              <a:t>و- </a:t>
            </a:r>
            <a:r>
              <a:rPr lang="ar-SA" sz="3200" dirty="0">
                <a:solidFill>
                  <a:schemeClr val="bg1"/>
                </a:solidFill>
              </a:rPr>
              <a:t>الشلل الدماغي المختلط</a:t>
            </a:r>
          </a:p>
          <a:p>
            <a:r>
              <a:rPr lang="ar-SA" sz="2000" dirty="0"/>
              <a:t>ويحدث بسبب إصابة في الدماغ الأوسط والمخيخ</a:t>
            </a:r>
          </a:p>
          <a:p>
            <a:endParaRPr lang="ar-SA" sz="2000" dirty="0"/>
          </a:p>
          <a:p>
            <a:r>
              <a:rPr lang="ar-SA" sz="2800" dirty="0">
                <a:solidFill>
                  <a:schemeClr val="bg1"/>
                </a:solidFill>
              </a:rPr>
              <a:t>ومن انواعه</a:t>
            </a:r>
          </a:p>
          <a:p>
            <a:r>
              <a:rPr lang="ar-SA" sz="2000" dirty="0"/>
              <a:t>1-	</a:t>
            </a:r>
            <a:r>
              <a:rPr lang="ar-SA" sz="2400" dirty="0">
                <a:solidFill>
                  <a:schemeClr val="bg1"/>
                </a:solidFill>
              </a:rPr>
              <a:t>الشلل الحركي </a:t>
            </a:r>
            <a:r>
              <a:rPr lang="ar-SA" sz="2000" dirty="0"/>
              <a:t>ويعني إصابة الأطراف الأربعة بالشلل ويكون واضحا بصورة اكبر في الأطراف العليا</a:t>
            </a:r>
          </a:p>
          <a:p>
            <a:endParaRPr lang="ar-SA" sz="2000" dirty="0"/>
          </a:p>
          <a:p>
            <a:r>
              <a:rPr lang="ar-SA" sz="2000" dirty="0"/>
              <a:t>2-	</a:t>
            </a:r>
            <a:r>
              <a:rPr lang="ar-SA" sz="2400" dirty="0">
                <a:solidFill>
                  <a:schemeClr val="bg1"/>
                </a:solidFill>
              </a:rPr>
              <a:t>الشلل التشنجي السفلي </a:t>
            </a:r>
            <a:r>
              <a:rPr lang="ar-SA" sz="2000" dirty="0"/>
              <a:t>ويعني شلل الأطراف الأربعة لكنه يكون شديدا" للأطراف السفلى مما يستدعي استخدام الكرسي المتحرك او الكرسي الكهربائي</a:t>
            </a:r>
          </a:p>
          <a:p>
            <a:endParaRPr lang="ar-SA" sz="2000" dirty="0"/>
          </a:p>
          <a:p>
            <a:r>
              <a:rPr lang="ar-SA" sz="2000" dirty="0"/>
              <a:t>3-	</a:t>
            </a:r>
            <a:r>
              <a:rPr lang="ar-SA" sz="2400" dirty="0">
                <a:solidFill>
                  <a:schemeClr val="bg1"/>
                </a:solidFill>
              </a:rPr>
              <a:t>الشلل النصفي الجانبي ( الشقي) </a:t>
            </a:r>
            <a:r>
              <a:rPr lang="ar-SA" sz="2000" dirty="0"/>
              <a:t>ويعني إصابة الجزء الأيمن بالجسم بالشلل بسبب إصابة الجزء الايسر من الدماغ او إصابة الجزء الايسر من الجسم بالشلل بسبب إصابة الجزء الأيمن من الدماغ وسمي بالشلل الشقي </a:t>
            </a:r>
            <a:r>
              <a:rPr lang="ar-SA" sz="2000" dirty="0" err="1"/>
              <a:t>لانه</a:t>
            </a:r>
            <a:r>
              <a:rPr lang="ar-SA" sz="2000" dirty="0"/>
              <a:t> يشق الجسم الى شقين ايمن وايسر</a:t>
            </a:r>
          </a:p>
          <a:p>
            <a:endParaRPr lang="ar-SA" sz="2000" dirty="0"/>
          </a:p>
          <a:p>
            <a:r>
              <a:rPr lang="ar-SA" sz="2000" dirty="0"/>
              <a:t>4-	</a:t>
            </a:r>
            <a:r>
              <a:rPr lang="ar-SA" sz="2400" dirty="0">
                <a:solidFill>
                  <a:schemeClr val="bg1"/>
                </a:solidFill>
              </a:rPr>
              <a:t>الشلل التشنجي النادر </a:t>
            </a:r>
            <a:r>
              <a:rPr lang="ar-SA" sz="2000" dirty="0"/>
              <a:t>( الحالات النادرة) وهو نادر الحدوث ويكون اما شلل الأطراف الثلاثة ويكون طرف واحد سليم أو يكون طرف واحد به شلل والأطراف الثلاثة الباقية سليمة ويسمى أيضا شلل احادي او شلل تشنجي طرفي</a:t>
            </a:r>
          </a:p>
          <a:p>
            <a:endParaRPr lang="ar-SA" sz="2000" dirty="0"/>
          </a:p>
          <a:p>
            <a:endParaRPr lang="ar-SA" sz="2000" dirty="0"/>
          </a:p>
          <a:p>
            <a:endParaRPr lang="ar-SA" sz="2000" dirty="0"/>
          </a:p>
          <a:p>
            <a:endParaRPr lang="ar-SA" sz="2000" dirty="0"/>
          </a:p>
          <a:p>
            <a:endParaRPr lang="ar-SA" sz="2000" dirty="0"/>
          </a:p>
          <a:p>
            <a:endParaRPr lang="ar-SA" sz="2000" dirty="0"/>
          </a:p>
          <a:p>
            <a:endParaRPr lang="ar-SA" sz="2000" dirty="0"/>
          </a:p>
          <a:p>
            <a:endParaRPr lang="ar-SA" sz="2000" dirty="0"/>
          </a:p>
          <a:p>
            <a:endParaRPr lang="ar-SA" sz="2000" dirty="0"/>
          </a:p>
        </p:txBody>
      </p:sp>
    </p:spTree>
    <p:extLst>
      <p:ext uri="{BB962C8B-B14F-4D97-AF65-F5344CB8AC3E}">
        <p14:creationId xmlns:p14="http://schemas.microsoft.com/office/powerpoint/2010/main" val="204690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46163" y="0"/>
            <a:ext cx="11095629" cy="7048083"/>
          </a:xfrm>
          <a:prstGeom prst="rect">
            <a:avLst/>
          </a:prstGeom>
        </p:spPr>
        <p:txBody>
          <a:bodyPr wrap="square">
            <a:spAutoFit/>
          </a:bodyPr>
          <a:lstStyle/>
          <a:p>
            <a:endParaRPr lang="ar-SA" sz="2800" dirty="0">
              <a:solidFill>
                <a:schemeClr val="bg1"/>
              </a:solidFill>
            </a:endParaRPr>
          </a:p>
          <a:p>
            <a:r>
              <a:rPr lang="ar-SA" sz="3200" dirty="0">
                <a:solidFill>
                  <a:schemeClr val="bg1"/>
                </a:solidFill>
              </a:rPr>
              <a:t>2- شلل الأطفال</a:t>
            </a:r>
          </a:p>
          <a:p>
            <a:endParaRPr lang="ar-SA" sz="2400" dirty="0">
              <a:solidFill>
                <a:schemeClr val="bg1"/>
              </a:solidFill>
            </a:endParaRPr>
          </a:p>
          <a:p>
            <a:r>
              <a:rPr lang="ar-SA" sz="2000" dirty="0"/>
              <a:t>وهو إعاقة تنتشر بين الأطفال وبصفة خاصة بين سن ( 1 - 5 ) سنة وتقل نسبة الإصابة به فيما بعد هذا السن وأثبتت الدراسات العلمية ان شلل الأطفال يرجع الى اضطرابات عصبية </a:t>
            </a:r>
            <a:r>
              <a:rPr lang="ar-SA" sz="2000" dirty="0" err="1"/>
              <a:t>اوعدوى</a:t>
            </a:r>
            <a:r>
              <a:rPr lang="ar-SA" sz="2000" dirty="0"/>
              <a:t> فايروسيه وتؤدي في حالات معينة الى موت الأطفال المصابين بشلل الأطفال وقد تم اكتشاف المصل المضاد للوقاية منه والمعروف بلقاح شلل الأطفال وما زال اللقاح فعالا" الى يومنا هذا و وزارة الصحة تقوم بحملات وقائية لتلقيح الأطفال دون سن الخامسة من خلال </a:t>
            </a:r>
            <a:r>
              <a:rPr lang="ar-SA" sz="2000" dirty="0" err="1"/>
              <a:t>المستشفات</a:t>
            </a:r>
            <a:r>
              <a:rPr lang="ar-SA" sz="2000" dirty="0"/>
              <a:t> والمستوصفات الصحية والفرق الطبية الجوالة في الشوارع والمدارس والبيوت للقضاء على اية إصابة محتملة بشلل الأطفال من خلال التلقيح بجرعات معينة لتزيد مناعة الطفل تجاه الإصابة </a:t>
            </a:r>
            <a:r>
              <a:rPr lang="ar-SA" sz="2000" dirty="0" err="1"/>
              <a:t>بقايروس</a:t>
            </a:r>
            <a:r>
              <a:rPr lang="ar-SA" sz="2000" dirty="0"/>
              <a:t> (</a:t>
            </a:r>
            <a:r>
              <a:rPr lang="en-US" sz="2000" dirty="0" err="1"/>
              <a:t>polroviras</a:t>
            </a:r>
            <a:r>
              <a:rPr lang="en-US" sz="2000" dirty="0"/>
              <a:t>)</a:t>
            </a:r>
            <a:r>
              <a:rPr lang="ar-SA" sz="2000" dirty="0"/>
              <a:t>)</a:t>
            </a:r>
          </a:p>
          <a:p>
            <a:endParaRPr lang="en-US" sz="2000" dirty="0"/>
          </a:p>
          <a:p>
            <a:r>
              <a:rPr lang="ar-SA" sz="3200" dirty="0">
                <a:solidFill>
                  <a:schemeClr val="bg1"/>
                </a:solidFill>
              </a:rPr>
              <a:t>ومن اعراضه</a:t>
            </a:r>
          </a:p>
          <a:p>
            <a:r>
              <a:rPr lang="ar-SA" sz="2000" dirty="0"/>
              <a:t>1-	الاستفراغ</a:t>
            </a:r>
          </a:p>
          <a:p>
            <a:r>
              <a:rPr lang="ar-SA" sz="2000" dirty="0"/>
              <a:t>2-	الاسهال</a:t>
            </a:r>
          </a:p>
          <a:p>
            <a:r>
              <a:rPr lang="ar-SA" sz="2000" dirty="0"/>
              <a:t>3-	فقدان الشهية</a:t>
            </a:r>
          </a:p>
          <a:p>
            <a:r>
              <a:rPr lang="ar-SA" sz="2000" dirty="0"/>
              <a:t>4-	ارتفاع درجة الحرارة</a:t>
            </a:r>
          </a:p>
          <a:p>
            <a:r>
              <a:rPr lang="ar-SA" sz="2000" dirty="0"/>
              <a:t>5-	صعوبة البلع والتنفس</a:t>
            </a:r>
          </a:p>
          <a:p>
            <a:r>
              <a:rPr lang="ar-SA" sz="2000" dirty="0"/>
              <a:t>6-	الالام في الرقبة والظهر</a:t>
            </a:r>
          </a:p>
          <a:p>
            <a:r>
              <a:rPr lang="ar-SA" sz="2000" dirty="0"/>
              <a:t>7-	عدم القدرة على تحريك المفاصل او تثبيتها مسببة شللا" وضمور عضلي للطرف المصاب</a:t>
            </a:r>
          </a:p>
          <a:p>
            <a:endParaRPr lang="ar-SA" sz="2000" dirty="0"/>
          </a:p>
          <a:p>
            <a:endParaRPr lang="ar-SA" sz="2000" dirty="0"/>
          </a:p>
        </p:txBody>
      </p:sp>
    </p:spTree>
    <p:extLst>
      <p:ext uri="{BB962C8B-B14F-4D97-AF65-F5344CB8AC3E}">
        <p14:creationId xmlns:p14="http://schemas.microsoft.com/office/powerpoint/2010/main" val="2697888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9307" y="58847"/>
            <a:ext cx="11573302" cy="7294305"/>
          </a:xfrm>
          <a:prstGeom prst="rect">
            <a:avLst/>
          </a:prstGeom>
        </p:spPr>
        <p:txBody>
          <a:bodyPr wrap="square">
            <a:spAutoFit/>
          </a:bodyPr>
          <a:lstStyle/>
          <a:p>
            <a:endParaRPr lang="ar-SA" sz="2800" dirty="0">
              <a:solidFill>
                <a:schemeClr val="bg1"/>
              </a:solidFill>
            </a:endParaRPr>
          </a:p>
          <a:p>
            <a:r>
              <a:rPr lang="ar-SA" sz="3600" dirty="0">
                <a:solidFill>
                  <a:schemeClr val="bg1"/>
                </a:solidFill>
              </a:rPr>
              <a:t>ثانيا" \ البتر وانواعه</a:t>
            </a:r>
          </a:p>
          <a:p>
            <a:endParaRPr lang="ar-SA" sz="2400" dirty="0">
              <a:solidFill>
                <a:schemeClr val="bg1"/>
              </a:solidFill>
            </a:endParaRPr>
          </a:p>
          <a:p>
            <a:r>
              <a:rPr lang="ar-SA" sz="2000" dirty="0"/>
              <a:t>وهو فقدان جزئي او كلي لطرف واحد او أكثر من الأطراف العلوية او السفلية مما يؤدي الى عجز او كلي في القدرة الحركية للطرف المبتور وغالبا ما يكون السبب في البتر حوادث الطرق والحرائق وحوادث الصناعة كسقوط الة حادة او سقوط أدوات ثقيلة جدا مما يسبب تهشم الطرف وبالتالي بتره حفاظا على ما تبقى منه وحوادث الملاعب والاصابات في ميادين القتال والحروب والكوارث الطبيعية كالزلازل والبراكين أو التشوهات الخلقية بالأطراف أو الاورام مثل السرطانات والسكري او انسداد الاوعية الدموية المغذية للطرف أو بسبب التهابات عظمية في الاطراف وغيرها من الأسباب المؤدية الى البتر</a:t>
            </a:r>
          </a:p>
          <a:p>
            <a:endParaRPr lang="ar-SA" sz="2000" dirty="0"/>
          </a:p>
          <a:p>
            <a:r>
              <a:rPr lang="ar-SA" sz="2000" dirty="0"/>
              <a:t>يقسم البتر </a:t>
            </a:r>
            <a:r>
              <a:rPr lang="ar-SA" sz="2400" dirty="0">
                <a:solidFill>
                  <a:schemeClr val="bg1"/>
                </a:solidFill>
              </a:rPr>
              <a:t>وفقا" لعدد الأطراف المبتورة </a:t>
            </a:r>
            <a:r>
              <a:rPr lang="ar-SA" sz="2000" dirty="0"/>
              <a:t>الى :-</a:t>
            </a:r>
          </a:p>
          <a:p>
            <a:r>
              <a:rPr lang="ar-SA" sz="2000" dirty="0"/>
              <a:t>1-	</a:t>
            </a:r>
            <a:r>
              <a:rPr lang="ar-SA" sz="2400" dirty="0">
                <a:solidFill>
                  <a:schemeClr val="bg1"/>
                </a:solidFill>
              </a:rPr>
              <a:t>البتر الأحادي </a:t>
            </a:r>
            <a:r>
              <a:rPr lang="ar-SA" sz="2000" dirty="0"/>
              <a:t>:  وهو بتر طرف واحد علوي أو سفلي</a:t>
            </a:r>
          </a:p>
          <a:p>
            <a:r>
              <a:rPr lang="ar-SA" sz="2000" dirty="0"/>
              <a:t>2-	</a:t>
            </a:r>
            <a:r>
              <a:rPr lang="ar-SA" sz="2400" dirty="0">
                <a:solidFill>
                  <a:schemeClr val="bg1"/>
                </a:solidFill>
              </a:rPr>
              <a:t>البتر الثنائي </a:t>
            </a:r>
            <a:r>
              <a:rPr lang="ar-SA" sz="2000" dirty="0"/>
              <a:t>:   وهو بتر اثنين من الأطراف قد يكون ثنائي سفلي أو بتر ثنائي علوي أو ثنائي علوي وسفلي</a:t>
            </a:r>
          </a:p>
          <a:p>
            <a:r>
              <a:rPr lang="ar-SA" sz="2000" dirty="0"/>
              <a:t>3-	</a:t>
            </a:r>
            <a:r>
              <a:rPr lang="ar-SA" sz="2400" dirty="0">
                <a:solidFill>
                  <a:schemeClr val="bg1"/>
                </a:solidFill>
              </a:rPr>
              <a:t>البتر الثلاثي  </a:t>
            </a:r>
            <a:r>
              <a:rPr lang="ar-SA" sz="2000" dirty="0"/>
              <a:t>: ويعني بتر ثلاثة اطراف في الجسم ( اثنان علوي و واحد سفلي ) او بتر ( اثنان سفلي و واحد علوي)   </a:t>
            </a:r>
          </a:p>
          <a:p>
            <a:r>
              <a:rPr lang="ar-SA" sz="2000" dirty="0"/>
              <a:t>4-	</a:t>
            </a:r>
            <a:r>
              <a:rPr lang="ar-SA" sz="2400" dirty="0">
                <a:solidFill>
                  <a:schemeClr val="bg1"/>
                </a:solidFill>
              </a:rPr>
              <a:t>البتر الرباعي </a:t>
            </a:r>
            <a:r>
              <a:rPr lang="ar-SA" sz="2000" dirty="0"/>
              <a:t>: ويكون فيه بتر للأطراف الأربعة ( العلوية والسفلية ) معا" وهو من اصعب أنواع </a:t>
            </a:r>
            <a:r>
              <a:rPr lang="ar-SA" sz="2000" dirty="0" err="1"/>
              <a:t>البتور</a:t>
            </a:r>
            <a:r>
              <a:rPr lang="ar-SA" sz="2000" dirty="0"/>
              <a:t> واشدها</a:t>
            </a:r>
          </a:p>
          <a:p>
            <a:endParaRPr lang="ar-SA" sz="2000" dirty="0"/>
          </a:p>
          <a:p>
            <a:endParaRPr lang="ar-SA" sz="2000" dirty="0"/>
          </a:p>
          <a:p>
            <a:r>
              <a:rPr lang="ar-SA" sz="2000" dirty="0"/>
              <a:t> </a:t>
            </a:r>
          </a:p>
        </p:txBody>
      </p:sp>
    </p:spTree>
    <p:extLst>
      <p:ext uri="{BB962C8B-B14F-4D97-AF65-F5344CB8AC3E}">
        <p14:creationId xmlns:p14="http://schemas.microsoft.com/office/powerpoint/2010/main" val="283961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9182" y="357582"/>
            <a:ext cx="11914496" cy="5940088"/>
          </a:xfrm>
          <a:prstGeom prst="rect">
            <a:avLst/>
          </a:prstGeom>
        </p:spPr>
        <p:txBody>
          <a:bodyPr wrap="square">
            <a:spAutoFit/>
          </a:bodyPr>
          <a:lstStyle/>
          <a:p>
            <a:r>
              <a:rPr lang="ar-SA" sz="2400" dirty="0">
                <a:solidFill>
                  <a:schemeClr val="bg1"/>
                </a:solidFill>
              </a:rPr>
              <a:t>ثالثا" \  إصابات العمود الفقري المفتوح</a:t>
            </a:r>
          </a:p>
          <a:p>
            <a:r>
              <a:rPr lang="ar-SA" sz="2000" dirty="0"/>
              <a:t>ويعتبر تشوه ولادي بالغ الخطورة ينتج عن عدم انسداد القناة العصبية اثناء مراحل التخلق بشكل طبيعي ونسبة انتشاره (2) لكل ( 1000) طفل</a:t>
            </a:r>
          </a:p>
          <a:p>
            <a:endParaRPr lang="ar-SA" sz="2000" dirty="0"/>
          </a:p>
          <a:p>
            <a:r>
              <a:rPr lang="ar-SA" sz="2400" dirty="0">
                <a:solidFill>
                  <a:schemeClr val="bg1"/>
                </a:solidFill>
              </a:rPr>
              <a:t>رابعا" \ الاستسقاء الدماغي</a:t>
            </a:r>
          </a:p>
          <a:p>
            <a:r>
              <a:rPr lang="ar-SA" sz="2000" dirty="0"/>
              <a:t>وهو تجمع غير طبيعي للسائل المخي الشوكي في الدماغ مما يؤدي الى توسع حجيرات الدماغ والضغط على الخلايا العصبية وبالتالي تلف الدماغ مما يؤدي الى </a:t>
            </a:r>
            <a:r>
              <a:rPr lang="ar-SA" sz="2000" dirty="0" err="1"/>
              <a:t>التتخلف</a:t>
            </a:r>
            <a:r>
              <a:rPr lang="ar-SA" sz="2000" dirty="0"/>
              <a:t> العقلي والشلل </a:t>
            </a:r>
          </a:p>
          <a:p>
            <a:endParaRPr lang="ar-SA" sz="2000" dirty="0"/>
          </a:p>
          <a:p>
            <a:r>
              <a:rPr lang="ar-SA" sz="2400" dirty="0">
                <a:solidFill>
                  <a:schemeClr val="bg1"/>
                </a:solidFill>
              </a:rPr>
              <a:t>خامسا" \ الوهن العضلي</a:t>
            </a:r>
          </a:p>
          <a:p>
            <a:r>
              <a:rPr lang="ar-SA" sz="2000" dirty="0"/>
              <a:t>هو اضطراب عصبي عضلي يحدث فيه ضعف شديد في العضلات الارادية وشعور بالتعب والاعياء خاصة بعد القيام بأي نشاط  ونسبة انتشاره (1) لكل( 10,000) فرد ولا تعرف اسبابه </a:t>
            </a:r>
          </a:p>
          <a:p>
            <a:endParaRPr lang="ar-SA" sz="2000" dirty="0"/>
          </a:p>
          <a:p>
            <a:r>
              <a:rPr lang="ar-SA" sz="2400" dirty="0">
                <a:solidFill>
                  <a:schemeClr val="bg1"/>
                </a:solidFill>
              </a:rPr>
              <a:t>سادسا" \ العظام الهشة</a:t>
            </a:r>
          </a:p>
          <a:p>
            <a:r>
              <a:rPr lang="ar-SA" sz="2000" dirty="0"/>
              <a:t>ومن اعراضه قابلية العظام للكسر ذلك لافتقار العظام للبروتين وهو مرض نادر يصيب (1) لكل ( 40,000) فرد</a:t>
            </a:r>
          </a:p>
          <a:p>
            <a:endParaRPr lang="ar-SA" sz="2000" dirty="0"/>
          </a:p>
          <a:p>
            <a:r>
              <a:rPr lang="ar-SA" sz="2400" dirty="0">
                <a:solidFill>
                  <a:schemeClr val="bg1"/>
                </a:solidFill>
              </a:rPr>
              <a:t>سابعا" \ انحناء العمود الفقري</a:t>
            </a:r>
          </a:p>
          <a:p>
            <a:r>
              <a:rPr lang="ar-SA" sz="2000" dirty="0"/>
              <a:t>هنالك العديد من الانحناءات للعمود الفقري والتي قد يكون لها تأثيرات سلبية خطيرة على وظائف الجسم واكثر هذه الانحناءات شيوعا" الصعر والحدب والبزخ والجنف</a:t>
            </a:r>
          </a:p>
        </p:txBody>
      </p:sp>
    </p:spTree>
    <p:extLst>
      <p:ext uri="{BB962C8B-B14F-4D97-AF65-F5344CB8AC3E}">
        <p14:creationId xmlns:p14="http://schemas.microsoft.com/office/powerpoint/2010/main" val="3687884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52102"/>
            <a:ext cx="12023678" cy="7325082"/>
          </a:xfrm>
          <a:prstGeom prst="rect">
            <a:avLst/>
          </a:prstGeom>
        </p:spPr>
        <p:txBody>
          <a:bodyPr wrap="square">
            <a:spAutoFit/>
          </a:bodyPr>
          <a:lstStyle/>
          <a:p>
            <a:endParaRPr lang="ar-SA" sz="2000" dirty="0"/>
          </a:p>
          <a:p>
            <a:endParaRPr lang="ar-SA" sz="2800" dirty="0">
              <a:solidFill>
                <a:schemeClr val="bg1"/>
              </a:solidFill>
            </a:endParaRPr>
          </a:p>
          <a:p>
            <a:r>
              <a:rPr lang="ar-SA" sz="2800" dirty="0">
                <a:solidFill>
                  <a:schemeClr val="bg1"/>
                </a:solidFill>
              </a:rPr>
              <a:t>ثامنا" \ إصابات النخاع الشوكي</a:t>
            </a:r>
          </a:p>
          <a:p>
            <a:r>
              <a:rPr lang="ar-SA" sz="2000" dirty="0"/>
              <a:t>يتعرض مئات الالاف من الأشخاص </a:t>
            </a:r>
            <a:r>
              <a:rPr lang="ar-SA" sz="2000" dirty="0" err="1"/>
              <a:t>لاصابات</a:t>
            </a:r>
            <a:r>
              <a:rPr lang="ar-SA" sz="2000" dirty="0"/>
              <a:t> النخاع الشوكي التي ينجم عنها حالات الشلل السفلي او الرباعي ومن الملفت للانتباه ان العدد الأكبر من هؤلاء المصابين هم من المراهقين</a:t>
            </a:r>
          </a:p>
          <a:p>
            <a:endParaRPr lang="ar-SA" sz="2400" dirty="0"/>
          </a:p>
          <a:p>
            <a:r>
              <a:rPr lang="ar-SA" sz="2800" dirty="0">
                <a:solidFill>
                  <a:schemeClr val="bg1"/>
                </a:solidFill>
              </a:rPr>
              <a:t>تاسعا"\ اضطراب المفاصل </a:t>
            </a:r>
            <a:r>
              <a:rPr lang="ar-SA" sz="2800" dirty="0" err="1">
                <a:solidFill>
                  <a:schemeClr val="bg1"/>
                </a:solidFill>
              </a:rPr>
              <a:t>الروماتيزمي</a:t>
            </a:r>
            <a:endParaRPr lang="ar-SA" sz="2800" dirty="0">
              <a:solidFill>
                <a:schemeClr val="bg1"/>
              </a:solidFill>
            </a:endParaRPr>
          </a:p>
          <a:p>
            <a:r>
              <a:rPr lang="ar-SA" sz="2000" dirty="0"/>
              <a:t>هو اضطراب عظمي مزمن يؤثر على المفاصل وخاصة الركبة والكاحل والحوض والرسغ ويصيب الاناث اكثر من الذكور وغالبا" ما يحتاج الشخص للعلاج الطبيعي للوقاية من التشوهات فضلا" عن العقاقير المسكنة</a:t>
            </a:r>
          </a:p>
          <a:p>
            <a:endParaRPr lang="ar-SA" sz="2400" dirty="0"/>
          </a:p>
          <a:p>
            <a:r>
              <a:rPr lang="ar-SA" sz="2800" dirty="0">
                <a:solidFill>
                  <a:schemeClr val="bg1"/>
                </a:solidFill>
              </a:rPr>
              <a:t>عاشرا" \ الكسور</a:t>
            </a:r>
          </a:p>
          <a:p>
            <a:r>
              <a:rPr lang="ar-SA" sz="2000" dirty="0"/>
              <a:t>وهي تخلخل تماسك النسيج العظمي وبالتالي يؤدي الى انفصاله أما جزئيا" أو كليا" نتيجة تعرضه </a:t>
            </a:r>
            <a:r>
              <a:rPr lang="ar-SA" sz="2000" dirty="0" err="1"/>
              <a:t>لاصابات</a:t>
            </a:r>
            <a:r>
              <a:rPr lang="ar-SA" sz="2000" dirty="0"/>
              <a:t> ميكانيكية وهنالك ثلاثة أنواع من الكسور وهي :</a:t>
            </a:r>
          </a:p>
          <a:p>
            <a:endParaRPr lang="ar-SA" sz="2000" dirty="0"/>
          </a:p>
          <a:p>
            <a:r>
              <a:rPr lang="ar-SA" sz="2000" dirty="0"/>
              <a:t>أ‌-	</a:t>
            </a:r>
            <a:r>
              <a:rPr lang="ar-SA" sz="2400" dirty="0">
                <a:solidFill>
                  <a:schemeClr val="bg1"/>
                </a:solidFill>
              </a:rPr>
              <a:t>الكسور المغلقة (البسيطة): </a:t>
            </a:r>
            <a:r>
              <a:rPr lang="ar-SA" sz="2000" dirty="0"/>
              <a:t>وهي التي لا يكون لها أي اتصال بالمحيط الخارجي به. أي لا يكون مصحوبا بجرح خارجي، وهذا يعني عدم إيصال الكسر لخارج الجلد المحيط.</a:t>
            </a:r>
          </a:p>
          <a:p>
            <a:r>
              <a:rPr lang="ar-SA" sz="2000" dirty="0"/>
              <a:t>ب‌-	</a:t>
            </a:r>
            <a:r>
              <a:rPr lang="ar-SA" sz="2400" dirty="0">
                <a:solidFill>
                  <a:schemeClr val="bg1"/>
                </a:solidFill>
              </a:rPr>
              <a:t>الكسور المفتوحة (المضاعفة): </a:t>
            </a:r>
            <a:r>
              <a:rPr lang="ar-SA" sz="2000" dirty="0"/>
              <a:t>وهي تلك الكسور التي يصاحبها تلف وتمزق والتلوث. الجلد، وفي هذه الحالة يكون الكسر على درجة من الخطورة بسبب تعرضه للعدوى.</a:t>
            </a:r>
          </a:p>
          <a:p>
            <a:r>
              <a:rPr lang="ar-SA" sz="2000" dirty="0"/>
              <a:t>ت‌-	</a:t>
            </a:r>
            <a:r>
              <a:rPr lang="ar-SA" sz="2400" dirty="0">
                <a:solidFill>
                  <a:schemeClr val="bg1"/>
                </a:solidFill>
              </a:rPr>
              <a:t>الكسر المختلط: </a:t>
            </a:r>
            <a:r>
              <a:rPr lang="ar-SA" sz="2000" dirty="0"/>
              <a:t>وهو من أشد أنواع الكسور، وهو كسر عظمي مصاحب بقطع أوردة وأعصاب وأنسجة عضلية. </a:t>
            </a:r>
          </a:p>
          <a:p>
            <a:endParaRPr lang="ar-SA" sz="2000" dirty="0"/>
          </a:p>
        </p:txBody>
      </p:sp>
    </p:spTree>
    <p:extLst>
      <p:ext uri="{BB962C8B-B14F-4D97-AF65-F5344CB8AC3E}">
        <p14:creationId xmlns:p14="http://schemas.microsoft.com/office/powerpoint/2010/main" val="2916507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4716" y="-191069"/>
            <a:ext cx="11987284" cy="4708981"/>
          </a:xfrm>
          <a:prstGeom prst="rect">
            <a:avLst/>
          </a:prstGeom>
        </p:spPr>
        <p:txBody>
          <a:bodyPr wrap="square">
            <a:spAutoFit/>
          </a:bodyPr>
          <a:lstStyle/>
          <a:p>
            <a:endParaRPr lang="ar-SA" sz="3200" dirty="0">
              <a:solidFill>
                <a:schemeClr val="bg1"/>
              </a:solidFill>
            </a:endParaRPr>
          </a:p>
          <a:p>
            <a:r>
              <a:rPr lang="ar-SA" sz="3200" dirty="0">
                <a:solidFill>
                  <a:schemeClr val="bg1"/>
                </a:solidFill>
              </a:rPr>
              <a:t>ثانيا" \ تصنيف الإعاقة البدنية حسب درجة او شدة الإعاقة</a:t>
            </a:r>
          </a:p>
          <a:p>
            <a:endParaRPr lang="ar-SA" sz="2400" dirty="0"/>
          </a:p>
          <a:p>
            <a:r>
              <a:rPr lang="ar-SA" sz="2400" dirty="0"/>
              <a:t>هناك إعاقة بدنية شديدة او متوسطة او بسيطة</a:t>
            </a:r>
          </a:p>
          <a:p>
            <a:endParaRPr lang="ar-SA" sz="2800" dirty="0"/>
          </a:p>
          <a:p>
            <a:r>
              <a:rPr lang="ar-SA" sz="3200" dirty="0">
                <a:solidFill>
                  <a:schemeClr val="bg1"/>
                </a:solidFill>
              </a:rPr>
              <a:t>ثالثا"\ تصنيف الإعاقة البدنية حسب ظهور الإعاقة </a:t>
            </a:r>
            <a:r>
              <a:rPr lang="ar-SA" sz="3200" dirty="0" err="1">
                <a:solidFill>
                  <a:schemeClr val="bg1"/>
                </a:solidFill>
              </a:rPr>
              <a:t>للاخرين</a:t>
            </a:r>
            <a:r>
              <a:rPr lang="ar-SA" sz="3200" dirty="0">
                <a:solidFill>
                  <a:schemeClr val="bg1"/>
                </a:solidFill>
              </a:rPr>
              <a:t> من عدمه</a:t>
            </a:r>
          </a:p>
          <a:p>
            <a:endParaRPr lang="ar-SA" sz="3200" dirty="0">
              <a:solidFill>
                <a:schemeClr val="bg1"/>
              </a:solidFill>
            </a:endParaRPr>
          </a:p>
          <a:p>
            <a:r>
              <a:rPr lang="ar-SA" sz="2400" dirty="0"/>
              <a:t>فهناك إعاقة بدنية ظاهرة يمكن ملاحظتها ورؤيتها من جانب الاخرين مثل الاعاقات الحركية الجسمية ومنها شلل الأطفال والبتر وتشوه الأطراف وتشوه العمود الفقري وكسور العظام وهنالك اعاقات بدنية مرضية غير ظاهرة مثل الاعاقات الصحية كإصابة الانسان بإمراض متعددة والتي تؤثر سلبا" على ممارسة الفرد لحياته الطبيعية في المجتمع </a:t>
            </a:r>
            <a:r>
              <a:rPr lang="ar-SA" sz="2400" dirty="0" err="1"/>
              <a:t>مقارتة</a:t>
            </a:r>
            <a:r>
              <a:rPr lang="ar-SA" sz="2400" dirty="0"/>
              <a:t> بالشخص العادي</a:t>
            </a:r>
          </a:p>
        </p:txBody>
      </p:sp>
    </p:spTree>
    <p:extLst>
      <p:ext uri="{BB962C8B-B14F-4D97-AF65-F5344CB8AC3E}">
        <p14:creationId xmlns:p14="http://schemas.microsoft.com/office/powerpoint/2010/main" val="200610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4716" y="-191069"/>
            <a:ext cx="11987284" cy="6555641"/>
          </a:xfrm>
          <a:prstGeom prst="rect">
            <a:avLst/>
          </a:prstGeom>
        </p:spPr>
        <p:txBody>
          <a:bodyPr wrap="square">
            <a:spAutoFit/>
          </a:bodyPr>
          <a:lstStyle/>
          <a:p>
            <a:endParaRPr lang="ar-SA" sz="2800" dirty="0">
              <a:solidFill>
                <a:schemeClr val="bg1"/>
              </a:solidFill>
            </a:endParaRPr>
          </a:p>
          <a:p>
            <a:endParaRPr lang="ar-SA" sz="2400" dirty="0"/>
          </a:p>
          <a:p>
            <a:r>
              <a:rPr lang="ar-SA" sz="2800" dirty="0">
                <a:solidFill>
                  <a:schemeClr val="bg1"/>
                </a:solidFill>
              </a:rPr>
              <a:t>رابعا"\ تصنيف الإعاقة البدنية حسب موقع الإصابة</a:t>
            </a:r>
          </a:p>
          <a:p>
            <a:endParaRPr lang="ar-SA" sz="2800" dirty="0">
              <a:solidFill>
                <a:schemeClr val="bg1"/>
              </a:solidFill>
            </a:endParaRPr>
          </a:p>
          <a:p>
            <a:r>
              <a:rPr lang="ar-SA" sz="2000" dirty="0"/>
              <a:t>وهنا يمكن تصنيف الإعاقة الحركية إلى هذه الأنواع:</a:t>
            </a:r>
          </a:p>
          <a:p>
            <a:r>
              <a:rPr lang="ar-SA" sz="2000" dirty="0"/>
              <a:t>1.	</a:t>
            </a:r>
            <a:r>
              <a:rPr lang="ar-SA" sz="2400" dirty="0">
                <a:solidFill>
                  <a:schemeClr val="bg1"/>
                </a:solidFill>
              </a:rPr>
              <a:t>إصابات الجهاز العصبي المركزي</a:t>
            </a:r>
          </a:p>
          <a:p>
            <a:r>
              <a:rPr lang="ar-SA" sz="2000" dirty="0"/>
              <a:t>الشلل الدماغي بأنواعه </a:t>
            </a:r>
            <a:r>
              <a:rPr lang="ar-SA" sz="2000" dirty="0" err="1"/>
              <a:t>المتعدده</a:t>
            </a:r>
            <a:r>
              <a:rPr lang="ar-SA" sz="2000" dirty="0"/>
              <a:t> وشلل الأطفال وإصابة الحبل الـشوكي وتـصلب الأنـسجة العصبية </a:t>
            </a:r>
          </a:p>
          <a:p>
            <a:endParaRPr lang="ar-SA" sz="2000" dirty="0"/>
          </a:p>
          <a:p>
            <a:r>
              <a:rPr lang="ar-SA" sz="2000" dirty="0"/>
              <a:t>2.	</a:t>
            </a:r>
            <a:r>
              <a:rPr lang="ar-SA" sz="2400" dirty="0">
                <a:solidFill>
                  <a:schemeClr val="bg1"/>
                </a:solidFill>
              </a:rPr>
              <a:t>إصابات الهيكل العظمي</a:t>
            </a:r>
          </a:p>
          <a:p>
            <a:r>
              <a:rPr lang="ar-SA" sz="2000" dirty="0"/>
              <a:t> بتر الأطراف وتشوهها وكسور العظام والتهابها والتهاب وتيبس المفاصـل وتشوه العمود الفقري اوقد يولد الطفل طبيعيا" وليس لديه أي إعاقة لكنه قصير القامة ويندرج تحت فئة قصار القامة لانهم يعجزون عن الأداء الحركي مقارنة </a:t>
            </a:r>
            <a:r>
              <a:rPr lang="ar-SA" sz="2000" dirty="0" err="1"/>
              <a:t>باقرانهم</a:t>
            </a:r>
            <a:r>
              <a:rPr lang="ar-SA" sz="2000" dirty="0"/>
              <a:t> من الاسوياء</a:t>
            </a:r>
          </a:p>
          <a:p>
            <a:endParaRPr lang="ar-SA" sz="2000" dirty="0"/>
          </a:p>
          <a:p>
            <a:r>
              <a:rPr lang="ar-SA" sz="2000" dirty="0"/>
              <a:t>3-        </a:t>
            </a:r>
            <a:r>
              <a:rPr lang="ar-SA" sz="2400" dirty="0">
                <a:solidFill>
                  <a:schemeClr val="bg1"/>
                </a:solidFill>
              </a:rPr>
              <a:t>اصابات العضلات</a:t>
            </a:r>
          </a:p>
          <a:p>
            <a:r>
              <a:rPr lang="ar-SA" sz="2000" dirty="0"/>
              <a:t> ويعني ضمور العضلات وتليفها وانحلال وضـمور عـضلات النخـاع الشوكي وغالبا ما يحدث هذا المرض بسبب الجينات المتنحية ولكنها تصيب الاناث عند وجود جينات سائدة ومن الوالدين معا </a:t>
            </a:r>
          </a:p>
          <a:p>
            <a:endParaRPr lang="ar-SA" sz="2000" dirty="0"/>
          </a:p>
          <a:p>
            <a:endParaRPr lang="ar-SA" sz="2000" dirty="0"/>
          </a:p>
          <a:p>
            <a:endParaRPr lang="ar-SA" sz="2000" dirty="0"/>
          </a:p>
        </p:txBody>
      </p:sp>
    </p:spTree>
    <p:extLst>
      <p:ext uri="{BB962C8B-B14F-4D97-AF65-F5344CB8AC3E}">
        <p14:creationId xmlns:p14="http://schemas.microsoft.com/office/powerpoint/2010/main" val="192526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6477" y="-436305"/>
            <a:ext cx="11928144" cy="6740307"/>
          </a:xfrm>
          <a:prstGeom prst="rect">
            <a:avLst/>
          </a:prstGeom>
        </p:spPr>
        <p:txBody>
          <a:bodyPr wrap="square">
            <a:spAutoFit/>
          </a:bodyPr>
          <a:lstStyle/>
          <a:p>
            <a:endParaRPr lang="ar-SA" sz="2000" dirty="0"/>
          </a:p>
          <a:p>
            <a:endParaRPr lang="ar-SA" sz="2800" dirty="0">
              <a:solidFill>
                <a:schemeClr val="bg1"/>
              </a:solidFill>
            </a:endParaRPr>
          </a:p>
          <a:p>
            <a:r>
              <a:rPr lang="ar-SA" sz="2800" dirty="0">
                <a:solidFill>
                  <a:schemeClr val="bg1"/>
                </a:solidFill>
              </a:rPr>
              <a:t> </a:t>
            </a:r>
            <a:r>
              <a:rPr lang="ar-SA" sz="3600" dirty="0">
                <a:solidFill>
                  <a:schemeClr val="bg1"/>
                </a:solidFill>
              </a:rPr>
              <a:t>أسباب الإعاقة</a:t>
            </a:r>
          </a:p>
          <a:p>
            <a:r>
              <a:rPr lang="ar-SA" sz="2000" dirty="0"/>
              <a:t>هناك العديد من الأسباب المؤدية إلى الإعاقة البدنية سواء أكانت هذه الأسباب مكتسبة أي مستمدة من البيئة أو موروثة وتعددت وتنوعت آراء العلماء حول أسباب الإعاقة بصفة عامة، وأسباب الإعاقة البدنية بصفة خاصة، وتختلف أسباب الإعاقة نتيجة تفاوت الظروف الاجتماعية والاقتصادية، ومدى ما يوفره كل مجتمع لتحقيق الرعاية لأفراده، اذ توجد هناك عوامل كثيرة تعتبر مسؤولة عن ارتفاع أعداد الافراد من ذوي الإعاقة ويمكن توضيح ذلك كما يلي:</a:t>
            </a:r>
          </a:p>
          <a:p>
            <a:endParaRPr lang="ar-SA" sz="2400" dirty="0"/>
          </a:p>
          <a:p>
            <a:r>
              <a:rPr lang="ar-SA" sz="3200" dirty="0">
                <a:solidFill>
                  <a:schemeClr val="bg1"/>
                </a:solidFill>
              </a:rPr>
              <a:t>أولا" \ العوامل الوراثية</a:t>
            </a:r>
          </a:p>
          <a:p>
            <a:endParaRPr lang="ar-SA" sz="3200" dirty="0">
              <a:solidFill>
                <a:schemeClr val="bg1"/>
              </a:solidFill>
            </a:endParaRPr>
          </a:p>
          <a:p>
            <a:r>
              <a:rPr lang="ar-SA" sz="2000" dirty="0"/>
              <a:t>وتشمل الحالات التي تنتقل من جيل إلى جيل عن طريـق الجينـات الموجـودة فـي الكروموسومات مثل انتقال صفات وراثية شاذة (شذوذ الكروموسومات) من كل من الأب والأم إلى الجنين، واضطرابات الغدد الصماء، واختلال في عنصر  </a:t>
            </a:r>
            <a:r>
              <a:rPr lang="en-US" sz="2000" dirty="0"/>
              <a:t>RH </a:t>
            </a:r>
            <a:r>
              <a:rPr lang="ar-SA" sz="2000" dirty="0"/>
              <a:t>في دم الأم أثناء الحمل اذ يكون دم الام موجبا" ودم الجنين سالبا"، ويمكن إضافة العوامل التالية أيضا لارتباطها بـشكل أو بـآخر بالعوامل الوراثية التالية مثل نقص أو توقف وصول الأكسجين لمخ الجنين، والتعرض للإشعاع، إصابة الأم بـبعض الامراض او معاناة الأم من السمنة أو الأنيميا أو الإصابة بضمور العضلات ويرجع الى مشكلة في العصب المسؤول عن تغذية العضلة أو في العصب الحسي المسؤول عن اخبار المخ عن حالة العضلة أو في العصب المسؤول عن التحكم في تغذية العضلة . ومن الملاحظ بأنه يصيب الأطفال الذكور اكثر من الاناث بسبب جينات متنحية اما في حالة إصابة الاناث فأن الإصابة تعود الى الجينات السائدة ويرجع</a:t>
            </a:r>
          </a:p>
          <a:p>
            <a:r>
              <a:rPr lang="ar-SA" sz="2000" dirty="0"/>
              <a:t> او زواج الأقارب والذي يكثر بـصفة خاصـة فـي المناطق الريفية والبدوية والمناطق الحضرية العشوائية </a:t>
            </a:r>
          </a:p>
        </p:txBody>
      </p:sp>
    </p:spTree>
    <p:extLst>
      <p:ext uri="{BB962C8B-B14F-4D97-AF65-F5344CB8AC3E}">
        <p14:creationId xmlns:p14="http://schemas.microsoft.com/office/powerpoint/2010/main" val="1731006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4716" y="294902"/>
            <a:ext cx="11878101" cy="4955203"/>
          </a:xfrm>
          <a:prstGeom prst="rect">
            <a:avLst/>
          </a:prstGeom>
        </p:spPr>
        <p:txBody>
          <a:bodyPr wrap="square">
            <a:spAutoFit/>
          </a:bodyPr>
          <a:lstStyle/>
          <a:p>
            <a:r>
              <a:rPr lang="ar-SA" sz="2800" dirty="0">
                <a:solidFill>
                  <a:schemeClr val="bg1"/>
                </a:solidFill>
              </a:rPr>
              <a:t>ثانيا" \ العوامل البيئية المكتسبة</a:t>
            </a:r>
            <a:endParaRPr lang="ar-SA" sz="3200" dirty="0">
              <a:solidFill>
                <a:schemeClr val="bg1"/>
              </a:solidFill>
            </a:endParaRPr>
          </a:p>
          <a:p>
            <a:pPr marL="457200" indent="-457200">
              <a:buAutoNum type="arabic1Minus"/>
            </a:pPr>
            <a:r>
              <a:rPr lang="ar-SA" sz="2400">
                <a:solidFill>
                  <a:schemeClr val="bg1"/>
                </a:solidFill>
              </a:rPr>
              <a:t>عوامل </a:t>
            </a:r>
            <a:r>
              <a:rPr lang="ar-SA" sz="2400" dirty="0">
                <a:solidFill>
                  <a:schemeClr val="bg1"/>
                </a:solidFill>
              </a:rPr>
              <a:t>تحدث ما قبل الولادة وأثناء الحمل </a:t>
            </a:r>
            <a:r>
              <a:rPr lang="ar-SA" sz="2400">
                <a:solidFill>
                  <a:schemeClr val="bg1"/>
                </a:solidFill>
              </a:rPr>
              <a:t>ومنها :</a:t>
            </a:r>
          </a:p>
          <a:p>
            <a:pPr marL="457200" indent="-457200">
              <a:buAutoNum type="arabic1Minus"/>
            </a:pPr>
            <a:endParaRPr lang="ar-SA" sz="2400" dirty="0">
              <a:solidFill>
                <a:schemeClr val="bg1"/>
              </a:solidFill>
            </a:endParaRPr>
          </a:p>
          <a:p>
            <a:r>
              <a:rPr lang="ar-SA" sz="2000" dirty="0"/>
              <a:t>1-	 تعرض الجنين للعدوى الفيروسية والبكتيرية كالجذري، التهاب الكبد الوبائي، الحصبة الألمانية والزهري، كذلك تعرض الجنين للإشعاعات، أو الاستعمال السيئ للأدوية والتدخين وإدمان المخدرات، كما أن سن التغذية وانعدام الرعاية أثناء الحمل قد تفسح المجال لولادات مشوهة. الأم الحامل له علاقة احتمالية لحدوث الإعاقة، وكثرة الحمل المتعاقب للأمهات </a:t>
            </a:r>
          </a:p>
          <a:p>
            <a:r>
              <a:rPr lang="ar-SA" sz="2000" dirty="0"/>
              <a:t>2-	 تناول الأم الحامل لبعض العقاقير دون استشارة الطبيب، كالمضادات الحيوية والمسكنات المختلفة كالأسبرين على سبيل المثال</a:t>
            </a:r>
          </a:p>
          <a:p>
            <a:r>
              <a:rPr lang="ar-SA" sz="2000" dirty="0"/>
              <a:t>3-	 تعاطي الأم للكحوليات والمواد المخدرة. </a:t>
            </a:r>
          </a:p>
          <a:p>
            <a:r>
              <a:rPr lang="ar-SA" sz="2000" dirty="0"/>
              <a:t>4-	إصابة الأم بمرض معدي يؤثر على الجنين مثل إصابتها بالحصبة الألمانية خلال الأشهر الأولى من الحمل.</a:t>
            </a:r>
          </a:p>
          <a:p>
            <a:r>
              <a:rPr lang="ar-SA" sz="2000" dirty="0"/>
              <a:t>5-	 الاستخدام المتكرر للكشف والعلاج بالأشعة السينية في الثلاث شهور الأولى من الحمل.</a:t>
            </a:r>
          </a:p>
          <a:p>
            <a:r>
              <a:rPr lang="ar-SA" sz="2000" dirty="0"/>
              <a:t>6-	 تعرض الجنين للخطر نتيجة لصدمة أو حادث يقع للام أثناء الحمل.</a:t>
            </a:r>
          </a:p>
          <a:p>
            <a:r>
              <a:rPr lang="ar-SA" sz="2000" dirty="0"/>
              <a:t>7-	إصابة الأم بالتسمم أثناء فترة الحمل كما في حالات تسمم الدم وزيادة نسبة الصفراء بالدم .</a:t>
            </a:r>
          </a:p>
          <a:p>
            <a:r>
              <a:rPr lang="ar-SA" sz="2000" dirty="0"/>
              <a:t>8-	 سوء الصحة العامة والأنيميا الحادة للام والنقص الشديد في الفيتامينات أثناء الحمل.</a:t>
            </a:r>
          </a:p>
        </p:txBody>
      </p:sp>
    </p:spTree>
    <p:extLst>
      <p:ext uri="{BB962C8B-B14F-4D97-AF65-F5344CB8AC3E}">
        <p14:creationId xmlns:p14="http://schemas.microsoft.com/office/powerpoint/2010/main" val="118372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flipH="1">
            <a:off x="2866030" y="1187355"/>
            <a:ext cx="6509982" cy="3477875"/>
          </a:xfrm>
          <a:prstGeom prst="rect">
            <a:avLst/>
          </a:prstGeom>
          <a:noFill/>
        </p:spPr>
        <p:txBody>
          <a:bodyPr wrap="square" rtlCol="1">
            <a:spAutoFit/>
          </a:bodyPr>
          <a:lstStyle/>
          <a:p>
            <a:pPr algn="ctr"/>
            <a:r>
              <a:rPr lang="ar-SA" sz="4400" dirty="0">
                <a:solidFill>
                  <a:schemeClr val="bg1"/>
                </a:solidFill>
              </a:rPr>
              <a:t>محاور المحاضرة</a:t>
            </a:r>
          </a:p>
          <a:p>
            <a:pPr algn="ctr"/>
            <a:endParaRPr lang="ar-SA" sz="4400" dirty="0">
              <a:solidFill>
                <a:schemeClr val="bg1"/>
              </a:solidFill>
            </a:endParaRPr>
          </a:p>
          <a:p>
            <a:pPr algn="ctr"/>
            <a:r>
              <a:rPr lang="ar-SA" sz="4400" dirty="0">
                <a:solidFill>
                  <a:schemeClr val="bg1"/>
                </a:solidFill>
              </a:rPr>
              <a:t>1- الإعاقة البدنية</a:t>
            </a:r>
          </a:p>
          <a:p>
            <a:pPr algn="ctr"/>
            <a:r>
              <a:rPr lang="ar-SA" sz="4400" dirty="0">
                <a:solidFill>
                  <a:schemeClr val="bg1"/>
                </a:solidFill>
              </a:rPr>
              <a:t>2- أنواعها</a:t>
            </a:r>
          </a:p>
          <a:p>
            <a:pPr algn="ctr"/>
            <a:r>
              <a:rPr lang="ar-SA" sz="4400" dirty="0">
                <a:solidFill>
                  <a:schemeClr val="bg1"/>
                </a:solidFill>
              </a:rPr>
              <a:t>3- أسباب الاعاقة</a:t>
            </a:r>
          </a:p>
        </p:txBody>
      </p:sp>
    </p:spTree>
    <p:extLst>
      <p:ext uri="{BB962C8B-B14F-4D97-AF65-F5344CB8AC3E}">
        <p14:creationId xmlns:p14="http://schemas.microsoft.com/office/powerpoint/2010/main" val="1593315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5534" y="218578"/>
            <a:ext cx="12287534" cy="5909310"/>
          </a:xfrm>
          <a:prstGeom prst="rect">
            <a:avLst/>
          </a:prstGeom>
        </p:spPr>
        <p:txBody>
          <a:bodyPr wrap="square">
            <a:spAutoFit/>
          </a:bodyPr>
          <a:lstStyle/>
          <a:p>
            <a:r>
              <a:rPr lang="ar-SA" dirty="0"/>
              <a:t>9- إصابة الأم بأمراض تسمم الحمل ، وارتفاع ضغط الدم ، وارتفاع نسبة البروتين أو الزلال في جسمها وإصابتها بأمراض القلب .</a:t>
            </a:r>
          </a:p>
          <a:p>
            <a:endParaRPr lang="ar-SA" dirty="0"/>
          </a:p>
          <a:p>
            <a:r>
              <a:rPr lang="ar-SA" dirty="0"/>
              <a:t>10- تعرض الأم الحامل لسوء التغذية وتعاطي الكحول والتدخين وتعرضها للأشعة السينية .</a:t>
            </a:r>
          </a:p>
          <a:p>
            <a:endParaRPr lang="ar-SA" dirty="0"/>
          </a:p>
          <a:p>
            <a:r>
              <a:rPr lang="ar-SA" dirty="0"/>
              <a:t>11- تعرض الأطفال أنفسهم لأمراض التهاب السحايا أو الالتهابات المخية التي تُحدث تلفاً في الدماغ أو القشرة الدماغية .</a:t>
            </a:r>
          </a:p>
          <a:p>
            <a:endParaRPr lang="ar-SA" dirty="0"/>
          </a:p>
          <a:p>
            <a:r>
              <a:rPr lang="ar-SA" dirty="0"/>
              <a:t>12- ولادة أطفال الخدج (</a:t>
            </a:r>
            <a:r>
              <a:rPr lang="en-US" dirty="0"/>
              <a:t>Immaturity) </a:t>
            </a:r>
            <a:r>
              <a:rPr lang="ar-SA" dirty="0"/>
              <a:t>والتي تعني عدم اكتمال نمو الطفل وولادته قبل الأوان.</a:t>
            </a:r>
          </a:p>
          <a:p>
            <a:endParaRPr lang="ar-SA" dirty="0"/>
          </a:p>
          <a:p>
            <a:r>
              <a:rPr lang="ar-SA" dirty="0"/>
              <a:t>13- تعرض الأم الحامل للإصابة بالأمراض المعدية </a:t>
            </a:r>
            <a:r>
              <a:rPr lang="ar-SA" dirty="0" err="1"/>
              <a:t>كا</a:t>
            </a:r>
            <a:r>
              <a:rPr lang="ar-SA" dirty="0"/>
              <a:t>(الحصبة الألمانية)، وغيرها من الأمراض التي تؤثر في صحة الأم الحامل .</a:t>
            </a:r>
          </a:p>
          <a:p>
            <a:r>
              <a:rPr lang="ar-SA" dirty="0"/>
              <a:t>14- ضعف (الحيوان المنوي) في الذكر وهرم (البويضة) الملقحة ، الأمر الذي ينتج عنهُ تشوهات جسمية لدى الجنين .</a:t>
            </a:r>
          </a:p>
          <a:p>
            <a:endParaRPr lang="ar-SA" dirty="0"/>
          </a:p>
          <a:p>
            <a:r>
              <a:rPr lang="ar-SA" dirty="0"/>
              <a:t>15- اختلاف دم أم الطفل أي اختلاف في العامل الرئيسي (</a:t>
            </a:r>
            <a:r>
              <a:rPr lang="en-US" dirty="0"/>
              <a:t>RH Factor) .</a:t>
            </a:r>
            <a:endParaRPr lang="ar-SA" dirty="0"/>
          </a:p>
          <a:p>
            <a:endParaRPr lang="en-US" dirty="0"/>
          </a:p>
          <a:p>
            <a:r>
              <a:rPr lang="en-US" dirty="0"/>
              <a:t>16-  </a:t>
            </a:r>
            <a:r>
              <a:rPr lang="ar-SA" dirty="0"/>
              <a:t>عوامل وراثية (</a:t>
            </a:r>
            <a:r>
              <a:rPr lang="en-US" dirty="0"/>
              <a:t>Genetic) </a:t>
            </a:r>
            <a:r>
              <a:rPr lang="ar-SA" dirty="0"/>
              <a:t>لها علاقة بخلل كروموسومي يُنقل من الآباء إلى الأبناء أما بشكل متنحي أو سائد ، وتحدث إعاقة جسدية لدى الطفل المولود حديثاً .</a:t>
            </a:r>
          </a:p>
          <a:p>
            <a:endParaRPr lang="ar-SA" dirty="0"/>
          </a:p>
          <a:p>
            <a:r>
              <a:rPr lang="ar-SA" dirty="0"/>
              <a:t>17- نقص الأوكسجين (</a:t>
            </a:r>
            <a:r>
              <a:rPr lang="en-US" dirty="0"/>
              <a:t>Anoxia) </a:t>
            </a:r>
            <a:r>
              <a:rPr lang="ar-SA" dirty="0"/>
              <a:t>عن دماغ الطفل سواء في مرحلة ما قبل الولادة أو في </a:t>
            </a:r>
            <a:r>
              <a:rPr lang="ar-SA" dirty="0" err="1"/>
              <a:t>أثنائها</a:t>
            </a:r>
            <a:r>
              <a:rPr lang="ar-SA" dirty="0"/>
              <a:t> أو بعدها ، الأمر الذي يسبب تلفاً في دماغ الطفل إذ يؤثر هذا التلف في المراكز العصبية الخاصة بالحركة .</a:t>
            </a:r>
          </a:p>
          <a:p>
            <a:endParaRPr lang="ar-SA" dirty="0"/>
          </a:p>
          <a:p>
            <a:r>
              <a:rPr lang="ar-SA" dirty="0"/>
              <a:t>18- صعوبات الولادة وما ينتج عنها من مشكلات كمشكلات الخلع الوركي الولادي أو إصابة الطفل برضوض في دماغه نتيجة استخدام وسائل سحب الطفل من الأم بواسطة الملاقط.</a:t>
            </a:r>
          </a:p>
        </p:txBody>
      </p:sp>
    </p:spTree>
    <p:extLst>
      <p:ext uri="{BB962C8B-B14F-4D97-AF65-F5344CB8AC3E}">
        <p14:creationId xmlns:p14="http://schemas.microsoft.com/office/powerpoint/2010/main" val="1100285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32765" y="293386"/>
            <a:ext cx="10863617" cy="5693866"/>
          </a:xfrm>
          <a:prstGeom prst="rect">
            <a:avLst/>
          </a:prstGeom>
        </p:spPr>
        <p:txBody>
          <a:bodyPr wrap="square">
            <a:spAutoFit/>
          </a:bodyPr>
          <a:lstStyle/>
          <a:p>
            <a:endParaRPr lang="ar-SA" sz="2800" dirty="0">
              <a:solidFill>
                <a:schemeClr val="bg1"/>
              </a:solidFill>
            </a:endParaRPr>
          </a:p>
          <a:p>
            <a:r>
              <a:rPr lang="ar-SA" sz="2800" dirty="0">
                <a:solidFill>
                  <a:schemeClr val="bg1"/>
                </a:solidFill>
              </a:rPr>
              <a:t>ب) عوامل تحدث أثناء الولادة:</a:t>
            </a:r>
          </a:p>
          <a:p>
            <a:endParaRPr lang="ar-SA" sz="2800" dirty="0">
              <a:solidFill>
                <a:schemeClr val="bg1"/>
              </a:solidFill>
            </a:endParaRPr>
          </a:p>
          <a:p>
            <a:r>
              <a:rPr lang="ar-SA" sz="2000" dirty="0"/>
              <a:t>1-  مثل الولادة المتعسرة التي تعرض الطفل للإصابة في الولادة يؤدي أيضا إلى إصابة دماغ الطفل. الجهاز العصبي، وأيضا وضع المشيمة الذي قد يؤدي إلى اختناق الجنين، استخدام الملاقط بالإضافة إلى الأمراض المرتبطة بالولادة وسوء التغذية وخاصة بالنسبة للأطفال يؤدي إلى اضطرابات في عملية التمثيل الغذائي في خلايا المخ. الصغار يعد عاملا من عوامل التعرض للإعاقة، كما أن الولادة الطويلة أو الطلق السريع</a:t>
            </a:r>
          </a:p>
          <a:p>
            <a:endParaRPr lang="ar-SA" sz="2000" dirty="0"/>
          </a:p>
          <a:p>
            <a:r>
              <a:rPr lang="ar-SA" sz="2000" dirty="0"/>
              <a:t>2- ولادة أطفال الخدج </a:t>
            </a:r>
            <a:r>
              <a:rPr lang="en-US" sz="2000" dirty="0"/>
              <a:t>Immaturity </a:t>
            </a:r>
            <a:r>
              <a:rPr lang="ar-SA" sz="2000" dirty="0"/>
              <a:t>التي تعني عدم اكتمال نمو الطفل وولادته قبل الأوان. </a:t>
            </a:r>
          </a:p>
          <a:p>
            <a:endParaRPr lang="ar-SA" sz="2000" dirty="0"/>
          </a:p>
          <a:p>
            <a:r>
              <a:rPr lang="ar-SA" sz="2000" dirty="0"/>
              <a:t>3- استخدام الآلات الحادة أثناء الولادة.</a:t>
            </a:r>
          </a:p>
          <a:p>
            <a:endParaRPr lang="ar-SA" sz="2000" dirty="0"/>
          </a:p>
          <a:p>
            <a:r>
              <a:rPr lang="ar-SA" sz="2000" dirty="0"/>
              <a:t>5- تأخر وصول الأكسجين إلى مخ الجنين.</a:t>
            </a:r>
          </a:p>
          <a:p>
            <a:endParaRPr lang="ar-SA" sz="2000" dirty="0"/>
          </a:p>
          <a:p>
            <a:r>
              <a:rPr lang="ar-SA" sz="2000" dirty="0"/>
              <a:t>6- وضع الجنين أثناء الولادة كأن يكون جالسا" او ان تسحب ارجل المولود قبل راسه مما يسبب الضغط على رأس المولود ويسبب الاعاقة</a:t>
            </a:r>
          </a:p>
        </p:txBody>
      </p:sp>
    </p:spTree>
    <p:extLst>
      <p:ext uri="{BB962C8B-B14F-4D97-AF65-F5344CB8AC3E}">
        <p14:creationId xmlns:p14="http://schemas.microsoft.com/office/powerpoint/2010/main" val="491990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77672" y="544607"/>
            <a:ext cx="11013744" cy="3600986"/>
          </a:xfrm>
          <a:prstGeom prst="rect">
            <a:avLst/>
          </a:prstGeom>
        </p:spPr>
        <p:txBody>
          <a:bodyPr wrap="square">
            <a:spAutoFit/>
          </a:bodyPr>
          <a:lstStyle/>
          <a:p>
            <a:r>
              <a:rPr lang="ar-SA" sz="3200" dirty="0">
                <a:solidFill>
                  <a:schemeClr val="bg1"/>
                </a:solidFill>
              </a:rPr>
              <a:t>جـ) عوامل تحدث بعد ما الولادة:</a:t>
            </a:r>
          </a:p>
          <a:p>
            <a:endParaRPr lang="ar-SA" sz="2400" dirty="0">
              <a:solidFill>
                <a:schemeClr val="bg1"/>
              </a:solidFill>
            </a:endParaRPr>
          </a:p>
          <a:p>
            <a:r>
              <a:rPr lang="ar-SA" sz="2000" dirty="0"/>
              <a:t>1. كالحوادث التي تؤدي إلى إصابة الأطفال بالتلف المخي، أو كحوادث المرور والـزلازل والحروب، أشكال العنف والدمار المختلفة، والأوبئة و المجاعات، والفقر، وعـدم كفايـة البرامج الوقائية والخدمات الصحية.</a:t>
            </a:r>
          </a:p>
          <a:p>
            <a:r>
              <a:rPr lang="ar-SA" sz="2000" dirty="0"/>
              <a:t>2. شرب الطفل للأدوية والعقاقير الضارة.</a:t>
            </a:r>
          </a:p>
          <a:p>
            <a:r>
              <a:rPr lang="ar-SA" sz="2000" dirty="0"/>
              <a:t>3. تناول المواد الكيماوية السامة. </a:t>
            </a:r>
          </a:p>
          <a:p>
            <a:r>
              <a:rPr lang="ar-SA" sz="2000" dirty="0"/>
              <a:t>4. سوء تغذية الطفل.</a:t>
            </a:r>
          </a:p>
          <a:p>
            <a:endParaRPr lang="ar-SA" sz="2000" dirty="0"/>
          </a:p>
          <a:p>
            <a:endParaRPr lang="ar-SA" sz="2000" dirty="0"/>
          </a:p>
          <a:p>
            <a:endParaRPr lang="ar-SA" sz="3200" dirty="0">
              <a:solidFill>
                <a:schemeClr val="bg1"/>
              </a:solidFill>
            </a:endParaRPr>
          </a:p>
        </p:txBody>
      </p:sp>
    </p:spTree>
    <p:extLst>
      <p:ext uri="{BB962C8B-B14F-4D97-AF65-F5344CB8AC3E}">
        <p14:creationId xmlns:p14="http://schemas.microsoft.com/office/powerpoint/2010/main" val="3757513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32729"/>
            <a:ext cx="12037326" cy="5816977"/>
          </a:xfrm>
          <a:prstGeom prst="rect">
            <a:avLst/>
          </a:prstGeom>
        </p:spPr>
        <p:txBody>
          <a:bodyPr wrap="square">
            <a:spAutoFit/>
          </a:bodyPr>
          <a:lstStyle/>
          <a:p>
            <a:endParaRPr lang="ar-SA" sz="2800" dirty="0">
              <a:solidFill>
                <a:schemeClr val="bg1"/>
              </a:solidFill>
            </a:endParaRPr>
          </a:p>
          <a:p>
            <a:r>
              <a:rPr lang="ar-SA" sz="2800" dirty="0">
                <a:solidFill>
                  <a:schemeClr val="bg1"/>
                </a:solidFill>
              </a:rPr>
              <a:t>أسباب الإعاقة البدنية المكتسبة الأخرى ما بعد الولادة بوقت متأخر:</a:t>
            </a:r>
          </a:p>
          <a:p>
            <a:endParaRPr lang="ar-SA" sz="2800" dirty="0">
              <a:solidFill>
                <a:schemeClr val="bg1"/>
              </a:solidFill>
            </a:endParaRPr>
          </a:p>
          <a:p>
            <a:r>
              <a:rPr lang="ar-SA" sz="2400" dirty="0"/>
              <a:t>1- الأورام في الدماغ والسرطان العظمي. </a:t>
            </a:r>
          </a:p>
          <a:p>
            <a:r>
              <a:rPr lang="ar-SA" sz="2400" dirty="0"/>
              <a:t>2- الأمراض المزمنة كارتفاع ضغط الدم، السكري والقلب.</a:t>
            </a:r>
          </a:p>
          <a:p>
            <a:r>
              <a:rPr lang="ar-SA" sz="2400" dirty="0"/>
              <a:t>3-  التهاب العظام والكسور التي يستحيل إعادة العظم إلى وضعه وتعفن الأنسجة المحيط.</a:t>
            </a:r>
          </a:p>
          <a:p>
            <a:r>
              <a:rPr lang="ar-SA" sz="2400" dirty="0"/>
              <a:t>4- الحوادث والإصابات المختلفة فعندما يتعرض الفرد لظروف كهذه فانه يفقد فيها بعض أجزاء جسمه أو تفقد القدرة على القيام بوظيفتها مثل حوادث المرور أو حوادث العمل</a:t>
            </a:r>
          </a:p>
          <a:p>
            <a:r>
              <a:rPr lang="ar-SA" sz="2400" dirty="0"/>
              <a:t>5- الحروب وأشكال الدمار المختلفة والأوبئة والمجاعات بسبب الآلات والعمل في المصانع وحوادث المنزل والكوارث الطبيعية كالزلازل والفيضانات.</a:t>
            </a:r>
          </a:p>
          <a:p>
            <a:r>
              <a:rPr lang="ar-SA" sz="2400" dirty="0"/>
              <a:t>6- الإصابات الرياضية.</a:t>
            </a:r>
          </a:p>
          <a:p>
            <a:r>
              <a:rPr lang="ar-SA" sz="2400" dirty="0"/>
              <a:t>7- السموم مثل التي تنتج عن دخول أول أكسيد الكربون إلى الجسم، أو عن طريق استنشاق مواد اللصق أو التعرض للرصاص.</a:t>
            </a:r>
          </a:p>
          <a:p>
            <a:r>
              <a:rPr lang="ar-SA" sz="2400" dirty="0"/>
              <a:t>8- الحروق الشديدة على مستوى بعض الأطراف ما يفقدها القدرة على تأدية وظيفتها بشكل سليم.</a:t>
            </a:r>
          </a:p>
        </p:txBody>
      </p:sp>
    </p:spTree>
    <p:extLst>
      <p:ext uri="{BB962C8B-B14F-4D97-AF65-F5344CB8AC3E}">
        <p14:creationId xmlns:p14="http://schemas.microsoft.com/office/powerpoint/2010/main" val="1068609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05970" y="518615"/>
            <a:ext cx="9885755" cy="3847207"/>
          </a:xfrm>
          <a:prstGeom prst="rect">
            <a:avLst/>
          </a:prstGeom>
          <a:noFill/>
        </p:spPr>
        <p:txBody>
          <a:bodyPr wrap="square" rtlCol="1">
            <a:spAutoFit/>
          </a:bodyPr>
          <a:lstStyle/>
          <a:p>
            <a:r>
              <a:rPr lang="ar-SA" sz="2800" dirty="0">
                <a:solidFill>
                  <a:schemeClr val="bg1"/>
                </a:solidFill>
              </a:rPr>
              <a:t>أسئلة خاصة بالمحاضرة</a:t>
            </a:r>
          </a:p>
          <a:p>
            <a:endParaRPr lang="ar-SA" sz="2400" dirty="0"/>
          </a:p>
          <a:p>
            <a:r>
              <a:rPr lang="ar-SA" sz="2400" dirty="0"/>
              <a:t>س1\  ما هو الفرق بين الإعاقة </a:t>
            </a:r>
            <a:r>
              <a:rPr lang="ar-SA" sz="2400" dirty="0" err="1"/>
              <a:t>الفيزياوية</a:t>
            </a:r>
            <a:r>
              <a:rPr lang="ar-SA" sz="2400" dirty="0"/>
              <a:t> والاعتلال والعجز  ؟</a:t>
            </a:r>
          </a:p>
          <a:p>
            <a:r>
              <a:rPr lang="ar-SA" sz="2400" dirty="0"/>
              <a:t>س2\  ما هي أنواع الشلل  ؟</a:t>
            </a:r>
          </a:p>
          <a:p>
            <a:r>
              <a:rPr lang="ar-SA" sz="2400" dirty="0"/>
              <a:t>س3\  ما هي اعراض الشلل الدماغي </a:t>
            </a:r>
            <a:r>
              <a:rPr lang="ar-SA" sz="2400" dirty="0" err="1"/>
              <a:t>الالتوائي</a:t>
            </a:r>
            <a:endParaRPr lang="ar-SA" sz="2400" dirty="0"/>
          </a:p>
          <a:p>
            <a:r>
              <a:rPr lang="ar-SA" sz="2400" dirty="0"/>
              <a:t>س4\  ما هي أسباب الشلل الدماغي التخلجي والاستسقاء الدماغي  ؟</a:t>
            </a:r>
          </a:p>
          <a:p>
            <a:r>
              <a:rPr lang="ar-SA" sz="2400" dirty="0"/>
              <a:t>س5\  ما هي تقسيمات الولادة حسب نوع الاصابة   ؟</a:t>
            </a:r>
          </a:p>
          <a:p>
            <a:r>
              <a:rPr lang="ar-SA" sz="2400" dirty="0"/>
              <a:t>س6\  ما هي أسباب الإعاقة البدنية ما بعد الولادة بوقت متأخر  ؟</a:t>
            </a:r>
          </a:p>
          <a:p>
            <a:endParaRPr lang="ar-SA" sz="2400" dirty="0"/>
          </a:p>
          <a:p>
            <a:r>
              <a:rPr lang="ar-SA" sz="2400" dirty="0"/>
              <a:t> </a:t>
            </a:r>
          </a:p>
        </p:txBody>
      </p:sp>
    </p:spTree>
    <p:extLst>
      <p:ext uri="{BB962C8B-B14F-4D97-AF65-F5344CB8AC3E}">
        <p14:creationId xmlns:p14="http://schemas.microsoft.com/office/powerpoint/2010/main" val="296024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8864307" y="4686313"/>
            <a:ext cx="3327694" cy="2316681"/>
          </a:xfrm>
          <a:prstGeom prst="rect">
            <a:avLst/>
          </a:prstGeom>
        </p:spPr>
      </p:pic>
      <p:pic>
        <p:nvPicPr>
          <p:cNvPr id="3" name="صورة 2"/>
          <p:cNvPicPr>
            <a:picLocks noChangeAspect="1"/>
          </p:cNvPicPr>
          <p:nvPr/>
        </p:nvPicPr>
        <p:blipFill>
          <a:blip r:embed="rId3"/>
          <a:stretch>
            <a:fillRect/>
          </a:stretch>
        </p:blipFill>
        <p:spPr>
          <a:xfrm>
            <a:off x="-16008" y="0"/>
            <a:ext cx="5127180" cy="3895682"/>
          </a:xfrm>
          <a:prstGeom prst="rect">
            <a:avLst/>
          </a:prstGeom>
        </p:spPr>
      </p:pic>
      <p:pic>
        <p:nvPicPr>
          <p:cNvPr id="4" name="صورة 3"/>
          <p:cNvPicPr>
            <a:picLocks noChangeAspect="1"/>
          </p:cNvPicPr>
          <p:nvPr/>
        </p:nvPicPr>
        <p:blipFill>
          <a:blip r:embed="rId4"/>
          <a:stretch>
            <a:fillRect/>
          </a:stretch>
        </p:blipFill>
        <p:spPr>
          <a:xfrm>
            <a:off x="4682088" y="3486620"/>
            <a:ext cx="4182218" cy="3371380"/>
          </a:xfrm>
          <a:prstGeom prst="rect">
            <a:avLst/>
          </a:prstGeom>
        </p:spPr>
      </p:pic>
    </p:spTree>
    <p:extLst>
      <p:ext uri="{BB962C8B-B14F-4D97-AF65-F5344CB8AC3E}">
        <p14:creationId xmlns:p14="http://schemas.microsoft.com/office/powerpoint/2010/main" val="276602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0" y="109182"/>
            <a:ext cx="4755292" cy="3231160"/>
          </a:xfrm>
          <a:prstGeom prst="rect">
            <a:avLst/>
          </a:prstGeom>
        </p:spPr>
      </p:pic>
      <p:pic>
        <p:nvPicPr>
          <p:cNvPr id="5" name="صورة 4"/>
          <p:cNvPicPr>
            <a:picLocks noChangeAspect="1"/>
          </p:cNvPicPr>
          <p:nvPr/>
        </p:nvPicPr>
        <p:blipFill>
          <a:blip r:embed="rId3"/>
          <a:stretch>
            <a:fillRect/>
          </a:stretch>
        </p:blipFill>
        <p:spPr>
          <a:xfrm>
            <a:off x="9307773" y="3036057"/>
            <a:ext cx="2588745" cy="3688876"/>
          </a:xfrm>
          <a:prstGeom prst="rect">
            <a:avLst/>
          </a:prstGeom>
        </p:spPr>
      </p:pic>
      <p:pic>
        <p:nvPicPr>
          <p:cNvPr id="6" name="صورة 5"/>
          <p:cNvPicPr>
            <a:picLocks noChangeAspect="1"/>
          </p:cNvPicPr>
          <p:nvPr/>
        </p:nvPicPr>
        <p:blipFill>
          <a:blip r:embed="rId4"/>
          <a:stretch>
            <a:fillRect/>
          </a:stretch>
        </p:blipFill>
        <p:spPr>
          <a:xfrm>
            <a:off x="4394578" y="3036057"/>
            <a:ext cx="4754481" cy="3463689"/>
          </a:xfrm>
          <a:prstGeom prst="rect">
            <a:avLst/>
          </a:prstGeom>
        </p:spPr>
      </p:pic>
    </p:spTree>
    <p:extLst>
      <p:ext uri="{BB962C8B-B14F-4D97-AF65-F5344CB8AC3E}">
        <p14:creationId xmlns:p14="http://schemas.microsoft.com/office/powerpoint/2010/main" val="1823965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259307"/>
            <a:ext cx="12014806" cy="7355860"/>
          </a:xfrm>
          <a:prstGeom prst="rect">
            <a:avLst/>
          </a:prstGeom>
          <a:noFill/>
        </p:spPr>
        <p:txBody>
          <a:bodyPr wrap="square" rtlCol="1">
            <a:spAutoFit/>
          </a:bodyPr>
          <a:lstStyle/>
          <a:p>
            <a:r>
              <a:rPr lang="ar-SA" sz="4000" dirty="0">
                <a:solidFill>
                  <a:schemeClr val="bg1"/>
                </a:solidFill>
              </a:rPr>
              <a:t>الإعاقة البدنية ( الجسمية , الحركية )</a:t>
            </a:r>
          </a:p>
          <a:p>
            <a:endParaRPr lang="ar-SA" sz="2400" dirty="0"/>
          </a:p>
          <a:p>
            <a:endParaRPr lang="ar-SA" sz="2400" dirty="0"/>
          </a:p>
          <a:p>
            <a:r>
              <a:rPr lang="ar-SA" sz="2400" dirty="0"/>
              <a:t>الإعاقة البدنية تعد مشكلة جسمية وصحية مهما كانت المرحلة العمرية التي حدثت فيها، أو الأسباب التي نتجت عنها سواء أكانت تلك الاسباب موروثة أو مكتسبة بسبب عوامل بيئية مختلفة </a:t>
            </a:r>
          </a:p>
          <a:p>
            <a:r>
              <a:rPr lang="ar-SA" sz="2400" dirty="0"/>
              <a:t>والأفراد من ذوي الإعاقة هم تلك الفئة التي يتشكل لديهم عائق يحرمهم من القدرة على القيام بوظائفهم الجسمية الحركية بشكل طبيعي نتيجة مرض أو إصابة في واحد او اكثر من أعضاء الجهاز الحركي ( العصبي , العضلي , العظمي ) مما يؤدي الى ضمور العضلات وفقدان القدرة الحركية والحسية أو احداهما مصحوبا" </a:t>
            </a:r>
            <a:r>
              <a:rPr lang="ar-SA" sz="2400" dirty="0" err="1"/>
              <a:t>بأختلال</a:t>
            </a:r>
            <a:r>
              <a:rPr lang="ar-SA" sz="2400" dirty="0"/>
              <a:t> في التوازن الحركي ، وهذا بالمحصلة النهائية يستدعي توفير خدمات تربوية وطبية نفسية خاصة .</a:t>
            </a:r>
          </a:p>
          <a:p>
            <a:r>
              <a:rPr lang="ar-SA" sz="2400" dirty="0"/>
              <a:t>وتعرف الإعاقة البدنية على انها </a:t>
            </a:r>
          </a:p>
          <a:p>
            <a:r>
              <a:rPr lang="ar-SA" sz="2400" dirty="0"/>
              <a:t>خلل أو عجز يصيب الجهاز العصبي أو العضلي أو العظمي ، مما يجعل الشخص عاجزا عن القيام بوظائفه الحركية بالشكل المناسب.</a:t>
            </a:r>
          </a:p>
          <a:p>
            <a:r>
              <a:rPr lang="ar-SA" sz="2400" dirty="0"/>
              <a:t>وتسمى أيضا" </a:t>
            </a:r>
            <a:r>
              <a:rPr lang="ar-SA" sz="2800" dirty="0" err="1">
                <a:solidFill>
                  <a:schemeClr val="bg1"/>
                </a:solidFill>
              </a:rPr>
              <a:t>بالاعاقة</a:t>
            </a:r>
            <a:r>
              <a:rPr lang="ar-SA" sz="2800" dirty="0">
                <a:solidFill>
                  <a:schemeClr val="bg1"/>
                </a:solidFill>
              </a:rPr>
              <a:t> </a:t>
            </a:r>
            <a:r>
              <a:rPr lang="ar-SA" sz="2800" dirty="0" err="1">
                <a:solidFill>
                  <a:schemeClr val="bg1"/>
                </a:solidFill>
              </a:rPr>
              <a:t>الفيزياوية</a:t>
            </a:r>
            <a:r>
              <a:rPr lang="ar-SA" sz="2800" dirty="0">
                <a:solidFill>
                  <a:schemeClr val="bg1"/>
                </a:solidFill>
              </a:rPr>
              <a:t> </a:t>
            </a:r>
            <a:r>
              <a:rPr lang="ar-SA" sz="2400" dirty="0"/>
              <a:t>على اعتبار ان جسم الانسان مبني على نظام </a:t>
            </a:r>
            <a:r>
              <a:rPr lang="ar-SA" sz="2400" dirty="0" err="1"/>
              <a:t>فيزياوي</a:t>
            </a:r>
            <a:r>
              <a:rPr lang="ar-SA" sz="2400" dirty="0"/>
              <a:t> فالمفاصل عبارة عن محاور والعظام عبارة عن </a:t>
            </a:r>
            <a:r>
              <a:rPr lang="ar-SA" sz="2400" dirty="0" err="1"/>
              <a:t>عتلات</a:t>
            </a:r>
            <a:r>
              <a:rPr lang="ar-SA" sz="2400" dirty="0"/>
              <a:t> </a:t>
            </a:r>
          </a:p>
          <a:p>
            <a:endParaRPr lang="ar-SA" sz="2400" dirty="0"/>
          </a:p>
          <a:p>
            <a:endParaRPr lang="ar-SA" sz="2400" dirty="0"/>
          </a:p>
          <a:p>
            <a:endParaRPr lang="ar-SA" sz="2400" dirty="0"/>
          </a:p>
        </p:txBody>
      </p:sp>
    </p:spTree>
    <p:extLst>
      <p:ext uri="{BB962C8B-B14F-4D97-AF65-F5344CB8AC3E}">
        <p14:creationId xmlns:p14="http://schemas.microsoft.com/office/powerpoint/2010/main" val="46253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41194" y="682389"/>
            <a:ext cx="11550783" cy="5016758"/>
          </a:xfrm>
          <a:prstGeom prst="rect">
            <a:avLst/>
          </a:prstGeom>
          <a:noFill/>
        </p:spPr>
        <p:txBody>
          <a:bodyPr wrap="square" rtlCol="1">
            <a:spAutoFit/>
          </a:bodyPr>
          <a:lstStyle/>
          <a:p>
            <a:r>
              <a:rPr lang="ar-SA" sz="2400" dirty="0"/>
              <a:t> </a:t>
            </a:r>
            <a:r>
              <a:rPr lang="ar-SA" sz="2400" dirty="0">
                <a:solidFill>
                  <a:schemeClr val="bg1"/>
                </a:solidFill>
              </a:rPr>
              <a:t>وضعت منظمة الصحة العالمية 1980 تصنيفات</a:t>
            </a:r>
            <a:r>
              <a:rPr lang="ar-SA" sz="2400" dirty="0"/>
              <a:t> عالمية أخرى </a:t>
            </a:r>
            <a:r>
              <a:rPr lang="ar-SA" sz="2400" dirty="0" err="1"/>
              <a:t>للاعاقة</a:t>
            </a:r>
            <a:r>
              <a:rPr lang="ar-SA" sz="2400" dirty="0"/>
              <a:t> وهي:</a:t>
            </a:r>
          </a:p>
          <a:p>
            <a:endParaRPr lang="ar-SA" sz="2400" dirty="0"/>
          </a:p>
          <a:p>
            <a:r>
              <a:rPr lang="ar-SA" sz="4000" dirty="0">
                <a:solidFill>
                  <a:schemeClr val="bg1"/>
                </a:solidFill>
              </a:rPr>
              <a:t>الاعتلال</a:t>
            </a:r>
            <a:r>
              <a:rPr lang="ar-SA" sz="2400" dirty="0">
                <a:solidFill>
                  <a:schemeClr val="bg1"/>
                </a:solidFill>
              </a:rPr>
              <a:t>: </a:t>
            </a:r>
          </a:p>
          <a:p>
            <a:r>
              <a:rPr lang="ar-SA" sz="2400" dirty="0"/>
              <a:t>هو مجموعة من الاضطرابات التي تحدث داخل الاجهزة الوظيفة أو الفسيولوجية أو العضوية.</a:t>
            </a:r>
          </a:p>
          <a:p>
            <a:r>
              <a:rPr lang="ar-SA" sz="2400" dirty="0"/>
              <a:t>ويمكن ان يؤثر اعتلال الأعصاب على الأعصاب التي تتحكم في حركة العضلات (الأعصاب الحركية) وتلك التي تكشف عن الأحاسيس مثل البرودة أو الألم (الأعصاب الحسية). وفي بعض الحالات - اعتلال الأعصاب اللاإرادي - يمكن أن يؤثر على الأعضاء الداخلية، مثل القلب والأوعية الدموية والمثانة، أو الأمعاء.</a:t>
            </a:r>
          </a:p>
          <a:p>
            <a:r>
              <a:rPr lang="ar-SA" sz="2400" dirty="0"/>
              <a:t> </a:t>
            </a:r>
          </a:p>
          <a:p>
            <a:r>
              <a:rPr lang="ar-SA" sz="4000" dirty="0">
                <a:solidFill>
                  <a:schemeClr val="bg1"/>
                </a:solidFill>
              </a:rPr>
              <a:t>العجز</a:t>
            </a:r>
            <a:r>
              <a:rPr lang="ar-SA" sz="3200" dirty="0">
                <a:solidFill>
                  <a:schemeClr val="bg1"/>
                </a:solidFill>
              </a:rPr>
              <a:t>: </a:t>
            </a:r>
          </a:p>
          <a:p>
            <a:r>
              <a:rPr lang="ar-SA" sz="2400" dirty="0"/>
              <a:t>هو أدنى حد من قدرة الفرد أو انعدام (ناتج عن اعتلال) لقدرته على تأدية نشاطه بالشكل أو في الإطار المعتبر طبيعيا بالنسبة للكائن البشري. </a:t>
            </a:r>
          </a:p>
        </p:txBody>
      </p:sp>
    </p:spTree>
    <p:extLst>
      <p:ext uri="{BB962C8B-B14F-4D97-AF65-F5344CB8AC3E}">
        <p14:creationId xmlns:p14="http://schemas.microsoft.com/office/powerpoint/2010/main" val="70722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8364" y="218364"/>
            <a:ext cx="11687259" cy="6647974"/>
          </a:xfrm>
          <a:prstGeom prst="rect">
            <a:avLst/>
          </a:prstGeom>
          <a:noFill/>
        </p:spPr>
        <p:txBody>
          <a:bodyPr wrap="square" rtlCol="1">
            <a:spAutoFit/>
          </a:bodyPr>
          <a:lstStyle/>
          <a:p>
            <a:pPr algn="ctr"/>
            <a:r>
              <a:rPr lang="ar-SA" sz="2400" dirty="0">
                <a:solidFill>
                  <a:schemeClr val="bg1"/>
                </a:solidFill>
              </a:rPr>
              <a:t>تصنيفات الاعاقة</a:t>
            </a:r>
          </a:p>
          <a:p>
            <a:pPr algn="ctr"/>
            <a:r>
              <a:rPr lang="ar-SA" sz="2400" dirty="0">
                <a:solidFill>
                  <a:schemeClr val="bg1"/>
                </a:solidFill>
              </a:rPr>
              <a:t>تصنف الإعاقة الى نوعين رئيسيين هما :</a:t>
            </a:r>
          </a:p>
          <a:p>
            <a:endParaRPr lang="ar-SA" sz="2000" dirty="0"/>
          </a:p>
          <a:p>
            <a:r>
              <a:rPr lang="ar-SA" sz="2000" dirty="0">
                <a:solidFill>
                  <a:schemeClr val="bg1"/>
                </a:solidFill>
              </a:rPr>
              <a:t>1-</a:t>
            </a:r>
            <a:r>
              <a:rPr lang="ar-SA" sz="2000" dirty="0"/>
              <a:t>	</a:t>
            </a:r>
            <a:r>
              <a:rPr lang="ar-SA" sz="2800" dirty="0">
                <a:solidFill>
                  <a:schemeClr val="bg1"/>
                </a:solidFill>
              </a:rPr>
              <a:t>الإعاقة الموروثة </a:t>
            </a:r>
            <a:endParaRPr lang="ar-SA" sz="2400" dirty="0">
              <a:solidFill>
                <a:schemeClr val="bg1"/>
              </a:solidFill>
            </a:endParaRPr>
          </a:p>
          <a:p>
            <a:r>
              <a:rPr lang="ar-SA" dirty="0"/>
              <a:t>وهي تحدث نتيجة خلل في الكروموسومات منقولة من الإباء الى الأبناء مما يسبب الإعاقة للطفل حديث الولادة</a:t>
            </a:r>
          </a:p>
          <a:p>
            <a:endParaRPr lang="ar-SA" sz="2000" dirty="0">
              <a:solidFill>
                <a:schemeClr val="bg1"/>
              </a:solidFill>
            </a:endParaRPr>
          </a:p>
          <a:p>
            <a:r>
              <a:rPr lang="ar-SA" sz="2000" dirty="0">
                <a:solidFill>
                  <a:schemeClr val="bg1"/>
                </a:solidFill>
              </a:rPr>
              <a:t>2-</a:t>
            </a:r>
            <a:r>
              <a:rPr lang="ar-SA" sz="2000" dirty="0"/>
              <a:t>	</a:t>
            </a:r>
            <a:r>
              <a:rPr lang="ar-SA" sz="2800" dirty="0">
                <a:solidFill>
                  <a:schemeClr val="bg1"/>
                </a:solidFill>
              </a:rPr>
              <a:t>الإعاقة المكتسبة </a:t>
            </a:r>
          </a:p>
          <a:p>
            <a:endParaRPr lang="ar-SA" sz="2000" dirty="0"/>
          </a:p>
          <a:p>
            <a:r>
              <a:rPr lang="ar-SA" dirty="0"/>
              <a:t>هي عبارة عن عجز على مستوى الوظائف الحركية، يصيب الفرد بعد أن ولد سليما وعاش كذلك فترة معينة من حياته، بسبب الكثير من الأسباب منها حوادث المرور والعمل، الأمراض مثل ضغط الدم والسكري، والحروق الخطيرة، وغيرها.</a:t>
            </a:r>
          </a:p>
          <a:p>
            <a:endParaRPr lang="ar-SA" sz="2000" dirty="0">
              <a:solidFill>
                <a:schemeClr val="bg1"/>
              </a:solidFill>
            </a:endParaRPr>
          </a:p>
          <a:p>
            <a:r>
              <a:rPr lang="ar-SA" sz="2000" dirty="0">
                <a:solidFill>
                  <a:schemeClr val="bg1"/>
                </a:solidFill>
              </a:rPr>
              <a:t>بالإمكان تصنيف الإعاقة المكتسبة الى عدة أنواع حسب نوع الاصابة وهي :</a:t>
            </a:r>
          </a:p>
          <a:p>
            <a:r>
              <a:rPr lang="ar-SA" sz="2800" dirty="0">
                <a:solidFill>
                  <a:schemeClr val="bg1"/>
                </a:solidFill>
              </a:rPr>
              <a:t>أولا \ الشلل </a:t>
            </a:r>
            <a:r>
              <a:rPr lang="ar-SA" sz="2000" dirty="0"/>
              <a:t>ويشمل</a:t>
            </a:r>
          </a:p>
          <a:p>
            <a:r>
              <a:rPr lang="ar-SA" sz="2000" dirty="0">
                <a:solidFill>
                  <a:schemeClr val="bg1"/>
                </a:solidFill>
              </a:rPr>
              <a:t>1- شلل الدماغ </a:t>
            </a:r>
            <a:r>
              <a:rPr lang="ar-SA" sz="2000" dirty="0"/>
              <a:t>ومن تفرعاته :-</a:t>
            </a:r>
          </a:p>
          <a:p>
            <a:r>
              <a:rPr lang="ar-SA" sz="2000" dirty="0"/>
              <a:t> أ- الشلل الدماغي التشنجي</a:t>
            </a:r>
          </a:p>
          <a:p>
            <a:r>
              <a:rPr lang="ar-SA" sz="2000" dirty="0"/>
              <a:t>ب- الشلل الدماغي </a:t>
            </a:r>
            <a:r>
              <a:rPr lang="ar-SA" sz="2000" dirty="0" err="1"/>
              <a:t>الالتوائي</a:t>
            </a:r>
            <a:endParaRPr lang="ar-SA" sz="2000" dirty="0"/>
          </a:p>
          <a:p>
            <a:r>
              <a:rPr lang="ar-SA" sz="2000" dirty="0"/>
              <a:t>ج- الشلل الدماغي التخلجي</a:t>
            </a:r>
          </a:p>
          <a:p>
            <a:r>
              <a:rPr lang="ar-SA" sz="2000" dirty="0"/>
              <a:t>د- الشلل الدماغي </a:t>
            </a:r>
            <a:r>
              <a:rPr lang="ar-SA" sz="2000" dirty="0" err="1"/>
              <a:t>التيبسي</a:t>
            </a:r>
            <a:endParaRPr lang="ar-SA" sz="2000" dirty="0"/>
          </a:p>
          <a:p>
            <a:r>
              <a:rPr lang="ar-SA" sz="2000" dirty="0"/>
              <a:t>و- الشلل الدماغي المختلط</a:t>
            </a:r>
          </a:p>
          <a:p>
            <a:r>
              <a:rPr lang="ar-SA" sz="2000" dirty="0">
                <a:solidFill>
                  <a:schemeClr val="bg1"/>
                </a:solidFill>
              </a:rPr>
              <a:t>2- شلل الأطفال</a:t>
            </a:r>
          </a:p>
        </p:txBody>
      </p:sp>
    </p:spTree>
    <p:extLst>
      <p:ext uri="{BB962C8B-B14F-4D97-AF65-F5344CB8AC3E}">
        <p14:creationId xmlns:p14="http://schemas.microsoft.com/office/powerpoint/2010/main" val="163309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8364" y="436728"/>
            <a:ext cx="12246818" cy="5139869"/>
          </a:xfrm>
          <a:prstGeom prst="rect">
            <a:avLst/>
          </a:prstGeom>
          <a:noFill/>
        </p:spPr>
        <p:txBody>
          <a:bodyPr wrap="square" rtlCol="1">
            <a:spAutoFit/>
          </a:bodyPr>
          <a:lstStyle/>
          <a:p>
            <a:r>
              <a:rPr lang="ar-SA" sz="3200" dirty="0">
                <a:solidFill>
                  <a:schemeClr val="bg1"/>
                </a:solidFill>
              </a:rPr>
              <a:t>أولا" \ شلل الدماغ</a:t>
            </a:r>
          </a:p>
          <a:p>
            <a:r>
              <a:rPr lang="ar-SA" sz="2000" dirty="0"/>
              <a:t>ويحدث نتيجة </a:t>
            </a:r>
            <a:r>
              <a:rPr lang="ar-SA" sz="2000" dirty="0" err="1"/>
              <a:t>لاصابة</a:t>
            </a:r>
            <a:r>
              <a:rPr lang="ar-SA" sz="2000" dirty="0"/>
              <a:t> الدماغ بتلف أو تشوه خلايا الدماغ المسؤولة عن الحركة مما يؤدي الى الشلل التام أو عدم تناسق الحركة بين شقي الجسم </a:t>
            </a:r>
          </a:p>
          <a:p>
            <a:endParaRPr lang="ar-SA" sz="2000" dirty="0"/>
          </a:p>
          <a:p>
            <a:r>
              <a:rPr lang="ar-SA" sz="2000" dirty="0">
                <a:solidFill>
                  <a:schemeClr val="bg1"/>
                </a:solidFill>
              </a:rPr>
              <a:t>أ‌-</a:t>
            </a:r>
            <a:r>
              <a:rPr lang="ar-SA" sz="2800" dirty="0">
                <a:solidFill>
                  <a:schemeClr val="bg1"/>
                </a:solidFill>
              </a:rPr>
              <a:t>	الشلل الدماغي التشنجي </a:t>
            </a:r>
          </a:p>
          <a:p>
            <a:r>
              <a:rPr lang="ar-SA" sz="2000" dirty="0"/>
              <a:t>نلاحظ الفرد المصاب بالشلل التشنجي يتحرك من خلال المشي على رؤوس الأصابع بسبب تشنج ( سمانة الساق) عند الحركة</a:t>
            </a:r>
          </a:p>
          <a:p>
            <a:r>
              <a:rPr lang="ar-SA" sz="2800" dirty="0">
                <a:solidFill>
                  <a:schemeClr val="bg1"/>
                </a:solidFill>
              </a:rPr>
              <a:t>ومن اعراضه :</a:t>
            </a:r>
          </a:p>
          <a:p>
            <a:r>
              <a:rPr lang="ar-SA" sz="2000" dirty="0"/>
              <a:t>1-	فقدان التوازن </a:t>
            </a:r>
          </a:p>
          <a:p>
            <a:r>
              <a:rPr lang="ar-SA" sz="2000" dirty="0"/>
              <a:t>2-	ضمور العضلات</a:t>
            </a:r>
          </a:p>
          <a:p>
            <a:r>
              <a:rPr lang="ar-SA" sz="2000" dirty="0"/>
              <a:t>3-	زيادة في تصلب الجسم</a:t>
            </a:r>
          </a:p>
          <a:p>
            <a:r>
              <a:rPr lang="ar-SA" sz="2000" dirty="0"/>
              <a:t>4-	تحدد المفاصل</a:t>
            </a:r>
          </a:p>
          <a:p>
            <a:r>
              <a:rPr lang="ar-SA" sz="2000" dirty="0"/>
              <a:t>5-	قلة الحركة تفاديا" للتشنجات والحركات غير المرغوبة</a:t>
            </a:r>
          </a:p>
          <a:p>
            <a:r>
              <a:rPr lang="ar-SA" sz="2000" dirty="0"/>
              <a:t>6-	ظهور حركات لا ارادية بسبب التشنجات العضلية نتيجة للاستثارة المبالغة للمثير الحركي والتي بدورها تؤدي الى تيبس حركي بمرور الوقت</a:t>
            </a:r>
          </a:p>
        </p:txBody>
      </p:sp>
    </p:spTree>
    <p:extLst>
      <p:ext uri="{BB962C8B-B14F-4D97-AF65-F5344CB8AC3E}">
        <p14:creationId xmlns:p14="http://schemas.microsoft.com/office/powerpoint/2010/main" val="337498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627796"/>
            <a:ext cx="12028454" cy="4832092"/>
          </a:xfrm>
          <a:prstGeom prst="rect">
            <a:avLst/>
          </a:prstGeom>
          <a:noFill/>
        </p:spPr>
        <p:txBody>
          <a:bodyPr wrap="square" rtlCol="1">
            <a:spAutoFit/>
          </a:bodyPr>
          <a:lstStyle/>
          <a:p>
            <a:r>
              <a:rPr lang="ar-SA" sz="3200" dirty="0">
                <a:solidFill>
                  <a:schemeClr val="bg1"/>
                </a:solidFill>
              </a:rPr>
              <a:t>ب- الشلل الدماغي </a:t>
            </a:r>
            <a:r>
              <a:rPr lang="ar-SA" sz="3200" dirty="0" err="1">
                <a:solidFill>
                  <a:schemeClr val="bg1"/>
                </a:solidFill>
              </a:rPr>
              <a:t>الالتوائي</a:t>
            </a:r>
            <a:endParaRPr lang="ar-SA" sz="3200" dirty="0">
              <a:solidFill>
                <a:schemeClr val="bg1"/>
              </a:solidFill>
            </a:endParaRPr>
          </a:p>
          <a:p>
            <a:endParaRPr lang="ar-SA" sz="3200" dirty="0">
              <a:solidFill>
                <a:schemeClr val="bg1"/>
              </a:solidFill>
            </a:endParaRPr>
          </a:p>
          <a:p>
            <a:r>
              <a:rPr lang="ar-SA" sz="2400" dirty="0"/>
              <a:t>ويصاب بها الفرد نتيجة تلف العقد القاعدية في الدماغ الأوسط بسبب ارتفاع المادة الصفراء في الدم بسبب إصابة الطفل بمرض اليرقان الولادي</a:t>
            </a:r>
          </a:p>
          <a:p>
            <a:endParaRPr lang="ar-SA" sz="2400" dirty="0"/>
          </a:p>
          <a:p>
            <a:r>
              <a:rPr lang="ar-SA" sz="2800" dirty="0">
                <a:solidFill>
                  <a:schemeClr val="bg1"/>
                </a:solidFill>
              </a:rPr>
              <a:t>ومن اعراضه</a:t>
            </a:r>
          </a:p>
          <a:p>
            <a:r>
              <a:rPr lang="ar-SA" sz="2400" dirty="0"/>
              <a:t>1-	صعوبة النطق</a:t>
            </a:r>
          </a:p>
          <a:p>
            <a:r>
              <a:rPr lang="ar-SA" sz="2400" dirty="0"/>
              <a:t>2-	زيادة التوتر العضلي في حالة الحركة</a:t>
            </a:r>
          </a:p>
          <a:p>
            <a:r>
              <a:rPr lang="ar-SA" sz="2400" dirty="0"/>
              <a:t>3-	عدم التحكم بالعضلات المسؤولة عن الرأس والفم</a:t>
            </a:r>
          </a:p>
          <a:p>
            <a:r>
              <a:rPr lang="ar-SA" sz="2400" dirty="0"/>
              <a:t>4-	ظهور حركات لا ارادية بسبب اصدار الدماغ لأوامر حركية خاطئة</a:t>
            </a:r>
          </a:p>
          <a:p>
            <a:r>
              <a:rPr lang="ar-SA" sz="2400" dirty="0"/>
              <a:t>5-	تعود العضلات بعد الحركة تسترخي بمرونة وليونة ويرتخي الرأس للخلف وتلتوي الأطراف للداخل عند الراحة</a:t>
            </a:r>
          </a:p>
        </p:txBody>
      </p:sp>
    </p:spTree>
    <p:extLst>
      <p:ext uri="{BB962C8B-B14F-4D97-AF65-F5344CB8AC3E}">
        <p14:creationId xmlns:p14="http://schemas.microsoft.com/office/powerpoint/2010/main" val="136216129"/>
      </p:ext>
    </p:extLst>
  </p:cSld>
  <p:clrMapOvr>
    <a:masterClrMapping/>
  </p:clrMapOvr>
</p:sld>
</file>

<file path=ppt/theme/theme1.xml><?xml version="1.0" encoding="utf-8"?>
<a:theme xmlns:a="http://schemas.openxmlformats.org/drawingml/2006/main" name="شريحة">
  <a:themeElements>
    <a:clrScheme name="شريحة">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شريح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175</TotalTime>
  <Words>2765</Words>
  <Application>Microsoft Office PowerPoint</Application>
  <PresentationFormat>شاشة عريضة</PresentationFormat>
  <Paragraphs>260</Paragraphs>
  <Slides>24</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24</vt:i4>
      </vt:variant>
    </vt:vector>
  </HeadingPairs>
  <TitlesOfParts>
    <vt:vector size="30" baseType="lpstr">
      <vt:lpstr>Aldhabi</vt:lpstr>
      <vt:lpstr>Andalus</vt:lpstr>
      <vt:lpstr>Calibri</vt:lpstr>
      <vt:lpstr>Century Gothic</vt:lpstr>
      <vt:lpstr>Wingdings 3</vt:lpstr>
      <vt:lpstr>شريحة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Lh2022</cp:lastModifiedBy>
  <cp:revision>74</cp:revision>
  <dcterms:created xsi:type="dcterms:W3CDTF">2021-11-06T13:04:57Z</dcterms:created>
  <dcterms:modified xsi:type="dcterms:W3CDTF">2023-10-04T21:07:27Z</dcterms:modified>
</cp:coreProperties>
</file>