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82" r:id="rId3"/>
    <p:sldId id="289" r:id="rId4"/>
    <p:sldId id="290" r:id="rId5"/>
    <p:sldId id="260" r:id="rId6"/>
    <p:sldId id="284" r:id="rId7"/>
    <p:sldId id="285" r:id="rId8"/>
    <p:sldId id="286" r:id="rId9"/>
    <p:sldId id="291" r:id="rId10"/>
    <p:sldId id="287" r:id="rId11"/>
    <p:sldId id="288" r:id="rId12"/>
    <p:sldId id="270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1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939" y="304546"/>
            <a:ext cx="221932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3676" y="17779"/>
            <a:ext cx="10710113" cy="1230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267459"/>
            <a:ext cx="10316845" cy="138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480" y="264486"/>
            <a:ext cx="12192000" cy="102271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361440" marR="5080" indent="-1349375" algn="ctr">
              <a:lnSpc>
                <a:spcPts val="7000"/>
              </a:lnSpc>
              <a:spcBef>
                <a:spcPts val="975"/>
              </a:spcBef>
            </a:pPr>
            <a:r>
              <a:rPr lang="en-US" sz="6600" b="1" dirty="0">
                <a:solidFill>
                  <a:srgbClr val="2E75B5"/>
                </a:solidFill>
                <a:latin typeface="Times New Roman"/>
                <a:cs typeface="Times New Roman"/>
              </a:rPr>
              <a:t>Chemical tests for urine</a:t>
            </a:r>
            <a:endParaRPr lang="en-US" sz="6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78168" y="2715145"/>
            <a:ext cx="6375400" cy="38783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ctr">
              <a:lnSpc>
                <a:spcPct val="119800"/>
              </a:lnSpc>
              <a:spcBef>
                <a:spcPts val="95"/>
              </a:spcBef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pharmacy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/university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6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Baghdad Biochemistry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4455" algn="ctr">
              <a:lnSpc>
                <a:spcPct val="100000"/>
              </a:lnSpc>
              <a:spcBef>
                <a:spcPts val="665"/>
              </a:spcBef>
              <a:tabLst>
                <a:tab pos="2418715" algn="l"/>
              </a:tabLst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</a:t>
            </a:r>
            <a:r>
              <a:rPr sz="36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sz="36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36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2nd semester </a:t>
            </a:r>
          </a:p>
          <a:p>
            <a:pPr marL="84455" algn="ctr">
              <a:lnSpc>
                <a:spcPct val="100000"/>
              </a:lnSpc>
              <a:spcBef>
                <a:spcPts val="665"/>
              </a:spcBef>
              <a:tabLst>
                <a:tab pos="2418715" algn="l"/>
              </a:tabLst>
            </a:pPr>
            <a:r>
              <a:rPr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  <a:r>
              <a:rPr sz="3600" b="1" spc="-6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marL="84455" algn="ctr">
              <a:lnSpc>
                <a:spcPct val="100000"/>
              </a:lnSpc>
              <a:spcBef>
                <a:spcPts val="665"/>
              </a:spcBef>
              <a:tabLst>
                <a:tab pos="2418715" algn="l"/>
              </a:tabLst>
            </a:pPr>
            <a:r>
              <a:rPr sz="36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</a:t>
            </a:r>
            <a:r>
              <a:rPr sz="36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0" algn="ctr">
              <a:lnSpc>
                <a:spcPct val="100000"/>
              </a:lnSpc>
              <a:spcBef>
                <a:spcPts val="425"/>
              </a:spcBef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</a:t>
            </a:r>
            <a:r>
              <a:rPr sz="36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Aminah</a:t>
            </a:r>
            <a:r>
              <a:rPr sz="3600" b="1" spc="-3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sz="3600" b="1" spc="-3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5774C781-F8B6-4528-BBEC-5CBDDE02F086}"/>
              </a:ext>
            </a:extLst>
          </p:cNvPr>
          <p:cNvSpPr txBox="1">
            <a:spLocks/>
          </p:cNvSpPr>
          <p:nvPr/>
        </p:nvSpPr>
        <p:spPr>
          <a:xfrm>
            <a:off x="-30480" y="1287202"/>
            <a:ext cx="12192000" cy="1022716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361440" marR="5080" indent="-1349375" algn="ctr">
              <a:lnSpc>
                <a:spcPts val="7000"/>
              </a:lnSpc>
              <a:spcBef>
                <a:spcPts val="975"/>
              </a:spcBef>
            </a:pPr>
            <a:r>
              <a:rPr lang="en-US" sz="6600" b="1" dirty="0">
                <a:solidFill>
                  <a:srgbClr val="2E75B5"/>
                </a:solidFill>
              </a:rPr>
              <a:t>Sugar in urine</a:t>
            </a:r>
            <a:endParaRPr lang="en-US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49DEFE9-A88A-418E-A30C-1B335BD6B6F2}"/>
              </a:ext>
            </a:extLst>
          </p:cNvPr>
          <p:cNvSpPr txBox="1"/>
          <p:nvPr/>
        </p:nvSpPr>
        <p:spPr>
          <a:xfrm>
            <a:off x="216694" y="838200"/>
            <a:ext cx="11887200" cy="345719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4288" marR="3810" algn="just">
              <a:spcBef>
                <a:spcPts val="4"/>
              </a:spcBef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learning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glycosuria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explain its clinical importance.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the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renal threshold of glucose 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(≈180 mg/dL).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reducing sugars 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urine.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the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Benedict's test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and negative 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results.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Correlate laboratory findings with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conditions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7188" marR="3810" indent="-3429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Recognize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 </a:t>
            </a: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pathological </a:t>
            </a: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of reducing sugars in urine.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66311176-41E3-4C20-A131-53A097925C1A}"/>
              </a:ext>
            </a:extLst>
          </p:cNvPr>
          <p:cNvSpPr txBox="1">
            <a:spLocks/>
          </p:cNvSpPr>
          <p:nvPr/>
        </p:nvSpPr>
        <p:spPr>
          <a:xfrm>
            <a:off x="1652588" y="-52970"/>
            <a:ext cx="9015413" cy="745203"/>
          </a:xfrm>
          <a:prstGeom prst="rect">
            <a:avLst/>
          </a:prstGeom>
        </p:spPr>
        <p:txBody>
          <a:bodyPr vert="horz" wrap="square" lIns="0" tIns="12839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9540" algn="ctr">
              <a:lnSpc>
                <a:spcPct val="100000"/>
              </a:lnSpc>
              <a:spcBef>
                <a:spcPts val="75"/>
              </a:spcBef>
            </a:pPr>
            <a:r>
              <a:rPr lang="en-US" sz="4000" b="1" dirty="0">
                <a:solidFill>
                  <a:srgbClr val="375F92"/>
                </a:solidFill>
                <a:latin typeface="Times New Roman"/>
                <a:cs typeface="Times New Roman"/>
              </a:rPr>
              <a:t>Objective learning</a:t>
            </a:r>
            <a:endParaRPr lang="en-US" sz="40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811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-228600"/>
            <a:ext cx="12192000" cy="793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61440" marR="5080" indent="-1349375" algn="ctr">
              <a:lnSpc>
                <a:spcPts val="7000"/>
              </a:lnSpc>
              <a:spcBef>
                <a:spcPts val="975"/>
              </a:spcBef>
            </a:pPr>
            <a:r>
              <a:rPr lang="en-US" sz="3600" b="1" dirty="0">
                <a:solidFill>
                  <a:srgbClr val="00B0F0"/>
                </a:solidFill>
              </a:rPr>
              <a:t>Sugar in urine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412986"/>
            <a:ext cx="11887200" cy="643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en-US" sz="3200" spc="-9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Sugar</a:t>
            </a:r>
            <a:r>
              <a:rPr lang="en-US" sz="3200" spc="-14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3200" spc="-15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2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en-US" sz="3200" spc="-14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en-US" sz="3200" spc="-5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  <a:r>
              <a:rPr lang="en-US" sz="3200" spc="-15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sample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>
              <a:lnSpc>
                <a:spcPct val="100000"/>
              </a:lnSpc>
              <a:spcBef>
                <a:spcPts val="994"/>
              </a:spcBef>
            </a:pPr>
            <a:r>
              <a:rPr lang="en-US" sz="3200" spc="-2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Glucose,</a:t>
            </a:r>
            <a:r>
              <a:rPr lang="en-US" sz="3200" spc="-1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galactose,</a:t>
            </a:r>
            <a:r>
              <a:rPr lang="en-US" sz="3200" spc="-1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2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lactose,</a:t>
            </a:r>
            <a:r>
              <a:rPr lang="en-US" sz="3200" spc="-12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4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fructose,</a:t>
            </a:r>
            <a:r>
              <a:rPr lang="en-US" sz="3200" spc="-12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7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3200" spc="-8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pentose.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q"/>
              <a:tabLst>
                <a:tab pos="5624195" algn="l"/>
              </a:tabLst>
            </a:pPr>
            <a:r>
              <a:rPr lang="en-US" sz="3200" spc="-7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Normally,</a:t>
            </a:r>
            <a:r>
              <a:rPr lang="en-US" sz="3200" spc="-14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en-US" sz="3200" spc="-114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sugars</a:t>
            </a:r>
            <a:r>
              <a:rPr lang="en-US" sz="3200" spc="-14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3200" spc="-12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en-US" sz="3200" spc="-114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3200" spc="-114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lang="en-US" sz="3200" spc="-18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spc="-14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3200" spc="-9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</a:t>
            </a:r>
            <a:r>
              <a:rPr lang="en-US" sz="3200" spc="-1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en-US" sz="3200" spc="-16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amounts</a:t>
            </a:r>
            <a:r>
              <a:rPr lang="en-US" sz="3200" spc="-1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sz="3200" spc="-12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7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3200" spc="-13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spc="-14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204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&lt;0.5 </a:t>
            </a:r>
            <a:r>
              <a:rPr lang="en-US" sz="3200" spc="-2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mg/dl</a:t>
            </a:r>
            <a:r>
              <a:rPr lang="en-US" sz="3200" spc="-13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9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3200" spc="-1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7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2.18</a:t>
            </a:r>
            <a:r>
              <a:rPr lang="en-US" sz="3200" spc="-12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2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mmol/day</a:t>
            </a:r>
            <a:r>
              <a:rPr lang="en-US" sz="3200" spc="-14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gives a negative</a:t>
            </a:r>
            <a:r>
              <a:rPr lang="en-US" sz="3200" spc="-1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3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n-US" sz="3200" spc="-1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7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sz="3200" spc="-14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benedicts</a:t>
            </a:r>
            <a:r>
              <a:rPr lang="en-US" sz="3200" spc="-14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10160" indent="-4572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q"/>
            </a:pPr>
            <a:r>
              <a:rPr lang="en-US" sz="3200" b="1" spc="-4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glycosuria</a:t>
            </a:r>
            <a:r>
              <a:rPr lang="en-US" sz="3200" spc="-36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spc="-1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</a:t>
            </a:r>
            <a:r>
              <a:rPr lang="en-US" sz="3200" spc="-1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6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appears</a:t>
            </a:r>
            <a:r>
              <a:rPr lang="en-US" sz="3200" spc="-16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3200" spc="-12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8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lang="en-US" sz="3200" spc="-14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en-US" sz="3200" spc="-14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200" spc="-1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US" sz="3200" spc="-1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</a:t>
            </a:r>
            <a:r>
              <a:rPr lang="en-US" sz="3200" spc="-1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3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en-US" sz="3200" spc="-16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exceeds the</a:t>
            </a:r>
            <a:r>
              <a:rPr lang="en-US" sz="3200" spc="-15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en-US" sz="3200" b="1" spc="-12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7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threshold</a:t>
            </a:r>
            <a:r>
              <a:rPr lang="en-US" sz="3200" b="1" spc="-15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8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(180</a:t>
            </a:r>
            <a:r>
              <a:rPr lang="en-US" sz="3200" spc="-7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2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mg/</a:t>
            </a:r>
            <a:r>
              <a:rPr lang="en-US" sz="3200" spc="-13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8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dl),</a:t>
            </a:r>
            <a:r>
              <a:rPr lang="en-US" sz="3200" spc="-12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7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mainly</a:t>
            </a:r>
            <a:r>
              <a:rPr lang="en-US" sz="3200" spc="-14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occurs</a:t>
            </a:r>
            <a:r>
              <a:rPr lang="en-US" sz="3200" spc="-114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  <a:r>
              <a:rPr lang="en-US" sz="3200" spc="-1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</a:t>
            </a:r>
            <a:r>
              <a:rPr lang="en-US" sz="3200" b="1" spc="-12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en-US" sz="3200" b="1" spc="-10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lang="en-US" sz="3200" spc="-10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3200" spc="-1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1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those who </a:t>
            </a:r>
            <a:r>
              <a:rPr lang="en-US" sz="3200" b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receive</a:t>
            </a:r>
            <a:r>
              <a:rPr lang="en-US" sz="3200" b="1" spc="-17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7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                                   /                        W</a:t>
            </a:r>
            <a:r>
              <a:rPr lang="en-US" sz="3200" b="1" spc="-229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IV</a:t>
            </a:r>
            <a:r>
              <a:rPr lang="en-US" sz="3200" b="1" spc="1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fluids,</a:t>
            </a:r>
            <a:r>
              <a:rPr lang="en-US" sz="3200" spc="-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patients</a:t>
            </a:r>
            <a:r>
              <a:rPr lang="en-US" sz="3200" spc="-17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who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have</a:t>
            </a:r>
            <a:r>
              <a:rPr lang="en-US" sz="3200" spc="-1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5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en-US" sz="3200" b="1" spc="-9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4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r>
              <a:rPr lang="en-US" sz="3200" b="1" spc="-12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affect</a:t>
            </a:r>
            <a:r>
              <a:rPr lang="en-US" sz="3200" b="1" spc="-114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5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en-US" sz="3200" b="1" spc="-9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tubule or in physiological condition of Pregnancy (physiological lactosuria)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344805" indent="-4572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q"/>
            </a:pPr>
            <a:r>
              <a:rPr lang="en-US" sz="3200" b="1" spc="-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en-US" sz="3200" b="1" spc="-1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-7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threshold</a:t>
            </a:r>
            <a:r>
              <a:rPr lang="en-US" sz="3200" spc="-36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spc="-1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21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3200" spc="-14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200" spc="-1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6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highest</a:t>
            </a:r>
            <a:r>
              <a:rPr lang="en-US" sz="3200" spc="-1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3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en-US" sz="3200" spc="-16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sz="3200" spc="-1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en-US" sz="3200" spc="-114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200" spc="-1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kidney</a:t>
            </a:r>
            <a:r>
              <a:rPr lang="en-US" sz="3200" spc="-13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2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sz="3200" spc="-12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reabsorb 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glucose</a:t>
            </a:r>
            <a:r>
              <a:rPr lang="en-US" sz="3200" spc="-1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8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</a:t>
            </a:r>
            <a:r>
              <a:rPr lang="en-US" sz="3200" spc="-14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3200" spc="-1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200" spc="-15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en-US" sz="3200" spc="-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0986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5316"/>
            <a:ext cx="12192000" cy="829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61440" marR="5080" indent="-1349375" algn="ctr">
              <a:lnSpc>
                <a:spcPts val="7000"/>
              </a:lnSpc>
              <a:spcBef>
                <a:spcPts val="975"/>
              </a:spcBef>
            </a:pPr>
            <a:r>
              <a:rPr lang="en-US" sz="4800" b="1" dirty="0">
                <a:solidFill>
                  <a:srgbClr val="00B0F0"/>
                </a:solidFill>
              </a:rPr>
              <a:t>Sugar in urine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" y="685800"/>
            <a:ext cx="11887200" cy="5942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44805" indent="-4572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q"/>
            </a:pPr>
            <a:r>
              <a:rPr lang="en-US" sz="3200" b="1" spc="-1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reducing sugars</a:t>
            </a:r>
            <a:r>
              <a:rPr lang="en-US" sz="3200" b="1" spc="-18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3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appearing</a:t>
            </a:r>
            <a:r>
              <a:rPr lang="en-US" sz="3200" spc="-18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3200" spc="-1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200" spc="-17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8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urine</a:t>
            </a:r>
            <a:r>
              <a:rPr lang="en-US" sz="3200" spc="-16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1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en-US" sz="3200" spc="-18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3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not</a:t>
            </a:r>
            <a:r>
              <a:rPr lang="en-US" sz="3200" spc="-1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associated</a:t>
            </a:r>
            <a:r>
              <a:rPr lang="en-US" sz="3200" spc="-19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-7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sz="3200" spc="-18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45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</a:t>
            </a:r>
            <a:r>
              <a:rPr lang="en-US" sz="32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spc="-16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344805" indent="-4572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q"/>
            </a:pP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Lactose (Lactosuria): Frequently seen in the </a:t>
            </a:r>
            <a:r>
              <a:rPr lang="en-US" sz="3200" b="1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 stages of pregnancy </a:t>
            </a: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b="1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during lactation</a:t>
            </a: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This is a physiological occurrence and not a sign of diabetes.</a:t>
            </a:r>
          </a:p>
          <a:p>
            <a:pPr marL="469900" marR="344805" indent="-4572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q"/>
            </a:pP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Fructose</a:t>
            </a:r>
            <a:r>
              <a:rPr lang="en-US" sz="3200" b="1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Can appear after high fruit intake </a:t>
            </a: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in</a:t>
            </a:r>
            <a:r>
              <a:rPr lang="en-US" sz="3200" b="1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rare</a:t>
            </a: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metabolic disorders</a:t>
            </a: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69900" marR="344805" indent="-4572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q"/>
            </a:pP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Galactose: Important to </a:t>
            </a:r>
            <a:r>
              <a:rPr lang="en-US" sz="3200" b="1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</a:t>
            </a: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 in </a:t>
            </a:r>
            <a:r>
              <a:rPr lang="en-US" sz="3200" b="1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infants</a:t>
            </a: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as it may indicate </a:t>
            </a:r>
            <a:r>
              <a:rPr lang="en-US" sz="3200" b="1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galactosemia</a:t>
            </a: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(an inability to process milk sugar).</a:t>
            </a:r>
          </a:p>
          <a:p>
            <a:pPr marL="469900" marR="344805" indent="-457200">
              <a:lnSpc>
                <a:spcPct val="100000"/>
              </a:lnSpc>
              <a:spcBef>
                <a:spcPts val="994"/>
              </a:spcBef>
              <a:buFont typeface="Wingdings" panose="05000000000000000000" pitchFamily="2" charset="2"/>
              <a:buChar char="q"/>
            </a:pPr>
            <a:r>
              <a:rPr lang="en-US" sz="3200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Pentose: May appear after </a:t>
            </a:r>
            <a:r>
              <a:rPr lang="en-US" sz="3200" b="1" spc="1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eating large amounts of fruits like cherries or plums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789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900" y="705177"/>
            <a:ext cx="11963400" cy="544764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241300" algn="l"/>
                <a:tab pos="1103630" algn="l"/>
                <a:tab pos="3178175" algn="l"/>
                <a:tab pos="4572635" algn="l"/>
                <a:tab pos="5022215" algn="l"/>
                <a:tab pos="6993255" algn="l"/>
                <a:tab pos="7441565" algn="l"/>
                <a:tab pos="8819515" algn="l"/>
                <a:tab pos="9265920" algn="l"/>
                <a:tab pos="9695815" algn="l"/>
              </a:tabLst>
            </a:pPr>
            <a:r>
              <a:rPr lang="en-US" sz="3200" b="1" spc="-20" dirty="0">
                <a:latin typeface="Times New Roman"/>
                <a:cs typeface="Times New Roman"/>
              </a:rPr>
              <a:t>Biochemical Reaction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b="1" dirty="0">
                <a:latin typeface="Times New Roman"/>
                <a:cs typeface="Times New Roman"/>
              </a:rPr>
              <a:t>(Principle)</a:t>
            </a:r>
            <a:r>
              <a:rPr lang="en-US" sz="3200" b="1" spc="-20" dirty="0">
                <a:latin typeface="Times New Roman"/>
                <a:cs typeface="Times New Roman"/>
              </a:rPr>
              <a:t> of Benedict's Test</a:t>
            </a:r>
          </a:p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241300" algn="l"/>
                <a:tab pos="1103630" algn="l"/>
                <a:tab pos="3178175" algn="l"/>
                <a:tab pos="4572635" algn="l"/>
                <a:tab pos="5022215" algn="l"/>
                <a:tab pos="6993255" algn="l"/>
                <a:tab pos="7441565" algn="l"/>
                <a:tab pos="8819515" algn="l"/>
                <a:tab pos="9265920" algn="l"/>
                <a:tab pos="9695815" algn="l"/>
              </a:tabLst>
            </a:pPr>
            <a:r>
              <a:rPr lang="en-US" sz="3200" spc="-20" dirty="0">
                <a:latin typeface="Times New Roman"/>
                <a:cs typeface="Times New Roman"/>
              </a:rPr>
              <a:t>The Benedict's Test is </a:t>
            </a:r>
            <a:r>
              <a:rPr lang="en-US" sz="3200" b="1" spc="-20" dirty="0">
                <a:latin typeface="Times New Roman"/>
                <a:cs typeface="Times New Roman"/>
              </a:rPr>
              <a:t>a redox reaction </a:t>
            </a:r>
            <a:r>
              <a:rPr lang="en-US" sz="3200" spc="-20" dirty="0">
                <a:latin typeface="Times New Roman"/>
                <a:cs typeface="Times New Roman"/>
              </a:rPr>
              <a:t>used to detect reducing sugars (sugars with a free aldehyde or ketone group). </a:t>
            </a:r>
          </a:p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241300" algn="l"/>
                <a:tab pos="1103630" algn="l"/>
                <a:tab pos="3178175" algn="l"/>
                <a:tab pos="4572635" algn="l"/>
                <a:tab pos="5022215" algn="l"/>
                <a:tab pos="6993255" algn="l"/>
                <a:tab pos="7441565" algn="l"/>
                <a:tab pos="8819515" algn="l"/>
                <a:tab pos="9265920" algn="l"/>
                <a:tab pos="9695815" algn="l"/>
              </a:tabLst>
            </a:pPr>
            <a:r>
              <a:rPr lang="en-US" sz="3200" b="1" spc="-20" dirty="0">
                <a:latin typeface="Times New Roman"/>
                <a:cs typeface="Times New Roman"/>
              </a:rPr>
              <a:t>Alkaline Conditions: </a:t>
            </a:r>
            <a:r>
              <a:rPr lang="en-US" sz="3200" spc="-20" dirty="0">
                <a:latin typeface="Times New Roman"/>
                <a:cs typeface="Times New Roman"/>
              </a:rPr>
              <a:t>Sodium carbonate in the reagent provides an alkaline medium that converts the sugar into a powerful reducing agent called an enediol.</a:t>
            </a:r>
          </a:p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241300" algn="l"/>
                <a:tab pos="1103630" algn="l"/>
                <a:tab pos="3178175" algn="l"/>
                <a:tab pos="4572635" algn="l"/>
                <a:tab pos="5022215" algn="l"/>
                <a:tab pos="6993255" algn="l"/>
                <a:tab pos="7441565" algn="l"/>
                <a:tab pos="8819515" algn="l"/>
                <a:tab pos="9265920" algn="l"/>
                <a:tab pos="9695815" algn="l"/>
              </a:tabLst>
            </a:pPr>
            <a:r>
              <a:rPr lang="en-US" sz="3200" b="1" spc="-20" dirty="0">
                <a:latin typeface="Times New Roman"/>
                <a:cs typeface="Times New Roman"/>
              </a:rPr>
              <a:t>The Reduction: </a:t>
            </a:r>
            <a:r>
              <a:rPr lang="en-US" sz="3200" spc="-20" dirty="0">
                <a:latin typeface="Times New Roman"/>
                <a:cs typeface="Times New Roman"/>
              </a:rPr>
              <a:t>These enediols reduce blue cupric ions from copper(II) sulfate into cuprous ions.</a:t>
            </a:r>
          </a:p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241300" algn="l"/>
                <a:tab pos="1103630" algn="l"/>
                <a:tab pos="3178175" algn="l"/>
                <a:tab pos="4572635" algn="l"/>
                <a:tab pos="5022215" algn="l"/>
                <a:tab pos="6993255" algn="l"/>
                <a:tab pos="7441565" algn="l"/>
                <a:tab pos="8819515" algn="l"/>
                <a:tab pos="9265920" algn="l"/>
                <a:tab pos="9695815" algn="l"/>
              </a:tabLst>
            </a:pPr>
            <a:r>
              <a:rPr lang="en-US" sz="3200" b="1" spc="-20" dirty="0">
                <a:latin typeface="Times New Roman"/>
                <a:cs typeface="Times New Roman"/>
              </a:rPr>
              <a:t>Precipitation: </a:t>
            </a:r>
            <a:r>
              <a:rPr lang="en-US" sz="3200" spc="-20" dirty="0">
                <a:latin typeface="Times New Roman"/>
                <a:cs typeface="Times New Roman"/>
              </a:rPr>
              <a:t>The cuprous ions react with the solution to form cuprous(I) oxide, which is an insoluble brick-red precipitate.</a:t>
            </a:r>
          </a:p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241300" algn="l"/>
                <a:tab pos="1103630" algn="l"/>
                <a:tab pos="3178175" algn="l"/>
                <a:tab pos="4572635" algn="l"/>
                <a:tab pos="5022215" algn="l"/>
                <a:tab pos="6993255" algn="l"/>
                <a:tab pos="7441565" algn="l"/>
                <a:tab pos="8819515" algn="l"/>
                <a:tab pos="9265920" algn="l"/>
                <a:tab pos="9695815" algn="l"/>
              </a:tabLst>
            </a:pPr>
            <a:r>
              <a:rPr lang="en-US" sz="3200" b="1" spc="-20" dirty="0">
                <a:latin typeface="Times New Roman"/>
                <a:cs typeface="Times New Roman"/>
              </a:rPr>
              <a:t>Role of Sodium Citrate: </a:t>
            </a:r>
            <a:r>
              <a:rPr lang="en-US" sz="3200" spc="-20" dirty="0">
                <a:latin typeface="Times New Roman"/>
                <a:cs typeface="Times New Roman"/>
              </a:rPr>
              <a:t>It acts as a chelating agent to keep the </a:t>
            </a:r>
          </a:p>
          <a:p>
            <a:pPr marL="12700" marR="5080">
              <a:lnSpc>
                <a:spcPts val="3020"/>
              </a:lnSpc>
              <a:spcBef>
                <a:spcPts val="480"/>
              </a:spcBef>
              <a:tabLst>
                <a:tab pos="241300" algn="l"/>
                <a:tab pos="1103630" algn="l"/>
                <a:tab pos="3178175" algn="l"/>
                <a:tab pos="4572635" algn="l"/>
                <a:tab pos="5022215" algn="l"/>
                <a:tab pos="6993255" algn="l"/>
                <a:tab pos="7441565" algn="l"/>
                <a:tab pos="8819515" algn="l"/>
                <a:tab pos="9265920" algn="l"/>
                <a:tab pos="9695815" algn="l"/>
              </a:tabLst>
            </a:pPr>
            <a:r>
              <a:rPr lang="en-US" sz="3200" spc="-20" dirty="0">
                <a:latin typeface="Times New Roman"/>
                <a:cs typeface="Times New Roman"/>
              </a:rPr>
              <a:t> ions in solution during storage, preventing them from reacting prematurely.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FB9A1FD-D06B-4112-8230-1AF3C71AD8EC}"/>
              </a:ext>
            </a:extLst>
          </p:cNvPr>
          <p:cNvSpPr txBox="1">
            <a:spLocks/>
          </p:cNvSpPr>
          <p:nvPr/>
        </p:nvSpPr>
        <p:spPr>
          <a:xfrm>
            <a:off x="-25400" y="-228600"/>
            <a:ext cx="12192000" cy="743409"/>
          </a:xfrm>
          <a:prstGeom prst="rect">
            <a:avLst/>
          </a:prstGeom>
        </p:spPr>
        <p:txBody>
          <a:bodyPr vert="horz" wrap="square" lIns="0" tIns="187579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365760" algn="ctr">
              <a:spcBef>
                <a:spcPts val="95"/>
              </a:spcBef>
            </a:pPr>
            <a:r>
              <a:rPr lang="en-US" sz="3600" b="1" spc="-45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of </a:t>
            </a:r>
            <a:r>
              <a:rPr lang="en-US" sz="3600" b="1" spc="-45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glycoseuria</a:t>
            </a:r>
            <a:r>
              <a:rPr lang="en-US" sz="3600" b="1" spc="-45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tests (by  Benedict’s test)</a:t>
            </a:r>
            <a:endParaRPr lang="en-US" sz="3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7DABC3-780C-4C1F-B001-39C820D36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541" b="3379"/>
          <a:stretch/>
        </p:blipFill>
        <p:spPr>
          <a:xfrm>
            <a:off x="914400" y="228600"/>
            <a:ext cx="1062014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5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54468-8C5E-F5DA-578B-1BAC2DC11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11734800" cy="1538883"/>
          </a:xfrm>
        </p:spPr>
        <p:txBody>
          <a:bodyPr/>
          <a:lstStyle/>
          <a:p>
            <a:r>
              <a:rPr lang="en-US" sz="3600" dirty="0"/>
              <a:t>Urine is prepared by dissolving </a:t>
            </a:r>
            <a:r>
              <a:rPr lang="en-US" sz="3600" b="1" dirty="0">
                <a:solidFill>
                  <a:srgbClr val="00B0F0"/>
                </a:solidFill>
              </a:rPr>
              <a:t>0, 1.25, 5g </a:t>
            </a:r>
            <a:r>
              <a:rPr lang="en-US" sz="3600" dirty="0"/>
              <a:t>of glucose in </a:t>
            </a:r>
            <a:r>
              <a:rPr lang="en-US" sz="3600" b="1" dirty="0">
                <a:solidFill>
                  <a:srgbClr val="00B0F0"/>
                </a:solidFill>
              </a:rPr>
              <a:t>100 ml </a:t>
            </a:r>
            <a:r>
              <a:rPr lang="en-US" sz="3600" dirty="0"/>
              <a:t>DW</a:t>
            </a:r>
            <a:endParaRPr lang="en-US" dirty="0"/>
          </a:p>
          <a:p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E00F1F50-55DA-4C2F-9717-EC9B075E2BF6}"/>
              </a:ext>
            </a:extLst>
          </p:cNvPr>
          <p:cNvSpPr txBox="1">
            <a:spLocks/>
          </p:cNvSpPr>
          <p:nvPr/>
        </p:nvSpPr>
        <p:spPr>
          <a:xfrm>
            <a:off x="0" y="25316"/>
            <a:ext cx="12192000" cy="829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361440" marR="5080" indent="-1349375" algn="ctr">
              <a:lnSpc>
                <a:spcPts val="7000"/>
              </a:lnSpc>
              <a:spcBef>
                <a:spcPts val="975"/>
              </a:spcBef>
            </a:pPr>
            <a:r>
              <a:rPr lang="en-US" sz="4800" b="1" dirty="0">
                <a:solidFill>
                  <a:srgbClr val="00B0F0"/>
                </a:solidFill>
              </a:rPr>
              <a:t>Glucose in urine (</a:t>
            </a:r>
            <a:r>
              <a:rPr lang="en-US" sz="4800" b="1" dirty="0" err="1">
                <a:solidFill>
                  <a:srgbClr val="00B0F0"/>
                </a:solidFill>
              </a:rPr>
              <a:t>glycoseuria</a:t>
            </a:r>
            <a:r>
              <a:rPr lang="en-US" sz="4800" b="1" dirty="0">
                <a:solidFill>
                  <a:srgbClr val="00B0F0"/>
                </a:solidFill>
              </a:rPr>
              <a:t>) tests </a:t>
            </a:r>
            <a:endParaRPr lang="en-US" sz="4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06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71DC3-43CA-7AC0-8579-57E7DC83B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61" y="3733800"/>
            <a:ext cx="11582399" cy="3323987"/>
          </a:xfrm>
        </p:spPr>
        <p:txBody>
          <a:bodyPr/>
          <a:lstStyle/>
          <a:p>
            <a:r>
              <a:rPr lang="en-US" sz="3600" dirty="0">
                <a:solidFill>
                  <a:srgbClr val="00B0F0"/>
                </a:solidFill>
              </a:rPr>
              <a:t>Benedict’s test (+</a:t>
            </a:r>
            <a:r>
              <a:rPr lang="en-US" sz="3600" dirty="0" err="1">
                <a:solidFill>
                  <a:srgbClr val="00B0F0"/>
                </a:solidFill>
              </a:rPr>
              <a:t>ve</a:t>
            </a:r>
            <a:r>
              <a:rPr lang="en-US" sz="3600" dirty="0">
                <a:solidFill>
                  <a:srgbClr val="00B0F0"/>
                </a:solidFill>
              </a:rPr>
              <a:t> result) </a:t>
            </a:r>
          </a:p>
          <a:p>
            <a:endParaRPr lang="en-US" sz="3600" dirty="0">
              <a:solidFill>
                <a:srgbClr val="00B0F0"/>
              </a:solidFill>
            </a:endParaRPr>
          </a:p>
          <a:p>
            <a:r>
              <a:rPr lang="en-US" sz="3600" dirty="0"/>
              <a:t>2ml urine + 0.5ml benedict’s solution </a:t>
            </a:r>
            <a:r>
              <a:rPr lang="en-US" sz="3600" dirty="0">
                <a:sym typeface="Wingdings" panose="05000000000000000000" pitchFamily="2" charset="2"/>
              </a:rPr>
              <a:t> 5min boiling  Green ppt., 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Yellow ppt., Orange-red ppt., </a:t>
            </a:r>
            <a:r>
              <a:rPr lang="en-US" sz="3600" dirty="0">
                <a:sym typeface="Wingdings" panose="05000000000000000000" pitchFamily="2" charset="2"/>
              </a:rPr>
              <a:t>Brick-red ppt. (+</a:t>
            </a:r>
            <a:r>
              <a:rPr lang="en-US" sz="3600" dirty="0" err="1">
                <a:sym typeface="Wingdings" panose="05000000000000000000" pitchFamily="2" charset="2"/>
              </a:rPr>
              <a:t>ve</a:t>
            </a:r>
            <a:r>
              <a:rPr lang="en-US" sz="3600" dirty="0">
                <a:sym typeface="Wingdings" panose="05000000000000000000" pitchFamily="2" charset="2"/>
              </a:rPr>
              <a:t> result) </a:t>
            </a:r>
            <a:endParaRPr lang="en-US" sz="3600" dirty="0"/>
          </a:p>
          <a:p>
            <a:pPr marL="0" indent="0">
              <a:buNone/>
            </a:pPr>
            <a:endParaRPr lang="en-US" sz="3600" dirty="0">
              <a:sym typeface="Wingdings" panose="05000000000000000000" pitchFamily="2" charset="2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50942890-5687-403C-87A8-0222FDA34C79}"/>
              </a:ext>
            </a:extLst>
          </p:cNvPr>
          <p:cNvSpPr txBox="1">
            <a:spLocks/>
          </p:cNvSpPr>
          <p:nvPr/>
        </p:nvSpPr>
        <p:spPr>
          <a:xfrm>
            <a:off x="30480" y="76200"/>
            <a:ext cx="12192000" cy="8177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361440" marR="5080" indent="-1349375" algn="ctr">
              <a:lnSpc>
                <a:spcPts val="7000"/>
              </a:lnSpc>
              <a:spcBef>
                <a:spcPts val="975"/>
              </a:spcBef>
            </a:pPr>
            <a:r>
              <a:rPr lang="it-IT" sz="4400" b="1" dirty="0">
                <a:solidFill>
                  <a:srgbClr val="00B0F0"/>
                </a:solidFill>
              </a:rPr>
              <a:t>Glucose in urine (glycoseuria) tests </a:t>
            </a:r>
            <a:r>
              <a:rPr lang="en-US" sz="4400" b="1" dirty="0">
                <a:solidFill>
                  <a:srgbClr val="00B0F0"/>
                </a:solidFill>
              </a:rPr>
              <a:t>procedure </a:t>
            </a:r>
            <a:endParaRPr lang="en-US" sz="4400" dirty="0">
              <a:solidFill>
                <a:srgbClr val="00B0F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18F249-D2FE-4898-B383-7702C69A71C5}"/>
              </a:ext>
            </a:extLst>
          </p:cNvPr>
          <p:cNvSpPr txBox="1">
            <a:spLocks/>
          </p:cNvSpPr>
          <p:nvPr/>
        </p:nvSpPr>
        <p:spPr>
          <a:xfrm>
            <a:off x="335280" y="1066800"/>
            <a:ext cx="11582399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B0F0"/>
                </a:solidFill>
              </a:rPr>
              <a:t>Benedict’s test (-</a:t>
            </a:r>
            <a:r>
              <a:rPr lang="en-US" sz="3600" dirty="0" err="1">
                <a:solidFill>
                  <a:srgbClr val="00B0F0"/>
                </a:solidFill>
              </a:rPr>
              <a:t>ve</a:t>
            </a:r>
            <a:r>
              <a:rPr lang="en-US" sz="3600" dirty="0">
                <a:solidFill>
                  <a:srgbClr val="00B0F0"/>
                </a:solidFill>
              </a:rPr>
              <a:t> result) </a:t>
            </a:r>
          </a:p>
          <a:p>
            <a:r>
              <a:rPr lang="en-US" sz="3600" dirty="0"/>
              <a:t>2ml urine + 0.5ml benedict’s solution </a:t>
            </a:r>
            <a:r>
              <a:rPr lang="en-US" sz="3600" dirty="0">
                <a:sym typeface="Wingdings" panose="05000000000000000000" pitchFamily="2" charset="2"/>
              </a:rPr>
              <a:t> 5min boiling  blue color (-</a:t>
            </a:r>
            <a:r>
              <a:rPr lang="en-US" sz="3600" dirty="0" err="1">
                <a:sym typeface="Wingdings" panose="05000000000000000000" pitchFamily="2" charset="2"/>
              </a:rPr>
              <a:t>ve</a:t>
            </a:r>
            <a:r>
              <a:rPr lang="en-US" sz="3600" dirty="0">
                <a:sym typeface="Wingdings" panose="05000000000000000000" pitchFamily="2" charset="2"/>
              </a:rPr>
              <a:t> result) </a:t>
            </a:r>
            <a:endParaRPr lang="en-US" sz="3600" dirty="0"/>
          </a:p>
          <a:p>
            <a:endParaRPr lang="en-US" sz="36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76697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5060FB-B6B9-4A8B-9165-3DEE61974A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45"/>
          <a:stretch/>
        </p:blipFill>
        <p:spPr>
          <a:xfrm>
            <a:off x="1333500" y="152400"/>
            <a:ext cx="9525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66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49DEFE9-A88A-418E-A30C-1B335BD6B6F2}"/>
              </a:ext>
            </a:extLst>
          </p:cNvPr>
          <p:cNvSpPr txBox="1"/>
          <p:nvPr/>
        </p:nvSpPr>
        <p:spPr>
          <a:xfrm>
            <a:off x="0" y="682073"/>
            <a:ext cx="11887200" cy="431897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4288" marR="3810" algn="just">
              <a:spcBef>
                <a:spcPts val="4"/>
              </a:spcBef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 Gained from This Lab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Laboratory Skills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 urine sample handling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Accurate measurement of reagents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 heating techniques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Observing color changes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Analytical Skills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Interpreting results correctly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Correlating findings with patient condition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28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Distinguishing physiological vs pathological causes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66311176-41E3-4C20-A131-53A097925C1A}"/>
              </a:ext>
            </a:extLst>
          </p:cNvPr>
          <p:cNvSpPr txBox="1">
            <a:spLocks/>
          </p:cNvSpPr>
          <p:nvPr/>
        </p:nvSpPr>
        <p:spPr>
          <a:xfrm>
            <a:off x="1652588" y="-52970"/>
            <a:ext cx="9015413" cy="745203"/>
          </a:xfrm>
          <a:prstGeom prst="rect">
            <a:avLst/>
          </a:prstGeom>
        </p:spPr>
        <p:txBody>
          <a:bodyPr vert="horz" wrap="square" lIns="0" tIns="12839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9540" algn="ctr">
              <a:lnSpc>
                <a:spcPct val="100000"/>
              </a:lnSpc>
              <a:spcBef>
                <a:spcPts val="75"/>
              </a:spcBef>
            </a:pPr>
            <a:r>
              <a:rPr lang="en-US" sz="4000" b="1" dirty="0">
                <a:solidFill>
                  <a:srgbClr val="375F92"/>
                </a:solidFill>
                <a:latin typeface="Times New Roman"/>
                <a:cs typeface="Times New Roman"/>
              </a:rPr>
              <a:t>Acquired skills</a:t>
            </a:r>
            <a:endParaRPr lang="en-US" sz="40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08094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49DEFE9-A88A-418E-A30C-1B335BD6B6F2}"/>
              </a:ext>
            </a:extLst>
          </p:cNvPr>
          <p:cNvSpPr txBox="1"/>
          <p:nvPr/>
        </p:nvSpPr>
        <p:spPr>
          <a:xfrm>
            <a:off x="152400" y="1143000"/>
            <a:ext cx="11887200" cy="247231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4288" marR="3810" algn="just">
              <a:spcBef>
                <a:spcPts val="4"/>
              </a:spcBef>
            </a:pPr>
            <a:r>
              <a:rPr lang="en-US" sz="32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sugar in urine lab has wide clinical importance, including: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32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Screening and monitoring </a:t>
            </a:r>
            <a:r>
              <a:rPr lang="en-US" sz="32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Diabetes mellitus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32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detection of </a:t>
            </a:r>
            <a:r>
              <a:rPr lang="en-US" sz="32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Galactosemia in infants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32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</a:t>
            </a:r>
            <a:r>
              <a:rPr lang="en-US" sz="32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renal tubular function</a:t>
            </a:r>
          </a:p>
          <a:p>
            <a:pPr marL="481488" marR="3810" indent="-457200" algn="just">
              <a:spcBef>
                <a:spcPts val="4"/>
              </a:spcBef>
              <a:buFont typeface="Wingdings" panose="05000000000000000000" pitchFamily="2" charset="2"/>
              <a:buChar char="q"/>
            </a:pPr>
            <a:r>
              <a:rPr lang="en-US" sz="32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Foundation for </a:t>
            </a:r>
            <a:r>
              <a:rPr lang="en-US" sz="32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urine dipstick testing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66311176-41E3-4C20-A131-53A097925C1A}"/>
              </a:ext>
            </a:extLst>
          </p:cNvPr>
          <p:cNvSpPr txBox="1">
            <a:spLocks/>
          </p:cNvSpPr>
          <p:nvPr/>
        </p:nvSpPr>
        <p:spPr>
          <a:xfrm>
            <a:off x="1652588" y="-52970"/>
            <a:ext cx="9015413" cy="745203"/>
          </a:xfrm>
          <a:prstGeom prst="rect">
            <a:avLst/>
          </a:prstGeom>
        </p:spPr>
        <p:txBody>
          <a:bodyPr vert="horz" wrap="square" lIns="0" tIns="128396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9540" algn="ctr">
              <a:lnSpc>
                <a:spcPct val="100000"/>
              </a:lnSpc>
              <a:spcBef>
                <a:spcPts val="75"/>
              </a:spcBef>
            </a:pPr>
            <a:r>
              <a:rPr lang="en-US" sz="4000" b="1" dirty="0">
                <a:solidFill>
                  <a:srgbClr val="375F92"/>
                </a:solidFill>
                <a:latin typeface="Times New Roman"/>
                <a:cs typeface="Times New Roman"/>
              </a:rPr>
              <a:t>Applications in the Medical Field</a:t>
            </a:r>
            <a:endParaRPr lang="en-US" sz="40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02321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3769" y="2661098"/>
            <a:ext cx="6751320" cy="1086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950" b="1" i="1" spc="-420" dirty="0">
                <a:latin typeface="Times New Roman"/>
                <a:cs typeface="Times New Roman"/>
              </a:rPr>
              <a:t>Thanks</a:t>
            </a:r>
            <a:r>
              <a:rPr sz="6950" b="1" i="1" spc="-220" dirty="0">
                <a:latin typeface="Times New Roman"/>
                <a:cs typeface="Times New Roman"/>
              </a:rPr>
              <a:t> </a:t>
            </a:r>
            <a:r>
              <a:rPr sz="6950" b="1" i="1" spc="-235" dirty="0">
                <a:latin typeface="Times New Roman"/>
                <a:cs typeface="Times New Roman"/>
              </a:rPr>
              <a:t>for</a:t>
            </a:r>
            <a:r>
              <a:rPr sz="6950" b="1" i="1" spc="-210" dirty="0">
                <a:latin typeface="Times New Roman"/>
                <a:cs typeface="Times New Roman"/>
              </a:rPr>
              <a:t> </a:t>
            </a:r>
            <a:r>
              <a:rPr sz="6950" b="1" i="1" spc="-185" dirty="0">
                <a:latin typeface="Times New Roman"/>
                <a:cs typeface="Times New Roman"/>
              </a:rPr>
              <a:t>listening</a:t>
            </a:r>
            <a:endParaRPr sz="6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20615</TotalTime>
  <Words>621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Verdana</vt:lpstr>
      <vt:lpstr>Wingdings</vt:lpstr>
      <vt:lpstr>Office Theme</vt:lpstr>
      <vt:lpstr>Chemical tests for urine</vt:lpstr>
      <vt:lpstr>PowerPoint Presentation</vt:lpstr>
      <vt:lpstr>Sugar in urine</vt:lpstr>
      <vt:lpstr>Sugar in urine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for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properties of urine</dc:title>
  <dc:creator>9778</dc:creator>
  <cp:lastModifiedBy>nn JJ</cp:lastModifiedBy>
  <cp:revision>158</cp:revision>
  <dcterms:created xsi:type="dcterms:W3CDTF">2026-01-30T11:30:34Z</dcterms:created>
  <dcterms:modified xsi:type="dcterms:W3CDTF">2026-02-13T19:07:03Z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2026-01-30T00:00:00Z</vt:filetime>
  </property>
  <property fmtid="{D5CDD505-2E9C-101B-9397-08002B2CF9AE}" pid="5" name="Producer">
    <vt:lpwstr>Microsoft® PowerPoint® 2010</vt:lpwstr>
  </property>
</Properties>
</file>