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83" r:id="rId15"/>
    <p:sldId id="269" r:id="rId16"/>
    <p:sldId id="270" r:id="rId1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8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6939" y="304546"/>
            <a:ext cx="221932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3676" y="17779"/>
            <a:ext cx="10710113" cy="1230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267459"/>
            <a:ext cx="10316845" cy="1388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 rot="19920000">
            <a:off x="2328269" y="3034385"/>
            <a:ext cx="7404264" cy="914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934"/>
              </a:lnSpc>
            </a:pPr>
            <a:r>
              <a:rPr sz="7200" dirty="0">
                <a:solidFill>
                  <a:srgbClr val="E7E6E6"/>
                </a:solidFill>
                <a:latin typeface="Calibri"/>
                <a:cs typeface="Calibri"/>
              </a:rPr>
              <a:t>DR.</a:t>
            </a:r>
            <a:r>
              <a:rPr sz="7200" spc="-80" dirty="0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sz="7200" dirty="0">
                <a:solidFill>
                  <a:srgbClr val="E7E6E6"/>
                </a:solidFill>
                <a:latin typeface="Calibri"/>
                <a:cs typeface="Calibri"/>
              </a:rPr>
              <a:t>SARAH</a:t>
            </a:r>
            <a:r>
              <a:rPr sz="7200" spc="-65" dirty="0">
                <a:solidFill>
                  <a:srgbClr val="E7E6E6"/>
                </a:solidFill>
                <a:latin typeface="Calibri"/>
                <a:cs typeface="Calibri"/>
              </a:rPr>
              <a:t> </a:t>
            </a:r>
            <a:r>
              <a:rPr sz="10800" spc="-15" baseline="1543" dirty="0">
                <a:solidFill>
                  <a:srgbClr val="E7E6E6"/>
                </a:solidFill>
                <a:latin typeface="Calibri"/>
                <a:cs typeface="Calibri"/>
              </a:rPr>
              <a:t>HASHIM</a:t>
            </a:r>
            <a:endParaRPr sz="10800" baseline="1543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-65599" y="1349855"/>
            <a:ext cx="12192000" cy="1022716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361440" marR="5080" indent="-1349375" algn="ctr">
              <a:lnSpc>
                <a:spcPts val="7000"/>
              </a:lnSpc>
              <a:spcBef>
                <a:spcPts val="975"/>
              </a:spcBef>
            </a:pPr>
            <a:r>
              <a:rPr lang="en-US" sz="6600" b="1" dirty="0">
                <a:solidFill>
                  <a:srgbClr val="2E75B5"/>
                </a:solidFill>
                <a:latin typeface="Times New Roman"/>
                <a:cs typeface="Times New Roman"/>
              </a:rPr>
              <a:t>Physical	properties	of urine</a:t>
            </a:r>
            <a:endParaRPr lang="en-US" sz="66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78168" y="2715145"/>
            <a:ext cx="6375400" cy="38783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algn="ctr">
              <a:lnSpc>
                <a:spcPct val="119800"/>
              </a:lnSpc>
              <a:spcBef>
                <a:spcPts val="95"/>
              </a:spcBef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College</a:t>
            </a:r>
            <a:r>
              <a:rPr sz="36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36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pharmacy</a:t>
            </a:r>
            <a:r>
              <a:rPr sz="36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/university</a:t>
            </a:r>
            <a:r>
              <a:rPr sz="36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36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Baghdad Biochemistry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4455" algn="ctr">
              <a:lnSpc>
                <a:spcPct val="100000"/>
              </a:lnSpc>
              <a:spcBef>
                <a:spcPts val="665"/>
              </a:spcBef>
              <a:tabLst>
                <a:tab pos="2418715" algn="l"/>
              </a:tabLst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</a:t>
            </a:r>
            <a:r>
              <a:rPr sz="36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</a:t>
            </a:r>
            <a:r>
              <a:rPr sz="36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36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2nd semester </a:t>
            </a:r>
          </a:p>
          <a:p>
            <a:pPr marL="84455" algn="ctr">
              <a:lnSpc>
                <a:spcPct val="100000"/>
              </a:lnSpc>
              <a:spcBef>
                <a:spcPts val="665"/>
              </a:spcBef>
              <a:tabLst>
                <a:tab pos="2418715" algn="l"/>
              </a:tabLst>
            </a:pPr>
            <a:r>
              <a:rPr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</a:t>
            </a:r>
            <a:r>
              <a:rPr sz="3600" b="1" spc="-6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3600" b="1" spc="-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4455" algn="ctr">
              <a:lnSpc>
                <a:spcPct val="100000"/>
              </a:lnSpc>
              <a:spcBef>
                <a:spcPts val="665"/>
              </a:spcBef>
              <a:tabLst>
                <a:tab pos="2418715" algn="l"/>
              </a:tabLst>
            </a:pPr>
            <a:r>
              <a:rPr sz="36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</a:t>
            </a:r>
            <a:r>
              <a:rPr sz="36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" algn="ctr">
              <a:lnSpc>
                <a:spcPct val="100000"/>
              </a:lnSpc>
              <a:spcBef>
                <a:spcPts val="425"/>
              </a:spcBef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Lecturer</a:t>
            </a:r>
            <a:r>
              <a:rPr sz="36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Aminah</a:t>
            </a:r>
            <a:r>
              <a:rPr sz="3600" b="1" spc="-3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sz="3600" b="1" spc="-3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49DEFE9-A88A-418E-A30C-1B335BD6B6F2}"/>
              </a:ext>
            </a:extLst>
          </p:cNvPr>
          <p:cNvSpPr txBox="1"/>
          <p:nvPr/>
        </p:nvSpPr>
        <p:spPr>
          <a:xfrm>
            <a:off x="152400" y="313638"/>
            <a:ext cx="11887200" cy="6042519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24288" marR="3810" algn="just">
              <a:spcBef>
                <a:spcPts val="4"/>
              </a:spcBef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 learning</a:t>
            </a:r>
          </a:p>
          <a:p>
            <a:pPr marL="367188" marR="3810" indent="-3429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 urine and describe </a:t>
            </a:r>
            <a:r>
              <a:rPr lang="en-US" sz="28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composition and importance </a:t>
            </a: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general urine examination (GUE).</a:t>
            </a:r>
          </a:p>
          <a:p>
            <a:pPr marL="367188" marR="3810" indent="-3429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Explain the </a:t>
            </a:r>
            <a:r>
              <a:rPr lang="en-US" sz="28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significance of proper urine sample collection and handling</a:t>
            </a: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including the effects of delayed examination and bacterial contamination.</a:t>
            </a:r>
          </a:p>
          <a:p>
            <a:pPr marL="367188" marR="3810" indent="-3429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</a:t>
            </a:r>
            <a:r>
              <a:rPr lang="en-US" sz="28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normal physical properties </a:t>
            </a: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urine in general urine examination.</a:t>
            </a:r>
          </a:p>
          <a:p>
            <a:pPr marL="367188" marR="3810" indent="-3429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</a:t>
            </a:r>
            <a:r>
              <a:rPr lang="en-US" sz="28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abnormal changes in urine </a:t>
            </a: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relate them to physiological and pathological conditions.</a:t>
            </a:r>
          </a:p>
          <a:p>
            <a:pPr marL="367188" marR="3810" indent="-3429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dirty="0"/>
              <a:t>Assess </a:t>
            </a:r>
            <a:r>
              <a:rPr lang="en-US" sz="2800" b="1" dirty="0"/>
              <a:t>urine volume, color, odor, appearance, pH, and specific gravity</a:t>
            </a:r>
            <a:r>
              <a:rPr lang="en-US" sz="2800" dirty="0"/>
              <a:t> and explain their clinical significance.</a:t>
            </a:r>
          </a:p>
          <a:p>
            <a:pPr marL="367188" marR="3810" indent="-3429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dirty="0"/>
              <a:t> Interpret </a:t>
            </a:r>
            <a:r>
              <a:rPr lang="en-US" sz="2800" b="1" dirty="0"/>
              <a:t>urine pH and specific gravity</a:t>
            </a:r>
            <a:r>
              <a:rPr lang="en-US" sz="2800" dirty="0"/>
              <a:t> in relation to kidney function and hydration status.</a:t>
            </a:r>
          </a:p>
          <a:p>
            <a:pPr marL="367188" marR="3810" indent="-3429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dirty="0"/>
              <a:t>Apply knowledge of urine physical examination to </a:t>
            </a:r>
            <a:r>
              <a:rPr lang="en-US" sz="2800" b="1" dirty="0"/>
              <a:t>basic clinical and laboratory diagnosis</a:t>
            </a:r>
            <a:r>
              <a:rPr lang="en-US" sz="2800" dirty="0"/>
              <a:t>.</a:t>
            </a:r>
            <a:endParaRPr lang="en-US" sz="2800" spc="-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66311176-41E3-4C20-A131-53A097925C1A}"/>
              </a:ext>
            </a:extLst>
          </p:cNvPr>
          <p:cNvSpPr txBox="1">
            <a:spLocks/>
          </p:cNvSpPr>
          <p:nvPr/>
        </p:nvSpPr>
        <p:spPr>
          <a:xfrm>
            <a:off x="1652588" y="-52970"/>
            <a:ext cx="9015413" cy="745203"/>
          </a:xfrm>
          <a:prstGeom prst="rect">
            <a:avLst/>
          </a:prstGeom>
        </p:spPr>
        <p:txBody>
          <a:bodyPr vert="horz" wrap="square" lIns="0" tIns="12839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9540" algn="ctr">
              <a:lnSpc>
                <a:spcPct val="100000"/>
              </a:lnSpc>
              <a:spcBef>
                <a:spcPts val="75"/>
              </a:spcBef>
            </a:pPr>
            <a:r>
              <a:rPr lang="en-US" sz="4000" b="1" dirty="0">
                <a:solidFill>
                  <a:srgbClr val="375F92"/>
                </a:solidFill>
                <a:latin typeface="Times New Roman"/>
                <a:cs typeface="Times New Roman"/>
              </a:rPr>
              <a:t>Objective learning</a:t>
            </a:r>
            <a:endParaRPr lang="en-US" sz="40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28112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676" y="17779"/>
            <a:ext cx="53295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40" dirty="0">
                <a:latin typeface="Calibri Light"/>
                <a:cs typeface="Calibri Light"/>
              </a:rPr>
              <a:t>General</a:t>
            </a:r>
            <a:r>
              <a:rPr sz="4000" b="1" spc="-165" dirty="0">
                <a:latin typeface="Calibri Light"/>
                <a:cs typeface="Calibri Light"/>
              </a:rPr>
              <a:t> </a:t>
            </a:r>
            <a:r>
              <a:rPr sz="4000" b="1" spc="-10" dirty="0">
                <a:latin typeface="Calibri Light"/>
                <a:cs typeface="Calibri Light"/>
              </a:rPr>
              <a:t>urine</a:t>
            </a:r>
            <a:r>
              <a:rPr sz="4000" b="1" spc="-180" dirty="0">
                <a:latin typeface="Calibri Light"/>
                <a:cs typeface="Calibri Light"/>
              </a:rPr>
              <a:t> </a:t>
            </a:r>
            <a:r>
              <a:rPr sz="4000" b="1" spc="-35" dirty="0">
                <a:latin typeface="Calibri Light"/>
                <a:cs typeface="Calibri Light"/>
              </a:rPr>
              <a:t>examination</a:t>
            </a:r>
            <a:endParaRPr sz="4000" b="1" dirty="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400" y="830986"/>
            <a:ext cx="11887200" cy="5913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marR="6985" indent="-227329" algn="just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Urine:</a:t>
            </a:r>
            <a:r>
              <a:rPr sz="2800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2800" spc="5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800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r>
              <a:rPr sz="2800" spc="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800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inorganic</a:t>
            </a:r>
            <a:r>
              <a:rPr sz="2800" spc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substance</a:t>
            </a:r>
            <a:r>
              <a:rPr sz="2800" spc="5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800" spc="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waste</a:t>
            </a:r>
            <a:r>
              <a:rPr sz="2800" spc="5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</a:t>
            </a:r>
            <a:r>
              <a:rPr sz="2800" spc="5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800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organic 	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metabolism</a:t>
            </a:r>
            <a:r>
              <a:rPr sz="28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</a:t>
            </a:r>
            <a:r>
              <a:rPr sz="28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96%</a:t>
            </a:r>
            <a:r>
              <a:rPr sz="28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0029" marR="5080" indent="-227329" algn="just">
              <a:lnSpc>
                <a:spcPct val="15000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800" spc="5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</a:t>
            </a:r>
            <a:r>
              <a:rPr sz="2800" spc="5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urine</a:t>
            </a:r>
            <a:r>
              <a:rPr sz="2800" spc="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examination</a:t>
            </a:r>
            <a:r>
              <a:rPr sz="2800" spc="5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(GUE),</a:t>
            </a:r>
            <a:r>
              <a:rPr sz="2800" spc="5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sz="2800" spc="5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hours</a:t>
            </a:r>
            <a:r>
              <a:rPr sz="2800" spc="5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urine</a:t>
            </a:r>
            <a:r>
              <a:rPr sz="2800" spc="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</a:t>
            </a:r>
            <a:r>
              <a:rPr sz="2800" spc="5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sometimes 	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required,</a:t>
            </a:r>
            <a:r>
              <a:rPr sz="2800" spc="3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800" spc="3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</a:t>
            </a:r>
            <a:r>
              <a:rPr sz="2800" spc="3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sz="2800" spc="3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required,</a:t>
            </a:r>
            <a:r>
              <a:rPr sz="2800" spc="3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sz="2800" spc="3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800" spc="3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examination</a:t>
            </a:r>
            <a:r>
              <a:rPr sz="2800" spc="3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sz="2800" b="1" spc="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sz="2800" b="1" spc="3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  <a:r>
              <a:rPr sz="2800" b="1" spc="3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	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</a:t>
            </a:r>
            <a:r>
              <a:rPr sz="28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8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bacterial</a:t>
            </a:r>
            <a:r>
              <a:rPr sz="28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contamination</a:t>
            </a:r>
            <a:r>
              <a:rPr sz="280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sz="28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sz="28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</a:t>
            </a:r>
            <a:r>
              <a:rPr sz="28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8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consuming</a:t>
            </a:r>
            <a:r>
              <a:rPr sz="28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8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	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glucose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28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conversion</a:t>
            </a:r>
            <a:r>
              <a:rPr sz="2800" b="1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8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urea</a:t>
            </a:r>
            <a:r>
              <a:rPr sz="28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sz="28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ammonia</a:t>
            </a:r>
            <a:r>
              <a:rPr sz="28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sz="28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</a:t>
            </a:r>
            <a:r>
              <a:rPr sz="28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8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urine</a:t>
            </a:r>
            <a:r>
              <a:rPr sz="28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pH(make</a:t>
            </a:r>
            <a:r>
              <a:rPr sz="28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	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alkaline)</a:t>
            </a:r>
            <a:r>
              <a:rPr sz="2800" spc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sz="2800" spc="4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precipitate</a:t>
            </a:r>
            <a:r>
              <a:rPr sz="2800" spc="4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800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alkali</a:t>
            </a:r>
            <a:r>
              <a:rPr sz="2800" spc="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sediments</a:t>
            </a:r>
            <a:r>
              <a:rPr sz="2800"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2800" spc="4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800" spc="4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sz="2800" spc="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</a:t>
            </a:r>
            <a:r>
              <a:rPr sz="2800" b="1" spc="4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(result</a:t>
            </a:r>
            <a:r>
              <a:rPr sz="28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sz="28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bacterial</a:t>
            </a:r>
            <a:r>
              <a:rPr sz="28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contamination)</a:t>
            </a:r>
            <a:r>
              <a:rPr sz="28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sz="28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</a:t>
            </a:r>
            <a:r>
              <a:rPr sz="28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standing</a:t>
            </a:r>
            <a:r>
              <a:rPr sz="28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sz="28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</a:t>
            </a:r>
            <a:r>
              <a:rPr sz="28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	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oxidation</a:t>
            </a:r>
            <a:r>
              <a:rPr sz="28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urobilinogen</a:t>
            </a:r>
            <a:r>
              <a:rPr sz="28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urobilin.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676" y="17779"/>
            <a:ext cx="10710113" cy="804964"/>
          </a:xfrm>
          <a:prstGeom prst="rect">
            <a:avLst/>
          </a:prstGeom>
        </p:spPr>
        <p:txBody>
          <a:bodyPr vert="horz" wrap="square" lIns="0" tIns="187579" rIns="0" bIns="0" rtlCol="0">
            <a:spAutoFit/>
          </a:bodyPr>
          <a:lstStyle/>
          <a:p>
            <a:pPr marL="365760">
              <a:lnSpc>
                <a:spcPct val="100000"/>
              </a:lnSpc>
              <a:spcBef>
                <a:spcPts val="95"/>
              </a:spcBef>
            </a:pPr>
            <a:r>
              <a:rPr sz="40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</a:t>
            </a:r>
            <a:r>
              <a:rPr sz="4000" b="1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0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properties</a:t>
            </a:r>
            <a:r>
              <a:rPr sz="4000" b="1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40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urine</a:t>
            </a:r>
            <a:endParaRPr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600" y="1143000"/>
            <a:ext cx="11506200" cy="51905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7510" indent="-384810">
              <a:lnSpc>
                <a:spcPct val="100000"/>
              </a:lnSpc>
              <a:spcBef>
                <a:spcPts val="95"/>
              </a:spcBef>
              <a:buAutoNum type="arabicPlain"/>
              <a:tabLst>
                <a:tab pos="397510" algn="l"/>
              </a:tabLst>
            </a:pPr>
            <a:r>
              <a:rPr sz="3200" dirty="0">
                <a:latin typeface="Times New Roman"/>
                <a:cs typeface="Times New Roman"/>
              </a:rPr>
              <a:t>Color:</a:t>
            </a:r>
            <a:r>
              <a:rPr sz="3200" spc="-7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amber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yellow.</a:t>
            </a:r>
            <a:endParaRPr sz="3200" dirty="0">
              <a:latin typeface="Times New Roman"/>
              <a:cs typeface="Times New Roman"/>
            </a:endParaRPr>
          </a:p>
          <a:p>
            <a:pPr marL="391160" indent="-378460">
              <a:lnSpc>
                <a:spcPct val="100000"/>
              </a:lnSpc>
              <a:spcBef>
                <a:spcPts val="2680"/>
              </a:spcBef>
              <a:buAutoNum type="arabicPlain"/>
              <a:tabLst>
                <a:tab pos="391160" algn="l"/>
              </a:tabLst>
            </a:pPr>
            <a:r>
              <a:rPr sz="3200" spc="-45" dirty="0">
                <a:latin typeface="Times New Roman"/>
                <a:cs typeface="Times New Roman"/>
              </a:rPr>
              <a:t>Volume: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1.25-</a:t>
            </a:r>
            <a:r>
              <a:rPr sz="3200" dirty="0">
                <a:latin typeface="Times New Roman"/>
                <a:cs typeface="Times New Roman"/>
              </a:rPr>
              <a:t>1.5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liters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/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day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for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men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and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less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for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women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and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infants.</a:t>
            </a:r>
            <a:endParaRPr sz="3200" dirty="0">
              <a:latin typeface="Times New Roman"/>
              <a:cs typeface="Times New Roman"/>
            </a:endParaRPr>
          </a:p>
          <a:p>
            <a:pPr marL="486409" indent="-473709">
              <a:lnSpc>
                <a:spcPct val="100000"/>
              </a:lnSpc>
              <a:spcBef>
                <a:spcPts val="2690"/>
              </a:spcBef>
              <a:buAutoNum type="arabicPlain"/>
              <a:tabLst>
                <a:tab pos="486409" algn="l"/>
              </a:tabLst>
            </a:pPr>
            <a:r>
              <a:rPr sz="3200" dirty="0">
                <a:latin typeface="Times New Roman"/>
                <a:cs typeface="Times New Roman"/>
              </a:rPr>
              <a:t>Odor: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aromatic</a:t>
            </a:r>
            <a:r>
              <a:rPr sz="3200" spc="-7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scent.</a:t>
            </a:r>
            <a:endParaRPr sz="3200" dirty="0">
              <a:latin typeface="Times New Roman"/>
              <a:cs typeface="Times New Roman"/>
            </a:endParaRPr>
          </a:p>
          <a:p>
            <a:pPr marL="377825" indent="-365125">
              <a:lnSpc>
                <a:spcPct val="100000"/>
              </a:lnSpc>
              <a:spcBef>
                <a:spcPts val="2675"/>
              </a:spcBef>
              <a:buAutoNum type="arabicPlain"/>
              <a:tabLst>
                <a:tab pos="377825" algn="l"/>
              </a:tabLst>
            </a:pPr>
            <a:r>
              <a:rPr sz="3200" dirty="0">
                <a:latin typeface="Times New Roman"/>
                <a:cs typeface="Times New Roman"/>
              </a:rPr>
              <a:t>Appearance: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Clear.</a:t>
            </a:r>
            <a:endParaRPr sz="3200" dirty="0">
              <a:latin typeface="Times New Roman"/>
              <a:cs typeface="Times New Roman"/>
            </a:endParaRPr>
          </a:p>
          <a:p>
            <a:pPr marL="397510" indent="-384810">
              <a:lnSpc>
                <a:spcPct val="100000"/>
              </a:lnSpc>
              <a:spcBef>
                <a:spcPts val="2680"/>
              </a:spcBef>
              <a:buAutoNum type="arabicPlain"/>
              <a:tabLst>
                <a:tab pos="397510" algn="l"/>
              </a:tabLst>
            </a:pPr>
            <a:r>
              <a:rPr sz="3200" dirty="0">
                <a:latin typeface="Times New Roman"/>
                <a:cs typeface="Times New Roman"/>
              </a:rPr>
              <a:t>Reaction: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slightly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acidic.</a:t>
            </a:r>
            <a:endParaRPr sz="3200" dirty="0">
              <a:latin typeface="Times New Roman"/>
              <a:cs typeface="Times New Roman"/>
            </a:endParaRPr>
          </a:p>
          <a:p>
            <a:pPr marL="397510" indent="-384810">
              <a:lnSpc>
                <a:spcPct val="100000"/>
              </a:lnSpc>
              <a:spcBef>
                <a:spcPts val="2685"/>
              </a:spcBef>
              <a:buAutoNum type="arabicPlain"/>
              <a:tabLst>
                <a:tab pos="397510" algn="l"/>
              </a:tabLst>
            </a:pPr>
            <a:r>
              <a:rPr sz="3200" dirty="0">
                <a:latin typeface="Times New Roman"/>
                <a:cs typeface="Times New Roman"/>
              </a:rPr>
              <a:t>Specific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gravity: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1.008-1.02.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8" y="256413"/>
            <a:ext cx="4264661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sz="44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endParaRPr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066571"/>
            <a:ext cx="10866120" cy="565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70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color</a:t>
            </a:r>
            <a:r>
              <a:rPr sz="2800" spc="80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80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75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natural</a:t>
            </a:r>
            <a:r>
              <a:rPr sz="2800" spc="80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urine</a:t>
            </a:r>
            <a:r>
              <a:rPr sz="2800" spc="75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80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due</a:t>
            </a:r>
            <a:r>
              <a:rPr sz="2800" spc="70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75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75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colored</a:t>
            </a:r>
            <a:r>
              <a:rPr sz="2800" spc="85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urinary</a:t>
            </a:r>
            <a:r>
              <a:rPr sz="2800" spc="80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dyes</a:t>
            </a:r>
            <a:r>
              <a:rPr sz="2800" spc="70" dirty="0">
                <a:latin typeface="Times New Roman"/>
                <a:cs typeface="Times New Roman"/>
              </a:rPr>
              <a:t>  </a:t>
            </a:r>
            <a:r>
              <a:rPr sz="2800" spc="-25" dirty="0">
                <a:latin typeface="Times New Roman"/>
                <a:cs typeface="Times New Roman"/>
              </a:rPr>
              <a:t>of </a:t>
            </a:r>
            <a:r>
              <a:rPr sz="2800" dirty="0">
                <a:latin typeface="Times New Roman"/>
                <a:cs typeface="Times New Roman"/>
              </a:rPr>
              <a:t>urobilinogen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bilirubin.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color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varies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from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pale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yellow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dilute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urine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4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dark</a:t>
            </a:r>
            <a:r>
              <a:rPr sz="2800" spc="4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yellow</a:t>
            </a:r>
            <a:r>
              <a:rPr sz="2800" spc="4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4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4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concentrated</a:t>
            </a:r>
            <a:r>
              <a:rPr sz="2800" spc="4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urine.</a:t>
            </a:r>
            <a:r>
              <a:rPr sz="2800" spc="43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Very</a:t>
            </a:r>
            <a:r>
              <a:rPr sz="2800" spc="4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pale</a:t>
            </a:r>
            <a:r>
              <a:rPr sz="2800" spc="4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urine</a:t>
            </a:r>
            <a:r>
              <a:rPr sz="2800" spc="4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4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excreted</a:t>
            </a:r>
            <a:r>
              <a:rPr sz="2800" spc="44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in: </a:t>
            </a:r>
            <a:r>
              <a:rPr sz="2800" dirty="0">
                <a:latin typeface="Times New Roman"/>
                <a:cs typeface="Times New Roman"/>
              </a:rPr>
              <a:t>diabetes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mellitus,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diabetes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insipidus,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severe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ferrous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deficiency.</a:t>
            </a:r>
            <a:endParaRPr sz="2800" dirty="0">
              <a:latin typeface="Times New Roman"/>
              <a:cs typeface="Times New Roman"/>
            </a:endParaRPr>
          </a:p>
          <a:p>
            <a:pPr marL="100965">
              <a:lnSpc>
                <a:spcPct val="100000"/>
              </a:lnSpc>
              <a:spcBef>
                <a:spcPts val="2675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Abnormal</a:t>
            </a:r>
            <a:r>
              <a:rPr sz="2800" b="1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urine</a:t>
            </a:r>
            <a:r>
              <a:rPr sz="2800" b="1" u="sng" spc="-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may</a:t>
            </a:r>
            <a:r>
              <a:rPr sz="2800" b="1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result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from:</a:t>
            </a:r>
            <a:endParaRPr sz="2800" dirty="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269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latin typeface="Times New Roman"/>
                <a:cs typeface="Times New Roman"/>
              </a:rPr>
              <a:t>Dark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red-</a:t>
            </a:r>
            <a:r>
              <a:rPr sz="2800" spc="-10" dirty="0">
                <a:latin typeface="Times New Roman"/>
                <a:cs typeface="Times New Roman"/>
              </a:rPr>
              <a:t>-------</a:t>
            </a:r>
            <a:r>
              <a:rPr sz="2800" dirty="0">
                <a:latin typeface="Times New Roman"/>
                <a:cs typeface="Times New Roman"/>
              </a:rPr>
              <a:t>-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bleeding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from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kidneys.</a:t>
            </a:r>
            <a:endParaRPr sz="2800" dirty="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268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latin typeface="Times New Roman"/>
                <a:cs typeface="Times New Roman"/>
              </a:rPr>
              <a:t>Bright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red-</a:t>
            </a:r>
            <a:r>
              <a:rPr sz="2800" spc="-10" dirty="0">
                <a:latin typeface="Times New Roman"/>
                <a:cs typeface="Times New Roman"/>
              </a:rPr>
              <a:t>--------</a:t>
            </a:r>
            <a:r>
              <a:rPr sz="2800" dirty="0">
                <a:latin typeface="Times New Roman"/>
                <a:cs typeface="Times New Roman"/>
              </a:rPr>
              <a:t>-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bleeding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from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lower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urinary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tract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675"/>
              </a:spcBef>
            </a:pPr>
            <a:r>
              <a:rPr sz="2800" spc="-5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128522"/>
            <a:ext cx="10359390" cy="491807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0029" marR="5080" indent="-227329">
              <a:lnSpc>
                <a:spcPts val="3020"/>
              </a:lnSpc>
              <a:spcBef>
                <a:spcPts val="480"/>
              </a:spcBef>
              <a:buFont typeface="Arial MT"/>
              <a:buChar char="•"/>
              <a:tabLst>
                <a:tab pos="241300" algn="l"/>
                <a:tab pos="1103630" algn="l"/>
                <a:tab pos="3178175" algn="l"/>
                <a:tab pos="4572635" algn="l"/>
                <a:tab pos="5022215" algn="l"/>
                <a:tab pos="6993255" algn="l"/>
                <a:tab pos="7441565" algn="l"/>
                <a:tab pos="8819515" algn="l"/>
                <a:tab pos="9265920" algn="l"/>
                <a:tab pos="9695815" algn="l"/>
              </a:tabLst>
            </a:pPr>
            <a:r>
              <a:rPr sz="2800" spc="-20" dirty="0">
                <a:latin typeface="Times New Roman"/>
                <a:cs typeface="Times New Roman"/>
              </a:rPr>
              <a:t>Dark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yellow-------</a:t>
            </a:r>
            <a:r>
              <a:rPr sz="2800" spc="-50" dirty="0">
                <a:latin typeface="Times New Roman"/>
                <a:cs typeface="Times New Roman"/>
              </a:rPr>
              <a:t>-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presence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of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urobilinogen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or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bilirubin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as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in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liver 	disease.</a:t>
            </a:r>
            <a:endParaRPr sz="2800" dirty="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63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latin typeface="Times New Roman"/>
                <a:cs typeface="Times New Roman"/>
              </a:rPr>
              <a:t>Green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--------------</a:t>
            </a:r>
            <a:r>
              <a:rPr sz="2800" dirty="0">
                <a:latin typeface="Times New Roman"/>
                <a:cs typeface="Times New Roman"/>
              </a:rPr>
              <a:t>-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Pseudomonas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organism</a:t>
            </a:r>
            <a:endParaRPr sz="2800" dirty="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latin typeface="Times New Roman"/>
                <a:cs typeface="Times New Roman"/>
              </a:rPr>
              <a:t>Dark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brown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---------</a:t>
            </a:r>
            <a:r>
              <a:rPr sz="2800" dirty="0">
                <a:latin typeface="Times New Roman"/>
                <a:cs typeface="Times New Roman"/>
              </a:rPr>
              <a:t>presence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methaemoglobin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cancer.</a:t>
            </a:r>
            <a:endParaRPr sz="2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2800" b="1" dirty="0">
                <a:latin typeface="Times New Roman"/>
                <a:cs typeface="Times New Roman"/>
              </a:rPr>
              <a:t>Milky</a:t>
            </a:r>
            <a:r>
              <a:rPr sz="2800" b="1" spc="-3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urine</a:t>
            </a:r>
            <a:r>
              <a:rPr sz="2800" b="1" spc="-3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as</a:t>
            </a:r>
            <a:r>
              <a:rPr sz="2800" b="1" spc="-55" dirty="0">
                <a:latin typeface="Times New Roman"/>
                <a:cs typeface="Times New Roman"/>
              </a:rPr>
              <a:t> </a:t>
            </a:r>
            <a:r>
              <a:rPr sz="2800" b="1" spc="-25" dirty="0">
                <a:latin typeface="Times New Roman"/>
                <a:cs typeface="Times New Roman"/>
              </a:rPr>
              <a:t>in:</a:t>
            </a:r>
            <a:endParaRPr sz="2800" dirty="0">
              <a:latin typeface="Times New Roman"/>
              <a:cs typeface="Times New Roman"/>
            </a:endParaRPr>
          </a:p>
          <a:p>
            <a:pPr marL="397510" indent="-384810">
              <a:lnSpc>
                <a:spcPct val="100000"/>
              </a:lnSpc>
              <a:spcBef>
                <a:spcPts val="675"/>
              </a:spcBef>
              <a:buAutoNum type="arabicPlain"/>
              <a:tabLst>
                <a:tab pos="397510" algn="l"/>
              </a:tabLst>
            </a:pPr>
            <a:r>
              <a:rPr sz="2800" dirty="0">
                <a:latin typeface="Times New Roman"/>
                <a:cs typeface="Times New Roman"/>
              </a:rPr>
              <a:t>Lipids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urea,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presence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fat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urine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nephritis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syndrome.</a:t>
            </a:r>
            <a:endParaRPr sz="2800" dirty="0">
              <a:latin typeface="Times New Roman"/>
              <a:cs typeface="Times New Roman"/>
            </a:endParaRPr>
          </a:p>
          <a:p>
            <a:pPr marL="486409" indent="-473709">
              <a:lnSpc>
                <a:spcPct val="100000"/>
              </a:lnSpc>
              <a:spcBef>
                <a:spcPts val="660"/>
              </a:spcBef>
              <a:buAutoNum type="arabicPlain"/>
              <a:tabLst>
                <a:tab pos="486409" algn="l"/>
              </a:tabLst>
            </a:pPr>
            <a:r>
              <a:rPr sz="2800" dirty="0">
                <a:latin typeface="Times New Roman"/>
                <a:cs typeface="Times New Roman"/>
              </a:rPr>
              <a:t>Chyluria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,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presence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10" dirty="0">
                <a:latin typeface="Times New Roman"/>
                <a:cs typeface="Times New Roman"/>
              </a:rPr>
              <a:t> lymph.</a:t>
            </a:r>
            <a:endParaRPr sz="2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2800" b="1" dirty="0">
                <a:latin typeface="Times New Roman"/>
                <a:cs typeface="Times New Roman"/>
              </a:rPr>
              <a:t>Presence</a:t>
            </a:r>
            <a:r>
              <a:rPr sz="2800" b="1" spc="-4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of</a:t>
            </a:r>
            <a:r>
              <a:rPr sz="2800" b="1" spc="-4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food</a:t>
            </a:r>
            <a:r>
              <a:rPr sz="2800" b="1" spc="-3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or</a:t>
            </a:r>
            <a:r>
              <a:rPr sz="2800" b="1" spc="-9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drugs</a:t>
            </a:r>
            <a:r>
              <a:rPr sz="2800" b="1" spc="-3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such</a:t>
            </a:r>
            <a:r>
              <a:rPr sz="2800" b="1" spc="-45" dirty="0">
                <a:latin typeface="Times New Roman"/>
                <a:cs typeface="Times New Roman"/>
              </a:rPr>
              <a:t> </a:t>
            </a:r>
            <a:r>
              <a:rPr sz="2800" b="1" spc="-25" dirty="0">
                <a:latin typeface="Times New Roman"/>
                <a:cs typeface="Times New Roman"/>
              </a:rPr>
              <a:t>as:</a:t>
            </a:r>
            <a:endParaRPr sz="2800" dirty="0">
              <a:latin typeface="Times New Roman"/>
              <a:cs typeface="Times New Roman"/>
            </a:endParaRPr>
          </a:p>
          <a:p>
            <a:pPr marL="419734" lvl="1" indent="-407034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419734" algn="l"/>
              </a:tabLst>
            </a:pPr>
            <a:r>
              <a:rPr sz="2800" dirty="0">
                <a:latin typeface="Times New Roman"/>
                <a:cs typeface="Times New Roman"/>
              </a:rPr>
              <a:t>Red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urine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.....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beets.</a:t>
            </a:r>
            <a:endParaRPr sz="2800" dirty="0">
              <a:latin typeface="Times New Roman"/>
              <a:cs typeface="Times New Roman"/>
            </a:endParaRPr>
          </a:p>
          <a:p>
            <a:pPr marL="329565" lvl="1" indent="-31686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329565" algn="l"/>
              </a:tabLst>
            </a:pPr>
            <a:r>
              <a:rPr sz="2800" dirty="0">
                <a:latin typeface="Times New Roman"/>
                <a:cs typeface="Times New Roman"/>
              </a:rPr>
              <a:t>Brown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urine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.......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Rhubarb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916939" y="304546"/>
            <a:ext cx="3731261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71195" algn="l"/>
              </a:tabLst>
            </a:pPr>
            <a:r>
              <a:rPr sz="40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40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Volume</a:t>
            </a:r>
            <a:endParaRPr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1759305"/>
            <a:ext cx="1126299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3200" dirty="0">
                <a:latin typeface="Times New Roman"/>
                <a:cs typeface="Times New Roman"/>
              </a:rPr>
              <a:t>when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the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water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intake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is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voluntary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restricted,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the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urine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volume </a:t>
            </a:r>
            <a:r>
              <a:rPr sz="3200" dirty="0">
                <a:latin typeface="Times New Roman"/>
                <a:cs typeface="Times New Roman"/>
              </a:rPr>
              <a:t>decreased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500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ml/day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this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volume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called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obligatory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volume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which </a:t>
            </a:r>
            <a:r>
              <a:rPr sz="3200" dirty="0">
                <a:latin typeface="Times New Roman"/>
                <a:cs typeface="Times New Roman"/>
              </a:rPr>
              <a:t>the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least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volume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urine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needed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remove</a:t>
            </a:r>
            <a:r>
              <a:rPr sz="3200" spc="-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the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daily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waste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products.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955446"/>
            <a:ext cx="10248900" cy="4121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marR="154940" indent="-227329">
              <a:lnSpc>
                <a:spcPct val="1501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Anuria</a:t>
            </a:r>
            <a:r>
              <a:rPr sz="2800" dirty="0">
                <a:latin typeface="Times New Roman"/>
                <a:cs typeface="Times New Roman"/>
              </a:rPr>
              <a:t>: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total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suppression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urine(as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mercury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poisoning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,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bilateral 	</a:t>
            </a:r>
            <a:r>
              <a:rPr sz="2800" dirty="0">
                <a:latin typeface="Times New Roman"/>
                <a:cs typeface="Times New Roman"/>
              </a:rPr>
              <a:t>renal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stones).</a:t>
            </a:r>
            <a:endParaRPr sz="2800">
              <a:latin typeface="Times New Roman"/>
              <a:cs typeface="Times New Roman"/>
            </a:endParaRPr>
          </a:p>
          <a:p>
            <a:pPr marL="241300" marR="714375" indent="-228600">
              <a:lnSpc>
                <a:spcPct val="150000"/>
              </a:lnSpc>
              <a:spcBef>
                <a:spcPts val="994"/>
              </a:spcBef>
              <a:buChar char="•"/>
              <a:tabLst>
                <a:tab pos="241300" algn="l"/>
                <a:tab pos="329565" algn="l"/>
              </a:tabLst>
            </a:pPr>
            <a:r>
              <a:rPr sz="2800" dirty="0">
                <a:latin typeface="Arial MT"/>
                <a:cs typeface="Arial MT"/>
              </a:rPr>
              <a:t>	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Polyuria</a:t>
            </a:r>
            <a:r>
              <a:rPr sz="2800" dirty="0">
                <a:latin typeface="Times New Roman"/>
                <a:cs typeface="Times New Roman"/>
              </a:rPr>
              <a:t>: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greatly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increased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urine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volume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diabetes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mellitus, </a:t>
            </a:r>
            <a:r>
              <a:rPr sz="2800" dirty="0">
                <a:latin typeface="Times New Roman"/>
                <a:cs typeface="Times New Roman"/>
              </a:rPr>
              <a:t>diabetes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insipidus.</a:t>
            </a:r>
            <a:endParaRPr sz="2800">
              <a:latin typeface="Times New Roman"/>
              <a:cs typeface="Times New Roman"/>
            </a:endParaRPr>
          </a:p>
          <a:p>
            <a:pPr marL="240029" marR="5080" indent="-227329">
              <a:lnSpc>
                <a:spcPct val="15000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Oliguria</a:t>
            </a:r>
            <a:r>
              <a:rPr sz="2800" dirty="0">
                <a:latin typeface="Times New Roman"/>
                <a:cs typeface="Times New Roman"/>
              </a:rPr>
              <a:t>: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decreased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urinary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output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less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than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500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ml/day.renal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(found 	</a:t>
            </a:r>
            <a:r>
              <a:rPr sz="2800" dirty="0">
                <a:latin typeface="Times New Roman"/>
                <a:cs typeface="Times New Roman"/>
              </a:rPr>
              <a:t>in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fever,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diarrhea,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acute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nephritis,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heart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failure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and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acute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liver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disease)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2900" y="152400"/>
            <a:ext cx="11506200" cy="6306855"/>
          </a:xfrm>
          <a:prstGeom prst="rect">
            <a:avLst/>
          </a:prstGeom>
        </p:spPr>
        <p:txBody>
          <a:bodyPr vert="horz" wrap="square" lIns="0" tIns="198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Increase</a:t>
            </a:r>
            <a:r>
              <a:rPr sz="2800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urine</a:t>
            </a:r>
            <a:r>
              <a:rPr sz="2800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volume</a:t>
            </a:r>
            <a:r>
              <a:rPr sz="2800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normally</a:t>
            </a:r>
            <a:r>
              <a:rPr sz="28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US" sz="28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occurs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:</a:t>
            </a:r>
            <a:endParaRPr sz="2800" dirty="0">
              <a:latin typeface="Times New Roman"/>
              <a:cs typeface="Times New Roman"/>
            </a:endParaRPr>
          </a:p>
          <a:p>
            <a:pPr marL="368300" indent="-355600">
              <a:lnSpc>
                <a:spcPct val="100000"/>
              </a:lnSpc>
              <a:spcBef>
                <a:spcPts val="1465"/>
              </a:spcBef>
              <a:buAutoNum type="arabicPlain"/>
              <a:tabLst>
                <a:tab pos="368300" algn="l"/>
              </a:tabLst>
            </a:pPr>
            <a:r>
              <a:rPr sz="2800" dirty="0">
                <a:latin typeface="Times New Roman"/>
                <a:cs typeface="Times New Roman"/>
              </a:rPr>
              <a:t>increase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the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solute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excreted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as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from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protein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metabolism.</a:t>
            </a:r>
            <a:endParaRPr sz="2800" dirty="0">
              <a:latin typeface="Times New Roman"/>
              <a:cs typeface="Times New Roman"/>
            </a:endParaRPr>
          </a:p>
          <a:p>
            <a:pPr marL="12700" marR="5080" indent="355600">
              <a:lnSpc>
                <a:spcPct val="130000"/>
              </a:lnSpc>
              <a:spcBef>
                <a:spcPts val="1000"/>
              </a:spcBef>
              <a:buAutoNum type="arabicPlain"/>
              <a:tabLst>
                <a:tab pos="368300" algn="l"/>
              </a:tabLst>
            </a:pPr>
            <a:r>
              <a:rPr sz="2800" dirty="0">
                <a:latin typeface="Times New Roman"/>
                <a:cs typeface="Times New Roman"/>
              </a:rPr>
              <a:t>increase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intake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salts,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beer,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coffee,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tea,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lang="en-US" sz="2800" spc="-45" dirty="0">
                <a:latin typeface="Times New Roman"/>
                <a:cs typeface="Times New Roman"/>
              </a:rPr>
              <a:t>and </a:t>
            </a:r>
            <a:r>
              <a:rPr sz="2800" dirty="0">
                <a:latin typeface="Times New Roman"/>
                <a:cs typeface="Times New Roman"/>
              </a:rPr>
              <a:t>alcoholic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lang="en-US" sz="2800" dirty="0">
                <a:latin typeface="Times New Roman"/>
                <a:cs typeface="Times New Roman"/>
              </a:rPr>
              <a:t>beverages </a:t>
            </a:r>
            <a:r>
              <a:rPr sz="2800" dirty="0">
                <a:latin typeface="Times New Roman"/>
                <a:cs typeface="Times New Roman"/>
              </a:rPr>
              <a:t>(have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lang="en-US" sz="2800" spc="-80" dirty="0">
                <a:latin typeface="Times New Roman"/>
                <a:cs typeface="Times New Roman"/>
              </a:rPr>
              <a:t>a </a:t>
            </a:r>
            <a:r>
              <a:rPr sz="2800" spc="-10" dirty="0">
                <a:latin typeface="Times New Roman"/>
                <a:cs typeface="Times New Roman"/>
              </a:rPr>
              <a:t>diuretic effect).</a:t>
            </a:r>
            <a:endParaRPr sz="2800" dirty="0">
              <a:latin typeface="Times New Roman"/>
              <a:cs typeface="Times New Roman"/>
            </a:endParaRPr>
          </a:p>
          <a:p>
            <a:pPr marL="368300" indent="-355600">
              <a:lnSpc>
                <a:spcPct val="100000"/>
              </a:lnSpc>
              <a:spcBef>
                <a:spcPts val="1945"/>
              </a:spcBef>
              <a:buAutoNum type="arabicPlain"/>
              <a:tabLst>
                <a:tab pos="368300" algn="l"/>
              </a:tabLst>
            </a:pPr>
            <a:r>
              <a:rPr sz="2800" dirty="0">
                <a:latin typeface="Times New Roman"/>
                <a:cs typeface="Times New Roman"/>
              </a:rPr>
              <a:t>Excessive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fluid</a:t>
            </a:r>
            <a:r>
              <a:rPr sz="2800" spc="-10" dirty="0">
                <a:latin typeface="Times New Roman"/>
                <a:cs typeface="Times New Roman"/>
              </a:rPr>
              <a:t> intake.</a:t>
            </a:r>
            <a:endParaRPr sz="2800" dirty="0">
              <a:latin typeface="Times New Roman"/>
              <a:cs typeface="Times New Roman"/>
            </a:endParaRPr>
          </a:p>
          <a:p>
            <a:pPr marL="12700" marR="85725" indent="81915">
              <a:lnSpc>
                <a:spcPct val="130000"/>
              </a:lnSpc>
              <a:spcBef>
                <a:spcPts val="994"/>
              </a:spcBef>
            </a:pPr>
            <a:r>
              <a:rPr sz="2800" b="1" u="sng" dirty="0">
                <a:latin typeface="Times New Roman"/>
                <a:cs typeface="Times New Roman"/>
              </a:rPr>
              <a:t>Increase</a:t>
            </a:r>
            <a:r>
              <a:rPr sz="2800" u="sng" spc="-35" dirty="0">
                <a:latin typeface="Times New Roman"/>
                <a:cs typeface="Times New Roman"/>
              </a:rPr>
              <a:t> </a:t>
            </a:r>
            <a:r>
              <a:rPr sz="2800" u="sng" dirty="0">
                <a:latin typeface="Times New Roman"/>
                <a:cs typeface="Times New Roman"/>
              </a:rPr>
              <a:t>in</a:t>
            </a:r>
            <a:r>
              <a:rPr sz="2800" u="sng" spc="-15" dirty="0">
                <a:latin typeface="Times New Roman"/>
                <a:cs typeface="Times New Roman"/>
              </a:rPr>
              <a:t> </a:t>
            </a:r>
            <a:r>
              <a:rPr sz="2800" u="sng" dirty="0">
                <a:latin typeface="Times New Roman"/>
                <a:cs typeface="Times New Roman"/>
              </a:rPr>
              <a:t>urine</a:t>
            </a:r>
            <a:r>
              <a:rPr sz="2800" u="sng" spc="-30" dirty="0">
                <a:latin typeface="Times New Roman"/>
                <a:cs typeface="Times New Roman"/>
              </a:rPr>
              <a:t> </a:t>
            </a:r>
            <a:r>
              <a:rPr sz="2800" u="sng" dirty="0">
                <a:latin typeface="Times New Roman"/>
                <a:cs typeface="Times New Roman"/>
              </a:rPr>
              <a:t>volume</a:t>
            </a:r>
            <a:r>
              <a:rPr sz="2800" u="sng" spc="-30" dirty="0">
                <a:latin typeface="Times New Roman"/>
                <a:cs typeface="Times New Roman"/>
              </a:rPr>
              <a:t> </a:t>
            </a:r>
            <a:r>
              <a:rPr sz="2800" b="1" u="sng" dirty="0">
                <a:latin typeface="Times New Roman"/>
                <a:cs typeface="Times New Roman"/>
              </a:rPr>
              <a:t>pathologically</a:t>
            </a:r>
            <a:r>
              <a:rPr sz="2800" u="sng" spc="-40" dirty="0">
                <a:latin typeface="Times New Roman"/>
                <a:cs typeface="Times New Roman"/>
              </a:rPr>
              <a:t> </a:t>
            </a:r>
            <a:r>
              <a:rPr sz="2800" b="1" u="sng" dirty="0">
                <a:latin typeface="Times New Roman"/>
                <a:cs typeface="Times New Roman"/>
              </a:rPr>
              <a:t>occurs</a:t>
            </a:r>
            <a:r>
              <a:rPr sz="2800" u="sng" spc="-35" dirty="0">
                <a:latin typeface="Times New Roman"/>
                <a:cs typeface="Times New Roman"/>
              </a:rPr>
              <a:t> </a:t>
            </a:r>
            <a:r>
              <a:rPr sz="2800" u="sng" dirty="0">
                <a:latin typeface="Times New Roman"/>
                <a:cs typeface="Times New Roman"/>
              </a:rPr>
              <a:t>in:</a:t>
            </a:r>
            <a:r>
              <a:rPr sz="2800" u="sng" spc="-25" dirty="0">
                <a:latin typeface="Times New Roman"/>
                <a:cs typeface="Times New Roman"/>
              </a:rPr>
              <a:t> </a:t>
            </a:r>
            <a:endParaRPr lang="en-US" sz="2800" u="sng" spc="-25" dirty="0">
              <a:latin typeface="Times New Roman"/>
              <a:cs typeface="Times New Roman"/>
            </a:endParaRPr>
          </a:p>
          <a:p>
            <a:pPr marL="12700" marR="85725" indent="81915">
              <a:lnSpc>
                <a:spcPct val="130000"/>
              </a:lnSpc>
              <a:spcBef>
                <a:spcPts val="994"/>
              </a:spcBef>
            </a:pPr>
            <a:r>
              <a:rPr lang="en-US" sz="2800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ervous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stimuli,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diabetes </a:t>
            </a:r>
            <a:r>
              <a:rPr sz="2800" dirty="0">
                <a:latin typeface="Times New Roman"/>
                <a:cs typeface="Times New Roman"/>
              </a:rPr>
              <a:t>mellitus,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diabetes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insipidus,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renal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failure</a:t>
            </a:r>
            <a:r>
              <a:rPr lang="en-US" sz="2800" dirty="0">
                <a:latin typeface="Times New Roman"/>
                <a:cs typeface="Times New Roman"/>
              </a:rPr>
              <a:t>, and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diuretics.</a:t>
            </a:r>
            <a:endParaRPr sz="2800" dirty="0">
              <a:latin typeface="Times New Roman"/>
              <a:cs typeface="Times New Roman"/>
            </a:endParaRPr>
          </a:p>
          <a:p>
            <a:pPr marL="12700" marR="390525">
              <a:lnSpc>
                <a:spcPct val="130000"/>
              </a:lnSpc>
              <a:spcBef>
                <a:spcPts val="1000"/>
              </a:spcBef>
            </a:pPr>
            <a:r>
              <a:rPr sz="2800" b="1" u="sng" dirty="0">
                <a:latin typeface="Times New Roman"/>
                <a:cs typeface="Times New Roman"/>
              </a:rPr>
              <a:t>Decrease</a:t>
            </a:r>
            <a:r>
              <a:rPr sz="2800" b="1" u="sng" spc="-40" dirty="0">
                <a:latin typeface="Times New Roman"/>
                <a:cs typeface="Times New Roman"/>
              </a:rPr>
              <a:t> </a:t>
            </a:r>
            <a:r>
              <a:rPr sz="2800" b="1" u="sng" dirty="0">
                <a:latin typeface="Times New Roman"/>
                <a:cs typeface="Times New Roman"/>
              </a:rPr>
              <a:t>in</a:t>
            </a:r>
            <a:r>
              <a:rPr sz="2800" b="1" u="sng" spc="-15" dirty="0">
                <a:latin typeface="Times New Roman"/>
                <a:cs typeface="Times New Roman"/>
              </a:rPr>
              <a:t> </a:t>
            </a:r>
            <a:r>
              <a:rPr sz="2800" b="1" u="sng" dirty="0">
                <a:latin typeface="Times New Roman"/>
                <a:cs typeface="Times New Roman"/>
              </a:rPr>
              <a:t>urine</a:t>
            </a:r>
            <a:r>
              <a:rPr sz="2800" b="1" u="sng" spc="-40" dirty="0">
                <a:latin typeface="Times New Roman"/>
                <a:cs typeface="Times New Roman"/>
              </a:rPr>
              <a:t> </a:t>
            </a:r>
            <a:r>
              <a:rPr sz="2800" b="1" u="sng" dirty="0">
                <a:latin typeface="Times New Roman"/>
                <a:cs typeface="Times New Roman"/>
              </a:rPr>
              <a:t>volume</a:t>
            </a:r>
            <a:r>
              <a:rPr sz="2800" b="1" u="sng" spc="-35" dirty="0">
                <a:latin typeface="Times New Roman"/>
                <a:cs typeface="Times New Roman"/>
              </a:rPr>
              <a:t> </a:t>
            </a:r>
            <a:r>
              <a:rPr sz="2800" b="1" u="sng" dirty="0">
                <a:latin typeface="Times New Roman"/>
                <a:cs typeface="Times New Roman"/>
              </a:rPr>
              <a:t>occurs</a:t>
            </a:r>
            <a:r>
              <a:rPr sz="2800" b="1" u="sng" spc="-45" dirty="0">
                <a:latin typeface="Times New Roman"/>
                <a:cs typeface="Times New Roman"/>
              </a:rPr>
              <a:t> </a:t>
            </a:r>
            <a:r>
              <a:rPr sz="2800" b="1" u="sng" dirty="0">
                <a:latin typeface="Times New Roman"/>
                <a:cs typeface="Times New Roman"/>
              </a:rPr>
              <a:t>in</a:t>
            </a:r>
            <a:r>
              <a:rPr lang="en-US" sz="2800" b="1" u="sng" dirty="0">
                <a:latin typeface="Times New Roman"/>
                <a:cs typeface="Times New Roman"/>
              </a:rPr>
              <a:t> pathological and </a:t>
            </a:r>
            <a:r>
              <a:rPr lang="en-US" sz="2800" u="sng" dirty="0">
                <a:latin typeface="Times New Roman"/>
                <a:cs typeface="Times New Roman"/>
              </a:rPr>
              <a:t>physiological</a:t>
            </a:r>
            <a:r>
              <a:rPr lang="en-US" sz="2800" b="1" u="sng" dirty="0">
                <a:latin typeface="Times New Roman"/>
                <a:cs typeface="Times New Roman"/>
              </a:rPr>
              <a:t> states</a:t>
            </a:r>
            <a:r>
              <a:rPr sz="2800" dirty="0">
                <a:latin typeface="Times New Roman"/>
                <a:cs typeface="Times New Roman"/>
              </a:rPr>
              <a:t>: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dehydration,</a:t>
            </a:r>
            <a:r>
              <a:rPr sz="2800" b="1" spc="-6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gastroenteritis,</a:t>
            </a:r>
            <a:r>
              <a:rPr sz="2800" b="1" spc="-2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pyrexia</a:t>
            </a:r>
            <a:r>
              <a:rPr sz="2800" spc="-10" dirty="0">
                <a:latin typeface="Times New Roman"/>
                <a:cs typeface="Times New Roman"/>
              </a:rPr>
              <a:t>, </a:t>
            </a:r>
            <a:r>
              <a:rPr lang="en-US" sz="2800" spc="-10" dirty="0">
                <a:latin typeface="Times New Roman"/>
                <a:cs typeface="Times New Roman"/>
              </a:rPr>
              <a:t>and </a:t>
            </a:r>
            <a:r>
              <a:rPr sz="2800" dirty="0">
                <a:latin typeface="Times New Roman"/>
                <a:cs typeface="Times New Roman"/>
              </a:rPr>
              <a:t>poor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fluid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intake.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676" y="17779"/>
            <a:ext cx="10710113" cy="986937"/>
          </a:xfrm>
          <a:prstGeom prst="rect">
            <a:avLst/>
          </a:prstGeom>
        </p:spPr>
        <p:txBody>
          <a:bodyPr vert="horz" wrap="square" lIns="0" tIns="306832" rIns="0" bIns="0" rtlCol="0">
            <a:spAutoFit/>
          </a:bodyPr>
          <a:lstStyle/>
          <a:p>
            <a:pPr marL="365760">
              <a:lnSpc>
                <a:spcPct val="100000"/>
              </a:lnSpc>
              <a:spcBef>
                <a:spcPts val="100"/>
              </a:spcBef>
            </a:pPr>
            <a:r>
              <a:rPr sz="44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</a:t>
            </a:r>
            <a:r>
              <a:rPr sz="4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Odor</a:t>
            </a:r>
            <a:endParaRPr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600" y="1638680"/>
            <a:ext cx="11887199" cy="4288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ormally</a:t>
            </a:r>
            <a:r>
              <a:rPr sz="28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faint</a:t>
            </a:r>
            <a:r>
              <a:rPr sz="2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aromatic</a:t>
            </a:r>
            <a:r>
              <a:rPr sz="28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odor</a:t>
            </a:r>
            <a:r>
              <a:rPr sz="2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</a:t>
            </a:r>
            <a:r>
              <a:rPr sz="28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8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presence</a:t>
            </a:r>
            <a:r>
              <a:rPr sz="28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8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volatile</a:t>
            </a:r>
            <a:r>
              <a:rPr sz="28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acids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1945" indent="-309245">
              <a:lnSpc>
                <a:spcPct val="100000"/>
              </a:lnSpc>
              <a:spcBef>
                <a:spcPts val="2690"/>
              </a:spcBef>
              <a:buFont typeface="Arial MT"/>
              <a:buChar char="•"/>
              <a:tabLst>
                <a:tab pos="321945" algn="l"/>
              </a:tabLst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fruity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smell: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</a:t>
            </a:r>
            <a:r>
              <a:rPr sz="2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presence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ketone</a:t>
            </a:r>
            <a:r>
              <a:rPr sz="2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bodies.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0029" indent="-227329">
              <a:lnSpc>
                <a:spcPct val="100000"/>
              </a:lnSpc>
              <a:spcBef>
                <a:spcPts val="267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Amonical</a:t>
            </a:r>
            <a:r>
              <a:rPr sz="28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presence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bacteria.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1945" indent="-309245">
              <a:lnSpc>
                <a:spcPct val="100000"/>
              </a:lnSpc>
              <a:spcBef>
                <a:spcPts val="2680"/>
              </a:spcBef>
              <a:buFont typeface="Arial MT"/>
              <a:buChar char="•"/>
              <a:tabLst>
                <a:tab pos="321945" algn="l"/>
              </a:tabLst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Putrid</a:t>
            </a:r>
            <a:r>
              <a:rPr sz="28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</a:t>
            </a:r>
            <a:r>
              <a:rPr sz="28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8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8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presence</a:t>
            </a:r>
            <a:r>
              <a:rPr sz="28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H2S.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0029" indent="-227329">
              <a:lnSpc>
                <a:spcPct val="100000"/>
              </a:lnSpc>
              <a:spcBef>
                <a:spcPts val="269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Fecal</a:t>
            </a:r>
            <a:r>
              <a:rPr sz="28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fecal</a:t>
            </a:r>
            <a:r>
              <a:rPr sz="28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contamination.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2590" indent="-389890">
              <a:lnSpc>
                <a:spcPct val="100000"/>
              </a:lnSpc>
              <a:spcBef>
                <a:spcPts val="2675"/>
              </a:spcBef>
              <a:buFont typeface="Arial MT"/>
              <a:buChar char="•"/>
              <a:tabLst>
                <a:tab pos="402590" algn="l"/>
                <a:tab pos="2202815" algn="l"/>
              </a:tabLst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Foul</a:t>
            </a:r>
            <a:r>
              <a:rPr sz="2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odor</a:t>
            </a:r>
            <a:r>
              <a:rPr sz="28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urinary</a:t>
            </a:r>
            <a:r>
              <a:rPr sz="2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tract</a:t>
            </a:r>
            <a:r>
              <a:rPr sz="28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676" y="17779"/>
            <a:ext cx="10710113" cy="1014893"/>
          </a:xfrm>
          <a:prstGeom prst="rect">
            <a:avLst/>
          </a:prstGeom>
        </p:spPr>
        <p:txBody>
          <a:bodyPr vert="horz" wrap="square" lIns="0" tIns="334518" rIns="0" bIns="0" rtlCol="0">
            <a:spAutoFit/>
          </a:bodyPr>
          <a:lstStyle/>
          <a:p>
            <a:pPr marL="365760">
              <a:lnSpc>
                <a:spcPct val="100000"/>
              </a:lnSpc>
              <a:spcBef>
                <a:spcPts val="100"/>
              </a:spcBef>
            </a:pPr>
            <a:r>
              <a:rPr sz="4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4-Appearance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001" y="1482090"/>
            <a:ext cx="10894694" cy="30181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lang="en-US" sz="3200" dirty="0">
                <a:latin typeface="Times New Roman"/>
                <a:cs typeface="Times New Roman"/>
              </a:rPr>
              <a:t>Freshly </a:t>
            </a:r>
            <a:r>
              <a:rPr sz="3200" dirty="0">
                <a:latin typeface="Times New Roman"/>
                <a:cs typeface="Times New Roman"/>
              </a:rPr>
              <a:t>voided</a:t>
            </a:r>
            <a:r>
              <a:rPr lang="en-US" sz="3200" spc="1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urine</a:t>
            </a:r>
            <a:r>
              <a:rPr lang="en-US" sz="3200" spc="114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is</a:t>
            </a:r>
            <a:r>
              <a:rPr lang="en-US" sz="3200" spc="12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clear</a:t>
            </a:r>
            <a:r>
              <a:rPr lang="en-US" sz="3200" b="1" spc="114" dirty="0">
                <a:latin typeface="Times New Roman"/>
                <a:cs typeface="Times New Roman"/>
              </a:rPr>
              <a:t> on standing;</a:t>
            </a:r>
          </a:p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lang="en-US" sz="3200" b="1" spc="114" dirty="0">
                <a:latin typeface="Times New Roman"/>
                <a:cs typeface="Times New Roman"/>
              </a:rPr>
              <a:t>Clouding may occur or sediment may form due to </a:t>
            </a:r>
          </a:p>
          <a:p>
            <a:pPr marL="469900" indent="-457200" algn="just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3200" b="1" spc="114" dirty="0">
                <a:latin typeface="Times New Roman"/>
                <a:cs typeface="Times New Roman"/>
              </a:rPr>
              <a:t>The presence of amorphous phosphate and carbonate that sediment in alkaline urine </a:t>
            </a:r>
          </a:p>
          <a:p>
            <a:pPr marL="469900" indent="-457200" algn="just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3200" b="1" spc="114" dirty="0">
                <a:latin typeface="Times New Roman"/>
                <a:cs typeface="Times New Roman"/>
              </a:rPr>
              <a:t>Uric acid that sediments in acidic urine, high oxalate, </a:t>
            </a:r>
          </a:p>
          <a:p>
            <a:pPr marL="469900" indent="-457200" algn="just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US" sz="3200" b="1" spc="114" dirty="0">
                <a:latin typeface="Times New Roman"/>
                <a:cs typeface="Times New Roman"/>
              </a:rPr>
              <a:t>Pus, epithelial cells, bacteria,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and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blood.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886459" y="471360"/>
            <a:ext cx="11305541" cy="22781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5-Reaction:</a:t>
            </a:r>
            <a:r>
              <a:rPr sz="32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="1" spc="-4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en-US" sz="3200" b="1" spc="-4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sz="3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urine</a:t>
            </a:r>
            <a:r>
              <a:rPr sz="32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normally</a:t>
            </a:r>
            <a:r>
              <a:rPr sz="3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slightly</a:t>
            </a:r>
            <a:r>
              <a:rPr sz="32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acidic(4.8-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8)with</a:t>
            </a:r>
            <a:r>
              <a:rPr sz="32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2080"/>
              </a:spcBef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</a:t>
            </a:r>
            <a:r>
              <a:rPr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3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5.5.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2895600"/>
            <a:ext cx="10360025" cy="3630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marR="5080" indent="-227329" algn="just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Acidic</a:t>
            </a:r>
            <a:r>
              <a:rPr sz="3200" u="sng" spc="1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urine</a:t>
            </a:r>
            <a:r>
              <a:rPr sz="3200" dirty="0">
                <a:latin typeface="Times New Roman"/>
                <a:cs typeface="Times New Roman"/>
              </a:rPr>
              <a:t>:</a:t>
            </a:r>
            <a:r>
              <a:rPr sz="3200" spc="1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as</a:t>
            </a:r>
            <a:r>
              <a:rPr sz="3200" spc="1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</a:t>
            </a:r>
            <a:r>
              <a:rPr sz="3200" spc="1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cases</a:t>
            </a:r>
            <a:r>
              <a:rPr sz="3200" spc="1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1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diarrhea,</a:t>
            </a:r>
            <a:r>
              <a:rPr sz="3200" spc="1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acidifying</a:t>
            </a:r>
            <a:r>
              <a:rPr sz="3200" spc="1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salts</a:t>
            </a:r>
            <a:r>
              <a:rPr sz="3200" spc="1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(</a:t>
            </a:r>
            <a:r>
              <a:rPr lang="en-US" sz="3200" dirty="0">
                <a:latin typeface="Times New Roman"/>
                <a:cs typeface="Times New Roman"/>
              </a:rPr>
              <a:t>NH4CI</a:t>
            </a:r>
            <a:r>
              <a:rPr sz="3200" dirty="0">
                <a:latin typeface="Times New Roman"/>
                <a:cs typeface="Times New Roman"/>
              </a:rPr>
              <a:t>)</a:t>
            </a:r>
            <a:r>
              <a:rPr sz="3200" spc="14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intake</a:t>
            </a:r>
            <a:r>
              <a:rPr lang="en-US" sz="3200" spc="-10" dirty="0">
                <a:latin typeface="Times New Roman"/>
                <a:cs typeface="Times New Roman"/>
              </a:rPr>
              <a:t>,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DM,</a:t>
            </a:r>
            <a:r>
              <a:rPr sz="3200" spc="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starvation,</a:t>
            </a:r>
            <a:r>
              <a:rPr sz="3200" spc="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dehydration</a:t>
            </a:r>
            <a:r>
              <a:rPr lang="en-US" sz="3200" dirty="0">
                <a:latin typeface="Times New Roman"/>
                <a:cs typeface="Times New Roman"/>
              </a:rPr>
              <a:t>,</a:t>
            </a:r>
            <a:r>
              <a:rPr sz="3200" spc="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and</a:t>
            </a:r>
            <a:r>
              <a:rPr sz="3200" spc="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diet</a:t>
            </a:r>
            <a:r>
              <a:rPr sz="3200" spc="20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high</a:t>
            </a:r>
            <a:r>
              <a:rPr lang="en-US"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meat. </a:t>
            </a:r>
            <a:endParaRPr lang="en-US" sz="3200" dirty="0">
              <a:latin typeface="Times New Roman"/>
              <a:cs typeface="Times New Roman"/>
            </a:endParaRPr>
          </a:p>
          <a:p>
            <a:pPr marL="240029" marR="5080" indent="-227329" algn="just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dirty="0">
                <a:latin typeface="Times New Roman"/>
                <a:cs typeface="Times New Roman"/>
              </a:rPr>
              <a:t>Acidic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urine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associated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with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xanthine,</a:t>
            </a:r>
            <a:r>
              <a:rPr sz="3200" b="1" spc="-3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cysteine,</a:t>
            </a:r>
            <a:r>
              <a:rPr sz="3200" b="1" spc="-2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uric</a:t>
            </a:r>
            <a:r>
              <a:rPr sz="3200" b="1" spc="-3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acid</a:t>
            </a:r>
            <a:r>
              <a:rPr lang="en-US" sz="3200" b="1" dirty="0">
                <a:latin typeface="Times New Roman"/>
                <a:cs typeface="Times New Roman"/>
              </a:rPr>
              <a:t>,</a:t>
            </a:r>
            <a:r>
              <a:rPr sz="3200" b="1" spc="-20" dirty="0">
                <a:latin typeface="Times New Roman"/>
                <a:cs typeface="Times New Roman"/>
              </a:rPr>
              <a:t> </a:t>
            </a:r>
            <a:r>
              <a:rPr sz="3200" b="1" spc="-25" dirty="0">
                <a:latin typeface="Times New Roman"/>
                <a:cs typeface="Times New Roman"/>
              </a:rPr>
              <a:t>and </a:t>
            </a:r>
            <a:r>
              <a:rPr sz="3200" b="1" dirty="0">
                <a:latin typeface="Times New Roman"/>
                <a:cs typeface="Times New Roman"/>
              </a:rPr>
              <a:t>calcium</a:t>
            </a:r>
            <a:r>
              <a:rPr sz="3200" b="1" spc="-2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oxalate</a:t>
            </a:r>
            <a:r>
              <a:rPr sz="3200" b="1" spc="-45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stones</a:t>
            </a:r>
            <a:endParaRPr sz="32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762000"/>
            <a:ext cx="11277599" cy="4356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marR="5080" indent="-227329" algn="justLow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  <a:tab pos="2922905" algn="l"/>
              </a:tabLst>
            </a:pP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Alkaline</a:t>
            </a:r>
            <a:r>
              <a:rPr sz="3200" b="1" u="sng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urine</a:t>
            </a:r>
            <a:r>
              <a:rPr sz="3200" dirty="0">
                <a:latin typeface="Times New Roman"/>
                <a:cs typeface="Times New Roman"/>
              </a:rPr>
              <a:t>: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as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excessive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vomiting,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intake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bicarbonate,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some</a:t>
            </a:r>
            <a:r>
              <a:rPr lang="en-US"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cases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bacterial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infection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where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bacteria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convert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urea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ammonia,</a:t>
            </a:r>
            <a:r>
              <a:rPr sz="3200" spc="-25" dirty="0">
                <a:latin typeface="Times New Roman"/>
                <a:cs typeface="Times New Roman"/>
              </a:rPr>
              <a:t> in 	</a:t>
            </a:r>
            <a:r>
              <a:rPr sz="3200" dirty="0">
                <a:latin typeface="Times New Roman"/>
                <a:cs typeface="Times New Roman"/>
              </a:rPr>
              <a:t>Anuria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(renal</a:t>
            </a:r>
            <a:r>
              <a:rPr sz="3200" spc="-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damage),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lang="en-US" sz="3200" dirty="0">
                <a:latin typeface="Times New Roman"/>
                <a:cs typeface="Times New Roman"/>
              </a:rPr>
              <a:t>vegetarian</a:t>
            </a:r>
            <a:r>
              <a:rPr sz="3200" spc="-7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diet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(formation</a:t>
            </a:r>
            <a:r>
              <a:rPr sz="3200" spc="-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alkaline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carbonate. 	</a:t>
            </a:r>
            <a:endParaRPr lang="en-US" sz="3200" spc="-10" dirty="0">
              <a:latin typeface="Times New Roman"/>
              <a:cs typeface="Times New Roman"/>
            </a:endParaRPr>
          </a:p>
          <a:p>
            <a:pPr marL="240029" marR="5080" indent="-227329" algn="justLow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  <a:tab pos="2922905" algn="l"/>
              </a:tabLst>
            </a:pPr>
            <a:r>
              <a:rPr sz="3200" dirty="0">
                <a:latin typeface="Times New Roman"/>
                <a:cs typeface="Times New Roman"/>
              </a:rPr>
              <a:t>Alkaline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urine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associated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with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(calcium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carbonate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stones,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calcium 	</a:t>
            </a:r>
            <a:r>
              <a:rPr sz="3200" dirty="0">
                <a:latin typeface="Times New Roman"/>
                <a:cs typeface="Times New Roman"/>
              </a:rPr>
              <a:t>phosphate</a:t>
            </a:r>
            <a:r>
              <a:rPr sz="3200" spc="-9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stones,</a:t>
            </a:r>
            <a:r>
              <a:rPr lang="en-US"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magnesium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phosphate</a:t>
            </a:r>
            <a:r>
              <a:rPr sz="3200" spc="-7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stones)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600" y="381000"/>
            <a:ext cx="10972800" cy="63409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  <a:tabLst>
                <a:tab pos="241300" algn="l"/>
              </a:tabLst>
            </a:pPr>
            <a:r>
              <a:rPr lang="en-US" sz="5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5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5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gravity:</a:t>
            </a:r>
          </a:p>
          <a:p>
            <a:pPr marL="240029" marR="5080" indent="-227329" algn="just">
              <a:lnSpc>
                <a:spcPct val="12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lang="en-US"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</a:t>
            </a:r>
            <a:r>
              <a:rPr lang="en-US" sz="3200" spc="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3200" spc="3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particles,</a:t>
            </a:r>
            <a:r>
              <a:rPr lang="en-US" sz="3200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including</a:t>
            </a:r>
            <a:r>
              <a:rPr lang="en-US" sz="3200" spc="3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waste</a:t>
            </a:r>
            <a:r>
              <a:rPr lang="en-US" sz="3200" spc="3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3200" spc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electrolyte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3200"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3200" spc="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urine,</a:t>
            </a:r>
            <a:r>
              <a:rPr lang="en-US" sz="3200" spc="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3200" spc="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refers</a:t>
            </a:r>
            <a:r>
              <a:rPr lang="en-US" sz="3200"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3200" spc="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3200" spc="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weight</a:t>
            </a:r>
            <a:r>
              <a:rPr lang="en-US" sz="3200" spc="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3200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urine</a:t>
            </a:r>
            <a:r>
              <a:rPr lang="en-US" sz="3200" spc="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3200"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sz="3200" spc="1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3200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distelled</a:t>
            </a:r>
            <a:r>
              <a:rPr lang="en-US" sz="3200" spc="5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en-US" sz="3200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(which</a:t>
            </a:r>
            <a:r>
              <a:rPr lang="en-US" sz="3200" spc="4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</a:t>
            </a:r>
            <a:r>
              <a:rPr lang="en-US" sz="3200" spc="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sp.gravity</a:t>
            </a:r>
            <a:r>
              <a:rPr lang="en-US" sz="3200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3200" spc="48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1).</a:t>
            </a:r>
            <a:r>
              <a:rPr lang="en-US" sz="3200" spc="4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Sp.gravity</a:t>
            </a:r>
            <a:r>
              <a:rPr lang="en-US" sz="3200" spc="4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320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urine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hours,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measured with a urinometer.</a:t>
            </a:r>
          </a:p>
          <a:p>
            <a:pPr marL="240029" marR="5080" indent="-227329" algn="just">
              <a:lnSpc>
                <a:spcPct val="12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0029" marR="5080" indent="-227329" algn="just">
              <a:lnSpc>
                <a:spcPct val="12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</a:t>
            </a:r>
            <a:r>
              <a:rPr lang="en-US"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</a:t>
            </a:r>
            <a:r>
              <a:rPr lang="en-US" sz="3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32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sp.gravity</a:t>
            </a:r>
            <a:r>
              <a:rPr lang="en-US"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32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sz="3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3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1.008-</a:t>
            </a:r>
            <a:r>
              <a:rPr lang="en-US"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1.025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0029" marR="5080" indent="-227329" algn="just">
              <a:lnSpc>
                <a:spcPct val="12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endParaRPr lang="en-US" sz="3200" dirty="0">
              <a:latin typeface="Times New Roman"/>
              <a:cs typeface="Times New Roman"/>
            </a:endParaRPr>
          </a:p>
          <a:p>
            <a:pPr marL="240029" marR="5080" indent="-227329" algn="just">
              <a:lnSpc>
                <a:spcPct val="12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endParaRPr sz="3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08067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530504"/>
            <a:ext cx="12115800" cy="57072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marR="5080" indent="-227329" algn="just">
              <a:lnSpc>
                <a:spcPct val="12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High</a:t>
            </a:r>
            <a:r>
              <a:rPr sz="3200" spc="2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sp</a:t>
            </a:r>
            <a:r>
              <a:rPr sz="3200" spc="28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gravity</a:t>
            </a:r>
            <a:r>
              <a:rPr sz="3200" spc="2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occurs</a:t>
            </a:r>
            <a:r>
              <a:rPr sz="3200" spc="2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in:</a:t>
            </a:r>
            <a:r>
              <a:rPr sz="3200" spc="28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nephritis,</a:t>
            </a:r>
            <a:r>
              <a:rPr sz="3200" spc="28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decreased</a:t>
            </a:r>
            <a:r>
              <a:rPr sz="3200" spc="28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fluid</a:t>
            </a:r>
            <a:r>
              <a:rPr sz="3200" spc="28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intake,</a:t>
            </a:r>
            <a:r>
              <a:rPr sz="3200" spc="26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presence 	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100" dirty="0">
                <a:latin typeface="Times New Roman"/>
                <a:cs typeface="Times New Roman"/>
              </a:rPr>
              <a:t>  </a:t>
            </a:r>
            <a:r>
              <a:rPr sz="3200" dirty="0">
                <a:latin typeface="Times New Roman"/>
                <a:cs typeface="Times New Roman"/>
              </a:rPr>
              <a:t>glucose</a:t>
            </a:r>
            <a:r>
              <a:rPr sz="3200" spc="95" dirty="0">
                <a:latin typeface="Times New Roman"/>
                <a:cs typeface="Times New Roman"/>
              </a:rPr>
              <a:t>  </a:t>
            </a:r>
            <a:r>
              <a:rPr sz="3200" dirty="0">
                <a:latin typeface="Times New Roman"/>
                <a:cs typeface="Times New Roman"/>
              </a:rPr>
              <a:t>(glucoseuria</a:t>
            </a:r>
            <a:r>
              <a:rPr sz="3200" spc="100" dirty="0">
                <a:latin typeface="Times New Roman"/>
                <a:cs typeface="Times New Roman"/>
              </a:rPr>
              <a:t>  </a:t>
            </a:r>
            <a:r>
              <a:rPr sz="3200" dirty="0">
                <a:latin typeface="Times New Roman"/>
                <a:cs typeface="Times New Roman"/>
              </a:rPr>
              <a:t>as</a:t>
            </a:r>
            <a:r>
              <a:rPr sz="3200" spc="100" dirty="0">
                <a:latin typeface="Times New Roman"/>
                <a:cs typeface="Times New Roman"/>
              </a:rPr>
              <a:t>  </a:t>
            </a:r>
            <a:r>
              <a:rPr sz="3200" dirty="0">
                <a:latin typeface="Times New Roman"/>
                <a:cs typeface="Times New Roman"/>
              </a:rPr>
              <a:t>in</a:t>
            </a:r>
            <a:r>
              <a:rPr sz="3200" spc="100" dirty="0">
                <a:latin typeface="Times New Roman"/>
                <a:cs typeface="Times New Roman"/>
              </a:rPr>
              <a:t>  </a:t>
            </a:r>
            <a:r>
              <a:rPr sz="3200" dirty="0">
                <a:latin typeface="Times New Roman"/>
                <a:cs typeface="Times New Roman"/>
              </a:rPr>
              <a:t>DM),</a:t>
            </a:r>
            <a:r>
              <a:rPr sz="3200" spc="100" dirty="0">
                <a:latin typeface="Times New Roman"/>
                <a:cs typeface="Times New Roman"/>
              </a:rPr>
              <a:t>  </a:t>
            </a:r>
            <a:r>
              <a:rPr sz="3200" dirty="0">
                <a:latin typeface="Times New Roman"/>
                <a:cs typeface="Times New Roman"/>
              </a:rPr>
              <a:t>or</a:t>
            </a:r>
            <a:r>
              <a:rPr sz="3200" spc="100" dirty="0">
                <a:latin typeface="Times New Roman"/>
                <a:cs typeface="Times New Roman"/>
              </a:rPr>
              <a:t>  </a:t>
            </a:r>
            <a:r>
              <a:rPr sz="3200" dirty="0">
                <a:latin typeface="Times New Roman"/>
                <a:cs typeface="Times New Roman"/>
              </a:rPr>
              <a:t>protein</a:t>
            </a:r>
            <a:r>
              <a:rPr sz="3200" spc="100" dirty="0">
                <a:latin typeface="Times New Roman"/>
                <a:cs typeface="Times New Roman"/>
              </a:rPr>
              <a:t>  </a:t>
            </a:r>
            <a:r>
              <a:rPr sz="3200" dirty="0">
                <a:latin typeface="Times New Roman"/>
                <a:cs typeface="Times New Roman"/>
              </a:rPr>
              <a:t>(proteinuria</a:t>
            </a:r>
            <a:r>
              <a:rPr sz="3200" spc="95" dirty="0">
                <a:latin typeface="Times New Roman"/>
                <a:cs typeface="Times New Roman"/>
              </a:rPr>
              <a:t>  </a:t>
            </a:r>
            <a:r>
              <a:rPr sz="3200" dirty="0">
                <a:latin typeface="Times New Roman"/>
                <a:cs typeface="Times New Roman"/>
              </a:rPr>
              <a:t>as</a:t>
            </a:r>
            <a:r>
              <a:rPr sz="3200" spc="100" dirty="0">
                <a:latin typeface="Times New Roman"/>
                <a:cs typeface="Times New Roman"/>
              </a:rPr>
              <a:t>  </a:t>
            </a:r>
            <a:r>
              <a:rPr sz="3200" spc="-25" dirty="0">
                <a:latin typeface="Times New Roman"/>
                <a:cs typeface="Times New Roman"/>
              </a:rPr>
              <a:t>in 	</a:t>
            </a:r>
            <a:r>
              <a:rPr sz="3200" dirty="0">
                <a:latin typeface="Times New Roman"/>
                <a:cs typeface="Times New Roman"/>
              </a:rPr>
              <a:t>nephrotic</a:t>
            </a:r>
            <a:r>
              <a:rPr sz="3200" spc="-7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syndrome)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urine,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sweating.</a:t>
            </a:r>
            <a:endParaRPr sz="3200" dirty="0">
              <a:latin typeface="Times New Roman"/>
              <a:cs typeface="Times New Roman"/>
            </a:endParaRPr>
          </a:p>
          <a:p>
            <a:pPr marL="240029" marR="5715" indent="-227329" algn="just">
              <a:lnSpc>
                <a:spcPct val="12000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Low</a:t>
            </a:r>
            <a:r>
              <a:rPr sz="3200" spc="5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sp.</a:t>
            </a:r>
            <a:r>
              <a:rPr sz="3200" spc="57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gravity</a:t>
            </a:r>
            <a:r>
              <a:rPr sz="3200" spc="5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occurs</a:t>
            </a:r>
            <a:r>
              <a:rPr sz="3200" spc="57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</a:t>
            </a:r>
            <a:r>
              <a:rPr sz="3200" spc="5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chronic</a:t>
            </a:r>
            <a:r>
              <a:rPr sz="3200" spc="5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nephritis</a:t>
            </a:r>
            <a:r>
              <a:rPr sz="3200" spc="5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,</a:t>
            </a:r>
            <a:r>
              <a:rPr sz="3200" spc="5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increase</a:t>
            </a:r>
            <a:r>
              <a:rPr sz="3200" spc="5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fluid</a:t>
            </a:r>
            <a:r>
              <a:rPr sz="3200" spc="56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intake, 	</a:t>
            </a:r>
            <a:r>
              <a:rPr sz="3200" dirty="0">
                <a:latin typeface="Times New Roman"/>
                <a:cs typeface="Times New Roman"/>
              </a:rPr>
              <a:t>overhydration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,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renal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failure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,</a:t>
            </a:r>
            <a:r>
              <a:rPr sz="3200" spc="6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diabetes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insipidus.</a:t>
            </a:r>
            <a:endParaRPr sz="3200" dirty="0">
              <a:latin typeface="Times New Roman"/>
              <a:cs typeface="Times New Roman"/>
            </a:endParaRPr>
          </a:p>
          <a:p>
            <a:pPr marL="240029" marR="5715" indent="-227329" algn="just">
              <a:lnSpc>
                <a:spcPct val="12000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dirty="0">
                <a:latin typeface="Times New Roman"/>
                <a:cs typeface="Times New Roman"/>
              </a:rPr>
              <a:t>Sp.gravity</a:t>
            </a:r>
            <a:r>
              <a:rPr sz="3200" spc="30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is</a:t>
            </a:r>
            <a:r>
              <a:rPr sz="3200" spc="3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used</a:t>
            </a:r>
            <a:r>
              <a:rPr sz="3200" spc="30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</a:t>
            </a:r>
            <a:r>
              <a:rPr sz="3200" spc="30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evaluate</a:t>
            </a:r>
            <a:r>
              <a:rPr sz="3200" spc="2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the</a:t>
            </a:r>
            <a:r>
              <a:rPr sz="3200" spc="30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concentrating</a:t>
            </a:r>
            <a:r>
              <a:rPr sz="3200" b="1" spc="31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and</a:t>
            </a:r>
            <a:r>
              <a:rPr sz="3200" b="1" spc="31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excretory</a:t>
            </a:r>
            <a:r>
              <a:rPr sz="3200" b="1" spc="310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power 	</a:t>
            </a:r>
            <a:r>
              <a:rPr sz="3200" b="1" dirty="0">
                <a:latin typeface="Times New Roman"/>
                <a:cs typeface="Times New Roman"/>
              </a:rPr>
              <a:t>of</a:t>
            </a:r>
            <a:r>
              <a:rPr sz="3200" b="1" spc="2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kidney</a:t>
            </a:r>
            <a:r>
              <a:rPr sz="3200" b="1" spc="30" dirty="0">
                <a:latin typeface="Times New Roman"/>
                <a:cs typeface="Times New Roman"/>
              </a:rPr>
              <a:t>  </a:t>
            </a:r>
            <a:r>
              <a:rPr sz="3200" b="1" dirty="0">
                <a:latin typeface="Times New Roman"/>
                <a:cs typeface="Times New Roman"/>
              </a:rPr>
              <a:t>and</a:t>
            </a:r>
            <a:r>
              <a:rPr sz="3200" b="1" spc="3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measurement</a:t>
            </a:r>
            <a:r>
              <a:rPr sz="3200" b="1" spc="2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hydration</a:t>
            </a:r>
            <a:r>
              <a:rPr sz="3200" b="1" spc="3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status</a:t>
            </a:r>
            <a:r>
              <a:rPr sz="3200" b="1" spc="3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of</a:t>
            </a:r>
            <a:r>
              <a:rPr sz="3200" b="1" spc="3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patients</a:t>
            </a:r>
            <a:r>
              <a:rPr sz="3200" b="1" spc="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.</a:t>
            </a:r>
            <a:r>
              <a:rPr sz="3200" spc="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Sp.gravity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spc="-25" dirty="0">
                <a:latin typeface="Times New Roman"/>
                <a:cs typeface="Times New Roman"/>
              </a:rPr>
              <a:t>is 	</a:t>
            </a:r>
            <a:r>
              <a:rPr sz="3200" dirty="0">
                <a:latin typeface="Times New Roman"/>
                <a:cs typeface="Times New Roman"/>
              </a:rPr>
              <a:t>proportional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inversely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volume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urine</a:t>
            </a:r>
            <a:endParaRPr sz="3200" dirty="0">
              <a:latin typeface="Times New Roman"/>
              <a:cs typeface="Times New Roman"/>
            </a:endParaRPr>
          </a:p>
          <a:p>
            <a:pPr marL="407034" algn="just">
              <a:lnSpc>
                <a:spcPct val="100000"/>
              </a:lnSpc>
              <a:spcBef>
                <a:spcPts val="1675"/>
              </a:spcBef>
            </a:pPr>
            <a:r>
              <a:rPr sz="3200" b="1" dirty="0">
                <a:latin typeface="Times New Roman"/>
                <a:cs typeface="Times New Roman"/>
              </a:rPr>
              <a:t>Sp.gravity</a:t>
            </a:r>
            <a:r>
              <a:rPr sz="3200" b="1" spc="-5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=</a:t>
            </a:r>
            <a:r>
              <a:rPr sz="3200" b="1" spc="-6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urine</a:t>
            </a:r>
            <a:r>
              <a:rPr sz="3200" b="1" spc="-6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weight</a:t>
            </a:r>
            <a:r>
              <a:rPr sz="3200" b="1" spc="-2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/</a:t>
            </a:r>
            <a:r>
              <a:rPr sz="3200" b="1" spc="-6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weight</a:t>
            </a:r>
            <a:r>
              <a:rPr sz="3200" b="1" spc="-4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of</a:t>
            </a:r>
            <a:r>
              <a:rPr sz="3200" b="1" spc="-5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the</a:t>
            </a:r>
            <a:r>
              <a:rPr sz="3200" b="1" spc="-6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same</a:t>
            </a:r>
            <a:r>
              <a:rPr sz="3200" b="1" spc="-6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volume</a:t>
            </a:r>
            <a:r>
              <a:rPr sz="3200" b="1" spc="-6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of</a:t>
            </a:r>
            <a:r>
              <a:rPr sz="3200" b="1" spc="-60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water.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3769" y="2661098"/>
            <a:ext cx="6751320" cy="1086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950" b="1" i="1" spc="-420" dirty="0">
                <a:latin typeface="Times New Roman"/>
                <a:cs typeface="Times New Roman"/>
              </a:rPr>
              <a:t>Thanks</a:t>
            </a:r>
            <a:r>
              <a:rPr sz="6950" b="1" i="1" spc="-220" dirty="0">
                <a:latin typeface="Times New Roman"/>
                <a:cs typeface="Times New Roman"/>
              </a:rPr>
              <a:t> </a:t>
            </a:r>
            <a:r>
              <a:rPr sz="6950" b="1" i="1" spc="-235" dirty="0">
                <a:latin typeface="Times New Roman"/>
                <a:cs typeface="Times New Roman"/>
              </a:rPr>
              <a:t>for</a:t>
            </a:r>
            <a:r>
              <a:rPr sz="6950" b="1" i="1" spc="-210" dirty="0">
                <a:latin typeface="Times New Roman"/>
                <a:cs typeface="Times New Roman"/>
              </a:rPr>
              <a:t> </a:t>
            </a:r>
            <a:r>
              <a:rPr sz="6950" b="1" i="1" spc="-185" dirty="0">
                <a:latin typeface="Times New Roman"/>
                <a:cs typeface="Times New Roman"/>
              </a:rPr>
              <a:t>listening</a:t>
            </a:r>
            <a:endParaRPr sz="69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</TotalTime>
  <Words>1065</Words>
  <Application>Microsoft Office PowerPoint</Application>
  <PresentationFormat>Widescreen</PresentationFormat>
  <Paragraphs>83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 MT</vt:lpstr>
      <vt:lpstr>Calibri</vt:lpstr>
      <vt:lpstr>Calibri Light</vt:lpstr>
      <vt:lpstr>Times New Roman</vt:lpstr>
      <vt:lpstr>Wingdings</vt:lpstr>
      <vt:lpstr>Office Theme</vt:lpstr>
      <vt:lpstr>Physical properties of urine</vt:lpstr>
      <vt:lpstr>PowerPoint Presentation</vt:lpstr>
      <vt:lpstr>General urine examination</vt:lpstr>
      <vt:lpstr>Physical properties of urine</vt:lpstr>
      <vt:lpstr>1- Color</vt:lpstr>
      <vt:lpstr>PowerPoint Presentation</vt:lpstr>
      <vt:lpstr>2- Volume</vt:lpstr>
      <vt:lpstr>PowerPoint Presentation</vt:lpstr>
      <vt:lpstr>PowerPoint Presentation</vt:lpstr>
      <vt:lpstr>3-Odor</vt:lpstr>
      <vt:lpstr>4-Appearance</vt:lpstr>
      <vt:lpstr>PowerPoint Presentation</vt:lpstr>
      <vt:lpstr>PowerPoint Presentation</vt:lpstr>
      <vt:lpstr>PowerPoint Presentation</vt:lpstr>
      <vt:lpstr>PowerPoint Presentation</vt:lpstr>
      <vt:lpstr>Thanks for listening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properties of urine</dc:title>
  <dc:creator>9778</dc:creator>
  <cp:lastModifiedBy>nn JJ</cp:lastModifiedBy>
  <cp:revision>42</cp:revision>
  <dcterms:created xsi:type="dcterms:W3CDTF">2026-01-30T11:30:34Z</dcterms:created>
  <dcterms:modified xsi:type="dcterms:W3CDTF">2026-01-30T16:46:13Z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2026-01-30T00:00:00Z</vt:filetime>
  </property>
  <property fmtid="{D5CDD505-2E9C-101B-9397-08002B2CF9AE}" pid="5" name="Producer">
    <vt:lpwstr>Microsoft® PowerPoint® 2010</vt:lpwstr>
  </property>
</Properties>
</file>