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73" r:id="rId2"/>
    <p:sldId id="287" r:id="rId3"/>
    <p:sldId id="257" r:id="rId4"/>
    <p:sldId id="274" r:id="rId5"/>
    <p:sldId id="269" r:id="rId6"/>
    <p:sldId id="271" r:id="rId7"/>
    <p:sldId id="258" r:id="rId8"/>
    <p:sldId id="260" r:id="rId9"/>
    <p:sldId id="259" r:id="rId10"/>
    <p:sldId id="266" r:id="rId11"/>
    <p:sldId id="262" r:id="rId12"/>
    <p:sldId id="268" r:id="rId13"/>
    <p:sldId id="264" r:id="rId14"/>
    <p:sldId id="261" r:id="rId15"/>
    <p:sldId id="267" r:id="rId16"/>
    <p:sldId id="285" r:id="rId17"/>
    <p:sldId id="286" r:id="rId18"/>
    <p:sldId id="288" r:id="rId19"/>
    <p:sldId id="289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E918F-DAE3-4135-BFCE-9913B68EF9F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DB0B8F-52BD-4F9C-95BC-F2747B9A1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662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Blood ketone measurement is preferred in diabetic ketoacidosis as it detects β-hydroxybutyrate.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Color intensity correlates with ketone concentration. Always interpret with clinical findings.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860" y="1052409"/>
            <a:ext cx="9144000" cy="773449"/>
          </a:xfrm>
          <a:prstGeom prst="rect">
            <a:avLst/>
          </a:prstGeom>
        </p:spPr>
        <p:txBody>
          <a:bodyPr vert="horz" wrap="square" lIns="0" tIns="92869" rIns="0" bIns="0" rtlCol="0" anchor="ctr">
            <a:spAutoFit/>
          </a:bodyPr>
          <a:lstStyle/>
          <a:p>
            <a:pPr marL="1021080" marR="3810" indent="-1012031">
              <a:lnSpc>
                <a:spcPts val="5250"/>
              </a:lnSpc>
              <a:spcBef>
                <a:spcPts val="731"/>
              </a:spcBef>
            </a:pPr>
            <a:r>
              <a:rPr lang="en-US" sz="4950" b="1" dirty="0">
                <a:solidFill>
                  <a:srgbClr val="2E75B5"/>
                </a:solidFill>
                <a:latin typeface="Times New Roman"/>
                <a:cs typeface="Times New Roman"/>
              </a:rPr>
              <a:t>Chemical tests for urine</a:t>
            </a:r>
            <a:endParaRPr lang="en-US" sz="495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08626" y="2893609"/>
            <a:ext cx="4781550" cy="289915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8575" marR="22860" algn="ctr">
              <a:lnSpc>
                <a:spcPct val="119800"/>
              </a:lnSpc>
              <a:spcBef>
                <a:spcPts val="71"/>
              </a:spcBef>
            </a:pPr>
            <a:r>
              <a:rPr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College</a:t>
            </a:r>
            <a:r>
              <a:rPr sz="2700" spc="-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700" spc="-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pharmacy</a:t>
            </a:r>
            <a:r>
              <a:rPr sz="2700" spc="-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/university</a:t>
            </a:r>
            <a:r>
              <a:rPr sz="2700" spc="-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700" spc="-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Baghdad Biochemistry</a:t>
            </a:r>
            <a:endParaRPr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341" algn="ctr">
              <a:spcBef>
                <a:spcPts val="499"/>
              </a:spcBef>
              <a:tabLst>
                <a:tab pos="1814036" algn="l"/>
              </a:tabLst>
            </a:pPr>
            <a:r>
              <a:rPr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third</a:t>
            </a:r>
            <a:r>
              <a:rPr sz="27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</a:t>
            </a:r>
            <a:r>
              <a:rPr sz="27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27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spc="-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2nd semester </a:t>
            </a:r>
          </a:p>
          <a:p>
            <a:pPr marL="63341" algn="ctr">
              <a:spcBef>
                <a:spcPts val="499"/>
              </a:spcBef>
              <a:tabLst>
                <a:tab pos="1814036" algn="l"/>
              </a:tabLst>
            </a:pPr>
            <a:r>
              <a:rPr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</a:t>
            </a:r>
            <a:r>
              <a:rPr sz="2700" b="1" spc="-4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spc="-38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marL="63341" algn="ctr">
              <a:spcBef>
                <a:spcPts val="499"/>
              </a:spcBef>
              <a:tabLst>
                <a:tab pos="1814036" algn="l"/>
              </a:tabLst>
            </a:pPr>
            <a:r>
              <a:rPr sz="27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</a:t>
            </a:r>
            <a:r>
              <a:rPr sz="2700" b="1" spc="-5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b="1" spc="-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endParaRPr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8" algn="ctr">
              <a:spcBef>
                <a:spcPts val="319"/>
              </a:spcBef>
            </a:pPr>
            <a:r>
              <a:rPr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Lecturer</a:t>
            </a:r>
            <a:r>
              <a:rPr sz="2700" spc="-2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Aminah</a:t>
            </a:r>
            <a:r>
              <a:rPr sz="2700" b="1" spc="-2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sz="2700" b="1" spc="-2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5774C781-F8B6-4528-BBEC-5CBDDE02F086}"/>
              </a:ext>
            </a:extLst>
          </p:cNvPr>
          <p:cNvSpPr txBox="1">
            <a:spLocks/>
          </p:cNvSpPr>
          <p:nvPr/>
        </p:nvSpPr>
        <p:spPr>
          <a:xfrm>
            <a:off x="-22860" y="1822652"/>
            <a:ext cx="9144000" cy="773449"/>
          </a:xfrm>
          <a:prstGeom prst="rect">
            <a:avLst/>
          </a:prstGeom>
        </p:spPr>
        <p:txBody>
          <a:bodyPr vert="horz" wrap="square" lIns="0" tIns="92869" rIns="0" bIns="0" rtlCol="0">
            <a:spAutoFit/>
          </a:bodyPr>
          <a:lstStyle>
            <a:lvl1pPr>
              <a:defRPr sz="3400" b="0" i="0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021080" marR="3810" indent="-1012031" algn="ctr">
              <a:lnSpc>
                <a:spcPts val="5250"/>
              </a:lnSpc>
              <a:spcBef>
                <a:spcPts val="731"/>
              </a:spcBef>
            </a:pPr>
            <a:r>
              <a:rPr lang="en-US" sz="4950" b="1" dirty="0">
                <a:solidFill>
                  <a:srgbClr val="2E75B5"/>
                </a:solidFill>
              </a:rPr>
              <a:t>Ketone in urine (ketonuria)</a:t>
            </a:r>
            <a:endParaRPr lang="en-US" sz="4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40280" y="176629"/>
            <a:ext cx="394903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rPr dirty="0">
                <a:solidFill>
                  <a:srgbClr val="00B0F0"/>
                </a:solidFill>
              </a:rPr>
              <a:t>Learning Objectives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005840"/>
            <a:ext cx="8229600" cy="91440"/>
          </a:xfrm>
          <a:prstGeom prst="rect">
            <a:avLst/>
          </a:prstGeom>
          <a:noFill/>
          <a:ln w="38100">
            <a:solidFill>
              <a:srgbClr val="0046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03200" y="1371600"/>
            <a:ext cx="871728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Low">
              <a:buFont typeface="Wingdings" panose="05000000000000000000" pitchFamily="2" charset="2"/>
              <a:buChar char="q"/>
              <a:defRPr sz="2200"/>
            </a:pPr>
            <a:r>
              <a:rPr sz="2800" dirty="0"/>
              <a:t>Define ketonuria and explain its biochemical basis.</a:t>
            </a:r>
          </a:p>
          <a:p>
            <a:pPr marL="457200" indent="-457200" algn="justLow">
              <a:buFont typeface="Wingdings" panose="05000000000000000000" pitchFamily="2" charset="2"/>
              <a:buChar char="q"/>
              <a:defRPr sz="2200"/>
            </a:pPr>
            <a:r>
              <a:rPr sz="2800" dirty="0"/>
              <a:t>Describe ketone body metabolism (acetoacetate, β-hydroxybutyrate, acetone).</a:t>
            </a:r>
          </a:p>
          <a:p>
            <a:pPr marL="457200" indent="-457200" algn="justLow">
              <a:buFont typeface="Wingdings" panose="05000000000000000000" pitchFamily="2" charset="2"/>
              <a:buChar char="q"/>
              <a:defRPr sz="2200"/>
            </a:pPr>
            <a:r>
              <a:rPr sz="2800" dirty="0"/>
              <a:t>Explain principles of </a:t>
            </a:r>
            <a:r>
              <a:rPr sz="2800" dirty="0" err="1"/>
              <a:t>Rothera’s</a:t>
            </a:r>
            <a:r>
              <a:rPr sz="2800" dirty="0"/>
              <a:t> test, Gerhardt’s test, and urine dipstick method.</a:t>
            </a:r>
          </a:p>
          <a:p>
            <a:pPr marL="457200" indent="-457200" algn="justLow">
              <a:buFont typeface="Wingdings" panose="05000000000000000000" pitchFamily="2" charset="2"/>
              <a:buChar char="q"/>
              <a:defRPr sz="2200"/>
            </a:pPr>
            <a:r>
              <a:rPr sz="2800" dirty="0"/>
              <a:t>Differentiate between detection of acetoacetate and β-hydroxybutyrate.</a:t>
            </a:r>
          </a:p>
          <a:p>
            <a:pPr marL="457200" indent="-457200" algn="justLow">
              <a:buFont typeface="Wingdings" panose="05000000000000000000" pitchFamily="2" charset="2"/>
              <a:buChar char="q"/>
              <a:defRPr sz="2200"/>
            </a:pPr>
            <a:r>
              <a:rPr sz="2800" dirty="0"/>
              <a:t>Interpret laboratory findings in diabetes mellitus and starvation.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772"/>
            <a:ext cx="8229600" cy="413731"/>
          </a:xfrm>
        </p:spPr>
        <p:txBody>
          <a:bodyPr>
            <a:normAutofit fontScale="90000"/>
          </a:bodyPr>
          <a:lstStyle/>
          <a:p>
            <a:r>
              <a:rPr dirty="0"/>
              <a:t>Introduction to Ketonuria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290" y="647272"/>
            <a:ext cx="8907694" cy="614295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1095"/>
              </a:spcBef>
              <a:buNone/>
            </a:pP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Ketone in urine, or ketonuria, refers to the presence of ketone bodies in the urine, which happens when the body burns fat for energy instead of glucose. </a:t>
            </a:r>
          </a:p>
          <a:p>
            <a:pPr marL="0" indent="0" algn="just">
              <a:lnSpc>
                <a:spcPct val="100000"/>
              </a:lnSpc>
              <a:spcBef>
                <a:spcPts val="1095"/>
              </a:spcBef>
              <a:buNone/>
            </a:pP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it is a normal response to fasting, starvation, or following a low-carbohydrate/ketogenic diet. However, in people with diabetes, high levels of ketones in the urine can be a warning sign of a life-threatening condition called diabetic ketoacidosis (DKA), which requires immediate medical attention.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290" y="1348312"/>
            <a:ext cx="8907694" cy="353864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1095"/>
              </a:spcBef>
              <a:buNone/>
            </a:pP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case of DM and starvation, the oxidation of fatty acids will lead to the accumulation of </a:t>
            </a:r>
            <a:r>
              <a:rPr lang="en-US" sz="3200" spc="-9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acetylcoA</a:t>
            </a: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liver</a:t>
            </a:r>
          </a:p>
          <a:p>
            <a:pPr marL="0" indent="0" algn="just">
              <a:lnSpc>
                <a:spcPct val="100000"/>
              </a:lnSpc>
              <a:spcBef>
                <a:spcPts val="1095"/>
              </a:spcBef>
              <a:buNone/>
            </a:pP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Acetyl-CoA leads to the formation of acetoacetic acid, which is reduced 	to B- hydroxybutyric acid and decarboxylated to acetone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3D9E122-3192-41D0-BAE0-3DB3287F3F72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74168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Ketone Body Formation</a:t>
            </a:r>
          </a:p>
        </p:txBody>
      </p:sp>
    </p:spTree>
    <p:extLst>
      <p:ext uri="{BB962C8B-B14F-4D97-AF65-F5344CB8AC3E}">
        <p14:creationId xmlns:p14="http://schemas.microsoft.com/office/powerpoint/2010/main" val="2923010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783372B-E945-4B81-970F-C961C86F9EA5}"/>
              </a:ext>
            </a:extLst>
          </p:cNvPr>
          <p:cNvGrpSpPr/>
          <p:nvPr/>
        </p:nvGrpSpPr>
        <p:grpSpPr>
          <a:xfrm>
            <a:off x="263018" y="955495"/>
            <a:ext cx="8412480" cy="5760720"/>
            <a:chOff x="263018" y="955495"/>
            <a:chExt cx="8412480" cy="5760720"/>
          </a:xfrm>
        </p:grpSpPr>
        <p:pic>
          <p:nvPicPr>
            <p:cNvPr id="2" name="object 2"/>
            <p:cNvPicPr/>
            <p:nvPr/>
          </p:nvPicPr>
          <p:blipFill rotWithShape="1">
            <a:blip r:embed="rId2" cstate="print"/>
            <a:srcRect t="13462"/>
            <a:stretch/>
          </p:blipFill>
          <p:spPr>
            <a:xfrm>
              <a:off x="263018" y="955495"/>
              <a:ext cx="8412480" cy="576072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19B5DEE-8939-4D87-886E-5E417954F775}"/>
                </a:ext>
              </a:extLst>
            </p:cNvPr>
            <p:cNvSpPr txBox="1"/>
            <p:nvPr/>
          </p:nvSpPr>
          <p:spPr>
            <a:xfrm>
              <a:off x="1698204" y="1543627"/>
              <a:ext cx="244070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l-GR" b="1" dirty="0"/>
                <a:t>β-</a:t>
              </a:r>
              <a:r>
                <a:rPr lang="en-US" b="1" dirty="0"/>
                <a:t>Oxidation in Mitochondria</a:t>
              </a: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7F1AD0DE-1B73-4E1E-8BBC-5F53A03BF088}"/>
              </a:ext>
            </a:extLst>
          </p:cNvPr>
          <p:cNvSpPr txBox="1">
            <a:spLocks/>
          </p:cNvSpPr>
          <p:nvPr/>
        </p:nvSpPr>
        <p:spPr>
          <a:xfrm>
            <a:off x="365760" y="0"/>
            <a:ext cx="8229600" cy="74168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Diagram: Ketone Body Formation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3518"/>
            <a:ext cx="8229600" cy="457199"/>
          </a:xfrm>
        </p:spPr>
        <p:txBody>
          <a:bodyPr>
            <a:normAutofit fontScale="90000"/>
          </a:bodyPr>
          <a:lstStyle/>
          <a:p>
            <a:r>
              <a:rPr dirty="0"/>
              <a:t>Causes of Ketonuria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" y="1036320"/>
            <a:ext cx="8981440" cy="5089843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dirty="0"/>
              <a:t>Uncontrolled Diabetes Mellitus (especially Type 1)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dirty="0"/>
              <a:t>Prolonged fasting or starvation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dirty="0"/>
              <a:t>Low-carbohydrate diets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dirty="0"/>
              <a:t>Pregnancy (especially hyperemesis gravidarum)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dirty="0"/>
              <a:t>Severe illness or infection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Clinical Significance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524240" cy="3642360"/>
          </a:xfrm>
        </p:spPr>
        <p:txBody>
          <a:bodyPr/>
          <a:lstStyle/>
          <a:p>
            <a:r>
              <a:rPr dirty="0"/>
              <a:t>Early indicator of Diabetic Ketoacidosis (DKA)</a:t>
            </a:r>
            <a:endParaRPr lang="en-US" dirty="0"/>
          </a:p>
          <a:p>
            <a:r>
              <a:rPr dirty="0"/>
              <a:t>Monitoring uncontrolled diabetes mellitus</a:t>
            </a:r>
            <a:endParaRPr lang="en-US" dirty="0"/>
          </a:p>
          <a:p>
            <a:r>
              <a:rPr dirty="0"/>
              <a:t>Assessment </a:t>
            </a:r>
            <a:r>
              <a:rPr lang="en-US" dirty="0"/>
              <a:t>of metabolic status of Starvation, malnutrition,</a:t>
            </a:r>
            <a:r>
              <a:rPr dirty="0"/>
              <a:t> or </a:t>
            </a:r>
            <a:r>
              <a:rPr lang="en-US" dirty="0"/>
              <a:t>a </a:t>
            </a:r>
            <a:r>
              <a:rPr dirty="0"/>
              <a:t>low-carbohydrate</a:t>
            </a:r>
            <a:r>
              <a:rPr lang="en-US" dirty="0"/>
              <a:t> diet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dirty="0"/>
              <a:t>Detection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sz="4400" dirty="0" err="1"/>
              <a:t>Rothera’s</a:t>
            </a:r>
            <a:r>
              <a:rPr sz="4400" dirty="0"/>
              <a:t> Test</a:t>
            </a:r>
          </a:p>
          <a:p>
            <a:pPr lvl="1"/>
            <a:r>
              <a:rPr sz="4400" dirty="0"/>
              <a:t>Gerhardt’s Test</a:t>
            </a:r>
            <a:endParaRPr lang="en-US" sz="4400" dirty="0"/>
          </a:p>
          <a:p>
            <a:pPr lvl="1"/>
            <a:r>
              <a:rPr lang="en-US" sz="4400" dirty="0"/>
              <a:t>Urine Dipstick (</a:t>
            </a:r>
            <a:r>
              <a:rPr lang="en-US" sz="4400" dirty="0" err="1"/>
              <a:t>Ketostix</a:t>
            </a:r>
            <a:r>
              <a:rPr lang="en-US" sz="4400" dirty="0"/>
              <a:t>)</a:t>
            </a:r>
          </a:p>
          <a:p>
            <a:pPr lvl="1"/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Rothera’s Test (Nitroprusside Reaction)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fontAlgn="base"/>
            <a:r>
              <a:rPr lang="en-US" b="1" i="0" dirty="0">
                <a:solidFill>
                  <a:srgbClr val="000000"/>
                </a:solidFill>
                <a:effectLst/>
                <a:latin typeface="Lusitana"/>
              </a:rPr>
              <a:t>Principle of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Lusitana"/>
              </a:rPr>
              <a:t>Rothera’s</a:t>
            </a:r>
            <a:r>
              <a:rPr lang="en-US" b="1" i="0" dirty="0">
                <a:solidFill>
                  <a:srgbClr val="000000"/>
                </a:solidFill>
                <a:effectLst/>
                <a:latin typeface="Lusitana"/>
              </a:rPr>
              <a:t> Test</a:t>
            </a:r>
          </a:p>
          <a:p>
            <a:pPr algn="just" fontAlgn="base"/>
            <a:r>
              <a:rPr lang="en-US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</a:rPr>
              <a:t>Acetoacetic acid and acetone react with an alkaline solution</a:t>
            </a:r>
            <a:r>
              <a:rPr lang="en-US" dirty="0"/>
              <a:t> (ammonium hydroxide)</a:t>
            </a:r>
            <a:r>
              <a:rPr lang="en-US" b="0" i="0" dirty="0">
                <a:solidFill>
                  <a:srgbClr val="000000"/>
                </a:solidFill>
                <a:effectLst/>
                <a:latin typeface="Noto Sans" panose="020B0502040504020204" pitchFamily="34" charset="0"/>
              </a:rPr>
              <a:t> of sodium nitroprusside to form a purple colored complex. This method can detect above 1-5 mg/dl of acetoacetic acid and 10-20 mg/dl of acetone. Beta-hydroxybutyrate is not detected.</a:t>
            </a:r>
            <a:endParaRPr lang="en-US" dirty="0"/>
          </a:p>
          <a:p>
            <a:endParaRPr lang="en-US" dirty="0"/>
          </a:p>
        </p:txBody>
      </p:sp>
      <p:cxnSp>
        <p:nvCxnSpPr>
          <p:cNvPr id="6" name="Connector 5"/>
          <p:cNvCxnSpPr/>
          <p:nvPr/>
        </p:nvCxnSpPr>
        <p:spPr>
          <a:xfrm>
            <a:off x="3657600" y="4114800"/>
            <a:ext cx="914400" cy="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EAB0EB-1121-499F-9FA4-7BC61DA5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359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80" y="20548"/>
            <a:ext cx="8229600" cy="454827"/>
          </a:xfrm>
        </p:spPr>
        <p:txBody>
          <a:bodyPr>
            <a:normAutofit fontScale="90000"/>
          </a:bodyPr>
          <a:lstStyle/>
          <a:p>
            <a:r>
              <a:rPr dirty="0"/>
              <a:t>Urine Dipstick (Reagent Strip)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980" y="590665"/>
            <a:ext cx="8229600" cy="4525963"/>
          </a:xfrm>
        </p:spPr>
        <p:txBody>
          <a:bodyPr/>
          <a:lstStyle/>
          <a:p>
            <a:r>
              <a:rPr dirty="0"/>
              <a:t>Based on nitroprusside reaction</a:t>
            </a:r>
          </a:p>
          <a:p>
            <a:pPr lvl="1"/>
            <a:r>
              <a:rPr dirty="0"/>
              <a:t>Color change: Beige → Pink → Purple</a:t>
            </a:r>
          </a:p>
          <a:p>
            <a:pPr lvl="1"/>
            <a:r>
              <a:rPr b="1" dirty="0"/>
              <a:t>Rapid</a:t>
            </a:r>
            <a:r>
              <a:rPr dirty="0"/>
              <a:t> and </a:t>
            </a:r>
            <a:r>
              <a:rPr b="1" dirty="0"/>
              <a:t>commonly used </a:t>
            </a:r>
            <a:r>
              <a:rPr dirty="0"/>
              <a:t>in </a:t>
            </a:r>
            <a:r>
              <a:rPr b="1" dirty="0"/>
              <a:t>clinical labs</a:t>
            </a:r>
            <a:r>
              <a:rPr lang="en-US" b="1" dirty="0"/>
              <a:t> and at </a:t>
            </a:r>
            <a:r>
              <a:rPr lang="en-US" sz="2800" b="1" spc="-90" dirty="0">
                <a:solidFill>
                  <a:srgbClr val="404040"/>
                </a:solidFill>
                <a:latin typeface="+mj-lt"/>
                <a:cs typeface="Times New Roman" panose="02020603050405020304" pitchFamily="18" charset="0"/>
              </a:rPr>
              <a:t>home</a:t>
            </a:r>
            <a:r>
              <a:rPr lang="en-US" sz="2800" spc="-90" dirty="0">
                <a:solidFill>
                  <a:srgbClr val="404040"/>
                </a:solidFill>
                <a:latin typeface="+mj-lt"/>
                <a:cs typeface="Times New Roman" panose="02020603050405020304" pitchFamily="18" charset="0"/>
              </a:rPr>
              <a:t> using over-the-counter urine test strips. </a:t>
            </a:r>
            <a:endParaRPr b="1" dirty="0"/>
          </a:p>
          <a:p>
            <a:pPr lvl="1"/>
            <a:r>
              <a:rPr b="1" dirty="0"/>
              <a:t>Does not detect β-hydroxybutyrate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A62BC6-1DDA-4C38-A0DC-40B5CD1C3B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66" b="19528"/>
          <a:stretch/>
        </p:blipFill>
        <p:spPr>
          <a:xfrm>
            <a:off x="1684962" y="3179852"/>
            <a:ext cx="5030724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Laboratory Interpretation Chart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t>Result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Approximate Level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t>Negative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Beige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 mg/dL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t>Trace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Light pink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 mg/dL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Light purple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15 mg/dL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Purple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40 mg/dL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t>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Dark purple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80–160 mg/dL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Comparison of Methods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115241"/>
              </p:ext>
            </p:extLst>
          </p:nvPr>
        </p:nvGraphicFramePr>
        <p:xfrm>
          <a:off x="457200" y="1371600"/>
          <a:ext cx="82296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dirty="0"/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Detects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Common 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Rothera’s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Acetoacetate</a:t>
                      </a:r>
                      <a:r>
                        <a:rPr lang="en-US" dirty="0"/>
                        <a:t> and acetone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Laboratory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dirty="0"/>
                        <a:t>Gerhardt’s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Acetoacetate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Rarely used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Dipstick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Acetoacetate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Routine screening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A7CC6B0-4597-4BE4-86C8-291BA809255A}"/>
              </a:ext>
            </a:extLst>
          </p:cNvPr>
          <p:cNvSpPr txBox="1"/>
          <p:nvPr/>
        </p:nvSpPr>
        <p:spPr>
          <a:xfrm>
            <a:off x="259080" y="4131548"/>
            <a:ext cx="862584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Low"/>
            <a:r>
              <a:rPr lang="en-US" sz="2800" dirty="0"/>
              <a:t>All Ketonuria methods not detect </a:t>
            </a:r>
            <a:r>
              <a:rPr lang="el-GR" sz="2800" dirty="0"/>
              <a:t>β-</a:t>
            </a:r>
            <a:r>
              <a:rPr lang="en-US" sz="2800" dirty="0"/>
              <a:t>hydroxybutyrate </a:t>
            </a:r>
            <a:r>
              <a:rPr lang="en-US" sz="2800" dirty="0" err="1"/>
              <a:t>keton</a:t>
            </a:r>
            <a:r>
              <a:rPr lang="en-US" sz="2800" dirty="0"/>
              <a:t> so to detect it we used the </a:t>
            </a:r>
            <a:r>
              <a:rPr lang="el-GR" sz="2800" dirty="0">
                <a:solidFill>
                  <a:srgbClr val="00B0F0"/>
                </a:solidFill>
              </a:rPr>
              <a:t>β-</a:t>
            </a:r>
            <a:r>
              <a:rPr lang="en-US" sz="2800" dirty="0">
                <a:solidFill>
                  <a:srgbClr val="00B0F0"/>
                </a:solidFill>
              </a:rPr>
              <a:t>hydroxybutyrate dehydrogenase Enzymatic Blood Ketone test </a:t>
            </a:r>
            <a:r>
              <a:rPr lang="en-US" sz="2800" dirty="0"/>
              <a:t>for accurate diagnosed the severe DKA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>
                <a:solidFill>
                  <a:srgbClr val="00B0F0"/>
                </a:solidFill>
              </a:rPr>
              <a:t>Gerhardt’s Test (Ferric Chloride Test)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062720" cy="4525963"/>
          </a:xfrm>
        </p:spPr>
        <p:txBody>
          <a:bodyPr/>
          <a:lstStyle/>
          <a:p>
            <a:r>
              <a:rPr dirty="0"/>
              <a:t>Principle: Ferric chloride reacts with acetoacetate</a:t>
            </a:r>
            <a:endParaRPr lang="en-US" dirty="0"/>
          </a:p>
          <a:p>
            <a:endParaRPr dirty="0"/>
          </a:p>
          <a:p>
            <a:pPr lvl="1"/>
            <a:r>
              <a:rPr dirty="0"/>
              <a:t>Produces burgundy/red color</a:t>
            </a:r>
          </a:p>
          <a:p>
            <a:pPr lvl="1"/>
            <a:r>
              <a:rPr b="1" dirty="0"/>
              <a:t>Less specific</a:t>
            </a:r>
            <a:r>
              <a:rPr dirty="0"/>
              <a:t>, </a:t>
            </a:r>
            <a:r>
              <a:rPr b="1" dirty="0"/>
              <a:t>possible false positives</a:t>
            </a:r>
            <a:r>
              <a:rPr lang="en-US" b="1" dirty="0"/>
              <a:t> with salicylic acid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1234635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09BD1-2F7F-402D-9F61-35E4CE952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F588E7-3B55-4360-9968-84D0FB348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152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154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54468-8C5E-F5DA-578B-1BAC2DC11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240790"/>
            <a:ext cx="8801100" cy="53022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5% Urine is prepared by dissolving </a:t>
            </a:r>
          </a:p>
          <a:p>
            <a:r>
              <a:rPr lang="en-US" dirty="0"/>
              <a:t>5ml acetoacetic acid in 100ml D.W for </a:t>
            </a:r>
            <a:r>
              <a:rPr lang="en-US" dirty="0">
                <a:solidFill>
                  <a:srgbClr val="00B0F0"/>
                </a:solidFill>
              </a:rPr>
              <a:t>(+</a:t>
            </a:r>
            <a:r>
              <a:rPr lang="en-US" dirty="0" err="1">
                <a:solidFill>
                  <a:srgbClr val="00B0F0"/>
                </a:solidFill>
              </a:rPr>
              <a:t>ve</a:t>
            </a:r>
            <a:r>
              <a:rPr lang="en-US" dirty="0">
                <a:solidFill>
                  <a:srgbClr val="00B0F0"/>
                </a:solidFill>
              </a:rPr>
              <a:t> result) </a:t>
            </a:r>
          </a:p>
          <a:p>
            <a:r>
              <a:rPr lang="en-US" dirty="0"/>
              <a:t>5g salicylic acid in 100ml D.W for </a:t>
            </a:r>
            <a:r>
              <a:rPr lang="en-US" dirty="0">
                <a:solidFill>
                  <a:srgbClr val="00B0F0"/>
                </a:solidFill>
              </a:rPr>
              <a:t>(-</a:t>
            </a:r>
            <a:r>
              <a:rPr lang="en-US" dirty="0" err="1">
                <a:solidFill>
                  <a:srgbClr val="00B0F0"/>
                </a:solidFill>
              </a:rPr>
              <a:t>ve</a:t>
            </a:r>
            <a:r>
              <a:rPr lang="en-US" dirty="0">
                <a:solidFill>
                  <a:srgbClr val="00B0F0"/>
                </a:solidFill>
              </a:rPr>
              <a:t> result) </a:t>
            </a:r>
          </a:p>
          <a:p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10% ferric chloride is prepared by dissolving 10g in 100ml D.W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E00F1F50-55DA-4C2F-9717-EC9B075E2BF6}"/>
              </a:ext>
            </a:extLst>
          </p:cNvPr>
          <p:cNvSpPr txBox="1">
            <a:spLocks/>
          </p:cNvSpPr>
          <p:nvPr/>
        </p:nvSpPr>
        <p:spPr>
          <a:xfrm>
            <a:off x="-57150" y="108075"/>
            <a:ext cx="9144000" cy="62706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>
            <a:lvl1pPr>
              <a:defRPr sz="3400" b="0" i="0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021080" marR="3810" indent="-1012031" algn="ctr">
              <a:lnSpc>
                <a:spcPts val="5250"/>
              </a:lnSpc>
              <a:spcBef>
                <a:spcPts val="731"/>
              </a:spcBef>
            </a:pPr>
            <a:r>
              <a:rPr lang="en-US" sz="3600" b="1" dirty="0" err="1">
                <a:solidFill>
                  <a:srgbClr val="00B0F0"/>
                </a:solidFill>
              </a:rPr>
              <a:t>Keton</a:t>
            </a:r>
            <a:r>
              <a:rPr lang="en-US" sz="3600" b="1" dirty="0">
                <a:solidFill>
                  <a:srgbClr val="00B0F0"/>
                </a:solidFill>
              </a:rPr>
              <a:t> in urine (Ketonuria) tests 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706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A18F249-D2FE-4898-B383-7702C69A71C5}"/>
              </a:ext>
            </a:extLst>
          </p:cNvPr>
          <p:cNvSpPr txBox="1">
            <a:spLocks/>
          </p:cNvSpPr>
          <p:nvPr/>
        </p:nvSpPr>
        <p:spPr>
          <a:xfrm>
            <a:off x="171450" y="1445988"/>
            <a:ext cx="8686799" cy="16773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2800" b="0" i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>
                <a:solidFill>
                  <a:srgbClr val="00B0F0"/>
                </a:solidFill>
              </a:rPr>
              <a:t>Gerhard’s test (-</a:t>
            </a:r>
            <a:r>
              <a:rPr lang="en-US" sz="2700" dirty="0" err="1">
                <a:solidFill>
                  <a:srgbClr val="00B0F0"/>
                </a:solidFill>
              </a:rPr>
              <a:t>ve</a:t>
            </a:r>
            <a:r>
              <a:rPr lang="en-US" sz="2700" dirty="0">
                <a:solidFill>
                  <a:srgbClr val="00B0F0"/>
                </a:solidFill>
              </a:rPr>
              <a:t> result) </a:t>
            </a:r>
          </a:p>
          <a:p>
            <a:r>
              <a:rPr lang="en-US" sz="2700" dirty="0"/>
              <a:t>2ml urine + few drops FeCl3 </a:t>
            </a:r>
            <a:r>
              <a:rPr lang="en-US" sz="2800" dirty="0">
                <a:sym typeface="Wingdings" panose="05000000000000000000" pitchFamily="2" charset="2"/>
              </a:rPr>
              <a:t></a:t>
            </a:r>
            <a:r>
              <a:rPr lang="en-US" sz="2700" dirty="0"/>
              <a:t> Purple color</a:t>
            </a:r>
            <a:r>
              <a:rPr lang="en-US" sz="2400" dirty="0">
                <a:sym typeface="Wingdings" panose="05000000000000000000" pitchFamily="2" charset="2"/>
              </a:rPr>
              <a:t> </a:t>
            </a:r>
            <a:r>
              <a:rPr lang="en-US" sz="2700" dirty="0"/>
              <a:t> </a:t>
            </a:r>
            <a:r>
              <a:rPr lang="en-US" sz="2700" dirty="0">
                <a:sym typeface="Wingdings" panose="05000000000000000000" pitchFamily="2" charset="2"/>
              </a:rPr>
              <a:t>5min boiling  </a:t>
            </a:r>
            <a:r>
              <a:rPr lang="en-US" sz="2700" dirty="0"/>
              <a:t>Purple color</a:t>
            </a:r>
            <a:r>
              <a:rPr lang="en-US" sz="2800" dirty="0"/>
              <a:t> salicylic acid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700" dirty="0">
                <a:solidFill>
                  <a:srgbClr val="00B0F0"/>
                </a:solidFill>
              </a:rPr>
              <a:t>(-</a:t>
            </a:r>
            <a:r>
              <a:rPr lang="en-US" sz="2700" dirty="0" err="1">
                <a:solidFill>
                  <a:srgbClr val="00B0F0"/>
                </a:solidFill>
              </a:rPr>
              <a:t>ve</a:t>
            </a:r>
            <a:r>
              <a:rPr lang="en-US" sz="2700" dirty="0">
                <a:solidFill>
                  <a:srgbClr val="00B0F0"/>
                </a:solidFill>
              </a:rPr>
              <a:t> result) </a:t>
            </a:r>
            <a:endParaRPr lang="en-US" sz="2700" dirty="0"/>
          </a:p>
          <a:p>
            <a:endParaRPr lang="en-US" sz="2700" dirty="0">
              <a:sym typeface="Wingdings" panose="05000000000000000000" pitchFamily="2" charset="2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67DFCA82-D14A-446B-865D-45D65309DB72}"/>
              </a:ext>
            </a:extLst>
          </p:cNvPr>
          <p:cNvSpPr txBox="1">
            <a:spLocks/>
          </p:cNvSpPr>
          <p:nvPr/>
        </p:nvSpPr>
        <p:spPr>
          <a:xfrm>
            <a:off x="-57150" y="108075"/>
            <a:ext cx="9144000" cy="62706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>
            <a:lvl1pPr>
              <a:defRPr sz="3400" b="0" i="0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021080" marR="3810" indent="-1012031" algn="ctr">
              <a:lnSpc>
                <a:spcPts val="5250"/>
              </a:lnSpc>
              <a:spcBef>
                <a:spcPts val="731"/>
              </a:spcBef>
            </a:pPr>
            <a:r>
              <a:rPr lang="en-US" sz="3600" b="1" dirty="0" err="1">
                <a:solidFill>
                  <a:srgbClr val="00B0F0"/>
                </a:solidFill>
              </a:rPr>
              <a:t>Keton</a:t>
            </a:r>
            <a:r>
              <a:rPr lang="en-US" sz="3600" b="1" dirty="0">
                <a:solidFill>
                  <a:srgbClr val="00B0F0"/>
                </a:solidFill>
              </a:rPr>
              <a:t> in urine (Ketonuria) tests procedure 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32BFA04-BF72-4A4D-AADB-0CF1780D0F0F}"/>
              </a:ext>
            </a:extLst>
          </p:cNvPr>
          <p:cNvSpPr txBox="1">
            <a:spLocks/>
          </p:cNvSpPr>
          <p:nvPr/>
        </p:nvSpPr>
        <p:spPr>
          <a:xfrm>
            <a:off x="228600" y="3843400"/>
            <a:ext cx="8686799" cy="16773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2800" b="0" i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>
                <a:solidFill>
                  <a:srgbClr val="00B0F0"/>
                </a:solidFill>
              </a:rPr>
              <a:t>Gerhard’s test (+</a:t>
            </a:r>
            <a:r>
              <a:rPr lang="en-US" sz="2700" dirty="0" err="1">
                <a:solidFill>
                  <a:srgbClr val="00B0F0"/>
                </a:solidFill>
              </a:rPr>
              <a:t>ve</a:t>
            </a:r>
            <a:r>
              <a:rPr lang="en-US" sz="2700" dirty="0">
                <a:solidFill>
                  <a:srgbClr val="00B0F0"/>
                </a:solidFill>
              </a:rPr>
              <a:t> result) </a:t>
            </a:r>
          </a:p>
          <a:p>
            <a:r>
              <a:rPr lang="en-US" sz="2700" dirty="0"/>
              <a:t>2ml urine + few drops FeCl3 </a:t>
            </a:r>
            <a:r>
              <a:rPr lang="en-US" sz="2800" dirty="0">
                <a:sym typeface="Wingdings" panose="05000000000000000000" pitchFamily="2" charset="2"/>
              </a:rPr>
              <a:t></a:t>
            </a:r>
            <a:r>
              <a:rPr lang="en-US" sz="2700" dirty="0"/>
              <a:t> Purple color</a:t>
            </a:r>
            <a:r>
              <a:rPr lang="en-US" sz="2400" dirty="0">
                <a:sym typeface="Wingdings" panose="05000000000000000000" pitchFamily="2" charset="2"/>
              </a:rPr>
              <a:t> </a:t>
            </a:r>
            <a:r>
              <a:rPr lang="en-US" sz="2700" dirty="0"/>
              <a:t> </a:t>
            </a:r>
            <a:r>
              <a:rPr lang="en-US" sz="2700" dirty="0">
                <a:sym typeface="Wingdings" panose="05000000000000000000" pitchFamily="2" charset="2"/>
              </a:rPr>
              <a:t>5min boiling  disappear </a:t>
            </a:r>
            <a:r>
              <a:rPr lang="en-US" sz="2700" dirty="0"/>
              <a:t>Purple color</a:t>
            </a:r>
            <a:r>
              <a:rPr lang="en-US" sz="2800" dirty="0"/>
              <a:t> acetoacetic acid </a:t>
            </a:r>
            <a:r>
              <a:rPr lang="en-US" sz="2700" dirty="0">
                <a:solidFill>
                  <a:srgbClr val="00B0F0"/>
                </a:solidFill>
              </a:rPr>
              <a:t>(+</a:t>
            </a:r>
            <a:r>
              <a:rPr lang="en-US" sz="2700" dirty="0" err="1">
                <a:solidFill>
                  <a:srgbClr val="00B0F0"/>
                </a:solidFill>
              </a:rPr>
              <a:t>ve</a:t>
            </a:r>
            <a:r>
              <a:rPr lang="en-US" sz="2700" dirty="0">
                <a:solidFill>
                  <a:srgbClr val="00B0F0"/>
                </a:solidFill>
              </a:rPr>
              <a:t> result) </a:t>
            </a:r>
            <a:endParaRPr lang="en-US" sz="2700" dirty="0"/>
          </a:p>
          <a:p>
            <a:endParaRPr lang="en-US" sz="27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766974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01039" y="111760"/>
            <a:ext cx="707873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rPr dirty="0">
                <a:solidFill>
                  <a:srgbClr val="00B0F0"/>
                </a:solidFill>
              </a:rPr>
              <a:t>Skills Acquired from This Laboratory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005840"/>
            <a:ext cx="8229600" cy="91440"/>
          </a:xfrm>
          <a:prstGeom prst="rect">
            <a:avLst/>
          </a:prstGeom>
          <a:noFill/>
          <a:ln w="38100">
            <a:solidFill>
              <a:srgbClr val="0046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1371600"/>
            <a:ext cx="841248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Low">
              <a:buFont typeface="Wingdings" panose="05000000000000000000" pitchFamily="2" charset="2"/>
              <a:buChar char="q"/>
              <a:defRPr sz="2200"/>
            </a:pPr>
            <a:r>
              <a:rPr sz="2800" dirty="0"/>
              <a:t>Proper sample handling and preparation.</a:t>
            </a:r>
          </a:p>
          <a:p>
            <a:pPr marL="457200" indent="-457200" algn="justLow">
              <a:buFont typeface="Wingdings" panose="05000000000000000000" pitchFamily="2" charset="2"/>
              <a:buChar char="q"/>
              <a:defRPr sz="2200"/>
            </a:pPr>
            <a:r>
              <a:rPr sz="2800" dirty="0"/>
              <a:t>Preparation of laboratory reagents (Ferric chloride, standards).</a:t>
            </a:r>
          </a:p>
          <a:p>
            <a:pPr marL="457200" indent="-457200" algn="justLow">
              <a:buFont typeface="Wingdings" panose="05000000000000000000" pitchFamily="2" charset="2"/>
              <a:buChar char="q"/>
              <a:defRPr sz="2200"/>
            </a:pPr>
            <a:r>
              <a:rPr sz="2800" dirty="0"/>
              <a:t>Performing Gerhardt’s tests accurately.</a:t>
            </a:r>
          </a:p>
          <a:p>
            <a:pPr marL="457200" indent="-457200" algn="justLow">
              <a:buFont typeface="Wingdings" panose="05000000000000000000" pitchFamily="2" charset="2"/>
              <a:buChar char="q"/>
              <a:defRPr sz="2200"/>
            </a:pPr>
            <a:r>
              <a:rPr sz="2800" dirty="0"/>
              <a:t>Observing and interpreting color reactions.</a:t>
            </a:r>
          </a:p>
          <a:p>
            <a:pPr marL="457200" indent="-457200" algn="justLow">
              <a:buFont typeface="Wingdings" panose="05000000000000000000" pitchFamily="2" charset="2"/>
              <a:buChar char="q"/>
              <a:defRPr sz="2200"/>
            </a:pPr>
            <a:r>
              <a:rPr sz="2800" dirty="0"/>
              <a:t>Correlating laboratory results with clinical conditions.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155099"/>
            <a:ext cx="624715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rPr dirty="0">
                <a:solidFill>
                  <a:srgbClr val="00B0F0"/>
                </a:solidFill>
              </a:rPr>
              <a:t>Application in the Medical Field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005840"/>
            <a:ext cx="8229600" cy="91440"/>
          </a:xfrm>
          <a:prstGeom prst="rect">
            <a:avLst/>
          </a:prstGeom>
          <a:noFill/>
          <a:ln w="38100">
            <a:solidFill>
              <a:srgbClr val="0046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1920" y="1371600"/>
            <a:ext cx="87376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Low">
              <a:buFont typeface="Wingdings" panose="05000000000000000000" pitchFamily="2" charset="2"/>
              <a:buChar char="q"/>
              <a:defRPr sz="2200"/>
            </a:pPr>
            <a:r>
              <a:rPr sz="3200" dirty="0"/>
              <a:t>Early detection and monitoring of diabetic ketoacidosis (DKA).</a:t>
            </a:r>
          </a:p>
          <a:p>
            <a:pPr marL="342900" indent="-342900" algn="justLow">
              <a:buFont typeface="Wingdings" panose="05000000000000000000" pitchFamily="2" charset="2"/>
              <a:buChar char="q"/>
              <a:defRPr sz="2200"/>
            </a:pPr>
            <a:r>
              <a:rPr sz="3200" dirty="0"/>
              <a:t>Monitoring glycemic control in diabetes mellitus patients.</a:t>
            </a:r>
          </a:p>
          <a:p>
            <a:pPr marL="342900" indent="-342900" algn="justLow">
              <a:buFont typeface="Wingdings" panose="05000000000000000000" pitchFamily="2" charset="2"/>
              <a:buChar char="q"/>
              <a:defRPr sz="2200"/>
            </a:pPr>
            <a:r>
              <a:rPr sz="3200" dirty="0"/>
              <a:t>Assessment of starvation and malnutrition.</a:t>
            </a:r>
          </a:p>
          <a:p>
            <a:pPr marL="342900" indent="-342900" algn="justLow">
              <a:buFont typeface="Wingdings" panose="05000000000000000000" pitchFamily="2" charset="2"/>
              <a:buChar char="q"/>
              <a:defRPr sz="2200"/>
            </a:pPr>
            <a:r>
              <a:rPr sz="3200" dirty="0"/>
              <a:t>Evaluation of ketosis in pregnancy (hyperemesis gravidarum).</a:t>
            </a:r>
          </a:p>
          <a:p>
            <a:pPr marL="342900" indent="-342900" algn="justLow">
              <a:buFont typeface="Wingdings" panose="05000000000000000000" pitchFamily="2" charset="2"/>
              <a:buChar char="q"/>
              <a:defRPr sz="2200"/>
            </a:pPr>
            <a:r>
              <a:rPr sz="3200" dirty="0"/>
              <a:t>Clinical laboratory diagnosis in emergency settings.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2827" y="2854111"/>
            <a:ext cx="5063490" cy="812788"/>
          </a:xfrm>
          <a:prstGeom prst="rect">
            <a:avLst/>
          </a:prstGeom>
        </p:spPr>
        <p:txBody>
          <a:bodyPr vert="horz" wrap="square" lIns="0" tIns="10478" rIns="0" bIns="0" rtlCol="0" anchor="ctr">
            <a:spAutoFit/>
          </a:bodyPr>
          <a:lstStyle/>
          <a:p>
            <a:pPr marL="9525">
              <a:spcBef>
                <a:spcPts val="83"/>
              </a:spcBef>
            </a:pPr>
            <a:r>
              <a:rPr sz="5213" b="1" i="1" spc="-315" dirty="0">
                <a:latin typeface="Times New Roman"/>
                <a:cs typeface="Times New Roman"/>
              </a:rPr>
              <a:t>Thanks</a:t>
            </a:r>
            <a:r>
              <a:rPr sz="5213" b="1" i="1" spc="-165" dirty="0">
                <a:latin typeface="Times New Roman"/>
                <a:cs typeface="Times New Roman"/>
              </a:rPr>
              <a:t> </a:t>
            </a:r>
            <a:r>
              <a:rPr sz="5213" b="1" i="1" spc="-176" dirty="0">
                <a:latin typeface="Times New Roman"/>
                <a:cs typeface="Times New Roman"/>
              </a:rPr>
              <a:t>for</a:t>
            </a:r>
            <a:r>
              <a:rPr sz="5213" b="1" i="1" spc="-158" dirty="0">
                <a:latin typeface="Times New Roman"/>
                <a:cs typeface="Times New Roman"/>
              </a:rPr>
              <a:t> </a:t>
            </a:r>
            <a:r>
              <a:rPr sz="5213" b="1" i="1" spc="-139" dirty="0">
                <a:latin typeface="Times New Roman"/>
                <a:cs typeface="Times New Roman"/>
              </a:rPr>
              <a:t>listening</a:t>
            </a:r>
            <a:endParaRPr sz="5213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</TotalTime>
  <Words>734</Words>
  <Application>Microsoft Office PowerPoint</Application>
  <PresentationFormat>On-screen Show (4:3)</PresentationFormat>
  <Paragraphs>113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Lusitana</vt:lpstr>
      <vt:lpstr>Noto Sans</vt:lpstr>
      <vt:lpstr>Times New Roman</vt:lpstr>
      <vt:lpstr>Wingdings</vt:lpstr>
      <vt:lpstr>Office Theme</vt:lpstr>
      <vt:lpstr>Chemical tests for urine</vt:lpstr>
      <vt:lpstr>PowerPoint Presentation</vt:lpstr>
      <vt:lpstr>Introduction to Ketonuria</vt:lpstr>
      <vt:lpstr>PowerPoint Presentation</vt:lpstr>
      <vt:lpstr>PowerPoint Presentation</vt:lpstr>
      <vt:lpstr>Causes of Ketonuria</vt:lpstr>
      <vt:lpstr>Clinical Significance</vt:lpstr>
      <vt:lpstr>Detection Methods</vt:lpstr>
      <vt:lpstr>Rothera’s Test (Nitroprusside Reaction)</vt:lpstr>
      <vt:lpstr>PowerPoint Presentation</vt:lpstr>
      <vt:lpstr>Urine Dipstick (Reagent Strip) Method</vt:lpstr>
      <vt:lpstr>Laboratory Interpretation Chart</vt:lpstr>
      <vt:lpstr>Comparison of Methods</vt:lpstr>
      <vt:lpstr>Gerhardt’s Test (Ferric Chloride Test)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 for listening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Detection of Ketonuria</dc:title>
  <dc:subject/>
  <dc:creator>NMS-PC</dc:creator>
  <cp:keywords/>
  <dc:description>generated using python-pptx</dc:description>
  <cp:lastModifiedBy>nn JJ</cp:lastModifiedBy>
  <cp:revision>57</cp:revision>
  <dcterms:created xsi:type="dcterms:W3CDTF">2013-01-27T09:14:16Z</dcterms:created>
  <dcterms:modified xsi:type="dcterms:W3CDTF">2026-02-17T20:11:02Z</dcterms:modified>
  <cp:category/>
</cp:coreProperties>
</file>