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71" r:id="rId2"/>
    <p:sldId id="282" r:id="rId3"/>
    <p:sldId id="257" r:id="rId4"/>
    <p:sldId id="258" r:id="rId5"/>
    <p:sldId id="259" r:id="rId6"/>
    <p:sldId id="260" r:id="rId7"/>
    <p:sldId id="261" r:id="rId8"/>
    <p:sldId id="284" r:id="rId9"/>
    <p:sldId id="285" r:id="rId10"/>
    <p:sldId id="286" r:id="rId11"/>
    <p:sldId id="287" r:id="rId12"/>
    <p:sldId id="288" r:id="rId13"/>
    <p:sldId id="270" r:id="rId14"/>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780" y="6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6939" y="304546"/>
            <a:ext cx="2219325" cy="635000"/>
          </a:xfrm>
          <a:prstGeom prst="rect">
            <a:avLst/>
          </a:prstGeom>
        </p:spPr>
        <p:txBody>
          <a:bodyPr wrap="square" lIns="0" tIns="0" rIns="0" bIns="0">
            <a:spAutoFit/>
          </a:bodyPr>
          <a:lstStyle>
            <a:lvl1pPr>
              <a:defRPr sz="3400" b="0" i="0">
                <a:solidFill>
                  <a:schemeClr val="tx1"/>
                </a:solidFill>
                <a:latin typeface="Times New Roman"/>
                <a:cs typeface="Times New Roman"/>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800" b="0"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1/30/2026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chemeClr val="tx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sz="2800" b="0"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1/30/2026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chemeClr val="tx1"/>
                </a:solidFill>
                <a:latin typeface="Times New Roman"/>
                <a:cs typeface="Times New Roman"/>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1/30/2026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0" i="0">
                <a:solidFill>
                  <a:schemeClr val="tx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1/30/2026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1/30/2026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63676" y="17779"/>
            <a:ext cx="10710113" cy="1230630"/>
          </a:xfrm>
          <a:prstGeom prst="rect">
            <a:avLst/>
          </a:prstGeom>
        </p:spPr>
        <p:txBody>
          <a:bodyPr wrap="square" lIns="0" tIns="0" rIns="0" bIns="0">
            <a:spAutoFit/>
          </a:bodyPr>
          <a:lstStyle>
            <a:lvl1pPr>
              <a:defRPr sz="3400" b="0" i="0">
                <a:solidFill>
                  <a:schemeClr val="tx1"/>
                </a:solidFill>
                <a:latin typeface="Times New Roman"/>
                <a:cs typeface="Times New Roman"/>
              </a:defRPr>
            </a:lvl1pPr>
          </a:lstStyle>
          <a:p>
            <a:endParaRPr/>
          </a:p>
        </p:txBody>
      </p:sp>
      <p:sp>
        <p:nvSpPr>
          <p:cNvPr id="3" name="Holder 3"/>
          <p:cNvSpPr>
            <a:spLocks noGrp="1"/>
          </p:cNvSpPr>
          <p:nvPr>
            <p:ph type="body" idx="1"/>
          </p:nvPr>
        </p:nvSpPr>
        <p:spPr>
          <a:xfrm>
            <a:off x="916939" y="1267459"/>
            <a:ext cx="10316845" cy="1388110"/>
          </a:xfrm>
          <a:prstGeom prst="rect">
            <a:avLst/>
          </a:prstGeom>
        </p:spPr>
        <p:txBody>
          <a:bodyPr wrap="square" lIns="0" tIns="0" rIns="0" bIns="0">
            <a:spAutoFit/>
          </a:bodyPr>
          <a:lstStyle>
            <a:lvl1pPr>
              <a:defRPr sz="2800" b="0"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1/30/2026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30480" y="264486"/>
            <a:ext cx="12192000" cy="1022716"/>
          </a:xfrm>
          <a:prstGeom prst="rect">
            <a:avLst/>
          </a:prstGeom>
        </p:spPr>
        <p:txBody>
          <a:bodyPr vert="horz" wrap="square" lIns="0" tIns="123825" rIns="0" bIns="0" rtlCol="0">
            <a:spAutoFit/>
          </a:bodyPr>
          <a:lstStyle/>
          <a:p>
            <a:pPr marL="1361440" marR="5080" indent="-1349375" algn="ctr">
              <a:lnSpc>
                <a:spcPts val="7000"/>
              </a:lnSpc>
              <a:spcBef>
                <a:spcPts val="975"/>
              </a:spcBef>
            </a:pPr>
            <a:r>
              <a:rPr lang="en-US" sz="6600" b="1" dirty="0">
                <a:solidFill>
                  <a:srgbClr val="2E75B5"/>
                </a:solidFill>
                <a:latin typeface="Times New Roman"/>
                <a:cs typeface="Times New Roman"/>
              </a:rPr>
              <a:t>Chemical tests for urine</a:t>
            </a:r>
            <a:endParaRPr lang="en-US" sz="6600" dirty="0">
              <a:latin typeface="Times New Roman"/>
              <a:cs typeface="Times New Roman"/>
            </a:endParaRPr>
          </a:p>
        </p:txBody>
      </p:sp>
      <p:sp>
        <p:nvSpPr>
          <p:cNvPr id="4" name="object 4"/>
          <p:cNvSpPr txBox="1"/>
          <p:nvPr/>
        </p:nvSpPr>
        <p:spPr>
          <a:xfrm>
            <a:off x="2678168" y="2715145"/>
            <a:ext cx="6375400" cy="3878369"/>
          </a:xfrm>
          <a:prstGeom prst="rect">
            <a:avLst/>
          </a:prstGeom>
        </p:spPr>
        <p:txBody>
          <a:bodyPr vert="horz" wrap="square" lIns="0" tIns="12065" rIns="0" bIns="0" rtlCol="0">
            <a:spAutoFit/>
          </a:bodyPr>
          <a:lstStyle/>
          <a:p>
            <a:pPr marL="38100" marR="30480" algn="ctr">
              <a:lnSpc>
                <a:spcPct val="119800"/>
              </a:lnSpc>
              <a:spcBef>
                <a:spcPts val="95"/>
              </a:spcBef>
            </a:pPr>
            <a:r>
              <a:rPr sz="3600" dirty="0">
                <a:latin typeface="Times New Roman" panose="02020603050405020304" pitchFamily="18" charset="0"/>
                <a:cs typeface="Times New Roman" panose="02020603050405020304" pitchFamily="18" charset="0"/>
              </a:rPr>
              <a:t>College</a:t>
            </a:r>
            <a:r>
              <a:rPr sz="3600" spc="-30" dirty="0">
                <a:latin typeface="Times New Roman" panose="02020603050405020304" pitchFamily="18" charset="0"/>
                <a:cs typeface="Times New Roman" panose="02020603050405020304" pitchFamily="18" charset="0"/>
              </a:rPr>
              <a:t> </a:t>
            </a:r>
            <a:r>
              <a:rPr sz="3600" dirty="0">
                <a:latin typeface="Times New Roman" panose="02020603050405020304" pitchFamily="18" charset="0"/>
                <a:cs typeface="Times New Roman" panose="02020603050405020304" pitchFamily="18" charset="0"/>
              </a:rPr>
              <a:t>of</a:t>
            </a:r>
            <a:r>
              <a:rPr sz="3600" spc="-30" dirty="0">
                <a:latin typeface="Times New Roman" panose="02020603050405020304" pitchFamily="18" charset="0"/>
                <a:cs typeface="Times New Roman" panose="02020603050405020304" pitchFamily="18" charset="0"/>
              </a:rPr>
              <a:t> </a:t>
            </a:r>
            <a:r>
              <a:rPr sz="3600" dirty="0">
                <a:latin typeface="Times New Roman" panose="02020603050405020304" pitchFamily="18" charset="0"/>
                <a:cs typeface="Times New Roman" panose="02020603050405020304" pitchFamily="18" charset="0"/>
              </a:rPr>
              <a:t>pharmacy</a:t>
            </a:r>
            <a:r>
              <a:rPr sz="3600" spc="-30" dirty="0">
                <a:latin typeface="Times New Roman" panose="02020603050405020304" pitchFamily="18" charset="0"/>
                <a:cs typeface="Times New Roman" panose="02020603050405020304" pitchFamily="18" charset="0"/>
              </a:rPr>
              <a:t> </a:t>
            </a:r>
            <a:r>
              <a:rPr sz="3600" dirty="0">
                <a:latin typeface="Times New Roman" panose="02020603050405020304" pitchFamily="18" charset="0"/>
                <a:cs typeface="Times New Roman" panose="02020603050405020304" pitchFamily="18" charset="0"/>
              </a:rPr>
              <a:t>/university</a:t>
            </a:r>
            <a:r>
              <a:rPr sz="3600" spc="-30" dirty="0">
                <a:latin typeface="Times New Roman" panose="02020603050405020304" pitchFamily="18" charset="0"/>
                <a:cs typeface="Times New Roman" panose="02020603050405020304" pitchFamily="18" charset="0"/>
              </a:rPr>
              <a:t> </a:t>
            </a:r>
            <a:r>
              <a:rPr sz="3600" dirty="0">
                <a:latin typeface="Times New Roman" panose="02020603050405020304" pitchFamily="18" charset="0"/>
                <a:cs typeface="Times New Roman" panose="02020603050405020304" pitchFamily="18" charset="0"/>
              </a:rPr>
              <a:t>of</a:t>
            </a:r>
            <a:r>
              <a:rPr sz="3600" spc="-30" dirty="0">
                <a:latin typeface="Times New Roman" panose="02020603050405020304" pitchFamily="18" charset="0"/>
                <a:cs typeface="Times New Roman" panose="02020603050405020304" pitchFamily="18" charset="0"/>
              </a:rPr>
              <a:t> </a:t>
            </a:r>
            <a:r>
              <a:rPr sz="3600" spc="-10" dirty="0">
                <a:latin typeface="Times New Roman" panose="02020603050405020304" pitchFamily="18" charset="0"/>
                <a:cs typeface="Times New Roman" panose="02020603050405020304" pitchFamily="18" charset="0"/>
              </a:rPr>
              <a:t>Baghdad Biochemistry</a:t>
            </a:r>
            <a:endParaRPr sz="3600" dirty="0">
              <a:latin typeface="Times New Roman" panose="02020603050405020304" pitchFamily="18" charset="0"/>
              <a:cs typeface="Times New Roman" panose="02020603050405020304" pitchFamily="18" charset="0"/>
            </a:endParaRPr>
          </a:p>
          <a:p>
            <a:pPr marL="84455" algn="ctr">
              <a:lnSpc>
                <a:spcPct val="100000"/>
              </a:lnSpc>
              <a:spcBef>
                <a:spcPts val="665"/>
              </a:spcBef>
              <a:tabLst>
                <a:tab pos="2418715" algn="l"/>
              </a:tabLst>
            </a:pPr>
            <a:r>
              <a:rPr sz="3600" dirty="0">
                <a:latin typeface="Times New Roman" panose="02020603050405020304" pitchFamily="18" charset="0"/>
                <a:cs typeface="Times New Roman" panose="02020603050405020304" pitchFamily="18" charset="0"/>
              </a:rPr>
              <a:t>third</a:t>
            </a:r>
            <a:r>
              <a:rPr sz="3600" spc="-40" dirty="0">
                <a:latin typeface="Times New Roman" panose="02020603050405020304" pitchFamily="18" charset="0"/>
                <a:cs typeface="Times New Roman" panose="02020603050405020304" pitchFamily="18" charset="0"/>
              </a:rPr>
              <a:t> </a:t>
            </a:r>
            <a:r>
              <a:rPr sz="3600" dirty="0">
                <a:latin typeface="Times New Roman" panose="02020603050405020304" pitchFamily="18" charset="0"/>
                <a:cs typeface="Times New Roman" panose="02020603050405020304" pitchFamily="18" charset="0"/>
              </a:rPr>
              <a:t>stage</a:t>
            </a:r>
            <a:r>
              <a:rPr sz="3600" spc="-40" dirty="0">
                <a:latin typeface="Times New Roman" panose="02020603050405020304" pitchFamily="18" charset="0"/>
                <a:cs typeface="Times New Roman" panose="02020603050405020304" pitchFamily="18" charset="0"/>
              </a:rPr>
              <a:t> </a:t>
            </a:r>
            <a:r>
              <a:rPr sz="3600" dirty="0">
                <a:latin typeface="Times New Roman" panose="02020603050405020304" pitchFamily="18" charset="0"/>
                <a:cs typeface="Times New Roman" panose="02020603050405020304" pitchFamily="18" charset="0"/>
              </a:rPr>
              <a:t>-</a:t>
            </a:r>
            <a:r>
              <a:rPr sz="3600" spc="-40" dirty="0">
                <a:latin typeface="Times New Roman" panose="02020603050405020304" pitchFamily="18" charset="0"/>
                <a:cs typeface="Times New Roman" panose="02020603050405020304" pitchFamily="18" charset="0"/>
              </a:rPr>
              <a:t> </a:t>
            </a:r>
            <a:r>
              <a:rPr lang="en-US" sz="3600" spc="-25" dirty="0">
                <a:latin typeface="Times New Roman" panose="02020603050405020304" pitchFamily="18" charset="0"/>
                <a:cs typeface="Times New Roman" panose="02020603050405020304" pitchFamily="18" charset="0"/>
              </a:rPr>
              <a:t>2nd semester </a:t>
            </a:r>
          </a:p>
          <a:p>
            <a:pPr marL="84455" algn="ctr">
              <a:lnSpc>
                <a:spcPct val="100000"/>
              </a:lnSpc>
              <a:spcBef>
                <a:spcPts val="665"/>
              </a:spcBef>
              <a:tabLst>
                <a:tab pos="2418715" algn="l"/>
              </a:tabLst>
            </a:pPr>
            <a:r>
              <a:rPr sz="3600" b="1" dirty="0">
                <a:solidFill>
                  <a:srgbClr val="FF0000"/>
                </a:solidFill>
                <a:latin typeface="Times New Roman" panose="02020603050405020304" pitchFamily="18" charset="0"/>
                <a:cs typeface="Times New Roman" panose="02020603050405020304" pitchFamily="18" charset="0"/>
              </a:rPr>
              <a:t>Lab</a:t>
            </a:r>
            <a:r>
              <a:rPr sz="3600" b="1" spc="-60" dirty="0">
                <a:solidFill>
                  <a:srgbClr val="FF0000"/>
                </a:solidFill>
                <a:latin typeface="Times New Roman" panose="02020603050405020304" pitchFamily="18" charset="0"/>
                <a:cs typeface="Times New Roman" panose="02020603050405020304" pitchFamily="18" charset="0"/>
              </a:rPr>
              <a:t> </a:t>
            </a:r>
            <a:r>
              <a:rPr sz="3600" b="1" spc="-50" dirty="0">
                <a:solidFill>
                  <a:srgbClr val="FF0000"/>
                </a:solidFill>
                <a:latin typeface="Times New Roman" panose="02020603050405020304" pitchFamily="18" charset="0"/>
                <a:cs typeface="Times New Roman" panose="02020603050405020304" pitchFamily="18" charset="0"/>
              </a:rPr>
              <a:t>1 </a:t>
            </a:r>
            <a:endParaRPr lang="en-US" sz="3600" b="1" spc="-50" dirty="0">
              <a:solidFill>
                <a:srgbClr val="FF0000"/>
              </a:solidFill>
              <a:latin typeface="Times New Roman" panose="02020603050405020304" pitchFamily="18" charset="0"/>
              <a:cs typeface="Times New Roman" panose="02020603050405020304" pitchFamily="18" charset="0"/>
            </a:endParaRPr>
          </a:p>
          <a:p>
            <a:pPr marL="84455" algn="ctr">
              <a:lnSpc>
                <a:spcPct val="100000"/>
              </a:lnSpc>
              <a:spcBef>
                <a:spcPts val="665"/>
              </a:spcBef>
              <a:tabLst>
                <a:tab pos="2418715" algn="l"/>
              </a:tabLst>
            </a:pPr>
            <a:r>
              <a:rPr sz="3600" b="1" spc="-10" dirty="0">
                <a:latin typeface="Times New Roman" panose="02020603050405020304" pitchFamily="18" charset="0"/>
                <a:cs typeface="Times New Roman" panose="02020603050405020304" pitchFamily="18" charset="0"/>
              </a:rPr>
              <a:t>Presented</a:t>
            </a:r>
            <a:r>
              <a:rPr sz="3600" b="1" spc="-75" dirty="0">
                <a:latin typeface="Times New Roman" panose="02020603050405020304" pitchFamily="18" charset="0"/>
                <a:cs typeface="Times New Roman" panose="02020603050405020304" pitchFamily="18" charset="0"/>
              </a:rPr>
              <a:t> </a:t>
            </a:r>
            <a:r>
              <a:rPr sz="3600" b="1" spc="-25" dirty="0">
                <a:latin typeface="Times New Roman" panose="02020603050405020304" pitchFamily="18" charset="0"/>
                <a:cs typeface="Times New Roman" panose="02020603050405020304" pitchFamily="18" charset="0"/>
              </a:rPr>
              <a:t>by</a:t>
            </a:r>
            <a:endParaRPr sz="3600" dirty="0">
              <a:latin typeface="Times New Roman" panose="02020603050405020304" pitchFamily="18" charset="0"/>
              <a:cs typeface="Times New Roman" panose="02020603050405020304" pitchFamily="18" charset="0"/>
            </a:endParaRPr>
          </a:p>
          <a:p>
            <a:pPr marL="3810" algn="ctr">
              <a:lnSpc>
                <a:spcPct val="100000"/>
              </a:lnSpc>
              <a:spcBef>
                <a:spcPts val="425"/>
              </a:spcBef>
            </a:pPr>
            <a:r>
              <a:rPr sz="3600" dirty="0">
                <a:latin typeface="Times New Roman" panose="02020603050405020304" pitchFamily="18" charset="0"/>
                <a:cs typeface="Times New Roman" panose="02020603050405020304" pitchFamily="18" charset="0"/>
              </a:rPr>
              <a:t>Lecturer</a:t>
            </a:r>
            <a:r>
              <a:rPr sz="3600" spc="-35" dirty="0">
                <a:latin typeface="Times New Roman" panose="02020603050405020304" pitchFamily="18" charset="0"/>
                <a:cs typeface="Times New Roman" panose="02020603050405020304" pitchFamily="18" charset="0"/>
              </a:rPr>
              <a:t> </a:t>
            </a:r>
            <a:r>
              <a:rPr sz="3600" b="1" dirty="0">
                <a:solidFill>
                  <a:srgbClr val="FF0000"/>
                </a:solidFill>
                <a:latin typeface="Times New Roman" panose="02020603050405020304" pitchFamily="18" charset="0"/>
                <a:cs typeface="Times New Roman" panose="02020603050405020304" pitchFamily="18" charset="0"/>
              </a:rPr>
              <a:t>Aminah</a:t>
            </a:r>
            <a:r>
              <a:rPr sz="3600" b="1" spc="-35" dirty="0">
                <a:solidFill>
                  <a:srgbClr val="FF0000"/>
                </a:solidFill>
                <a:latin typeface="Times New Roman" panose="02020603050405020304" pitchFamily="18" charset="0"/>
                <a:cs typeface="Times New Roman" panose="02020603050405020304" pitchFamily="18" charset="0"/>
              </a:rPr>
              <a:t> </a:t>
            </a:r>
            <a:r>
              <a:rPr sz="3600" b="1" dirty="0">
                <a:solidFill>
                  <a:srgbClr val="FF0000"/>
                </a:solidFill>
                <a:latin typeface="Times New Roman" panose="02020603050405020304" pitchFamily="18" charset="0"/>
                <a:cs typeface="Times New Roman" panose="02020603050405020304" pitchFamily="18" charset="0"/>
              </a:rPr>
              <a:t>Ali</a:t>
            </a:r>
            <a:r>
              <a:rPr sz="3600" b="1" spc="-35" dirty="0">
                <a:solidFill>
                  <a:srgbClr val="FF0000"/>
                </a:solidFill>
                <a:latin typeface="Times New Roman" panose="02020603050405020304" pitchFamily="18" charset="0"/>
                <a:cs typeface="Times New Roman" panose="02020603050405020304" pitchFamily="18" charset="0"/>
              </a:rPr>
              <a:t> </a:t>
            </a:r>
            <a:endParaRPr sz="3600" dirty="0">
              <a:latin typeface="Times New Roman" panose="02020603050405020304" pitchFamily="18" charset="0"/>
              <a:cs typeface="Times New Roman" panose="02020603050405020304" pitchFamily="18" charset="0"/>
            </a:endParaRPr>
          </a:p>
        </p:txBody>
      </p:sp>
      <p:sp>
        <p:nvSpPr>
          <p:cNvPr id="6" name="object 3">
            <a:extLst>
              <a:ext uri="{FF2B5EF4-FFF2-40B4-BE49-F238E27FC236}">
                <a16:creationId xmlns:a16="http://schemas.microsoft.com/office/drawing/2014/main" id="{5774C781-F8B6-4528-BBEC-5CBDDE02F086}"/>
              </a:ext>
            </a:extLst>
          </p:cNvPr>
          <p:cNvSpPr txBox="1">
            <a:spLocks/>
          </p:cNvSpPr>
          <p:nvPr/>
        </p:nvSpPr>
        <p:spPr>
          <a:xfrm>
            <a:off x="-30480" y="1287202"/>
            <a:ext cx="12192000" cy="1022716"/>
          </a:xfrm>
          <a:prstGeom prst="rect">
            <a:avLst/>
          </a:prstGeom>
        </p:spPr>
        <p:txBody>
          <a:bodyPr vert="horz" wrap="square" lIns="0" tIns="123825" rIns="0" bIns="0" rtlCol="0">
            <a:spAutoFit/>
          </a:bodyPr>
          <a:lstStyle>
            <a:lvl1pPr>
              <a:defRPr sz="3400" b="0" i="0">
                <a:solidFill>
                  <a:schemeClr val="tx1"/>
                </a:solidFill>
                <a:latin typeface="Times New Roman"/>
                <a:ea typeface="+mj-ea"/>
                <a:cs typeface="Times New Roman"/>
              </a:defRPr>
            </a:lvl1pPr>
          </a:lstStyle>
          <a:p>
            <a:pPr marL="1361440" marR="5080" indent="-1349375" algn="ctr">
              <a:lnSpc>
                <a:spcPts val="7000"/>
              </a:lnSpc>
              <a:spcBef>
                <a:spcPts val="975"/>
              </a:spcBef>
            </a:pPr>
            <a:r>
              <a:rPr lang="en-US" sz="6600" b="1" dirty="0">
                <a:solidFill>
                  <a:srgbClr val="2E75B5"/>
                </a:solidFill>
              </a:rPr>
              <a:t>Protein in urine (proteinuria) </a:t>
            </a:r>
            <a:endParaRPr lang="en-US" sz="6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649DEFE9-A88A-418E-A30C-1B335BD6B6F2}"/>
              </a:ext>
            </a:extLst>
          </p:cNvPr>
          <p:cNvSpPr txBox="1"/>
          <p:nvPr/>
        </p:nvSpPr>
        <p:spPr>
          <a:xfrm>
            <a:off x="152400" y="313638"/>
            <a:ext cx="11887200" cy="6042519"/>
          </a:xfrm>
          <a:prstGeom prst="rect">
            <a:avLst/>
          </a:prstGeom>
        </p:spPr>
        <p:txBody>
          <a:bodyPr vert="horz" wrap="square" lIns="0" tIns="10001" rIns="0" bIns="0" rtlCol="0">
            <a:spAutoFit/>
          </a:bodyPr>
          <a:lstStyle/>
          <a:p>
            <a:pPr marL="24288" marR="3810" algn="just">
              <a:spcBef>
                <a:spcPts val="4"/>
              </a:spcBef>
            </a:pPr>
            <a:r>
              <a:rPr lang="en-US" sz="2800" spc="-8" dirty="0">
                <a:latin typeface="Times New Roman" panose="02020603050405020304" pitchFamily="18" charset="0"/>
                <a:cs typeface="Times New Roman" panose="02020603050405020304" pitchFamily="18" charset="0"/>
              </a:rPr>
              <a:t>Objective learning</a:t>
            </a:r>
          </a:p>
          <a:p>
            <a:pPr marL="367188" marR="3810" indent="-342900" algn="just">
              <a:spcBef>
                <a:spcPts val="4"/>
              </a:spcBef>
              <a:buFont typeface="Wingdings" panose="05000000000000000000" pitchFamily="2" charset="2"/>
              <a:buChar char="q"/>
            </a:pPr>
            <a:r>
              <a:rPr lang="en-US" sz="2800" spc="-8" dirty="0">
                <a:latin typeface="Times New Roman" panose="02020603050405020304" pitchFamily="18" charset="0"/>
                <a:cs typeface="Times New Roman" panose="02020603050405020304" pitchFamily="18" charset="0"/>
              </a:rPr>
              <a:t>Understand the normal composition of urine and explain </a:t>
            </a:r>
            <a:r>
              <a:rPr lang="en-US" sz="2800" b="1" spc="-8" dirty="0">
                <a:latin typeface="Times New Roman" panose="02020603050405020304" pitchFamily="18" charset="0"/>
                <a:cs typeface="Times New Roman" panose="02020603050405020304" pitchFamily="18" charset="0"/>
              </a:rPr>
              <a:t>why proteins are normally absent</a:t>
            </a:r>
            <a:r>
              <a:rPr lang="en-US" sz="2800" spc="-8" dirty="0">
                <a:latin typeface="Times New Roman" panose="02020603050405020304" pitchFamily="18" charset="0"/>
                <a:cs typeface="Times New Roman" panose="02020603050405020304" pitchFamily="18" charset="0"/>
              </a:rPr>
              <a:t> due to the </a:t>
            </a:r>
            <a:r>
              <a:rPr lang="en-US" sz="2800" b="1" spc="-8" dirty="0">
                <a:latin typeface="Times New Roman" panose="02020603050405020304" pitchFamily="18" charset="0"/>
                <a:cs typeface="Times New Roman" panose="02020603050405020304" pitchFamily="18" charset="0"/>
              </a:rPr>
              <a:t>selective permeability of the glomerular filtration membrane</a:t>
            </a:r>
            <a:r>
              <a:rPr lang="en-US" sz="2800" spc="-8" dirty="0">
                <a:latin typeface="Times New Roman" panose="02020603050405020304" pitchFamily="18" charset="0"/>
                <a:cs typeface="Times New Roman" panose="02020603050405020304" pitchFamily="18" charset="0"/>
              </a:rPr>
              <a:t>.</a:t>
            </a:r>
          </a:p>
          <a:p>
            <a:pPr marL="367188" marR="3810" indent="-342900" algn="just">
              <a:spcBef>
                <a:spcPts val="4"/>
              </a:spcBef>
              <a:buFont typeface="Wingdings" panose="05000000000000000000" pitchFamily="2" charset="2"/>
              <a:buChar char="q"/>
            </a:pPr>
            <a:r>
              <a:rPr lang="en-US" sz="2800" spc="-8" dirty="0">
                <a:latin typeface="Times New Roman" panose="02020603050405020304" pitchFamily="18" charset="0"/>
                <a:cs typeface="Times New Roman" panose="02020603050405020304" pitchFamily="18" charset="0"/>
              </a:rPr>
              <a:t>Define proteinuria and albuminuria and distinguish between physiological and pathological albuminuria.</a:t>
            </a:r>
          </a:p>
          <a:p>
            <a:pPr marL="367188" marR="3810" indent="-342900" algn="just">
              <a:spcBef>
                <a:spcPts val="4"/>
              </a:spcBef>
              <a:buFont typeface="Wingdings" panose="05000000000000000000" pitchFamily="2" charset="2"/>
              <a:buChar char="q"/>
            </a:pPr>
            <a:r>
              <a:rPr lang="en-US" sz="2800" spc="-8" dirty="0">
                <a:latin typeface="Times New Roman" panose="02020603050405020304" pitchFamily="18" charset="0"/>
                <a:cs typeface="Times New Roman" panose="02020603050405020304" pitchFamily="18" charset="0"/>
              </a:rPr>
              <a:t>Explain the </a:t>
            </a:r>
            <a:r>
              <a:rPr lang="en-US" sz="2800" b="1" spc="-8" dirty="0">
                <a:latin typeface="Times New Roman" panose="02020603050405020304" pitchFamily="18" charset="0"/>
                <a:cs typeface="Times New Roman" panose="02020603050405020304" pitchFamily="18" charset="0"/>
              </a:rPr>
              <a:t>biochemical principles </a:t>
            </a:r>
            <a:r>
              <a:rPr lang="en-US" sz="2800" spc="-8" dirty="0">
                <a:latin typeface="Times New Roman" panose="02020603050405020304" pitchFamily="18" charset="0"/>
                <a:cs typeface="Times New Roman" panose="02020603050405020304" pitchFamily="18" charset="0"/>
              </a:rPr>
              <a:t>underlying protein precipitation by </a:t>
            </a:r>
            <a:r>
              <a:rPr lang="en-US" sz="2800" b="1" spc="-8" dirty="0">
                <a:latin typeface="Times New Roman" panose="02020603050405020304" pitchFamily="18" charset="0"/>
                <a:cs typeface="Times New Roman" panose="02020603050405020304" pitchFamily="18" charset="0"/>
              </a:rPr>
              <a:t>heat</a:t>
            </a:r>
            <a:r>
              <a:rPr lang="en-US" sz="2800" spc="-8" dirty="0">
                <a:latin typeface="Times New Roman" panose="02020603050405020304" pitchFamily="18" charset="0"/>
                <a:cs typeface="Times New Roman" panose="02020603050405020304" pitchFamily="18" charset="0"/>
              </a:rPr>
              <a:t>, </a:t>
            </a:r>
            <a:r>
              <a:rPr lang="en-US" sz="2800" b="1" spc="-8" dirty="0">
                <a:latin typeface="Times New Roman" panose="02020603050405020304" pitchFamily="18" charset="0"/>
                <a:cs typeface="Times New Roman" panose="02020603050405020304" pitchFamily="18" charset="0"/>
              </a:rPr>
              <a:t>acetic acid</a:t>
            </a:r>
            <a:r>
              <a:rPr lang="en-US" sz="2800" spc="-8" dirty="0">
                <a:latin typeface="Times New Roman" panose="02020603050405020304" pitchFamily="18" charset="0"/>
                <a:cs typeface="Times New Roman" panose="02020603050405020304" pitchFamily="18" charset="0"/>
              </a:rPr>
              <a:t>, and </a:t>
            </a:r>
            <a:r>
              <a:rPr lang="en-US" sz="2800" b="1" spc="-8" dirty="0">
                <a:latin typeface="Times New Roman" panose="02020603050405020304" pitchFamily="18" charset="0"/>
                <a:cs typeface="Times New Roman" panose="02020603050405020304" pitchFamily="18" charset="0"/>
              </a:rPr>
              <a:t>sulfosalicylic acid</a:t>
            </a:r>
            <a:r>
              <a:rPr lang="en-US" sz="2800" spc="-8" dirty="0">
                <a:latin typeface="Times New Roman" panose="02020603050405020304" pitchFamily="18" charset="0"/>
                <a:cs typeface="Times New Roman" panose="02020603050405020304" pitchFamily="18" charset="0"/>
              </a:rPr>
              <a:t>.</a:t>
            </a:r>
          </a:p>
          <a:p>
            <a:pPr marL="367188" marR="3810" indent="-342900" algn="just">
              <a:spcBef>
                <a:spcPts val="4"/>
              </a:spcBef>
              <a:buFont typeface="Wingdings" panose="05000000000000000000" pitchFamily="2" charset="2"/>
              <a:buChar char="q"/>
            </a:pPr>
            <a:r>
              <a:rPr lang="en-US" sz="2800" spc="-8" dirty="0">
                <a:latin typeface="Times New Roman" panose="02020603050405020304" pitchFamily="18" charset="0"/>
                <a:cs typeface="Times New Roman" panose="02020603050405020304" pitchFamily="18" charset="0"/>
              </a:rPr>
              <a:t>Differentiate between </a:t>
            </a:r>
            <a:r>
              <a:rPr lang="en-US" sz="2800" b="1" spc="-8" dirty="0">
                <a:latin typeface="Times New Roman" panose="02020603050405020304" pitchFamily="18" charset="0"/>
                <a:cs typeface="Times New Roman" panose="02020603050405020304" pitchFamily="18" charset="0"/>
              </a:rPr>
              <a:t>protein</a:t>
            </a:r>
            <a:r>
              <a:rPr lang="en-US" sz="2800" spc="-8" dirty="0">
                <a:latin typeface="Times New Roman" panose="02020603050405020304" pitchFamily="18" charset="0"/>
                <a:cs typeface="Times New Roman" panose="02020603050405020304" pitchFamily="18" charset="0"/>
              </a:rPr>
              <a:t> and </a:t>
            </a:r>
            <a:r>
              <a:rPr lang="en-US" sz="2800" b="1" spc="-8" dirty="0">
                <a:latin typeface="Times New Roman" panose="02020603050405020304" pitchFamily="18" charset="0"/>
                <a:cs typeface="Times New Roman" panose="02020603050405020304" pitchFamily="18" charset="0"/>
              </a:rPr>
              <a:t>interfering substances such as phosphates</a:t>
            </a:r>
            <a:r>
              <a:rPr lang="en-US" sz="2800" spc="-8" dirty="0">
                <a:latin typeface="Times New Roman" panose="02020603050405020304" pitchFamily="18" charset="0"/>
                <a:cs typeface="Times New Roman" panose="02020603050405020304" pitchFamily="18" charset="0"/>
              </a:rPr>
              <a:t> using the boiling and acetic acid test.</a:t>
            </a:r>
          </a:p>
          <a:p>
            <a:pPr marL="367188" marR="3810" indent="-342900" algn="just">
              <a:spcBef>
                <a:spcPts val="4"/>
              </a:spcBef>
              <a:buFont typeface="Wingdings" panose="05000000000000000000" pitchFamily="2" charset="2"/>
              <a:buChar char="q"/>
            </a:pPr>
            <a:r>
              <a:rPr lang="en-US" sz="2800" spc="-8" dirty="0">
                <a:latin typeface="Times New Roman" panose="02020603050405020304" pitchFamily="18" charset="0"/>
                <a:cs typeface="Times New Roman" panose="02020603050405020304" pitchFamily="18" charset="0"/>
              </a:rPr>
              <a:t>Identify special urinary proteins, particularly </a:t>
            </a:r>
            <a:r>
              <a:rPr lang="en-US" sz="2800" b="1" spc="-8" dirty="0">
                <a:latin typeface="Times New Roman" panose="02020603050405020304" pitchFamily="18" charset="0"/>
                <a:cs typeface="Times New Roman" panose="02020603050405020304" pitchFamily="18" charset="0"/>
              </a:rPr>
              <a:t>Bence–Jones proteins</a:t>
            </a:r>
            <a:r>
              <a:rPr lang="en-US" sz="2800" spc="-8" dirty="0">
                <a:latin typeface="Times New Roman" panose="02020603050405020304" pitchFamily="18" charset="0"/>
                <a:cs typeface="Times New Roman" panose="02020603050405020304" pitchFamily="18" charset="0"/>
              </a:rPr>
              <a:t>, and understand their </a:t>
            </a:r>
            <a:r>
              <a:rPr lang="en-US" sz="2800" b="1" spc="-8" dirty="0">
                <a:latin typeface="Times New Roman" panose="02020603050405020304" pitchFamily="18" charset="0"/>
                <a:cs typeface="Times New Roman" panose="02020603050405020304" pitchFamily="18" charset="0"/>
              </a:rPr>
              <a:t>diagnostic significance</a:t>
            </a:r>
            <a:r>
              <a:rPr lang="en-US" sz="2800" spc="-8" dirty="0">
                <a:latin typeface="Times New Roman" panose="02020603050405020304" pitchFamily="18" charset="0"/>
                <a:cs typeface="Times New Roman" panose="02020603050405020304" pitchFamily="18" charset="0"/>
              </a:rPr>
              <a:t>.</a:t>
            </a:r>
          </a:p>
          <a:p>
            <a:pPr marL="367188" marR="3810" indent="-342900" algn="just">
              <a:spcBef>
                <a:spcPts val="4"/>
              </a:spcBef>
              <a:buFont typeface="Wingdings" panose="05000000000000000000" pitchFamily="2" charset="2"/>
              <a:buChar char="q"/>
            </a:pPr>
            <a:r>
              <a:rPr lang="en-US" sz="2800" spc="-8" dirty="0">
                <a:latin typeface="Times New Roman" panose="02020603050405020304" pitchFamily="18" charset="0"/>
                <a:cs typeface="Times New Roman" panose="02020603050405020304" pitchFamily="18" charset="0"/>
              </a:rPr>
              <a:t>Correlate laboratory findings with </a:t>
            </a:r>
            <a:r>
              <a:rPr lang="en-US" sz="2800" b="1" spc="-8" dirty="0">
                <a:latin typeface="Times New Roman" panose="02020603050405020304" pitchFamily="18" charset="0"/>
                <a:cs typeface="Times New Roman" panose="02020603050405020304" pitchFamily="18" charset="0"/>
              </a:rPr>
              <a:t>renal and systemic diseases</a:t>
            </a:r>
            <a:r>
              <a:rPr lang="en-US" sz="2800" spc="-8" dirty="0">
                <a:latin typeface="Times New Roman" panose="02020603050405020304" pitchFamily="18" charset="0"/>
                <a:cs typeface="Times New Roman" panose="02020603050405020304" pitchFamily="18" charset="0"/>
              </a:rPr>
              <a:t>, emphasizing early disease detection.</a:t>
            </a:r>
          </a:p>
        </p:txBody>
      </p:sp>
      <p:sp>
        <p:nvSpPr>
          <p:cNvPr id="4" name="object 3">
            <a:extLst>
              <a:ext uri="{FF2B5EF4-FFF2-40B4-BE49-F238E27FC236}">
                <a16:creationId xmlns:a16="http://schemas.microsoft.com/office/drawing/2014/main" id="{66311176-41E3-4C20-A131-53A097925C1A}"/>
              </a:ext>
            </a:extLst>
          </p:cNvPr>
          <p:cNvSpPr txBox="1">
            <a:spLocks/>
          </p:cNvSpPr>
          <p:nvPr/>
        </p:nvSpPr>
        <p:spPr>
          <a:xfrm>
            <a:off x="1652588" y="-52970"/>
            <a:ext cx="9015413" cy="745203"/>
          </a:xfrm>
          <a:prstGeom prst="rect">
            <a:avLst/>
          </a:prstGeom>
        </p:spPr>
        <p:txBody>
          <a:bodyPr vert="horz" wrap="square" lIns="0" tIns="128396"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9540" algn="ctr">
              <a:lnSpc>
                <a:spcPct val="100000"/>
              </a:lnSpc>
              <a:spcBef>
                <a:spcPts val="75"/>
              </a:spcBef>
            </a:pPr>
            <a:r>
              <a:rPr lang="en-US" sz="4000" b="1" dirty="0">
                <a:solidFill>
                  <a:srgbClr val="375F92"/>
                </a:solidFill>
                <a:latin typeface="Times New Roman"/>
                <a:cs typeface="Times New Roman"/>
              </a:rPr>
              <a:t>Objective learning</a:t>
            </a:r>
            <a:endParaRPr lang="en-US" sz="4000" b="1" dirty="0">
              <a:latin typeface="Times New Roman"/>
              <a:cs typeface="Times New Roman"/>
            </a:endParaRPr>
          </a:p>
        </p:txBody>
      </p:sp>
    </p:spTree>
    <p:extLst>
      <p:ext uri="{BB962C8B-B14F-4D97-AF65-F5344CB8AC3E}">
        <p14:creationId xmlns:p14="http://schemas.microsoft.com/office/powerpoint/2010/main" val="3228112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25316"/>
            <a:ext cx="12192000" cy="829714"/>
          </a:xfrm>
          <a:prstGeom prst="rect">
            <a:avLst/>
          </a:prstGeom>
        </p:spPr>
        <p:txBody>
          <a:bodyPr vert="horz" wrap="square" lIns="0" tIns="12065" rIns="0" bIns="0" rtlCol="0">
            <a:spAutoFit/>
          </a:bodyPr>
          <a:lstStyle/>
          <a:p>
            <a:pPr marL="1361440" marR="5080" indent="-1349375" algn="ctr">
              <a:lnSpc>
                <a:spcPts val="7000"/>
              </a:lnSpc>
              <a:spcBef>
                <a:spcPts val="975"/>
              </a:spcBef>
            </a:pPr>
            <a:r>
              <a:rPr lang="en-US" sz="4800" b="1" dirty="0">
                <a:solidFill>
                  <a:srgbClr val="00B0F0"/>
                </a:solidFill>
              </a:rPr>
              <a:t>Protein in urine (proteinuria) </a:t>
            </a:r>
            <a:endParaRPr lang="en-US" sz="4800" dirty="0">
              <a:solidFill>
                <a:srgbClr val="00B0F0"/>
              </a:solidFill>
            </a:endParaRPr>
          </a:p>
        </p:txBody>
      </p:sp>
      <p:sp>
        <p:nvSpPr>
          <p:cNvPr id="3" name="object 3"/>
          <p:cNvSpPr txBox="1"/>
          <p:nvPr/>
        </p:nvSpPr>
        <p:spPr>
          <a:xfrm>
            <a:off x="152400" y="830986"/>
            <a:ext cx="11887200" cy="5144485"/>
          </a:xfrm>
          <a:prstGeom prst="rect">
            <a:avLst/>
          </a:prstGeom>
        </p:spPr>
        <p:txBody>
          <a:bodyPr vert="horz" wrap="square" lIns="0" tIns="12700" rIns="0" bIns="0" rtlCol="0">
            <a:spAutoFit/>
          </a:bodyPr>
          <a:lstStyle/>
          <a:p>
            <a:pPr marL="240029" marR="6985" indent="-227329" algn="just">
              <a:lnSpc>
                <a:spcPct val="150000"/>
              </a:lnSpc>
              <a:spcBef>
                <a:spcPts val="100"/>
              </a:spcBef>
              <a:buFont typeface="Arial MT"/>
              <a:buChar char="•"/>
              <a:tabLst>
                <a:tab pos="241300" algn="l"/>
              </a:tabLst>
            </a:pPr>
            <a:r>
              <a:rPr lang="en-US" sz="2800" dirty="0">
                <a:latin typeface="Times New Roman" panose="02020603050405020304" pitchFamily="18" charset="0"/>
                <a:cs typeface="Times New Roman" panose="02020603050405020304" pitchFamily="18" charset="0"/>
              </a:rPr>
              <a:t>Protein in urine (proteinuria) or (albuminuria)</a:t>
            </a:r>
          </a:p>
          <a:p>
            <a:pPr marL="240029" marR="6985" indent="-227329" algn="just">
              <a:lnSpc>
                <a:spcPct val="150000"/>
              </a:lnSpc>
              <a:spcBef>
                <a:spcPts val="100"/>
              </a:spcBef>
              <a:buFont typeface="Arial MT"/>
              <a:buChar char="•"/>
              <a:tabLst>
                <a:tab pos="241300" algn="l"/>
              </a:tabLst>
            </a:pPr>
            <a:r>
              <a:rPr lang="en-US" sz="2800" dirty="0">
                <a:latin typeface="Times New Roman" panose="02020603050405020304" pitchFamily="18" charset="0"/>
                <a:cs typeface="Times New Roman" panose="02020603050405020304" pitchFamily="18" charset="0"/>
              </a:rPr>
              <a:t>Normally, </a:t>
            </a:r>
            <a:r>
              <a:rPr lang="en-US" sz="2800" b="1" dirty="0">
                <a:highlight>
                  <a:srgbClr val="FFFF00"/>
                </a:highlight>
                <a:latin typeface="Times New Roman" panose="02020603050405020304" pitchFamily="18" charset="0"/>
                <a:cs typeface="Times New Roman" panose="02020603050405020304" pitchFamily="18" charset="0"/>
              </a:rPr>
              <a:t>protein is not present in urine </a:t>
            </a:r>
            <a:r>
              <a:rPr lang="en-US" sz="2800" dirty="0">
                <a:latin typeface="Times New Roman" panose="02020603050405020304" pitchFamily="18" charset="0"/>
                <a:cs typeface="Times New Roman" panose="02020603050405020304" pitchFamily="18" charset="0"/>
              </a:rPr>
              <a:t>because the space of the </a:t>
            </a:r>
            <a:r>
              <a:rPr lang="en-US" sz="2800" b="1" dirty="0">
                <a:highlight>
                  <a:srgbClr val="FFFF00"/>
                </a:highlight>
                <a:latin typeface="Times New Roman" panose="02020603050405020304" pitchFamily="18" charset="0"/>
                <a:cs typeface="Times New Roman" panose="02020603050405020304" pitchFamily="18" charset="0"/>
              </a:rPr>
              <a:t>glomerular filtrating membrane is too small</a:t>
            </a:r>
            <a:r>
              <a:rPr lang="en-US" sz="2800" b="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to allow the passage of large particles like protein.</a:t>
            </a:r>
          </a:p>
          <a:p>
            <a:pPr marL="240029" marR="6985" indent="-227329" algn="just">
              <a:lnSpc>
                <a:spcPct val="150000"/>
              </a:lnSpc>
              <a:spcBef>
                <a:spcPts val="100"/>
              </a:spcBef>
              <a:buFont typeface="Arial MT"/>
              <a:buChar char="•"/>
              <a:tabLst>
                <a:tab pos="241300" algn="l"/>
              </a:tabLst>
            </a:pPr>
            <a:r>
              <a:rPr lang="en-US" sz="2800" dirty="0">
                <a:latin typeface="Times New Roman" panose="02020603050405020304" pitchFamily="18" charset="0"/>
                <a:cs typeface="Times New Roman" panose="02020603050405020304" pitchFamily="18" charset="0"/>
              </a:rPr>
              <a:t>Proteinuria is the presence of protein in urine, and it is the most important indicator of </a:t>
            </a:r>
            <a:r>
              <a:rPr lang="en-US" sz="2800" b="1" dirty="0">
                <a:highlight>
                  <a:srgbClr val="FFFF00"/>
                </a:highlight>
                <a:latin typeface="Times New Roman" panose="02020603050405020304" pitchFamily="18" charset="0"/>
                <a:cs typeface="Times New Roman" panose="02020603050405020304" pitchFamily="18" charset="0"/>
              </a:rPr>
              <a:t>renal disease</a:t>
            </a:r>
            <a:r>
              <a:rPr lang="en-US" sz="2800" dirty="0">
                <a:latin typeface="Times New Roman" panose="02020603050405020304" pitchFamily="18" charset="0"/>
                <a:cs typeface="Times New Roman" panose="02020603050405020304" pitchFamily="18" charset="0"/>
              </a:rPr>
              <a:t>.</a:t>
            </a:r>
          </a:p>
          <a:p>
            <a:pPr marL="240029" marR="6985" indent="-227329" algn="just">
              <a:lnSpc>
                <a:spcPct val="150000"/>
              </a:lnSpc>
              <a:spcBef>
                <a:spcPts val="100"/>
              </a:spcBef>
              <a:buFont typeface="Arial MT"/>
              <a:buChar char="•"/>
              <a:tabLst>
                <a:tab pos="241300" algn="l"/>
              </a:tabLst>
            </a:pPr>
            <a:r>
              <a:rPr lang="en-US" sz="2800" dirty="0">
                <a:latin typeface="Times New Roman" panose="02020603050405020304" pitchFamily="18" charset="0"/>
                <a:cs typeface="Times New Roman" panose="02020603050405020304" pitchFamily="18" charset="0"/>
              </a:rPr>
              <a:t>The major part of protein in urine is </a:t>
            </a:r>
            <a:r>
              <a:rPr lang="en-US" sz="2800" b="1" dirty="0">
                <a:highlight>
                  <a:srgbClr val="FFFF00"/>
                </a:highlight>
                <a:latin typeface="Times New Roman" panose="02020603050405020304" pitchFamily="18" charset="0"/>
                <a:cs typeface="Times New Roman" panose="02020603050405020304" pitchFamily="18" charset="0"/>
              </a:rPr>
              <a:t>albumin</a:t>
            </a:r>
            <a:r>
              <a:rPr lang="en-US" sz="2800" dirty="0">
                <a:latin typeface="Times New Roman" panose="02020603050405020304" pitchFamily="18" charset="0"/>
                <a:cs typeface="Times New Roman" panose="02020603050405020304" pitchFamily="18" charset="0"/>
              </a:rPr>
              <a:t> because of its smaller molecular weight compared to other types of proteins, so we called </a:t>
            </a:r>
            <a:r>
              <a:rPr lang="en-US" sz="2800" b="1" dirty="0">
                <a:highlight>
                  <a:srgbClr val="FFFF00"/>
                </a:highlight>
                <a:latin typeface="Times New Roman" panose="02020603050405020304" pitchFamily="18" charset="0"/>
                <a:cs typeface="Times New Roman" panose="02020603050405020304" pitchFamily="18" charset="0"/>
              </a:rPr>
              <a:t>albuminuria</a:t>
            </a:r>
            <a:r>
              <a:rPr lang="en-US" sz="2800" dirty="0">
                <a:latin typeface="Times New Roman" panose="02020603050405020304" pitchFamily="18" charset="0"/>
                <a:cs typeface="Times New Roman" panose="02020603050405020304" pitchFamily="18" charset="0"/>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17779"/>
            <a:ext cx="12192000" cy="804964"/>
          </a:xfrm>
          <a:prstGeom prst="rect">
            <a:avLst/>
          </a:prstGeom>
        </p:spPr>
        <p:txBody>
          <a:bodyPr vert="horz" wrap="square" lIns="0" tIns="187579" rIns="0" bIns="0" rtlCol="0">
            <a:spAutoFit/>
          </a:bodyPr>
          <a:lstStyle/>
          <a:p>
            <a:pPr marL="365760" algn="ctr">
              <a:lnSpc>
                <a:spcPct val="100000"/>
              </a:lnSpc>
              <a:spcBef>
                <a:spcPts val="95"/>
              </a:spcBef>
            </a:pPr>
            <a:r>
              <a:rPr lang="en-US" sz="4000" b="1" spc="-45" dirty="0">
                <a:solidFill>
                  <a:srgbClr val="00B0F0"/>
                </a:solidFill>
                <a:latin typeface="Times New Roman" panose="02020603050405020304" pitchFamily="18" charset="0"/>
                <a:cs typeface="Times New Roman" panose="02020603050405020304" pitchFamily="18" charset="0"/>
              </a:rPr>
              <a:t>Albuminuria</a:t>
            </a:r>
            <a:endParaRPr sz="4000" b="1" dirty="0">
              <a:solidFill>
                <a:srgbClr val="00B0F0"/>
              </a:solidFill>
              <a:latin typeface="Times New Roman" panose="02020603050405020304" pitchFamily="18" charset="0"/>
              <a:cs typeface="Times New Roman" panose="02020603050405020304" pitchFamily="18" charset="0"/>
            </a:endParaRPr>
          </a:p>
        </p:txBody>
      </p:sp>
      <p:sp>
        <p:nvSpPr>
          <p:cNvPr id="3" name="object 3"/>
          <p:cNvSpPr txBox="1"/>
          <p:nvPr/>
        </p:nvSpPr>
        <p:spPr>
          <a:xfrm>
            <a:off x="228600" y="792263"/>
            <a:ext cx="11963400" cy="6062557"/>
          </a:xfrm>
          <a:prstGeom prst="rect">
            <a:avLst/>
          </a:prstGeom>
        </p:spPr>
        <p:txBody>
          <a:bodyPr vert="horz" wrap="square" lIns="0" tIns="12065" rIns="0" bIns="0" rtlCol="0">
            <a:spAutoFit/>
          </a:bodyPr>
          <a:lstStyle/>
          <a:p>
            <a:pPr marL="12700">
              <a:lnSpc>
                <a:spcPct val="100000"/>
              </a:lnSpc>
              <a:spcBef>
                <a:spcPts val="95"/>
              </a:spcBef>
              <a:tabLst>
                <a:tab pos="397510" algn="l"/>
              </a:tabLst>
            </a:pPr>
            <a:r>
              <a:rPr lang="en-US" sz="3200" spc="-45" dirty="0">
                <a:solidFill>
                  <a:schemeClr val="tx1"/>
                </a:solidFill>
                <a:latin typeface="Times New Roman" panose="02020603050405020304" pitchFamily="18" charset="0"/>
                <a:cs typeface="Times New Roman" panose="02020603050405020304" pitchFamily="18" charset="0"/>
              </a:rPr>
              <a:t>Albuminuria is either </a:t>
            </a:r>
            <a:r>
              <a:rPr lang="en-US" sz="3200" b="1" dirty="0">
                <a:latin typeface="Times New Roman"/>
                <a:cs typeface="Times New Roman"/>
              </a:rPr>
              <a:t>Physiological</a:t>
            </a:r>
            <a:r>
              <a:rPr lang="en-US" sz="3200" dirty="0">
                <a:latin typeface="Times New Roman"/>
                <a:cs typeface="Times New Roman"/>
              </a:rPr>
              <a:t> or </a:t>
            </a:r>
            <a:r>
              <a:rPr lang="en-US" sz="3200" b="1" dirty="0">
                <a:latin typeface="Times New Roman"/>
                <a:cs typeface="Times New Roman"/>
              </a:rPr>
              <a:t>pathological</a:t>
            </a:r>
          </a:p>
          <a:p>
            <a:pPr marL="12700">
              <a:lnSpc>
                <a:spcPct val="100000"/>
              </a:lnSpc>
              <a:spcBef>
                <a:spcPts val="95"/>
              </a:spcBef>
              <a:tabLst>
                <a:tab pos="397510" algn="l"/>
              </a:tabLst>
            </a:pPr>
            <a:endParaRPr lang="en-US" sz="3200" b="1" dirty="0">
              <a:latin typeface="Times New Roman"/>
              <a:cs typeface="Times New Roman"/>
            </a:endParaRPr>
          </a:p>
          <a:p>
            <a:pPr marL="12700">
              <a:lnSpc>
                <a:spcPct val="100000"/>
              </a:lnSpc>
              <a:spcBef>
                <a:spcPts val="95"/>
              </a:spcBef>
              <a:tabLst>
                <a:tab pos="397510" algn="l"/>
              </a:tabLst>
            </a:pPr>
            <a:r>
              <a:rPr lang="en-US" sz="3200" b="1" dirty="0">
                <a:latin typeface="Times New Roman"/>
                <a:cs typeface="Times New Roman"/>
              </a:rPr>
              <a:t>Physiological</a:t>
            </a:r>
            <a:r>
              <a:rPr lang="en-US" sz="3200" dirty="0">
                <a:latin typeface="Times New Roman"/>
                <a:cs typeface="Times New Roman"/>
              </a:rPr>
              <a:t> albuminuria: may be </a:t>
            </a:r>
            <a:r>
              <a:rPr lang="en-US" sz="3200" b="1" dirty="0">
                <a:latin typeface="Times New Roman"/>
                <a:cs typeface="Times New Roman"/>
              </a:rPr>
              <a:t>physical</a:t>
            </a:r>
            <a:r>
              <a:rPr lang="en-US" sz="3200" dirty="0">
                <a:latin typeface="Times New Roman"/>
                <a:cs typeface="Times New Roman"/>
              </a:rPr>
              <a:t> or </a:t>
            </a:r>
            <a:r>
              <a:rPr lang="en-US" sz="3200" b="1" dirty="0">
                <a:latin typeface="Times New Roman"/>
                <a:cs typeface="Times New Roman"/>
              </a:rPr>
              <a:t>transient</a:t>
            </a:r>
            <a:r>
              <a:rPr lang="en-US" sz="3200" dirty="0">
                <a:latin typeface="Times New Roman"/>
                <a:cs typeface="Times New Roman"/>
              </a:rPr>
              <a:t> </a:t>
            </a:r>
          </a:p>
          <a:p>
            <a:pPr marL="12700">
              <a:lnSpc>
                <a:spcPct val="100000"/>
              </a:lnSpc>
              <a:spcBef>
                <a:spcPts val="95"/>
              </a:spcBef>
              <a:tabLst>
                <a:tab pos="397510" algn="l"/>
              </a:tabLst>
            </a:pPr>
            <a:r>
              <a:rPr lang="en-US" sz="3200" dirty="0">
                <a:latin typeface="Times New Roman"/>
                <a:cs typeface="Times New Roman"/>
              </a:rPr>
              <a:t>1- </a:t>
            </a:r>
            <a:r>
              <a:rPr lang="en-US" sz="3200" b="1" dirty="0">
                <a:latin typeface="Times New Roman"/>
                <a:cs typeface="Times New Roman"/>
              </a:rPr>
              <a:t>Physical (functional ) </a:t>
            </a:r>
            <a:r>
              <a:rPr lang="en-US" sz="3200" dirty="0">
                <a:latin typeface="Times New Roman"/>
                <a:cs typeface="Times New Roman"/>
              </a:rPr>
              <a:t>albuminuria:</a:t>
            </a:r>
          </a:p>
          <a:p>
            <a:pPr marL="469900" indent="-457200">
              <a:lnSpc>
                <a:spcPct val="100000"/>
              </a:lnSpc>
              <a:spcBef>
                <a:spcPts val="95"/>
              </a:spcBef>
              <a:buFont typeface="Arial" panose="020B0604020202020204" pitchFamily="34" charset="0"/>
              <a:buChar char="•"/>
              <a:tabLst>
                <a:tab pos="397510" algn="l"/>
              </a:tabLst>
            </a:pPr>
            <a:r>
              <a:rPr lang="en-US" sz="3200" dirty="0">
                <a:latin typeface="Times New Roman"/>
                <a:cs typeface="Times New Roman"/>
              </a:rPr>
              <a:t>Present in urine after </a:t>
            </a:r>
            <a:r>
              <a:rPr lang="en-US" sz="3200" b="1" dirty="0">
                <a:latin typeface="Times New Roman"/>
                <a:cs typeface="Times New Roman"/>
              </a:rPr>
              <a:t>standing for a long time</a:t>
            </a:r>
          </a:p>
          <a:p>
            <a:pPr marL="469900" indent="-457200">
              <a:lnSpc>
                <a:spcPct val="100000"/>
              </a:lnSpc>
              <a:spcBef>
                <a:spcPts val="95"/>
              </a:spcBef>
              <a:buFont typeface="Arial" panose="020B0604020202020204" pitchFamily="34" charset="0"/>
              <a:buChar char="•"/>
              <a:tabLst>
                <a:tab pos="397510" algn="l"/>
              </a:tabLst>
            </a:pPr>
            <a:r>
              <a:rPr lang="en-US" sz="3200" dirty="0">
                <a:latin typeface="Times New Roman"/>
                <a:cs typeface="Times New Roman"/>
              </a:rPr>
              <a:t>Occur during the </a:t>
            </a:r>
            <a:r>
              <a:rPr lang="en-US" sz="3200" b="1" dirty="0">
                <a:latin typeface="Times New Roman"/>
                <a:cs typeface="Times New Roman"/>
              </a:rPr>
              <a:t>last weeks of pregnancy</a:t>
            </a:r>
            <a:r>
              <a:rPr lang="en-US" sz="3200" dirty="0">
                <a:latin typeface="Times New Roman"/>
                <a:cs typeface="Times New Roman"/>
              </a:rPr>
              <a:t>.</a:t>
            </a:r>
          </a:p>
          <a:p>
            <a:pPr marL="12700">
              <a:lnSpc>
                <a:spcPct val="100000"/>
              </a:lnSpc>
              <a:spcBef>
                <a:spcPts val="95"/>
              </a:spcBef>
              <a:tabLst>
                <a:tab pos="397510" algn="l"/>
              </a:tabLst>
            </a:pPr>
            <a:r>
              <a:rPr lang="en-US" sz="3200" b="1" dirty="0">
                <a:latin typeface="Times New Roman"/>
                <a:cs typeface="Times New Roman"/>
              </a:rPr>
              <a:t>2- Transient </a:t>
            </a:r>
            <a:r>
              <a:rPr lang="en-US" sz="3200" dirty="0">
                <a:latin typeface="Times New Roman"/>
                <a:cs typeface="Times New Roman"/>
              </a:rPr>
              <a:t>albuminuria</a:t>
            </a:r>
          </a:p>
          <a:p>
            <a:pPr marL="469900" indent="-457200">
              <a:lnSpc>
                <a:spcPct val="100000"/>
              </a:lnSpc>
              <a:spcBef>
                <a:spcPts val="95"/>
              </a:spcBef>
              <a:buFont typeface="Arial" panose="020B0604020202020204" pitchFamily="34" charset="0"/>
              <a:buChar char="•"/>
              <a:tabLst>
                <a:tab pos="397510" algn="l"/>
              </a:tabLst>
            </a:pPr>
            <a:r>
              <a:rPr lang="en-US" sz="3200" dirty="0">
                <a:latin typeface="Times New Roman"/>
                <a:cs typeface="Times New Roman"/>
              </a:rPr>
              <a:t>Sever </a:t>
            </a:r>
            <a:r>
              <a:rPr lang="en-US" sz="3200" b="1" dirty="0">
                <a:latin typeface="Times New Roman"/>
                <a:cs typeface="Times New Roman"/>
              </a:rPr>
              <a:t>stress</a:t>
            </a:r>
          </a:p>
          <a:p>
            <a:pPr marL="469900" indent="-457200">
              <a:lnSpc>
                <a:spcPct val="100000"/>
              </a:lnSpc>
              <a:spcBef>
                <a:spcPts val="95"/>
              </a:spcBef>
              <a:buFont typeface="Arial" panose="020B0604020202020204" pitchFamily="34" charset="0"/>
              <a:buChar char="•"/>
              <a:tabLst>
                <a:tab pos="397510" algn="l"/>
              </a:tabLst>
            </a:pPr>
            <a:r>
              <a:rPr lang="en-US" sz="3200" dirty="0">
                <a:latin typeface="Times New Roman"/>
                <a:cs typeface="Times New Roman"/>
              </a:rPr>
              <a:t>Exposure to </a:t>
            </a:r>
            <a:r>
              <a:rPr lang="en-US" sz="3200" b="1" dirty="0">
                <a:latin typeface="Times New Roman"/>
                <a:cs typeface="Times New Roman"/>
              </a:rPr>
              <a:t>severe cold</a:t>
            </a:r>
          </a:p>
          <a:p>
            <a:pPr marL="469900" indent="-457200">
              <a:lnSpc>
                <a:spcPct val="100000"/>
              </a:lnSpc>
              <a:spcBef>
                <a:spcPts val="95"/>
              </a:spcBef>
              <a:buFont typeface="Arial" panose="020B0604020202020204" pitchFamily="34" charset="0"/>
              <a:buChar char="•"/>
              <a:tabLst>
                <a:tab pos="397510" algn="l"/>
              </a:tabLst>
            </a:pPr>
            <a:r>
              <a:rPr lang="en-US" sz="3200" dirty="0">
                <a:latin typeface="Times New Roman"/>
                <a:cs typeface="Times New Roman"/>
              </a:rPr>
              <a:t>Rich </a:t>
            </a:r>
            <a:r>
              <a:rPr lang="en-US" sz="3200" b="1" dirty="0">
                <a:latin typeface="Times New Roman"/>
                <a:cs typeface="Times New Roman"/>
              </a:rPr>
              <a:t>protein diet</a:t>
            </a:r>
          </a:p>
          <a:p>
            <a:pPr marL="469900" indent="-457200">
              <a:lnSpc>
                <a:spcPct val="100000"/>
              </a:lnSpc>
              <a:spcBef>
                <a:spcPts val="95"/>
              </a:spcBef>
              <a:buFont typeface="Arial" panose="020B0604020202020204" pitchFamily="34" charset="0"/>
              <a:buChar char="•"/>
              <a:tabLst>
                <a:tab pos="397510" algn="l"/>
              </a:tabLst>
            </a:pPr>
            <a:endParaRPr lang="en-US" sz="3200" b="1" dirty="0">
              <a:latin typeface="Times New Roman"/>
              <a:cs typeface="Times New Roman"/>
            </a:endParaRPr>
          </a:p>
          <a:p>
            <a:pPr marL="12700">
              <a:lnSpc>
                <a:spcPct val="100000"/>
              </a:lnSpc>
              <a:spcBef>
                <a:spcPts val="95"/>
              </a:spcBef>
              <a:tabLst>
                <a:tab pos="397510" algn="l"/>
              </a:tabLst>
            </a:pPr>
            <a:r>
              <a:rPr lang="en-US" sz="3200" b="1" dirty="0">
                <a:latin typeface="Times New Roman"/>
                <a:cs typeface="Times New Roman"/>
              </a:rPr>
              <a:t>So it is not associated with any renal disease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1066571"/>
            <a:ext cx="11554459" cy="5157309"/>
          </a:xfrm>
          <a:prstGeom prst="rect">
            <a:avLst/>
          </a:prstGeom>
        </p:spPr>
        <p:txBody>
          <a:bodyPr vert="horz" wrap="square" lIns="0" tIns="12700" rIns="0" bIns="0" rtlCol="0">
            <a:spAutoFit/>
          </a:bodyPr>
          <a:lstStyle/>
          <a:p>
            <a:pPr marL="12700" marR="5080" algn="just">
              <a:lnSpc>
                <a:spcPct val="150000"/>
              </a:lnSpc>
              <a:spcBef>
                <a:spcPts val="100"/>
              </a:spcBef>
            </a:pPr>
            <a:r>
              <a:rPr lang="en-US" sz="2800" b="1" dirty="0">
                <a:latin typeface="Times New Roman"/>
                <a:cs typeface="Times New Roman"/>
              </a:rPr>
              <a:t>Pathological</a:t>
            </a:r>
            <a:r>
              <a:rPr lang="en-US" sz="2800" dirty="0">
                <a:latin typeface="Times New Roman"/>
                <a:cs typeface="Times New Roman"/>
              </a:rPr>
              <a:t> albuminuria occurs in</a:t>
            </a:r>
          </a:p>
          <a:p>
            <a:pPr marL="469900" marR="5080" indent="-457200" algn="just">
              <a:lnSpc>
                <a:spcPct val="150000"/>
              </a:lnSpc>
              <a:spcBef>
                <a:spcPts val="100"/>
              </a:spcBef>
              <a:buFont typeface="Wingdings" panose="05000000000000000000" pitchFamily="2" charset="2"/>
              <a:buChar char="q"/>
            </a:pPr>
            <a:r>
              <a:rPr lang="en-US" sz="2800" dirty="0">
                <a:latin typeface="Times New Roman"/>
                <a:cs typeface="Times New Roman"/>
              </a:rPr>
              <a:t>All conditions of </a:t>
            </a:r>
            <a:r>
              <a:rPr lang="en-US" sz="2800" b="1" dirty="0">
                <a:latin typeface="Times New Roman"/>
                <a:cs typeface="Times New Roman"/>
              </a:rPr>
              <a:t>renal diseases</a:t>
            </a:r>
            <a:r>
              <a:rPr lang="en-US" sz="2800" dirty="0">
                <a:latin typeface="Times New Roman"/>
                <a:cs typeface="Times New Roman"/>
              </a:rPr>
              <a:t>, particularly </a:t>
            </a:r>
            <a:r>
              <a:rPr lang="en-US" sz="2800" b="1" dirty="0">
                <a:latin typeface="Times New Roman"/>
                <a:cs typeface="Times New Roman"/>
              </a:rPr>
              <a:t>Nephrotic syndrome </a:t>
            </a:r>
            <a:r>
              <a:rPr lang="en-US" sz="2800" dirty="0">
                <a:latin typeface="Times New Roman"/>
                <a:cs typeface="Times New Roman"/>
              </a:rPr>
              <a:t>and </a:t>
            </a:r>
            <a:r>
              <a:rPr lang="en-US" sz="2800" b="1" dirty="0">
                <a:latin typeface="Times New Roman"/>
                <a:cs typeface="Times New Roman"/>
              </a:rPr>
              <a:t>glomerulonephritis.</a:t>
            </a:r>
          </a:p>
          <a:p>
            <a:pPr marL="469900" marR="5080" indent="-457200" algn="just">
              <a:lnSpc>
                <a:spcPct val="150000"/>
              </a:lnSpc>
              <a:spcBef>
                <a:spcPts val="100"/>
              </a:spcBef>
              <a:buFont typeface="Wingdings" panose="05000000000000000000" pitchFamily="2" charset="2"/>
              <a:buChar char="q"/>
            </a:pPr>
            <a:r>
              <a:rPr lang="en-US" sz="2800" b="1" dirty="0">
                <a:latin typeface="Times New Roman"/>
                <a:cs typeface="Times New Roman"/>
              </a:rPr>
              <a:t>Systemic diseases such as diabetes mellitus, hypertension, and pregnancy-related complications.</a:t>
            </a:r>
          </a:p>
          <a:p>
            <a:pPr marL="12700" marR="5080" algn="just">
              <a:lnSpc>
                <a:spcPct val="150000"/>
              </a:lnSpc>
              <a:spcBef>
                <a:spcPts val="100"/>
              </a:spcBef>
            </a:pPr>
            <a:endParaRPr lang="en-US" sz="2800" b="1" dirty="0">
              <a:latin typeface="Times New Roman"/>
              <a:cs typeface="Times New Roman"/>
            </a:endParaRPr>
          </a:p>
          <a:p>
            <a:pPr marL="12700" marR="5080" algn="just">
              <a:lnSpc>
                <a:spcPct val="150000"/>
              </a:lnSpc>
              <a:spcBef>
                <a:spcPts val="100"/>
              </a:spcBef>
            </a:pPr>
            <a:r>
              <a:rPr lang="en-US" sz="2800" dirty="0">
                <a:latin typeface="Times New Roman"/>
                <a:cs typeface="Times New Roman"/>
              </a:rPr>
              <a:t>Albumin protein is added to the urine as it passes along the urinary tract, </a:t>
            </a:r>
            <a:r>
              <a:rPr lang="en-US" sz="2800" b="1" dirty="0">
                <a:latin typeface="Times New Roman"/>
                <a:cs typeface="Times New Roman"/>
              </a:rPr>
              <a:t>as in lesions </a:t>
            </a:r>
            <a:r>
              <a:rPr lang="en-US" sz="2800" dirty="0">
                <a:latin typeface="Times New Roman"/>
                <a:cs typeface="Times New Roman"/>
              </a:rPr>
              <a:t>in the prostate, urethra, and bladder, resulting in </a:t>
            </a:r>
            <a:r>
              <a:rPr lang="en-US" sz="2800" b="1" dirty="0">
                <a:latin typeface="Times New Roman"/>
                <a:cs typeface="Times New Roman"/>
              </a:rPr>
              <a:t>false albuminuria</a:t>
            </a:r>
            <a:r>
              <a:rPr lang="en-US" sz="2800" dirty="0">
                <a:latin typeface="Times New Roman"/>
                <a:cs typeface="Times New Roman"/>
              </a:rPr>
              <a:t>.</a:t>
            </a:r>
          </a:p>
        </p:txBody>
      </p:sp>
      <p:sp>
        <p:nvSpPr>
          <p:cNvPr id="4" name="object 2">
            <a:extLst>
              <a:ext uri="{FF2B5EF4-FFF2-40B4-BE49-F238E27FC236}">
                <a16:creationId xmlns:a16="http://schemas.microsoft.com/office/drawing/2014/main" id="{FE225369-A9A0-4497-AEB2-8AC69164E9C3}"/>
              </a:ext>
            </a:extLst>
          </p:cNvPr>
          <p:cNvSpPr txBox="1">
            <a:spLocks/>
          </p:cNvSpPr>
          <p:nvPr/>
        </p:nvSpPr>
        <p:spPr>
          <a:xfrm>
            <a:off x="0" y="17779"/>
            <a:ext cx="12192000" cy="804964"/>
          </a:xfrm>
          <a:prstGeom prst="rect">
            <a:avLst/>
          </a:prstGeom>
        </p:spPr>
        <p:txBody>
          <a:bodyPr vert="horz" wrap="square" lIns="0" tIns="187579" rIns="0" bIns="0" rtlCol="0">
            <a:spAutoFit/>
          </a:bodyPr>
          <a:lstStyle>
            <a:lvl1pPr>
              <a:defRPr sz="3400" b="0" i="0">
                <a:solidFill>
                  <a:schemeClr val="tx1"/>
                </a:solidFill>
                <a:latin typeface="Times New Roman"/>
                <a:ea typeface="+mj-ea"/>
                <a:cs typeface="Times New Roman"/>
              </a:defRPr>
            </a:lvl1pPr>
          </a:lstStyle>
          <a:p>
            <a:pPr marL="365760" algn="ctr">
              <a:spcBef>
                <a:spcPts val="95"/>
              </a:spcBef>
            </a:pPr>
            <a:r>
              <a:rPr lang="en-US" sz="4000" b="1" spc="-45" dirty="0">
                <a:solidFill>
                  <a:srgbClr val="00B0F0"/>
                </a:solidFill>
                <a:latin typeface="Times New Roman" panose="02020603050405020304" pitchFamily="18" charset="0"/>
                <a:cs typeface="Times New Roman" panose="02020603050405020304" pitchFamily="18" charset="0"/>
              </a:rPr>
              <a:t>Albuminuria</a:t>
            </a:r>
            <a:endParaRPr lang="en-US" sz="4000" b="1" dirty="0">
              <a:solidFill>
                <a:srgbClr val="00B0F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41300" y="609600"/>
            <a:ext cx="11658600" cy="6152966"/>
          </a:xfrm>
          <a:prstGeom prst="rect">
            <a:avLst/>
          </a:prstGeom>
        </p:spPr>
        <p:txBody>
          <a:bodyPr vert="horz" wrap="square" lIns="0" tIns="60960" rIns="0" bIns="0" rtlCol="0">
            <a:spAutoFit/>
          </a:bodyPr>
          <a:lstStyle/>
          <a:p>
            <a:pPr marL="12700" marR="5080">
              <a:lnSpc>
                <a:spcPts val="3020"/>
              </a:lnSpc>
              <a:spcBef>
                <a:spcPts val="480"/>
              </a:spcBef>
              <a:tabLst>
                <a:tab pos="241300" algn="l"/>
                <a:tab pos="1103630" algn="l"/>
                <a:tab pos="3178175" algn="l"/>
                <a:tab pos="4572635" algn="l"/>
                <a:tab pos="5022215" algn="l"/>
                <a:tab pos="6993255" algn="l"/>
                <a:tab pos="7441565" algn="l"/>
                <a:tab pos="8819515" algn="l"/>
                <a:tab pos="9265920" algn="l"/>
                <a:tab pos="9695815" algn="l"/>
              </a:tabLst>
            </a:pPr>
            <a:r>
              <a:rPr lang="en-US" sz="3200" spc="-20" dirty="0">
                <a:latin typeface="Times New Roman"/>
                <a:cs typeface="Times New Roman"/>
              </a:rPr>
              <a:t>Principle: </a:t>
            </a:r>
            <a:r>
              <a:rPr lang="en-US" sz="3200" b="1" spc="-20" dirty="0">
                <a:latin typeface="Times New Roman"/>
                <a:cs typeface="Times New Roman"/>
              </a:rPr>
              <a:t>On heating, </a:t>
            </a:r>
            <a:r>
              <a:rPr lang="en-US" sz="3200" spc="-20" dirty="0">
                <a:latin typeface="Times New Roman"/>
                <a:cs typeface="Times New Roman"/>
              </a:rPr>
              <a:t>the </a:t>
            </a:r>
            <a:r>
              <a:rPr lang="en-US" sz="3200" b="1" spc="-20" dirty="0">
                <a:latin typeface="Times New Roman"/>
                <a:cs typeface="Times New Roman"/>
              </a:rPr>
              <a:t>protein loses its structure and becomes denatured, forming a coagulum</a:t>
            </a:r>
            <a:r>
              <a:rPr lang="en-US" sz="3200" spc="-20" dirty="0">
                <a:latin typeface="Times New Roman"/>
                <a:cs typeface="Times New Roman"/>
              </a:rPr>
              <a:t>. </a:t>
            </a:r>
          </a:p>
          <a:p>
            <a:pPr marL="12700" marR="5080">
              <a:lnSpc>
                <a:spcPts val="3020"/>
              </a:lnSpc>
              <a:spcBef>
                <a:spcPts val="480"/>
              </a:spcBef>
              <a:tabLst>
                <a:tab pos="241300" algn="l"/>
                <a:tab pos="1103630" algn="l"/>
                <a:tab pos="3178175" algn="l"/>
                <a:tab pos="4572635" algn="l"/>
                <a:tab pos="5022215" algn="l"/>
                <a:tab pos="6993255" algn="l"/>
                <a:tab pos="7441565" algn="l"/>
                <a:tab pos="8819515" algn="l"/>
                <a:tab pos="9265920" algn="l"/>
                <a:tab pos="9695815" algn="l"/>
              </a:tabLst>
            </a:pPr>
            <a:r>
              <a:rPr lang="en-US" sz="3200" spc="-20" dirty="0">
                <a:latin typeface="Times New Roman"/>
                <a:cs typeface="Times New Roman"/>
              </a:rPr>
              <a:t>It is </a:t>
            </a:r>
            <a:r>
              <a:rPr lang="en-US" sz="3200" b="1" spc="-20" dirty="0">
                <a:latin typeface="Times New Roman"/>
                <a:cs typeface="Times New Roman"/>
              </a:rPr>
              <a:t>precipitated</a:t>
            </a:r>
            <a:r>
              <a:rPr lang="en-US" sz="3200" spc="-20" dirty="0">
                <a:latin typeface="Times New Roman"/>
                <a:cs typeface="Times New Roman"/>
              </a:rPr>
              <a:t> after the addition of </a:t>
            </a:r>
            <a:r>
              <a:rPr lang="en-US" sz="3200" b="1" spc="-20" dirty="0">
                <a:latin typeface="Times New Roman"/>
                <a:cs typeface="Times New Roman"/>
              </a:rPr>
              <a:t>acetic aci</a:t>
            </a:r>
            <a:r>
              <a:rPr lang="en-US" sz="3200" spc="-20" dirty="0">
                <a:latin typeface="Times New Roman"/>
                <a:cs typeface="Times New Roman"/>
              </a:rPr>
              <a:t>d, which provides </a:t>
            </a:r>
            <a:r>
              <a:rPr lang="en-US" sz="3200" b="1" spc="-20" dirty="0">
                <a:latin typeface="Times New Roman"/>
                <a:cs typeface="Times New Roman"/>
              </a:rPr>
              <a:t>a suitable pH </a:t>
            </a:r>
            <a:r>
              <a:rPr lang="en-US" sz="3200" spc="-20" dirty="0">
                <a:latin typeface="Times New Roman"/>
                <a:cs typeface="Times New Roman"/>
              </a:rPr>
              <a:t>to obtain the maximum precipitate, via dissociated proteins as cations that react with acetate, which exists as a negative ion (i.e., an anion), to form a precipitated protein acetate salt.</a:t>
            </a:r>
          </a:p>
          <a:p>
            <a:pPr marL="12700" marR="5080">
              <a:lnSpc>
                <a:spcPts val="3020"/>
              </a:lnSpc>
              <a:spcBef>
                <a:spcPts val="480"/>
              </a:spcBef>
              <a:tabLst>
                <a:tab pos="241300" algn="l"/>
                <a:tab pos="1103630" algn="l"/>
                <a:tab pos="3178175" algn="l"/>
                <a:tab pos="4572635" algn="l"/>
                <a:tab pos="5022215" algn="l"/>
                <a:tab pos="6993255" algn="l"/>
                <a:tab pos="7441565" algn="l"/>
                <a:tab pos="8819515" algn="l"/>
                <a:tab pos="9265920" algn="l"/>
                <a:tab pos="9695815" algn="l"/>
              </a:tabLst>
            </a:pPr>
            <a:endParaRPr lang="en-US" sz="3200" spc="-20" dirty="0">
              <a:latin typeface="Times New Roman"/>
              <a:cs typeface="Times New Roman"/>
            </a:endParaRPr>
          </a:p>
          <a:p>
            <a:pPr marL="12700" marR="5080">
              <a:lnSpc>
                <a:spcPts val="3020"/>
              </a:lnSpc>
              <a:spcBef>
                <a:spcPts val="480"/>
              </a:spcBef>
              <a:tabLst>
                <a:tab pos="241300" algn="l"/>
                <a:tab pos="1103630" algn="l"/>
                <a:tab pos="3178175" algn="l"/>
                <a:tab pos="4572635" algn="l"/>
                <a:tab pos="5022215" algn="l"/>
                <a:tab pos="6993255" algn="l"/>
                <a:tab pos="7441565" algn="l"/>
                <a:tab pos="8819515" algn="l"/>
                <a:tab pos="9265920" algn="l"/>
                <a:tab pos="9695815" algn="l"/>
              </a:tabLst>
            </a:pPr>
            <a:r>
              <a:rPr lang="en-US" sz="3200" spc="-20" dirty="0">
                <a:latin typeface="Times New Roman"/>
                <a:cs typeface="Times New Roman"/>
              </a:rPr>
              <a:t>If the coagulation disappears, this means the presence of phosphate in the sample.</a:t>
            </a:r>
          </a:p>
          <a:p>
            <a:pPr marL="12700" marR="5080">
              <a:lnSpc>
                <a:spcPts val="3020"/>
              </a:lnSpc>
              <a:spcBef>
                <a:spcPts val="480"/>
              </a:spcBef>
              <a:tabLst>
                <a:tab pos="241300" algn="l"/>
                <a:tab pos="1103630" algn="l"/>
                <a:tab pos="3178175" algn="l"/>
                <a:tab pos="4572635" algn="l"/>
                <a:tab pos="5022215" algn="l"/>
                <a:tab pos="6993255" algn="l"/>
                <a:tab pos="7441565" algn="l"/>
                <a:tab pos="8819515" algn="l"/>
                <a:tab pos="9265920" algn="l"/>
                <a:tab pos="9695815" algn="l"/>
              </a:tabLst>
            </a:pPr>
            <a:r>
              <a:rPr lang="en-US" sz="3200" spc="-20" dirty="0">
                <a:latin typeface="Times New Roman"/>
                <a:cs typeface="Times New Roman"/>
              </a:rPr>
              <a:t>So this test is used to </a:t>
            </a:r>
            <a:r>
              <a:rPr lang="en-US" sz="3200" b="1" spc="-20" dirty="0">
                <a:latin typeface="Times New Roman"/>
                <a:cs typeface="Times New Roman"/>
              </a:rPr>
              <a:t>differentiate</a:t>
            </a:r>
            <a:r>
              <a:rPr lang="en-US" sz="3200" spc="-20" dirty="0">
                <a:latin typeface="Times New Roman"/>
                <a:cs typeface="Times New Roman"/>
              </a:rPr>
              <a:t> between </a:t>
            </a:r>
            <a:r>
              <a:rPr lang="en-US" sz="3200" b="1" spc="-20" dirty="0">
                <a:latin typeface="Times New Roman"/>
                <a:cs typeface="Times New Roman"/>
              </a:rPr>
              <a:t>protein</a:t>
            </a:r>
            <a:r>
              <a:rPr lang="en-US" sz="3200" spc="-20" dirty="0">
                <a:latin typeface="Times New Roman"/>
                <a:cs typeface="Times New Roman"/>
              </a:rPr>
              <a:t> and </a:t>
            </a:r>
            <a:r>
              <a:rPr lang="en-US" sz="3200" b="1" spc="-20" dirty="0">
                <a:latin typeface="Times New Roman"/>
                <a:cs typeface="Times New Roman"/>
              </a:rPr>
              <a:t>interfering substances, mainly phosphates</a:t>
            </a:r>
            <a:r>
              <a:rPr lang="en-US" sz="3200" spc="-20" dirty="0">
                <a:latin typeface="Times New Roman"/>
                <a:cs typeface="Times New Roman"/>
              </a:rPr>
              <a:t>.</a:t>
            </a:r>
          </a:p>
          <a:p>
            <a:pPr marL="240029" marR="5080" indent="-227329">
              <a:lnSpc>
                <a:spcPts val="3020"/>
              </a:lnSpc>
              <a:spcBef>
                <a:spcPts val="480"/>
              </a:spcBef>
              <a:buFont typeface="Arial MT"/>
              <a:buChar char="•"/>
              <a:tabLst>
                <a:tab pos="241300" algn="l"/>
                <a:tab pos="1103630" algn="l"/>
                <a:tab pos="3178175" algn="l"/>
                <a:tab pos="4572635" algn="l"/>
                <a:tab pos="5022215" algn="l"/>
                <a:tab pos="6993255" algn="l"/>
                <a:tab pos="7441565" algn="l"/>
                <a:tab pos="8819515" algn="l"/>
                <a:tab pos="9265920" algn="l"/>
                <a:tab pos="9695815" algn="l"/>
              </a:tabLst>
            </a:pPr>
            <a:r>
              <a:rPr lang="en-US" sz="3200" spc="-20" dirty="0">
                <a:latin typeface="Times New Roman"/>
                <a:cs typeface="Times New Roman"/>
              </a:rPr>
              <a:t>Sometimes urine may be alkaline; in that case, heating alone may not precipitate, and acetic acid is to be added to make it acidic so that dissociated proteins as cations that react with acetate to form precipitated salt of protein acetate.</a:t>
            </a:r>
          </a:p>
        </p:txBody>
      </p:sp>
      <p:sp>
        <p:nvSpPr>
          <p:cNvPr id="3" name="object 2">
            <a:extLst>
              <a:ext uri="{FF2B5EF4-FFF2-40B4-BE49-F238E27FC236}">
                <a16:creationId xmlns:a16="http://schemas.microsoft.com/office/drawing/2014/main" id="{EFB9A1FD-D06B-4112-8230-1AF3C71AD8EC}"/>
              </a:ext>
            </a:extLst>
          </p:cNvPr>
          <p:cNvSpPr txBox="1">
            <a:spLocks/>
          </p:cNvSpPr>
          <p:nvPr/>
        </p:nvSpPr>
        <p:spPr>
          <a:xfrm>
            <a:off x="-25400" y="-228600"/>
            <a:ext cx="12192000" cy="743409"/>
          </a:xfrm>
          <a:prstGeom prst="rect">
            <a:avLst/>
          </a:prstGeom>
        </p:spPr>
        <p:txBody>
          <a:bodyPr vert="horz" wrap="square" lIns="0" tIns="187579" rIns="0" bIns="0" rtlCol="0">
            <a:spAutoFit/>
          </a:bodyPr>
          <a:lstStyle>
            <a:lvl1pPr>
              <a:defRPr sz="3400" b="0" i="0">
                <a:solidFill>
                  <a:schemeClr val="tx1"/>
                </a:solidFill>
                <a:latin typeface="Times New Roman"/>
                <a:ea typeface="+mj-ea"/>
                <a:cs typeface="Times New Roman"/>
              </a:defRPr>
            </a:lvl1pPr>
          </a:lstStyle>
          <a:p>
            <a:pPr marL="365760" algn="ctr">
              <a:spcBef>
                <a:spcPts val="95"/>
              </a:spcBef>
            </a:pPr>
            <a:r>
              <a:rPr lang="en-US" sz="3600" b="1" spc="-45" dirty="0">
                <a:solidFill>
                  <a:srgbClr val="00B0F0"/>
                </a:solidFill>
                <a:latin typeface="Times New Roman" panose="02020603050405020304" pitchFamily="18" charset="0"/>
                <a:cs typeface="Times New Roman" panose="02020603050405020304" pitchFamily="18" charset="0"/>
              </a:rPr>
              <a:t>Methods of proteinuria tests (by boiling and acetic acid test)</a:t>
            </a:r>
            <a:endParaRPr lang="en-US" sz="3600" b="1" dirty="0">
              <a:solidFill>
                <a:srgbClr val="00B0F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06997" y="761188"/>
            <a:ext cx="12085003" cy="1401666"/>
          </a:xfrm>
          <a:prstGeom prst="rect">
            <a:avLst/>
          </a:prstGeom>
        </p:spPr>
        <p:txBody>
          <a:bodyPr vert="horz" wrap="square" lIns="0" tIns="12700" rIns="0" bIns="0" rtlCol="0">
            <a:spAutoFit/>
          </a:bodyPr>
          <a:lstStyle/>
          <a:p>
            <a:pPr marL="12700" marR="5080">
              <a:lnSpc>
                <a:spcPct val="150000"/>
              </a:lnSpc>
              <a:spcBef>
                <a:spcPts val="100"/>
              </a:spcBef>
            </a:pPr>
            <a:r>
              <a:rPr lang="en-US" sz="3200" dirty="0">
                <a:latin typeface="Times New Roman"/>
                <a:cs typeface="Times New Roman"/>
              </a:rPr>
              <a:t>Principle: Sulfosalicylic acid is an alkaloidal reagent and so it neutralizes the positively charged protein to produce precipitation</a:t>
            </a:r>
          </a:p>
        </p:txBody>
      </p:sp>
      <p:sp>
        <p:nvSpPr>
          <p:cNvPr id="6" name="object 2">
            <a:extLst>
              <a:ext uri="{FF2B5EF4-FFF2-40B4-BE49-F238E27FC236}">
                <a16:creationId xmlns:a16="http://schemas.microsoft.com/office/drawing/2014/main" id="{60F2A55D-A302-43CD-93C2-3DE7E4DC93CC}"/>
              </a:ext>
            </a:extLst>
          </p:cNvPr>
          <p:cNvSpPr txBox="1">
            <a:spLocks/>
          </p:cNvSpPr>
          <p:nvPr/>
        </p:nvSpPr>
        <p:spPr>
          <a:xfrm>
            <a:off x="0" y="17779"/>
            <a:ext cx="12192000" cy="743409"/>
          </a:xfrm>
          <a:prstGeom prst="rect">
            <a:avLst/>
          </a:prstGeom>
        </p:spPr>
        <p:txBody>
          <a:bodyPr vert="horz" wrap="square" lIns="0" tIns="187579" rIns="0" bIns="0" rtlCol="0">
            <a:spAutoFit/>
          </a:bodyPr>
          <a:lstStyle>
            <a:lvl1pPr>
              <a:defRPr sz="3400" b="0" i="0">
                <a:solidFill>
                  <a:schemeClr val="tx1"/>
                </a:solidFill>
                <a:latin typeface="Times New Roman"/>
                <a:ea typeface="+mj-ea"/>
                <a:cs typeface="Times New Roman"/>
              </a:defRPr>
            </a:lvl1pPr>
          </a:lstStyle>
          <a:p>
            <a:pPr marL="365760" algn="ctr">
              <a:spcBef>
                <a:spcPts val="95"/>
              </a:spcBef>
            </a:pPr>
            <a:r>
              <a:rPr lang="en-US" sz="3600" b="1" spc="-45" dirty="0">
                <a:solidFill>
                  <a:srgbClr val="00B0F0"/>
                </a:solidFill>
                <a:latin typeface="Times New Roman" panose="02020603050405020304" pitchFamily="18" charset="0"/>
                <a:cs typeface="Times New Roman" panose="02020603050405020304" pitchFamily="18" charset="0"/>
              </a:rPr>
              <a:t>Methods of proteinuria tests (by </a:t>
            </a:r>
            <a:r>
              <a:rPr lang="en-US" sz="3600" b="1" spc="-45" dirty="0" err="1">
                <a:solidFill>
                  <a:srgbClr val="00B0F0"/>
                </a:solidFill>
                <a:latin typeface="Times New Roman" panose="02020603050405020304" pitchFamily="18" charset="0"/>
                <a:cs typeface="Times New Roman" panose="02020603050405020304" pitchFamily="18" charset="0"/>
              </a:rPr>
              <a:t>sulphosalicylic</a:t>
            </a:r>
            <a:r>
              <a:rPr lang="en-US" sz="3600" b="1" spc="-45" dirty="0">
                <a:solidFill>
                  <a:srgbClr val="00B0F0"/>
                </a:solidFill>
                <a:latin typeface="Times New Roman" panose="02020603050405020304" pitchFamily="18" charset="0"/>
                <a:cs typeface="Times New Roman" panose="02020603050405020304" pitchFamily="18" charset="0"/>
              </a:rPr>
              <a:t> acid)</a:t>
            </a:r>
            <a:endParaRPr lang="en-US" sz="3600" b="1" dirty="0">
              <a:solidFill>
                <a:srgbClr val="00B0F0"/>
              </a:solidFill>
              <a:latin typeface="Times New Roman" panose="02020603050405020304" pitchFamily="18" charset="0"/>
              <a:cs typeface="Times New Roman" panose="02020603050405020304" pitchFamily="18" charset="0"/>
            </a:endParaRPr>
          </a:p>
        </p:txBody>
      </p:sp>
      <p:sp>
        <p:nvSpPr>
          <p:cNvPr id="7" name="object 3">
            <a:extLst>
              <a:ext uri="{FF2B5EF4-FFF2-40B4-BE49-F238E27FC236}">
                <a16:creationId xmlns:a16="http://schemas.microsoft.com/office/drawing/2014/main" id="{1B8B0E50-FC48-4B11-A4DF-081CC5F4EDF6}"/>
              </a:ext>
            </a:extLst>
          </p:cNvPr>
          <p:cNvSpPr txBox="1"/>
          <p:nvPr/>
        </p:nvSpPr>
        <p:spPr>
          <a:xfrm>
            <a:off x="106997" y="2254188"/>
            <a:ext cx="11811000" cy="4356321"/>
          </a:xfrm>
          <a:prstGeom prst="rect">
            <a:avLst/>
          </a:prstGeom>
        </p:spPr>
        <p:txBody>
          <a:bodyPr vert="horz" wrap="square" lIns="0" tIns="12700" rIns="0" bIns="0" rtlCol="0">
            <a:spAutoFit/>
          </a:bodyPr>
          <a:lstStyle/>
          <a:p>
            <a:pPr marL="12700" marR="5080">
              <a:lnSpc>
                <a:spcPct val="150000"/>
              </a:lnSpc>
              <a:spcBef>
                <a:spcPts val="100"/>
              </a:spcBef>
            </a:pPr>
            <a:r>
              <a:rPr lang="en-US" sz="3200" dirty="0">
                <a:latin typeface="Times New Roman"/>
                <a:cs typeface="Times New Roman"/>
              </a:rPr>
              <a:t>Reaction: This alkaloidal reagent exists as a negative ion, i.e. anion. When alkaloidal reagent is added to albumin solution, proteins are precipitated from their solution because on the acidic side of isoelectric pH, proteins dissociate as cations (protein +ion ), which combine with anions (protein - ion ) of alkaloidal reagent to form salt of protein. Therefore proteins precipitated from its solution by Alkaloidal reagents.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52400" y="264872"/>
            <a:ext cx="12192000" cy="6623608"/>
          </a:xfrm>
          <a:prstGeom prst="rect">
            <a:avLst/>
          </a:prstGeom>
        </p:spPr>
        <p:txBody>
          <a:bodyPr vert="horz" wrap="square" lIns="0" tIns="12700" rIns="0" bIns="0" rtlCol="0">
            <a:spAutoFit/>
          </a:bodyPr>
          <a:lstStyle/>
          <a:p>
            <a:pPr marL="12700" marR="5080">
              <a:lnSpc>
                <a:spcPct val="150000"/>
              </a:lnSpc>
              <a:spcBef>
                <a:spcPts val="100"/>
              </a:spcBef>
            </a:pPr>
            <a:r>
              <a:rPr lang="en-US" sz="3200" dirty="0">
                <a:latin typeface="Times New Roman"/>
                <a:cs typeface="Times New Roman"/>
              </a:rPr>
              <a:t>Bence–Jones proteins are the light chain of proteins of immunoglobulins found of 75%of patients with multiple myeloma, amyloidosis, leukemia, and cancer.</a:t>
            </a:r>
          </a:p>
          <a:p>
            <a:pPr marL="12700" marR="5080">
              <a:lnSpc>
                <a:spcPct val="150000"/>
              </a:lnSpc>
              <a:spcBef>
                <a:spcPts val="100"/>
              </a:spcBef>
            </a:pPr>
            <a:r>
              <a:rPr lang="en-US" sz="3200" dirty="0">
                <a:latin typeface="Times New Roman"/>
                <a:cs typeface="Times New Roman"/>
              </a:rPr>
              <a:t>Proteins have low </a:t>
            </a:r>
            <a:r>
              <a:rPr lang="en-US" sz="3200" dirty="0" err="1">
                <a:latin typeface="Times New Roman"/>
                <a:cs typeface="Times New Roman"/>
              </a:rPr>
              <a:t>M.wt</a:t>
            </a:r>
            <a:r>
              <a:rPr lang="en-US" sz="3200" dirty="0">
                <a:latin typeface="Times New Roman"/>
                <a:cs typeface="Times New Roman"/>
              </a:rPr>
              <a:t>, so they escape into the urine</a:t>
            </a:r>
          </a:p>
          <a:p>
            <a:pPr marL="12700" marR="5080">
              <a:lnSpc>
                <a:spcPct val="150000"/>
              </a:lnSpc>
              <a:spcBef>
                <a:spcPts val="100"/>
              </a:spcBef>
            </a:pPr>
            <a:r>
              <a:rPr lang="en-US" sz="3200" dirty="0">
                <a:latin typeface="Times New Roman"/>
                <a:cs typeface="Times New Roman"/>
              </a:rPr>
              <a:t>These proteins are made by plasma cells, which are a type of B-cells present in bone marrow that are responsible for giving antibodies so it is originated in bone marrow.</a:t>
            </a:r>
          </a:p>
          <a:p>
            <a:pPr marL="12700" marR="5080">
              <a:lnSpc>
                <a:spcPct val="150000"/>
              </a:lnSpc>
              <a:spcBef>
                <a:spcPts val="100"/>
              </a:spcBef>
            </a:pPr>
            <a:r>
              <a:rPr lang="en-US" sz="3200" dirty="0">
                <a:latin typeface="Times New Roman"/>
                <a:cs typeface="Times New Roman"/>
              </a:rPr>
              <a:t>It detects by heating samples to (40-60 C) as its precipitated occurred at this temperature and resolves at the temperature reaches the boiling point.</a:t>
            </a:r>
          </a:p>
        </p:txBody>
      </p:sp>
      <p:sp>
        <p:nvSpPr>
          <p:cNvPr id="6" name="object 2">
            <a:extLst>
              <a:ext uri="{FF2B5EF4-FFF2-40B4-BE49-F238E27FC236}">
                <a16:creationId xmlns:a16="http://schemas.microsoft.com/office/drawing/2014/main" id="{60F2A55D-A302-43CD-93C2-3DE7E4DC93CC}"/>
              </a:ext>
            </a:extLst>
          </p:cNvPr>
          <p:cNvSpPr txBox="1">
            <a:spLocks/>
          </p:cNvSpPr>
          <p:nvPr/>
        </p:nvSpPr>
        <p:spPr>
          <a:xfrm>
            <a:off x="76200" y="-152400"/>
            <a:ext cx="12192000" cy="681853"/>
          </a:xfrm>
          <a:prstGeom prst="rect">
            <a:avLst/>
          </a:prstGeom>
        </p:spPr>
        <p:txBody>
          <a:bodyPr vert="horz" wrap="square" lIns="0" tIns="187579" rIns="0" bIns="0" rtlCol="0">
            <a:spAutoFit/>
          </a:bodyPr>
          <a:lstStyle>
            <a:lvl1pPr>
              <a:defRPr sz="3400" b="0" i="0">
                <a:solidFill>
                  <a:schemeClr val="tx1"/>
                </a:solidFill>
                <a:latin typeface="Times New Roman"/>
                <a:ea typeface="+mj-ea"/>
                <a:cs typeface="Times New Roman"/>
              </a:defRPr>
            </a:lvl1pPr>
          </a:lstStyle>
          <a:p>
            <a:pPr marL="365760" algn="ctr">
              <a:spcBef>
                <a:spcPts val="95"/>
              </a:spcBef>
            </a:pPr>
            <a:r>
              <a:rPr lang="en-US" sz="3200" b="1" spc="-45" dirty="0">
                <a:solidFill>
                  <a:srgbClr val="00B0F0"/>
                </a:solidFill>
                <a:latin typeface="Times New Roman" panose="02020603050405020304" pitchFamily="18" charset="0"/>
                <a:cs typeface="Times New Roman" panose="02020603050405020304" pitchFamily="18" charset="0"/>
              </a:rPr>
              <a:t>Bence–Jones proteins </a:t>
            </a:r>
            <a:endParaRPr lang="en-US" sz="3200" b="1"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5759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854468-8C5E-F5DA-578B-1BAC2DC11628}"/>
              </a:ext>
            </a:extLst>
          </p:cNvPr>
          <p:cNvSpPr>
            <a:spLocks noGrp="1"/>
          </p:cNvSpPr>
          <p:nvPr>
            <p:ph idx="1"/>
          </p:nvPr>
        </p:nvSpPr>
        <p:spPr>
          <a:xfrm>
            <a:off x="152400" y="1066800"/>
            <a:ext cx="11734800" cy="5970865"/>
          </a:xfrm>
        </p:spPr>
        <p:txBody>
          <a:bodyPr/>
          <a:lstStyle/>
          <a:p>
            <a:r>
              <a:rPr lang="en-US" sz="3200" dirty="0"/>
              <a:t>5% protein  is prepared by dissolving 5g of bovine or egg albumin in 100ml D.W</a:t>
            </a:r>
          </a:p>
          <a:p>
            <a:endParaRPr lang="en-US" sz="3200" dirty="0"/>
          </a:p>
          <a:p>
            <a:r>
              <a:rPr lang="en-US" sz="3200" dirty="0"/>
              <a:t>20% </a:t>
            </a:r>
            <a:r>
              <a:rPr lang="en-US" sz="3200" dirty="0" err="1"/>
              <a:t>sulphosalicylic</a:t>
            </a:r>
            <a:r>
              <a:rPr lang="en-US" sz="3200" dirty="0"/>
              <a:t> acid is prepared by dissolving 20g </a:t>
            </a:r>
            <a:r>
              <a:rPr lang="en-US" sz="3200" dirty="0" err="1"/>
              <a:t>sulphosalicylic</a:t>
            </a:r>
            <a:r>
              <a:rPr lang="en-US" sz="3200" dirty="0"/>
              <a:t> acid in 100ml D.W</a:t>
            </a:r>
          </a:p>
          <a:p>
            <a:endParaRPr lang="en-US" sz="3200"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object 2">
            <a:extLst>
              <a:ext uri="{FF2B5EF4-FFF2-40B4-BE49-F238E27FC236}">
                <a16:creationId xmlns:a16="http://schemas.microsoft.com/office/drawing/2014/main" id="{E00F1F50-55DA-4C2F-9717-EC9B075E2BF6}"/>
              </a:ext>
            </a:extLst>
          </p:cNvPr>
          <p:cNvSpPr txBox="1">
            <a:spLocks/>
          </p:cNvSpPr>
          <p:nvPr/>
        </p:nvSpPr>
        <p:spPr>
          <a:xfrm>
            <a:off x="0" y="25316"/>
            <a:ext cx="12192000" cy="829714"/>
          </a:xfrm>
          <a:prstGeom prst="rect">
            <a:avLst/>
          </a:prstGeom>
        </p:spPr>
        <p:txBody>
          <a:bodyPr vert="horz" wrap="square" lIns="0" tIns="12065" rIns="0" bIns="0" rtlCol="0">
            <a:spAutoFit/>
          </a:bodyPr>
          <a:lstStyle>
            <a:lvl1pPr>
              <a:defRPr sz="3400" b="0" i="0">
                <a:solidFill>
                  <a:schemeClr val="tx1"/>
                </a:solidFill>
                <a:latin typeface="Times New Roman"/>
                <a:ea typeface="+mj-ea"/>
                <a:cs typeface="Times New Roman"/>
              </a:defRPr>
            </a:lvl1pPr>
          </a:lstStyle>
          <a:p>
            <a:pPr marL="1361440" marR="5080" indent="-1349375" algn="ctr">
              <a:lnSpc>
                <a:spcPts val="7000"/>
              </a:lnSpc>
              <a:spcBef>
                <a:spcPts val="975"/>
              </a:spcBef>
            </a:pPr>
            <a:r>
              <a:rPr lang="en-US" sz="4800" b="1" dirty="0">
                <a:solidFill>
                  <a:srgbClr val="00B0F0"/>
                </a:solidFill>
              </a:rPr>
              <a:t>Protein in urine (proteinuria) tests </a:t>
            </a:r>
            <a:endParaRPr lang="en-US" sz="4800" dirty="0">
              <a:solidFill>
                <a:srgbClr val="00B0F0"/>
              </a:solidFill>
            </a:endParaRPr>
          </a:p>
        </p:txBody>
      </p:sp>
    </p:spTree>
    <p:extLst>
      <p:ext uri="{BB962C8B-B14F-4D97-AF65-F5344CB8AC3E}">
        <p14:creationId xmlns:p14="http://schemas.microsoft.com/office/powerpoint/2010/main" val="1731706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E71DC3-43CA-7AC0-8579-57E7DC83BED8}"/>
              </a:ext>
            </a:extLst>
          </p:cNvPr>
          <p:cNvSpPr>
            <a:spLocks noGrp="1"/>
          </p:cNvSpPr>
          <p:nvPr>
            <p:ph idx="1"/>
          </p:nvPr>
        </p:nvSpPr>
        <p:spPr>
          <a:xfrm>
            <a:off x="228600" y="1213008"/>
            <a:ext cx="11582399" cy="4431983"/>
          </a:xfrm>
        </p:spPr>
        <p:txBody>
          <a:bodyPr/>
          <a:lstStyle/>
          <a:p>
            <a:r>
              <a:rPr lang="en-US" sz="3600" dirty="0">
                <a:solidFill>
                  <a:srgbClr val="00B0F0"/>
                </a:solidFill>
              </a:rPr>
              <a:t>Boiling test </a:t>
            </a:r>
          </a:p>
          <a:p>
            <a:pPr marL="0" indent="0">
              <a:buNone/>
            </a:pPr>
            <a:r>
              <a:rPr lang="en-US" sz="3600" dirty="0"/>
              <a:t>2ml urine </a:t>
            </a:r>
            <a:r>
              <a:rPr lang="en-US" sz="3600" dirty="0">
                <a:sym typeface="Wingdings" panose="05000000000000000000" pitchFamily="2" charset="2"/>
              </a:rPr>
              <a:t> 5min boiling  coagulation  two drops glacial acetic acid  coagulation persists (+</a:t>
            </a:r>
            <a:r>
              <a:rPr lang="en-US" sz="3600" dirty="0" err="1">
                <a:sym typeface="Wingdings" panose="05000000000000000000" pitchFamily="2" charset="2"/>
              </a:rPr>
              <a:t>ve</a:t>
            </a:r>
            <a:r>
              <a:rPr lang="en-US" sz="3600" dirty="0">
                <a:sym typeface="Wingdings" panose="05000000000000000000" pitchFamily="2" charset="2"/>
              </a:rPr>
              <a:t> protein)</a:t>
            </a:r>
          </a:p>
          <a:p>
            <a:pPr marL="0" indent="0">
              <a:buNone/>
            </a:pPr>
            <a:r>
              <a:rPr lang="en-US" sz="3600" dirty="0">
                <a:sym typeface="Wingdings" panose="05000000000000000000" pitchFamily="2" charset="2"/>
              </a:rPr>
              <a:t>Coagulation disappears (-</a:t>
            </a:r>
            <a:r>
              <a:rPr lang="en-US" sz="3600" dirty="0" err="1">
                <a:sym typeface="Wingdings" panose="05000000000000000000" pitchFamily="2" charset="2"/>
              </a:rPr>
              <a:t>ve</a:t>
            </a:r>
            <a:r>
              <a:rPr lang="en-US" sz="3600" dirty="0">
                <a:sym typeface="Wingdings" panose="05000000000000000000" pitchFamily="2" charset="2"/>
              </a:rPr>
              <a:t> phosphate)</a:t>
            </a:r>
          </a:p>
          <a:p>
            <a:pPr marL="0" indent="0">
              <a:buNone/>
            </a:pPr>
            <a:endParaRPr lang="en-US" sz="3600" dirty="0">
              <a:sym typeface="Wingdings" panose="05000000000000000000" pitchFamily="2" charset="2"/>
            </a:endParaRPr>
          </a:p>
          <a:p>
            <a:pPr marL="0" indent="0">
              <a:buNone/>
            </a:pPr>
            <a:r>
              <a:rPr lang="en-US" sz="3600" dirty="0" err="1">
                <a:solidFill>
                  <a:srgbClr val="00B0F0"/>
                </a:solidFill>
                <a:sym typeface="Wingdings" panose="05000000000000000000" pitchFamily="2" charset="2"/>
              </a:rPr>
              <a:t>Sulphosalicylic</a:t>
            </a:r>
            <a:r>
              <a:rPr lang="en-US" sz="3600" dirty="0">
                <a:solidFill>
                  <a:srgbClr val="00B0F0"/>
                </a:solidFill>
                <a:sym typeface="Wingdings" panose="05000000000000000000" pitchFamily="2" charset="2"/>
              </a:rPr>
              <a:t> acid test </a:t>
            </a:r>
          </a:p>
          <a:p>
            <a:pPr marL="0" indent="0">
              <a:buNone/>
            </a:pPr>
            <a:r>
              <a:rPr lang="en-US" sz="3600" dirty="0">
                <a:sym typeface="Wingdings" panose="05000000000000000000" pitchFamily="2" charset="2"/>
              </a:rPr>
              <a:t>2ml urine + 2drops </a:t>
            </a:r>
            <a:r>
              <a:rPr lang="en-US" sz="3600" dirty="0" err="1">
                <a:sym typeface="Wingdings" panose="05000000000000000000" pitchFamily="2" charset="2"/>
              </a:rPr>
              <a:t>sulphosalicylic</a:t>
            </a:r>
            <a:r>
              <a:rPr lang="en-US" sz="3600" dirty="0">
                <a:sym typeface="Wingdings" panose="05000000000000000000" pitchFamily="2" charset="2"/>
              </a:rPr>
              <a:t> acid  turbidity (ppt of protein) </a:t>
            </a:r>
            <a:endParaRPr lang="en-US" sz="3600" dirty="0"/>
          </a:p>
        </p:txBody>
      </p:sp>
      <p:sp>
        <p:nvSpPr>
          <p:cNvPr id="4" name="object 2">
            <a:extLst>
              <a:ext uri="{FF2B5EF4-FFF2-40B4-BE49-F238E27FC236}">
                <a16:creationId xmlns:a16="http://schemas.microsoft.com/office/drawing/2014/main" id="{50942890-5687-403C-87A8-0222FDA34C79}"/>
              </a:ext>
            </a:extLst>
          </p:cNvPr>
          <p:cNvSpPr txBox="1">
            <a:spLocks/>
          </p:cNvSpPr>
          <p:nvPr/>
        </p:nvSpPr>
        <p:spPr>
          <a:xfrm>
            <a:off x="0" y="25316"/>
            <a:ext cx="12192000" cy="829714"/>
          </a:xfrm>
          <a:prstGeom prst="rect">
            <a:avLst/>
          </a:prstGeom>
        </p:spPr>
        <p:txBody>
          <a:bodyPr vert="horz" wrap="square" lIns="0" tIns="12065" rIns="0" bIns="0" rtlCol="0">
            <a:spAutoFit/>
          </a:bodyPr>
          <a:lstStyle>
            <a:lvl1pPr>
              <a:defRPr sz="3400" b="0" i="0">
                <a:solidFill>
                  <a:schemeClr val="tx1"/>
                </a:solidFill>
                <a:latin typeface="Times New Roman"/>
                <a:ea typeface="+mj-ea"/>
                <a:cs typeface="Times New Roman"/>
              </a:defRPr>
            </a:lvl1pPr>
          </a:lstStyle>
          <a:p>
            <a:pPr marL="1361440" marR="5080" indent="-1349375" algn="ctr">
              <a:lnSpc>
                <a:spcPts val="7000"/>
              </a:lnSpc>
              <a:spcBef>
                <a:spcPts val="975"/>
              </a:spcBef>
            </a:pPr>
            <a:r>
              <a:rPr lang="en-US" sz="4800" b="1" dirty="0">
                <a:solidFill>
                  <a:srgbClr val="00B0F0"/>
                </a:solidFill>
              </a:rPr>
              <a:t>Protein in urine (proteinuria) tests procedure </a:t>
            </a:r>
            <a:endParaRPr lang="en-US" sz="4800" dirty="0">
              <a:solidFill>
                <a:srgbClr val="00B0F0"/>
              </a:solidFill>
            </a:endParaRPr>
          </a:p>
        </p:txBody>
      </p:sp>
    </p:spTree>
    <p:extLst>
      <p:ext uri="{BB962C8B-B14F-4D97-AF65-F5344CB8AC3E}">
        <p14:creationId xmlns:p14="http://schemas.microsoft.com/office/powerpoint/2010/main" val="3576697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649DEFE9-A88A-418E-A30C-1B335BD6B6F2}"/>
              </a:ext>
            </a:extLst>
          </p:cNvPr>
          <p:cNvSpPr txBox="1"/>
          <p:nvPr/>
        </p:nvSpPr>
        <p:spPr>
          <a:xfrm>
            <a:off x="0" y="682073"/>
            <a:ext cx="11887200" cy="5611632"/>
          </a:xfrm>
          <a:prstGeom prst="rect">
            <a:avLst/>
          </a:prstGeom>
        </p:spPr>
        <p:txBody>
          <a:bodyPr vert="horz" wrap="square" lIns="0" tIns="10001" rIns="0" bIns="0" rtlCol="0">
            <a:spAutoFit/>
          </a:bodyPr>
          <a:lstStyle/>
          <a:p>
            <a:pPr marL="24288" marR="3810" algn="just">
              <a:spcBef>
                <a:spcPts val="4"/>
              </a:spcBef>
            </a:pPr>
            <a:r>
              <a:rPr lang="en-US" sz="2800" spc="-8" dirty="0">
                <a:latin typeface="Times New Roman" panose="02020603050405020304" pitchFamily="18" charset="0"/>
                <a:cs typeface="Times New Roman" panose="02020603050405020304" pitchFamily="18" charset="0"/>
              </a:rPr>
              <a:t>Skills Gained from This Lab</a:t>
            </a:r>
          </a:p>
          <a:p>
            <a:pPr marL="481488" marR="3810" indent="-457200" algn="just">
              <a:spcBef>
                <a:spcPts val="4"/>
              </a:spcBef>
              <a:buFont typeface="Wingdings" panose="05000000000000000000" pitchFamily="2" charset="2"/>
              <a:buChar char="q"/>
            </a:pPr>
            <a:r>
              <a:rPr lang="en-US" sz="2800" spc="-8" dirty="0">
                <a:latin typeface="Times New Roman" panose="02020603050405020304" pitchFamily="18" charset="0"/>
                <a:cs typeface="Times New Roman" panose="02020603050405020304" pitchFamily="18" charset="0"/>
              </a:rPr>
              <a:t>Develop the ability to: Perform </a:t>
            </a:r>
            <a:r>
              <a:rPr lang="en-US" sz="2800" b="1" spc="-8" dirty="0">
                <a:latin typeface="Times New Roman" panose="02020603050405020304" pitchFamily="18" charset="0"/>
                <a:cs typeface="Times New Roman" panose="02020603050405020304" pitchFamily="18" charset="0"/>
              </a:rPr>
              <a:t>qualitative urine protein tests </a:t>
            </a:r>
            <a:r>
              <a:rPr lang="en-US" sz="2800" spc="-8" dirty="0">
                <a:latin typeface="Times New Roman" panose="02020603050405020304" pitchFamily="18" charset="0"/>
                <a:cs typeface="Times New Roman" panose="02020603050405020304" pitchFamily="18" charset="0"/>
              </a:rPr>
              <a:t>accurately using: </a:t>
            </a:r>
            <a:r>
              <a:rPr lang="en-US" sz="2800" b="1" spc="-8" dirty="0">
                <a:latin typeface="Times New Roman" panose="02020603050405020304" pitchFamily="18" charset="0"/>
                <a:cs typeface="Times New Roman" panose="02020603050405020304" pitchFamily="18" charset="0"/>
              </a:rPr>
              <a:t>Boiling and acetic acid test  </a:t>
            </a:r>
            <a:r>
              <a:rPr lang="en-US" sz="2800" spc="-8" dirty="0">
                <a:latin typeface="Times New Roman" panose="02020603050405020304" pitchFamily="18" charset="0"/>
                <a:cs typeface="Times New Roman" panose="02020603050405020304" pitchFamily="18" charset="0"/>
              </a:rPr>
              <a:t>as well as </a:t>
            </a:r>
            <a:r>
              <a:rPr lang="en-US" sz="2800" b="1" spc="-8" dirty="0">
                <a:latin typeface="Times New Roman" panose="02020603050405020304" pitchFamily="18" charset="0"/>
                <a:cs typeface="Times New Roman" panose="02020603050405020304" pitchFamily="18" charset="0"/>
              </a:rPr>
              <a:t>Sulfosalicylic acid test</a:t>
            </a:r>
            <a:r>
              <a:rPr lang="en-US" sz="2800" spc="-8" dirty="0">
                <a:latin typeface="Times New Roman" panose="02020603050405020304" pitchFamily="18" charset="0"/>
                <a:cs typeface="Times New Roman" panose="02020603050405020304" pitchFamily="18" charset="0"/>
              </a:rPr>
              <a:t>.</a:t>
            </a:r>
          </a:p>
          <a:p>
            <a:pPr marL="481488" marR="3810" indent="-457200" algn="just">
              <a:spcBef>
                <a:spcPts val="4"/>
              </a:spcBef>
              <a:buFont typeface="Wingdings" panose="05000000000000000000" pitchFamily="2" charset="2"/>
              <a:buChar char="q"/>
            </a:pPr>
            <a:r>
              <a:rPr lang="en-US" sz="2800" b="1" spc="-8" dirty="0">
                <a:latin typeface="Times New Roman" panose="02020603050405020304" pitchFamily="18" charset="0"/>
                <a:cs typeface="Times New Roman" panose="02020603050405020304" pitchFamily="18" charset="0"/>
              </a:rPr>
              <a:t>Prepare and handle chemical reagents </a:t>
            </a:r>
            <a:r>
              <a:rPr lang="en-US" sz="2800" spc="-8" dirty="0">
                <a:latin typeface="Times New Roman" panose="02020603050405020304" pitchFamily="18" charset="0"/>
                <a:cs typeface="Times New Roman" panose="02020603050405020304" pitchFamily="18" charset="0"/>
              </a:rPr>
              <a:t>(e.g., sulfosalicylic acid solutions and protein standards) safely and correctly.</a:t>
            </a:r>
          </a:p>
          <a:p>
            <a:pPr marL="481488" marR="3810" indent="-457200" algn="just">
              <a:spcBef>
                <a:spcPts val="4"/>
              </a:spcBef>
              <a:buFont typeface="Wingdings" panose="05000000000000000000" pitchFamily="2" charset="2"/>
              <a:buChar char="q"/>
            </a:pPr>
            <a:r>
              <a:rPr lang="en-US" sz="2800" spc="-8" dirty="0">
                <a:latin typeface="Times New Roman" panose="02020603050405020304" pitchFamily="18" charset="0"/>
                <a:cs typeface="Times New Roman" panose="02020603050405020304" pitchFamily="18" charset="0"/>
              </a:rPr>
              <a:t>Observe and interpret physical changes such as </a:t>
            </a:r>
            <a:r>
              <a:rPr lang="en-US" sz="2800" b="1" spc="-8" dirty="0">
                <a:latin typeface="Times New Roman" panose="02020603050405020304" pitchFamily="18" charset="0"/>
                <a:cs typeface="Times New Roman" panose="02020603050405020304" pitchFamily="18" charset="0"/>
              </a:rPr>
              <a:t>turbidity</a:t>
            </a:r>
            <a:r>
              <a:rPr lang="en-US" sz="2800" spc="-8" dirty="0">
                <a:latin typeface="Times New Roman" panose="02020603050405020304" pitchFamily="18" charset="0"/>
                <a:cs typeface="Times New Roman" panose="02020603050405020304" pitchFamily="18" charset="0"/>
              </a:rPr>
              <a:t>, </a:t>
            </a:r>
            <a:r>
              <a:rPr lang="en-US" sz="2800" b="1" spc="-8" dirty="0">
                <a:latin typeface="Times New Roman" panose="02020603050405020304" pitchFamily="18" charset="0"/>
                <a:cs typeface="Times New Roman" panose="02020603050405020304" pitchFamily="18" charset="0"/>
              </a:rPr>
              <a:t>coagulation</a:t>
            </a:r>
            <a:r>
              <a:rPr lang="en-US" sz="2800" spc="-8" dirty="0">
                <a:latin typeface="Times New Roman" panose="02020603050405020304" pitchFamily="18" charset="0"/>
                <a:cs typeface="Times New Roman" panose="02020603050405020304" pitchFamily="18" charset="0"/>
              </a:rPr>
              <a:t>, and </a:t>
            </a:r>
            <a:r>
              <a:rPr lang="en-US" sz="2800" b="1" spc="-8" dirty="0">
                <a:latin typeface="Times New Roman" panose="02020603050405020304" pitchFamily="18" charset="0"/>
                <a:cs typeface="Times New Roman" panose="02020603050405020304" pitchFamily="18" charset="0"/>
              </a:rPr>
              <a:t>precipitatio</a:t>
            </a:r>
            <a:r>
              <a:rPr lang="en-US" sz="2800" spc="-8" dirty="0">
                <a:latin typeface="Times New Roman" panose="02020603050405020304" pitchFamily="18" charset="0"/>
                <a:cs typeface="Times New Roman" panose="02020603050405020304" pitchFamily="18" charset="0"/>
              </a:rPr>
              <a:t>n.</a:t>
            </a:r>
          </a:p>
          <a:p>
            <a:pPr marL="481488" marR="3810" indent="-457200" algn="just">
              <a:spcBef>
                <a:spcPts val="4"/>
              </a:spcBef>
              <a:buFont typeface="Wingdings" panose="05000000000000000000" pitchFamily="2" charset="2"/>
              <a:buChar char="q"/>
            </a:pPr>
            <a:r>
              <a:rPr lang="en-US" sz="2800" spc="-8" dirty="0">
                <a:latin typeface="Times New Roman" panose="02020603050405020304" pitchFamily="18" charset="0"/>
                <a:cs typeface="Times New Roman" panose="02020603050405020304" pitchFamily="18" charset="0"/>
              </a:rPr>
              <a:t>Differentiate </a:t>
            </a:r>
            <a:r>
              <a:rPr lang="en-US" sz="2800" b="1" spc="-8" dirty="0">
                <a:latin typeface="Times New Roman" panose="02020603050405020304" pitchFamily="18" charset="0"/>
                <a:cs typeface="Times New Roman" panose="02020603050405020304" pitchFamily="18" charset="0"/>
              </a:rPr>
              <a:t>true proteinuria </a:t>
            </a:r>
            <a:r>
              <a:rPr lang="en-US" sz="2800" spc="-8" dirty="0">
                <a:latin typeface="Times New Roman" panose="02020603050405020304" pitchFamily="18" charset="0"/>
                <a:cs typeface="Times New Roman" panose="02020603050405020304" pitchFamily="18" charset="0"/>
              </a:rPr>
              <a:t>from </a:t>
            </a:r>
            <a:r>
              <a:rPr lang="en-US" sz="2800" b="1" spc="-8" dirty="0">
                <a:latin typeface="Times New Roman" panose="02020603050405020304" pitchFamily="18" charset="0"/>
                <a:cs typeface="Times New Roman" panose="02020603050405020304" pitchFamily="18" charset="0"/>
              </a:rPr>
              <a:t>false positives</a:t>
            </a:r>
            <a:r>
              <a:rPr lang="en-US" sz="2800" spc="-8" dirty="0">
                <a:latin typeface="Times New Roman" panose="02020603050405020304" pitchFamily="18" charset="0"/>
                <a:cs typeface="Times New Roman" panose="02020603050405020304" pitchFamily="18" charset="0"/>
              </a:rPr>
              <a:t>, especially phosphate interference.</a:t>
            </a:r>
          </a:p>
          <a:p>
            <a:pPr marL="481488" marR="3810" indent="-457200" algn="just">
              <a:spcBef>
                <a:spcPts val="4"/>
              </a:spcBef>
              <a:buFont typeface="Wingdings" panose="05000000000000000000" pitchFamily="2" charset="2"/>
              <a:buChar char="q"/>
            </a:pPr>
            <a:r>
              <a:rPr lang="en-US" sz="2800" spc="-8" dirty="0">
                <a:latin typeface="Times New Roman" panose="02020603050405020304" pitchFamily="18" charset="0"/>
                <a:cs typeface="Times New Roman" panose="02020603050405020304" pitchFamily="18" charset="0"/>
              </a:rPr>
              <a:t>Apply analytical thinking to </a:t>
            </a:r>
            <a:r>
              <a:rPr lang="en-US" sz="2800" b="1" spc="-8" dirty="0">
                <a:latin typeface="Times New Roman" panose="02020603050405020304" pitchFamily="18" charset="0"/>
                <a:cs typeface="Times New Roman" panose="02020603050405020304" pitchFamily="18" charset="0"/>
              </a:rPr>
              <a:t>connect lab results </a:t>
            </a:r>
            <a:r>
              <a:rPr lang="en-US" sz="2800" spc="-8" dirty="0">
                <a:latin typeface="Times New Roman" panose="02020603050405020304" pitchFamily="18" charset="0"/>
                <a:cs typeface="Times New Roman" panose="02020603050405020304" pitchFamily="18" charset="0"/>
              </a:rPr>
              <a:t>with </a:t>
            </a:r>
            <a:r>
              <a:rPr lang="en-US" sz="2800" b="1" spc="-8" dirty="0">
                <a:latin typeface="Times New Roman" panose="02020603050405020304" pitchFamily="18" charset="0"/>
                <a:cs typeface="Times New Roman" panose="02020603050405020304" pitchFamily="18" charset="0"/>
              </a:rPr>
              <a:t>physiological</a:t>
            </a:r>
            <a:r>
              <a:rPr lang="en-US" sz="2800" spc="-8" dirty="0">
                <a:latin typeface="Times New Roman" panose="02020603050405020304" pitchFamily="18" charset="0"/>
                <a:cs typeface="Times New Roman" panose="02020603050405020304" pitchFamily="18" charset="0"/>
              </a:rPr>
              <a:t> and </a:t>
            </a:r>
            <a:r>
              <a:rPr lang="en-US" sz="2800" b="1" spc="-8" dirty="0">
                <a:latin typeface="Times New Roman" panose="02020603050405020304" pitchFamily="18" charset="0"/>
                <a:cs typeface="Times New Roman" panose="02020603050405020304" pitchFamily="18" charset="0"/>
              </a:rPr>
              <a:t>pathological </a:t>
            </a:r>
            <a:r>
              <a:rPr lang="en-US" sz="2800" spc="-8" dirty="0">
                <a:latin typeface="Times New Roman" panose="02020603050405020304" pitchFamily="18" charset="0"/>
                <a:cs typeface="Times New Roman" panose="02020603050405020304" pitchFamily="18" charset="0"/>
              </a:rPr>
              <a:t>conditions.</a:t>
            </a:r>
          </a:p>
          <a:p>
            <a:pPr marL="481488" marR="3810" indent="-457200" algn="just">
              <a:spcBef>
                <a:spcPts val="4"/>
              </a:spcBef>
              <a:buFont typeface="Wingdings" panose="05000000000000000000" pitchFamily="2" charset="2"/>
              <a:buChar char="q"/>
            </a:pPr>
            <a:r>
              <a:rPr lang="en-US" sz="2800" b="1" spc="-8" dirty="0">
                <a:latin typeface="Times New Roman" panose="02020603050405020304" pitchFamily="18" charset="0"/>
                <a:cs typeface="Times New Roman" panose="02020603050405020304" pitchFamily="18" charset="0"/>
              </a:rPr>
              <a:t>Maintain proper laboratory practice</a:t>
            </a:r>
            <a:r>
              <a:rPr lang="en-US" sz="2800" spc="-8" dirty="0">
                <a:latin typeface="Times New Roman" panose="02020603050405020304" pitchFamily="18" charset="0"/>
                <a:cs typeface="Times New Roman" panose="02020603050405020304" pitchFamily="18" charset="0"/>
              </a:rPr>
              <a:t>, including sample handling, heating techniques, and result recording.</a:t>
            </a:r>
          </a:p>
        </p:txBody>
      </p:sp>
      <p:sp>
        <p:nvSpPr>
          <p:cNvPr id="4" name="object 3">
            <a:extLst>
              <a:ext uri="{FF2B5EF4-FFF2-40B4-BE49-F238E27FC236}">
                <a16:creationId xmlns:a16="http://schemas.microsoft.com/office/drawing/2014/main" id="{66311176-41E3-4C20-A131-53A097925C1A}"/>
              </a:ext>
            </a:extLst>
          </p:cNvPr>
          <p:cNvSpPr txBox="1">
            <a:spLocks/>
          </p:cNvSpPr>
          <p:nvPr/>
        </p:nvSpPr>
        <p:spPr>
          <a:xfrm>
            <a:off x="1652588" y="-52970"/>
            <a:ext cx="9015413" cy="745203"/>
          </a:xfrm>
          <a:prstGeom prst="rect">
            <a:avLst/>
          </a:prstGeom>
        </p:spPr>
        <p:txBody>
          <a:bodyPr vert="horz" wrap="square" lIns="0" tIns="128396"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9540" algn="ctr">
              <a:lnSpc>
                <a:spcPct val="100000"/>
              </a:lnSpc>
              <a:spcBef>
                <a:spcPts val="75"/>
              </a:spcBef>
            </a:pPr>
            <a:r>
              <a:rPr lang="en-US" sz="4000" b="1" dirty="0">
                <a:solidFill>
                  <a:srgbClr val="375F92"/>
                </a:solidFill>
                <a:latin typeface="Times New Roman"/>
                <a:cs typeface="Times New Roman"/>
              </a:rPr>
              <a:t>Acquired skills</a:t>
            </a:r>
            <a:endParaRPr lang="en-US" sz="4000" b="1" dirty="0">
              <a:latin typeface="Times New Roman"/>
              <a:cs typeface="Times New Roman"/>
            </a:endParaRPr>
          </a:p>
        </p:txBody>
      </p:sp>
    </p:spTree>
    <p:extLst>
      <p:ext uri="{BB962C8B-B14F-4D97-AF65-F5344CB8AC3E}">
        <p14:creationId xmlns:p14="http://schemas.microsoft.com/office/powerpoint/2010/main" val="1708094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649DEFE9-A88A-418E-A30C-1B335BD6B6F2}"/>
              </a:ext>
            </a:extLst>
          </p:cNvPr>
          <p:cNvSpPr txBox="1"/>
          <p:nvPr/>
        </p:nvSpPr>
        <p:spPr>
          <a:xfrm>
            <a:off x="152400" y="692233"/>
            <a:ext cx="11887200" cy="6042519"/>
          </a:xfrm>
          <a:prstGeom prst="rect">
            <a:avLst/>
          </a:prstGeom>
        </p:spPr>
        <p:txBody>
          <a:bodyPr vert="horz" wrap="square" lIns="0" tIns="10001" rIns="0" bIns="0" rtlCol="0">
            <a:spAutoFit/>
          </a:bodyPr>
          <a:lstStyle/>
          <a:p>
            <a:pPr marL="24288" marR="3810" algn="just">
              <a:spcBef>
                <a:spcPts val="4"/>
              </a:spcBef>
            </a:pPr>
            <a:r>
              <a:rPr lang="en-US" sz="2800" spc="-8" dirty="0">
                <a:latin typeface="Times New Roman" panose="02020603050405020304" pitchFamily="18" charset="0"/>
                <a:cs typeface="Times New Roman" panose="02020603050405020304" pitchFamily="18" charset="0"/>
              </a:rPr>
              <a:t>The proteinuria lab has wide clinical importance, including:</a:t>
            </a:r>
          </a:p>
          <a:p>
            <a:pPr marL="481488" marR="3810" indent="-457200" algn="just">
              <a:spcBef>
                <a:spcPts val="4"/>
              </a:spcBef>
              <a:buFont typeface="Wingdings" panose="05000000000000000000" pitchFamily="2" charset="2"/>
              <a:buChar char="q"/>
            </a:pPr>
            <a:r>
              <a:rPr lang="en-US" sz="2800" spc="-8" dirty="0">
                <a:latin typeface="Times New Roman" panose="02020603050405020304" pitchFamily="18" charset="0"/>
                <a:cs typeface="Times New Roman" panose="02020603050405020304" pitchFamily="18" charset="0"/>
              </a:rPr>
              <a:t>Early diagnosis of </a:t>
            </a:r>
            <a:r>
              <a:rPr lang="en-US" sz="2800" b="1" spc="-8" dirty="0">
                <a:latin typeface="Times New Roman" panose="02020603050405020304" pitchFamily="18" charset="0"/>
                <a:cs typeface="Times New Roman" panose="02020603050405020304" pitchFamily="18" charset="0"/>
              </a:rPr>
              <a:t>renal diseases </a:t>
            </a:r>
            <a:r>
              <a:rPr lang="en-US" sz="2800" spc="-8" dirty="0">
                <a:latin typeface="Times New Roman" panose="02020603050405020304" pitchFamily="18" charset="0"/>
                <a:cs typeface="Times New Roman" panose="02020603050405020304" pitchFamily="18" charset="0"/>
              </a:rPr>
              <a:t>as it is a key indicator of kidney damage, including </a:t>
            </a:r>
            <a:r>
              <a:rPr lang="en-US" sz="2800" b="1" spc="-8" dirty="0">
                <a:latin typeface="Times New Roman" panose="02020603050405020304" pitchFamily="18" charset="0"/>
                <a:cs typeface="Times New Roman" panose="02020603050405020304" pitchFamily="18" charset="0"/>
              </a:rPr>
              <a:t>nephrotic syndrome </a:t>
            </a:r>
            <a:r>
              <a:rPr lang="en-US" sz="2800" spc="-8" dirty="0">
                <a:latin typeface="Times New Roman" panose="02020603050405020304" pitchFamily="18" charset="0"/>
                <a:cs typeface="Times New Roman" panose="02020603050405020304" pitchFamily="18" charset="0"/>
              </a:rPr>
              <a:t>and </a:t>
            </a:r>
            <a:r>
              <a:rPr lang="en-US" sz="2800" b="1" spc="-8" dirty="0">
                <a:latin typeface="Times New Roman" panose="02020603050405020304" pitchFamily="18" charset="0"/>
                <a:cs typeface="Times New Roman" panose="02020603050405020304" pitchFamily="18" charset="0"/>
              </a:rPr>
              <a:t>glomerulonephritis</a:t>
            </a:r>
            <a:r>
              <a:rPr lang="en-US" sz="2800" spc="-8" dirty="0">
                <a:latin typeface="Times New Roman" panose="02020603050405020304" pitchFamily="18" charset="0"/>
                <a:cs typeface="Times New Roman" panose="02020603050405020304" pitchFamily="18" charset="0"/>
              </a:rPr>
              <a:t>.</a:t>
            </a:r>
          </a:p>
          <a:p>
            <a:pPr marL="481488" marR="3810" indent="-457200" algn="just">
              <a:spcBef>
                <a:spcPts val="4"/>
              </a:spcBef>
              <a:buFont typeface="Wingdings" panose="05000000000000000000" pitchFamily="2" charset="2"/>
              <a:buChar char="q"/>
            </a:pPr>
            <a:r>
              <a:rPr lang="en-US" sz="2800" spc="-8" dirty="0">
                <a:latin typeface="Times New Roman" panose="02020603050405020304" pitchFamily="18" charset="0"/>
                <a:cs typeface="Times New Roman" panose="02020603050405020304" pitchFamily="18" charset="0"/>
              </a:rPr>
              <a:t>Screening and monitoring of systemic diseases such as </a:t>
            </a:r>
            <a:r>
              <a:rPr lang="en-US" sz="2800" b="1" spc="-8" dirty="0">
                <a:latin typeface="Times New Roman" panose="02020603050405020304" pitchFamily="18" charset="0"/>
                <a:cs typeface="Times New Roman" panose="02020603050405020304" pitchFamily="18" charset="0"/>
              </a:rPr>
              <a:t>diabetes mellitus, hypertension, and pregnancy-related complications </a:t>
            </a:r>
            <a:r>
              <a:rPr lang="en-US" sz="2800" spc="-8" dirty="0">
                <a:latin typeface="Times New Roman" panose="02020603050405020304" pitchFamily="18" charset="0"/>
                <a:cs typeface="Times New Roman" panose="02020603050405020304" pitchFamily="18" charset="0"/>
              </a:rPr>
              <a:t>can be monitored through urine protein testing.</a:t>
            </a:r>
          </a:p>
          <a:p>
            <a:pPr marL="481488" marR="3810" indent="-457200" algn="just">
              <a:spcBef>
                <a:spcPts val="4"/>
              </a:spcBef>
              <a:buFont typeface="Wingdings" panose="05000000000000000000" pitchFamily="2" charset="2"/>
              <a:buChar char="q"/>
            </a:pPr>
            <a:r>
              <a:rPr lang="en-US" sz="2800" spc="-8" dirty="0">
                <a:latin typeface="Times New Roman" panose="02020603050405020304" pitchFamily="18" charset="0"/>
                <a:cs typeface="Times New Roman" panose="02020603050405020304" pitchFamily="18" charset="0"/>
              </a:rPr>
              <a:t>Observe and interpret physical changes such as </a:t>
            </a:r>
            <a:r>
              <a:rPr lang="en-US" sz="2800" b="1" spc="-8" dirty="0">
                <a:latin typeface="Times New Roman" panose="02020603050405020304" pitchFamily="18" charset="0"/>
                <a:cs typeface="Times New Roman" panose="02020603050405020304" pitchFamily="18" charset="0"/>
              </a:rPr>
              <a:t>turbidity</a:t>
            </a:r>
            <a:r>
              <a:rPr lang="en-US" sz="2800" spc="-8" dirty="0">
                <a:latin typeface="Times New Roman" panose="02020603050405020304" pitchFamily="18" charset="0"/>
                <a:cs typeface="Times New Roman" panose="02020603050405020304" pitchFamily="18" charset="0"/>
              </a:rPr>
              <a:t>, </a:t>
            </a:r>
            <a:r>
              <a:rPr lang="en-US" sz="2800" b="1" spc="-8" dirty="0">
                <a:latin typeface="Times New Roman" panose="02020603050405020304" pitchFamily="18" charset="0"/>
                <a:cs typeface="Times New Roman" panose="02020603050405020304" pitchFamily="18" charset="0"/>
              </a:rPr>
              <a:t>coagulation</a:t>
            </a:r>
            <a:r>
              <a:rPr lang="en-US" sz="2800" spc="-8" dirty="0">
                <a:latin typeface="Times New Roman" panose="02020603050405020304" pitchFamily="18" charset="0"/>
                <a:cs typeface="Times New Roman" panose="02020603050405020304" pitchFamily="18" charset="0"/>
              </a:rPr>
              <a:t>, and </a:t>
            </a:r>
            <a:r>
              <a:rPr lang="en-US" sz="2800" b="1" spc="-8" dirty="0">
                <a:latin typeface="Times New Roman" panose="02020603050405020304" pitchFamily="18" charset="0"/>
                <a:cs typeface="Times New Roman" panose="02020603050405020304" pitchFamily="18" charset="0"/>
              </a:rPr>
              <a:t>precipitatio</a:t>
            </a:r>
            <a:r>
              <a:rPr lang="en-US" sz="2800" spc="-8" dirty="0">
                <a:latin typeface="Times New Roman" panose="02020603050405020304" pitchFamily="18" charset="0"/>
                <a:cs typeface="Times New Roman" panose="02020603050405020304" pitchFamily="18" charset="0"/>
              </a:rPr>
              <a:t>n.</a:t>
            </a:r>
          </a:p>
          <a:p>
            <a:pPr marL="481488" marR="3810" indent="-457200" algn="just">
              <a:spcBef>
                <a:spcPts val="4"/>
              </a:spcBef>
              <a:buFont typeface="Wingdings" panose="05000000000000000000" pitchFamily="2" charset="2"/>
              <a:buChar char="q"/>
            </a:pPr>
            <a:r>
              <a:rPr lang="en-US" sz="2800" spc="-8" dirty="0">
                <a:latin typeface="Times New Roman" panose="02020603050405020304" pitchFamily="18" charset="0"/>
                <a:cs typeface="Times New Roman" panose="02020603050405020304" pitchFamily="18" charset="0"/>
              </a:rPr>
              <a:t>Differentiate </a:t>
            </a:r>
            <a:r>
              <a:rPr lang="en-US" sz="2800" b="1" spc="-8" dirty="0">
                <a:latin typeface="Times New Roman" panose="02020603050405020304" pitchFamily="18" charset="0"/>
                <a:cs typeface="Times New Roman" panose="02020603050405020304" pitchFamily="18" charset="0"/>
              </a:rPr>
              <a:t>true proteinuria </a:t>
            </a:r>
            <a:r>
              <a:rPr lang="en-US" sz="2800" spc="-8" dirty="0">
                <a:latin typeface="Times New Roman" panose="02020603050405020304" pitchFamily="18" charset="0"/>
                <a:cs typeface="Times New Roman" panose="02020603050405020304" pitchFamily="18" charset="0"/>
              </a:rPr>
              <a:t>from </a:t>
            </a:r>
            <a:r>
              <a:rPr lang="en-US" sz="2800" b="1" spc="-8" dirty="0">
                <a:latin typeface="Times New Roman" panose="02020603050405020304" pitchFamily="18" charset="0"/>
                <a:cs typeface="Times New Roman" panose="02020603050405020304" pitchFamily="18" charset="0"/>
              </a:rPr>
              <a:t>false positives</a:t>
            </a:r>
            <a:r>
              <a:rPr lang="en-US" sz="2800" spc="-8" dirty="0">
                <a:latin typeface="Times New Roman" panose="02020603050405020304" pitchFamily="18" charset="0"/>
                <a:cs typeface="Times New Roman" panose="02020603050405020304" pitchFamily="18" charset="0"/>
              </a:rPr>
              <a:t>, especially phosphate interference.</a:t>
            </a:r>
          </a:p>
          <a:p>
            <a:pPr marL="481488" marR="3810" indent="-457200" algn="just">
              <a:spcBef>
                <a:spcPts val="4"/>
              </a:spcBef>
              <a:buFont typeface="Wingdings" panose="05000000000000000000" pitchFamily="2" charset="2"/>
              <a:buChar char="q"/>
            </a:pPr>
            <a:r>
              <a:rPr lang="en-US" sz="2800" spc="-8" dirty="0">
                <a:latin typeface="Times New Roman" panose="02020603050405020304" pitchFamily="18" charset="0"/>
                <a:cs typeface="Times New Roman" panose="02020603050405020304" pitchFamily="18" charset="0"/>
              </a:rPr>
              <a:t>Apply analytical thinking to </a:t>
            </a:r>
            <a:r>
              <a:rPr lang="en-US" sz="2800" b="1" spc="-8" dirty="0">
                <a:latin typeface="Times New Roman" panose="02020603050405020304" pitchFamily="18" charset="0"/>
                <a:cs typeface="Times New Roman" panose="02020603050405020304" pitchFamily="18" charset="0"/>
              </a:rPr>
              <a:t>connect lab results </a:t>
            </a:r>
            <a:r>
              <a:rPr lang="en-US" sz="2800" spc="-8" dirty="0">
                <a:latin typeface="Times New Roman" panose="02020603050405020304" pitchFamily="18" charset="0"/>
                <a:cs typeface="Times New Roman" panose="02020603050405020304" pitchFamily="18" charset="0"/>
              </a:rPr>
              <a:t>with </a:t>
            </a:r>
            <a:r>
              <a:rPr lang="en-US" sz="2800" b="1" spc="-8" dirty="0">
                <a:latin typeface="Times New Roman" panose="02020603050405020304" pitchFamily="18" charset="0"/>
                <a:cs typeface="Times New Roman" panose="02020603050405020304" pitchFamily="18" charset="0"/>
              </a:rPr>
              <a:t>physiological</a:t>
            </a:r>
            <a:r>
              <a:rPr lang="en-US" sz="2800" spc="-8" dirty="0">
                <a:latin typeface="Times New Roman" panose="02020603050405020304" pitchFamily="18" charset="0"/>
                <a:cs typeface="Times New Roman" panose="02020603050405020304" pitchFamily="18" charset="0"/>
              </a:rPr>
              <a:t> and </a:t>
            </a:r>
            <a:r>
              <a:rPr lang="en-US" sz="2800" b="1" spc="-8" dirty="0">
                <a:latin typeface="Times New Roman" panose="02020603050405020304" pitchFamily="18" charset="0"/>
                <a:cs typeface="Times New Roman" panose="02020603050405020304" pitchFamily="18" charset="0"/>
              </a:rPr>
              <a:t>pathological </a:t>
            </a:r>
            <a:r>
              <a:rPr lang="en-US" sz="2800" spc="-8" dirty="0">
                <a:latin typeface="Times New Roman" panose="02020603050405020304" pitchFamily="18" charset="0"/>
                <a:cs typeface="Times New Roman" panose="02020603050405020304" pitchFamily="18" charset="0"/>
              </a:rPr>
              <a:t>conditions.</a:t>
            </a:r>
          </a:p>
          <a:p>
            <a:pPr marL="481488" marR="3810" indent="-457200" algn="just">
              <a:spcBef>
                <a:spcPts val="4"/>
              </a:spcBef>
              <a:buFont typeface="Wingdings" panose="05000000000000000000" pitchFamily="2" charset="2"/>
              <a:buChar char="q"/>
            </a:pPr>
            <a:r>
              <a:rPr lang="en-US" sz="2800" b="1" spc="-8" dirty="0">
                <a:latin typeface="Times New Roman" panose="02020603050405020304" pitchFamily="18" charset="0"/>
                <a:cs typeface="Times New Roman" panose="02020603050405020304" pitchFamily="18" charset="0"/>
              </a:rPr>
              <a:t>Maintain proper laboratory practice</a:t>
            </a:r>
            <a:r>
              <a:rPr lang="en-US" sz="2800" spc="-8" dirty="0">
                <a:latin typeface="Times New Roman" panose="02020603050405020304" pitchFamily="18" charset="0"/>
                <a:cs typeface="Times New Roman" panose="02020603050405020304" pitchFamily="18" charset="0"/>
              </a:rPr>
              <a:t>, including sample handling, heating techniques, and result recording.</a:t>
            </a:r>
          </a:p>
        </p:txBody>
      </p:sp>
      <p:sp>
        <p:nvSpPr>
          <p:cNvPr id="4" name="object 3">
            <a:extLst>
              <a:ext uri="{FF2B5EF4-FFF2-40B4-BE49-F238E27FC236}">
                <a16:creationId xmlns:a16="http://schemas.microsoft.com/office/drawing/2014/main" id="{66311176-41E3-4C20-A131-53A097925C1A}"/>
              </a:ext>
            </a:extLst>
          </p:cNvPr>
          <p:cNvSpPr txBox="1">
            <a:spLocks/>
          </p:cNvSpPr>
          <p:nvPr/>
        </p:nvSpPr>
        <p:spPr>
          <a:xfrm>
            <a:off x="1652588" y="-52970"/>
            <a:ext cx="9015413" cy="745203"/>
          </a:xfrm>
          <a:prstGeom prst="rect">
            <a:avLst/>
          </a:prstGeom>
        </p:spPr>
        <p:txBody>
          <a:bodyPr vert="horz" wrap="square" lIns="0" tIns="128396"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9540" algn="ctr">
              <a:lnSpc>
                <a:spcPct val="100000"/>
              </a:lnSpc>
              <a:spcBef>
                <a:spcPts val="75"/>
              </a:spcBef>
            </a:pPr>
            <a:r>
              <a:rPr lang="en-US" sz="4000" b="1" dirty="0">
                <a:solidFill>
                  <a:srgbClr val="375F92"/>
                </a:solidFill>
                <a:latin typeface="Times New Roman"/>
                <a:cs typeface="Times New Roman"/>
              </a:rPr>
              <a:t>Applications in the Medical Field</a:t>
            </a:r>
            <a:endParaRPr lang="en-US" sz="4000" b="1" dirty="0">
              <a:latin typeface="Times New Roman"/>
              <a:cs typeface="Times New Roman"/>
            </a:endParaRPr>
          </a:p>
        </p:txBody>
      </p:sp>
    </p:spTree>
    <p:extLst>
      <p:ext uri="{BB962C8B-B14F-4D97-AF65-F5344CB8AC3E}">
        <p14:creationId xmlns:p14="http://schemas.microsoft.com/office/powerpoint/2010/main" val="3902321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23769" y="2661098"/>
            <a:ext cx="6751320" cy="1086485"/>
          </a:xfrm>
          <a:prstGeom prst="rect">
            <a:avLst/>
          </a:prstGeom>
        </p:spPr>
        <p:txBody>
          <a:bodyPr vert="horz" wrap="square" lIns="0" tIns="13970" rIns="0" bIns="0" rtlCol="0">
            <a:spAutoFit/>
          </a:bodyPr>
          <a:lstStyle/>
          <a:p>
            <a:pPr marL="12700">
              <a:lnSpc>
                <a:spcPct val="100000"/>
              </a:lnSpc>
              <a:spcBef>
                <a:spcPts val="110"/>
              </a:spcBef>
            </a:pPr>
            <a:r>
              <a:rPr sz="6950" b="1" i="1" spc="-420" dirty="0">
                <a:latin typeface="Times New Roman"/>
                <a:cs typeface="Times New Roman"/>
              </a:rPr>
              <a:t>Thanks</a:t>
            </a:r>
            <a:r>
              <a:rPr sz="6950" b="1" i="1" spc="-220" dirty="0">
                <a:latin typeface="Times New Roman"/>
                <a:cs typeface="Times New Roman"/>
              </a:rPr>
              <a:t> </a:t>
            </a:r>
            <a:r>
              <a:rPr sz="6950" b="1" i="1" spc="-235" dirty="0">
                <a:latin typeface="Times New Roman"/>
                <a:cs typeface="Times New Roman"/>
              </a:rPr>
              <a:t>for</a:t>
            </a:r>
            <a:r>
              <a:rPr sz="6950" b="1" i="1" spc="-210" dirty="0">
                <a:latin typeface="Times New Roman"/>
                <a:cs typeface="Times New Roman"/>
              </a:rPr>
              <a:t> </a:t>
            </a:r>
            <a:r>
              <a:rPr sz="6950" b="1" i="1" spc="-185" dirty="0">
                <a:latin typeface="Times New Roman"/>
                <a:cs typeface="Times New Roman"/>
              </a:rPr>
              <a:t>listening</a:t>
            </a:r>
            <a:endParaRPr sz="6950">
              <a:latin typeface="Times New Roman"/>
              <a:cs typeface="Times New Roman"/>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10255</TotalTime>
  <Words>1036</Words>
  <Application>Microsoft Office PowerPoint</Application>
  <PresentationFormat>Widescreen</PresentationFormat>
  <Paragraphs>88</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Arial MT</vt:lpstr>
      <vt:lpstr>Times New Roman</vt:lpstr>
      <vt:lpstr>Wingdings</vt:lpstr>
      <vt:lpstr>Office Theme</vt:lpstr>
      <vt:lpstr>Chemical tests for urine</vt:lpstr>
      <vt:lpstr>PowerPoint Presentation</vt:lpstr>
      <vt:lpstr>Protein in urine (proteinuria) </vt:lpstr>
      <vt:lpstr>Albuminuria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Physical properties of urine</dc:title>
  <dc:creator>9778</dc:creator>
  <cp:lastModifiedBy>nn JJ</cp:lastModifiedBy>
  <cp:revision>103</cp:revision>
  <dcterms:created xsi:type="dcterms:W3CDTF">2026-01-30T11:30:34Z</dcterms:created>
  <dcterms:modified xsi:type="dcterms:W3CDTF">2026-02-06T14:26:34Z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2023-09-08T00:00:00Z</vt:filetime>
  </property>
  <property fmtid="{D5CDD505-2E9C-101B-9397-08002B2CF9AE}" pid="3" name="Creator">
    <vt:lpwstr>Microsoft® PowerPoint® 2010</vt:lpwstr>
  </property>
  <property fmtid="{D5CDD505-2E9C-101B-9397-08002B2CF9AE}" pid="4" name="LastSaved">
    <vt:filetime>2026-01-30T00:00:00Z</vt:filetime>
  </property>
  <property fmtid="{D5CDD505-2E9C-101B-9397-08002B2CF9AE}" pid="5" name="Producer">
    <vt:lpwstr>Microsoft® PowerPoint® 2010</vt:lpwstr>
  </property>
</Properties>
</file>