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3" r:id="rId2"/>
    <p:sldId id="294" r:id="rId3"/>
    <p:sldId id="257" r:id="rId4"/>
    <p:sldId id="260" r:id="rId5"/>
    <p:sldId id="274" r:id="rId6"/>
    <p:sldId id="271" r:id="rId7"/>
    <p:sldId id="262" r:id="rId8"/>
    <p:sldId id="261" r:id="rId9"/>
    <p:sldId id="259" r:id="rId10"/>
    <p:sldId id="291" r:id="rId11"/>
    <p:sldId id="292" r:id="rId12"/>
    <p:sldId id="290" r:id="rId13"/>
    <p:sldId id="285" r:id="rId14"/>
    <p:sldId id="286" r:id="rId15"/>
    <p:sldId id="293" r:id="rId16"/>
    <p:sldId id="295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3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E918F-DAE3-4135-BFCE-9913B68EF9F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DB0B8F-52BD-4F9C-95BC-F2747B9A1E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6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Students should gain diagnostic interpretation skills.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Blood ketone measurement is preferred in diabetic ketoacidosis as it detects β-hydroxybutyrate.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  <a:p>
            <a:r>
              <a:t>Emphasize importance of microscopy in differentiating conditions.</a:t>
            </a:r>
          </a:p>
          <a:p>
            <a:r>
              <a:t>All three give positive dipstick due to heme reaction.</a:t>
            </a:r>
          </a:p>
          <a:p>
            <a:r>
              <a:t>Clinical history is essential for correct diagnosis.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860" y="43712"/>
            <a:ext cx="9144000" cy="773449"/>
          </a:xfrm>
          <a:prstGeom prst="rect">
            <a:avLst/>
          </a:prstGeom>
        </p:spPr>
        <p:txBody>
          <a:bodyPr vert="horz" wrap="square" lIns="0" tIns="92869" rIns="0" bIns="0" rtlCol="0" anchor="ctr">
            <a:spAutoFit/>
          </a:bodyPr>
          <a:lstStyle/>
          <a:p>
            <a:pPr marL="1021080" marR="3810" indent="-1012031">
              <a:lnSpc>
                <a:spcPts val="5250"/>
              </a:lnSpc>
              <a:spcBef>
                <a:spcPts val="731"/>
              </a:spcBef>
            </a:pPr>
            <a:r>
              <a:rPr lang="en-US" sz="4950" b="1" dirty="0">
                <a:solidFill>
                  <a:srgbClr val="2E75B5"/>
                </a:solidFill>
                <a:latin typeface="Times New Roman"/>
                <a:cs typeface="Times New Roman"/>
              </a:rPr>
              <a:t>Chemical tests for urine</a:t>
            </a:r>
            <a:endParaRPr lang="en-US" sz="495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58365" y="3533689"/>
            <a:ext cx="4781550" cy="2899159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28575" marR="22860" algn="ctr">
              <a:lnSpc>
                <a:spcPct val="119800"/>
              </a:lnSpc>
              <a:spcBef>
                <a:spcPts val="71"/>
              </a:spcBef>
            </a:pP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pharmacy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/university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700" spc="-23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Baghdad Biochemistry</a:t>
            </a:r>
            <a:endParaRPr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3341" algn="ctr">
              <a:spcBef>
                <a:spcPts val="499"/>
              </a:spcBef>
              <a:tabLst>
                <a:tab pos="1814036" algn="l"/>
              </a:tabLst>
            </a:pP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third</a:t>
            </a:r>
            <a:r>
              <a:rPr sz="2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sz="2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sz="27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2nd semester </a:t>
            </a:r>
          </a:p>
          <a:p>
            <a:pPr marL="63341" algn="ctr">
              <a:spcBef>
                <a:spcPts val="499"/>
              </a:spcBef>
              <a:tabLst>
                <a:tab pos="1814036" algn="l"/>
              </a:tabLst>
            </a:pPr>
            <a:r>
              <a:rPr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</a:t>
            </a:r>
            <a:r>
              <a:rPr sz="2700" b="1" spc="-4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b="1" spc="-38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marL="63341" algn="ctr">
              <a:spcBef>
                <a:spcPts val="499"/>
              </a:spcBef>
              <a:tabLst>
                <a:tab pos="1814036" algn="l"/>
              </a:tabLst>
            </a:pPr>
            <a:r>
              <a:rPr sz="2700" b="1" spc="-8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</a:t>
            </a:r>
            <a:r>
              <a:rPr sz="2700" b="1" spc="-5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b="1" spc="-19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endParaRPr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8" algn="ctr">
              <a:spcBef>
                <a:spcPts val="319"/>
              </a:spcBef>
            </a:pPr>
            <a:r>
              <a:rPr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Lecturer</a:t>
            </a:r>
            <a:r>
              <a:rPr sz="2700" spc="-26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Aminah</a:t>
            </a:r>
            <a:r>
              <a:rPr sz="2700" b="1" spc="-2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</a:t>
            </a:r>
            <a:r>
              <a:rPr sz="2700" b="1" spc="-26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5774C781-F8B6-4528-BBEC-5CBDDE02F086}"/>
              </a:ext>
            </a:extLst>
          </p:cNvPr>
          <p:cNvSpPr txBox="1">
            <a:spLocks/>
          </p:cNvSpPr>
          <p:nvPr/>
        </p:nvSpPr>
        <p:spPr>
          <a:xfrm>
            <a:off x="-22860" y="993893"/>
            <a:ext cx="9144000" cy="2184926"/>
          </a:xfrm>
          <a:prstGeom prst="rect">
            <a:avLst/>
          </a:prstGeom>
        </p:spPr>
        <p:txBody>
          <a:bodyPr vert="horz" wrap="square" lIns="0" tIns="92869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021080" marR="3810" indent="-1012031" algn="ctr">
              <a:lnSpc>
                <a:spcPts val="5250"/>
              </a:lnSpc>
              <a:spcBef>
                <a:spcPts val="731"/>
              </a:spcBef>
            </a:pPr>
            <a:r>
              <a:rPr lang="en-US" sz="6000" b="1" dirty="0">
                <a:solidFill>
                  <a:srgbClr val="2E75B5"/>
                </a:solidFill>
              </a:rPr>
              <a:t>Blood in urine </a:t>
            </a:r>
          </a:p>
          <a:p>
            <a:pPr marL="1021080" marR="3810" indent="-1012031" algn="ctr">
              <a:lnSpc>
                <a:spcPts val="5250"/>
              </a:lnSpc>
              <a:spcBef>
                <a:spcPts val="731"/>
              </a:spcBef>
            </a:pPr>
            <a:r>
              <a:rPr lang="en-US" sz="4400" b="1" dirty="0">
                <a:solidFill>
                  <a:srgbClr val="2E75B5"/>
                </a:solidFill>
              </a:rPr>
              <a:t>(Hematuria, Hemoglobinuria, and Myoglobinuria)</a:t>
            </a:r>
            <a:endParaRPr lang="en-US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 &amp; Acquired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" y="1600200"/>
            <a:ext cx="8859520" cy="452596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Define hematuria and hemoglobinuria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biochemical dipstick principle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Perform urine microscopy interpretation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Differentiate using lab findings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 clinical correlation in diagnosis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772"/>
            <a:ext cx="8229600" cy="413731"/>
          </a:xfrm>
        </p:spPr>
        <p:txBody>
          <a:bodyPr>
            <a:normAutofit fontScale="90000"/>
          </a:bodyPr>
          <a:lstStyle/>
          <a:p>
            <a:r>
              <a:rPr lang="en-US" sz="4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Introduction &amp; Definitions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90" y="773036"/>
            <a:ext cx="8907694" cy="6142956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Hematuria: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Presence of intact Red Blood Cells (RBCs) in the urine.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Macroscopic: Visible to the naked eye (red/brown).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	Microscopic: Visible only under a microscope (&gt;3 RBCs/HPF).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Hemoglobinuria: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Presence of free hemoglobin in the urine, usually due to intravascular hemolysis or lysis of RBCs in the urinary tract.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Myoglobinuria: 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Presence of muscle hemoglobin (myoglobin) due to muscle injury; often mimics hemoglobinuria.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dirty="0"/>
              <a:t>Detection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" y="1254760"/>
            <a:ext cx="8768080" cy="4525963"/>
          </a:xfrm>
        </p:spPr>
        <p:txBody>
          <a:bodyPr>
            <a:normAutofit/>
          </a:bodyPr>
          <a:lstStyle/>
          <a:p>
            <a:pPr marL="628650" indent="-571500">
              <a:buFont typeface="Wingdings" panose="05000000000000000000" pitchFamily="2" charset="2"/>
              <a:buChar char="q"/>
            </a:pPr>
            <a:r>
              <a:rPr lang="en-US" sz="3600" dirty="0"/>
              <a:t>The </a:t>
            </a:r>
            <a:r>
              <a:rPr lang="en-US" sz="3600" dirty="0">
                <a:solidFill>
                  <a:srgbClr val="00B0F0"/>
                </a:solidFill>
              </a:rPr>
              <a:t>Visual</a:t>
            </a:r>
            <a:r>
              <a:rPr lang="en-US" sz="3600" dirty="0"/>
              <a:t> Inspection &amp; </a:t>
            </a:r>
            <a:r>
              <a:rPr lang="en-US" sz="3600" dirty="0">
                <a:solidFill>
                  <a:srgbClr val="00B0F0"/>
                </a:solidFill>
              </a:rPr>
              <a:t>Centrifugation</a:t>
            </a:r>
          </a:p>
          <a:p>
            <a:pPr marL="628650" indent="-571500">
              <a:buFont typeface="Wingdings" panose="05000000000000000000" pitchFamily="2" charset="2"/>
              <a:buChar char="q"/>
            </a:pPr>
            <a:r>
              <a:rPr lang="en-US" sz="3600" dirty="0"/>
              <a:t>The </a:t>
            </a:r>
            <a:r>
              <a:rPr lang="en-US" sz="3600" dirty="0">
                <a:solidFill>
                  <a:srgbClr val="00B0F0"/>
                </a:solidFill>
              </a:rPr>
              <a:t>Chemical</a:t>
            </a:r>
            <a:r>
              <a:rPr lang="en-US" sz="3600" dirty="0"/>
              <a:t> Detection (</a:t>
            </a:r>
            <a:r>
              <a:rPr lang="en-US" sz="3600" dirty="0">
                <a:solidFill>
                  <a:srgbClr val="00B0F0"/>
                </a:solidFill>
              </a:rPr>
              <a:t>Dipstick</a:t>
            </a:r>
            <a:r>
              <a:rPr lang="en-US" sz="3600" b="1" kern="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and </a:t>
            </a:r>
            <a:r>
              <a:rPr lang="en-US" sz="3600" b="1" kern="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Benzidine Test</a:t>
            </a:r>
            <a:r>
              <a:rPr lang="en-US" sz="3600" dirty="0"/>
              <a:t>)</a:t>
            </a:r>
          </a:p>
          <a:p>
            <a:pPr marL="628650" indent="-571500">
              <a:buFont typeface="Wingdings" panose="05000000000000000000" pitchFamily="2" charset="2"/>
              <a:buChar char="q"/>
            </a:pPr>
            <a:r>
              <a:rPr lang="en-US" sz="3600" dirty="0"/>
              <a:t>The</a:t>
            </a:r>
            <a:r>
              <a:rPr lang="en-US" sz="3600" dirty="0">
                <a:solidFill>
                  <a:srgbClr val="00B0F0"/>
                </a:solidFill>
              </a:rPr>
              <a:t> Microscopic</a:t>
            </a:r>
            <a:r>
              <a:rPr lang="en-US" sz="3600" dirty="0"/>
              <a:t> Examination</a:t>
            </a:r>
          </a:p>
          <a:p>
            <a:pPr marL="628650" indent="-571500">
              <a:buFont typeface="Wingdings" panose="05000000000000000000" pitchFamily="2" charset="2"/>
              <a:buChar char="q"/>
            </a:pPr>
            <a:r>
              <a:rPr lang="en-US" sz="3600" dirty="0"/>
              <a:t>The </a:t>
            </a:r>
            <a:r>
              <a:rPr lang="en-US" sz="3600" dirty="0">
                <a:solidFill>
                  <a:srgbClr val="00B0F0"/>
                </a:solidFill>
              </a:rPr>
              <a:t>Ammonium Sulfate </a:t>
            </a:r>
            <a:r>
              <a:rPr lang="en-US" sz="3600" dirty="0"/>
              <a:t>Test</a:t>
            </a:r>
            <a:br>
              <a:rPr lang="en-US" sz="3600" dirty="0"/>
            </a:br>
            <a:endParaRPr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290" y="1348312"/>
            <a:ext cx="8907694" cy="529632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step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detection is the 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Centrifugation Test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Procedure: Centrifuge a fresh urine sample at 1,500–3,000 RPM for 5 minutes.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Observations: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Hematuria: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 cells 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settle at the bottom 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(Red Sediment)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the liquid above 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(Supernatant) 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becomes 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spcBef>
                <a:spcPts val="1095"/>
              </a:spcBef>
              <a:buNone/>
            </a:pP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Hemoglobinuria: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red cells do not settle; the </a:t>
            </a:r>
            <a:r>
              <a:rPr lang="en-US" sz="3200" b="1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Supernatant remains red/pink</a:t>
            </a:r>
            <a:r>
              <a:rPr lang="en-US" sz="32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D9E122-3192-41D0-BAE0-3DB3287F3F72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686800" cy="74168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Visual Inspection &amp; Centrifugation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010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57199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Chemical Detection </a:t>
            </a:r>
            <a:r>
              <a:rPr lang="en-US" sz="3600" b="1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(Dipstick)</a:t>
            </a:r>
            <a:endParaRPr lang="en-US" sz="3600" kern="100" dirty="0">
              <a:solidFill>
                <a:srgbClr val="00B0F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199"/>
            <a:ext cx="9144000" cy="5089843"/>
          </a:xfrm>
        </p:spPr>
        <p:txBody>
          <a:bodyPr>
            <a:no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Principle: The </a:t>
            </a:r>
            <a:r>
              <a:rPr lang="en-US" sz="28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Pseudoperoxidase</a:t>
            </a:r>
            <a:r>
              <a:rPr lang="en-U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Activity of Hemoglobin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Reaction: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en-US" sz="2800" kern="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reagent strip 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contains </a:t>
            </a:r>
            <a:r>
              <a:rPr lang="en-US" sz="2800" kern="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chromogen (like tetramethylbenzidine)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an </a:t>
            </a:r>
            <a:r>
              <a:rPr lang="en-US" sz="2800" kern="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organic peroxide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Hemoglobin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acts as a </a:t>
            </a:r>
            <a:r>
              <a:rPr lang="en-US" sz="2800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catalyst (peroxidase-like) to release oxygen from the 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peroxide, which </a:t>
            </a:r>
            <a:r>
              <a:rPr lang="en-US" sz="2800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then oxidizes 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800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chromogen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produce a color change (usually </a:t>
            </a:r>
            <a:r>
              <a:rPr lang="en-US" sz="2800" kern="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yellow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sz="2800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green/blue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Reaction Formula: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H2​O2​+</a:t>
            </a:r>
            <a:r>
              <a:rPr lang="en-US" sz="28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ChromogenHb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/Myoglobin​Oxidized Chromogen+H2​O</a:t>
            </a:r>
            <a:endParaRPr lang="en-US" sz="2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This test detects </a:t>
            </a:r>
            <a:r>
              <a:rPr lang="en-US" sz="28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both</a:t>
            </a:r>
            <a:r>
              <a:rPr lang="en-US" sz="2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hematuria and hemoglobinuria</a:t>
            </a:r>
            <a:r>
              <a:rPr lang="en-US" sz="2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Hematuria often appears as "speckled" spots on the pad, while hemoglobinuria shows a uniform color change.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786" y="422826"/>
            <a:ext cx="8229600" cy="454827"/>
          </a:xfrm>
        </p:spPr>
        <p:txBody>
          <a:bodyPr>
            <a:normAutofit fontScale="90000"/>
          </a:bodyPr>
          <a:lstStyle/>
          <a:p>
            <a:r>
              <a:rPr dirty="0"/>
              <a:t>Urine </a:t>
            </a:r>
            <a:r>
              <a:rPr dirty="0">
                <a:solidFill>
                  <a:srgbClr val="00B0F0"/>
                </a:solidFill>
              </a:rPr>
              <a:t>Dipstick</a:t>
            </a:r>
            <a:r>
              <a:rPr dirty="0"/>
              <a:t> (Reagent Strip) Method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131FCBC-1FF6-489A-9DFB-C92C71DE25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0" y="2027710"/>
            <a:ext cx="9070852" cy="12801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538CA2-4BEB-4800-92CB-B22C9020CE8C}"/>
              </a:ext>
            </a:extLst>
          </p:cNvPr>
          <p:cNvSpPr/>
          <p:nvPr/>
        </p:nvSpPr>
        <p:spPr>
          <a:xfrm>
            <a:off x="2905760" y="1798320"/>
            <a:ext cx="2712720" cy="17170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5D64C5-BC40-4A5D-B763-00A12F52CCF7}"/>
              </a:ext>
            </a:extLst>
          </p:cNvPr>
          <p:cNvSpPr/>
          <p:nvPr/>
        </p:nvSpPr>
        <p:spPr>
          <a:xfrm>
            <a:off x="5679440" y="1785932"/>
            <a:ext cx="3310132" cy="17170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199E8E-FC4B-4B78-855B-BF7FDE0CDCBE}"/>
              </a:ext>
            </a:extLst>
          </p:cNvPr>
          <p:cNvSpPr/>
          <p:nvPr/>
        </p:nvSpPr>
        <p:spPr>
          <a:xfrm>
            <a:off x="1727200" y="1785931"/>
            <a:ext cx="1119628" cy="171703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4259C4-E61D-43D6-B792-436F7ACC61A7}"/>
              </a:ext>
            </a:extLst>
          </p:cNvPr>
          <p:cNvSpPr txBox="1"/>
          <p:nvPr/>
        </p:nvSpPr>
        <p:spPr>
          <a:xfrm>
            <a:off x="5744466" y="3587722"/>
            <a:ext cx="33995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Hematuria (RBC)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BF1FB2-BFBB-4599-81DB-F554DB76A27C}"/>
              </a:ext>
            </a:extLst>
          </p:cNvPr>
          <p:cNvSpPr txBox="1"/>
          <p:nvPr/>
        </p:nvSpPr>
        <p:spPr>
          <a:xfrm>
            <a:off x="2720852" y="3569715"/>
            <a:ext cx="30236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Hemoglobinuria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062720" cy="4525963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Principle</a:t>
            </a:r>
            <a:r>
              <a:rPr lang="en-US" dirty="0"/>
              <a:t> of the Benzidine test</a:t>
            </a:r>
          </a:p>
          <a:p>
            <a:r>
              <a:rPr lang="en-US" dirty="0"/>
              <a:t>Hemoglobin has peroxidase activity, which releases nascent oxygen from H2O2. Nascent oxygen oxidizes Benzidine in an acid solution to form blue dye</a:t>
            </a:r>
          </a:p>
          <a:p>
            <a:pPr marL="0" indent="0">
              <a:buNone/>
            </a:pPr>
            <a:r>
              <a:rPr lang="en-US" dirty="0"/>
              <a:t> </a:t>
            </a:r>
            <a:endParaRPr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F14012-5BE9-4D2A-817C-1DC45C6B021B}"/>
              </a:ext>
            </a:extLst>
          </p:cNvPr>
          <p:cNvSpPr txBox="1">
            <a:spLocks/>
          </p:cNvSpPr>
          <p:nvPr/>
        </p:nvSpPr>
        <p:spPr>
          <a:xfrm>
            <a:off x="-40640" y="274638"/>
            <a:ext cx="9144000" cy="4571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Chemical Detection </a:t>
            </a:r>
            <a:r>
              <a:rPr lang="en-US" sz="3600" b="1" kern="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(Benzidine Test)</a:t>
            </a:r>
            <a:endParaRPr lang="en-US" sz="3600" kern="100" dirty="0">
              <a:solidFill>
                <a:srgbClr val="00B0F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635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" y="274638"/>
            <a:ext cx="9001760" cy="842962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Microscopic Examination</a:t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20" y="1600200"/>
            <a:ext cx="8463280" cy="4525963"/>
          </a:xfrm>
        </p:spPr>
        <p:txBody>
          <a:bodyPr>
            <a:normAutofit lnSpcReduction="10000"/>
          </a:bodyPr>
          <a:lstStyle/>
          <a:p>
            <a:pPr algn="just" fontAlgn="base"/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Principle: Physical Identification of Formed Elements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Process: Urine is centrifuged, and the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sediment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is examined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under high power (40x).</a:t>
            </a:r>
          </a:p>
          <a:p>
            <a:pPr algn="just" fontAlgn="base"/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	Detection:</a:t>
            </a:r>
          </a:p>
          <a:p>
            <a:pPr algn="just" fontAlgn="base"/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Hematuria: Presence of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&gt;3 RBCs per high-power field (HPF)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 fontAlgn="base"/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Hemoglobinuria: Absence of intact RBCs despite a positive chemical dipstick test.</a:t>
            </a:r>
          </a:p>
          <a:p>
            <a:endParaRPr lang="en-US" dirty="0"/>
          </a:p>
        </p:txBody>
      </p:sp>
      <p:cxnSp>
        <p:nvCxnSpPr>
          <p:cNvPr id="6" name="Connector 5"/>
          <p:cNvCxnSpPr/>
          <p:nvPr/>
        </p:nvCxnSpPr>
        <p:spPr>
          <a:xfrm>
            <a:off x="3657600" y="4114800"/>
            <a:ext cx="914400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" y="493394"/>
            <a:ext cx="9001760" cy="457199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 Ammonium Sulfate Test</a:t>
            </a:r>
            <a:br>
              <a:rPr lang="en-US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2640"/>
            <a:ext cx="9052560" cy="5943600"/>
          </a:xfrm>
        </p:spPr>
        <p:txBody>
          <a:bodyPr>
            <a:normAutofit/>
          </a:bodyPr>
          <a:lstStyle/>
          <a:p>
            <a:pPr algn="just" fontAlgn="base"/>
            <a:r>
              <a:rPr lang="en-US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Principle: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Precipitation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Used to distinguish between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Hemoglobinuria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Myoglobinuri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(which both turn dipsticks positive).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Procedure: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1. Add 2.8g of Ammonium Sulfate to 5ml of centrifuged urine. 2. Filter or centrifuge again.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Result: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Hemoglobin: Large molecules; they precipitate out. The supernatant turns clear.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Myoglobin: Small molecules; they stay in solution. The supernatant remains red.</a:t>
            </a:r>
          </a:p>
          <a:p>
            <a:endParaRPr lang="en-US" dirty="0"/>
          </a:p>
        </p:txBody>
      </p:sp>
      <p:cxnSp>
        <p:nvCxnSpPr>
          <p:cNvPr id="6" name="Connector 5"/>
          <p:cNvCxnSpPr/>
          <p:nvPr/>
        </p:nvCxnSpPr>
        <p:spPr>
          <a:xfrm>
            <a:off x="3657600" y="4114800"/>
            <a:ext cx="914400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887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" y="117474"/>
            <a:ext cx="9001760" cy="457199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Summary of Diagnostic Flow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02640"/>
            <a:ext cx="9052560" cy="5943600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	Red Urine → Centrifuge.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	Red Sediment? → Hematuria (Confirmed by Microscopy).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	Red Supernatant? → Hemoglobinuria or Myoglobinuria.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	Dipstick Positive but no RBCs? → Perform Ammonium Sulfate test or check Plasma color (Hemoglobinuria usually has red/pink plasma).</a:t>
            </a:r>
          </a:p>
          <a:p>
            <a:endParaRPr lang="en-US" dirty="0"/>
          </a:p>
        </p:txBody>
      </p:sp>
      <p:cxnSp>
        <p:nvCxnSpPr>
          <p:cNvPr id="6" name="Connector 5"/>
          <p:cNvCxnSpPr/>
          <p:nvPr/>
        </p:nvCxnSpPr>
        <p:spPr>
          <a:xfrm>
            <a:off x="3657600" y="4114800"/>
            <a:ext cx="914400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621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20" y="274638"/>
            <a:ext cx="8818880" cy="1143000"/>
          </a:xfrm>
        </p:spPr>
        <p:txBody>
          <a:bodyPr>
            <a:normAutofit/>
          </a:bodyPr>
          <a:lstStyle/>
          <a:p>
            <a:r>
              <a:rPr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Comparison: Hematuria vs Hemoglobinuria vs Myoglobinuria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9740"/>
              </p:ext>
            </p:extLst>
          </p:nvPr>
        </p:nvGraphicFramePr>
        <p:xfrm>
          <a:off x="381000" y="1981200"/>
          <a:ext cx="850392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5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5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5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59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r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Hematuria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Hemoglobinuria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Myoglobinuria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t>RBCs in Microscopy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Absent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rPr dirty="0"/>
                        <a:t>Dipstick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Positive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Positive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r>
                        <a:t>Common Cause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UTI, Stones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Hemolysis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Muscle injury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4468-8C5E-F5DA-578B-1BAC2DC11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240790"/>
            <a:ext cx="8801100" cy="53022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urine sample is prepared by adding a few drops of real blood to D.W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C7D8C38B-3F59-40DB-ABA2-034063804DDE}"/>
              </a:ext>
            </a:extLst>
          </p:cNvPr>
          <p:cNvSpPr txBox="1">
            <a:spLocks/>
          </p:cNvSpPr>
          <p:nvPr/>
        </p:nvSpPr>
        <p:spPr>
          <a:xfrm>
            <a:off x="114300" y="148599"/>
            <a:ext cx="9150350" cy="603018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021080" marR="3810" indent="-1012031" algn="ctr">
              <a:lnSpc>
                <a:spcPts val="5250"/>
              </a:lnSpc>
              <a:spcBef>
                <a:spcPts val="731"/>
              </a:spcBef>
            </a:pPr>
            <a:r>
              <a:rPr lang="en-US" sz="2800" b="1" dirty="0">
                <a:solidFill>
                  <a:srgbClr val="00B0F0"/>
                </a:solidFill>
              </a:rPr>
              <a:t>Blood in urine (hematuria and hemoglobinuria) test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06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A18F249-D2FE-4898-B383-7702C69A71C5}"/>
              </a:ext>
            </a:extLst>
          </p:cNvPr>
          <p:cNvSpPr txBox="1">
            <a:spLocks/>
          </p:cNvSpPr>
          <p:nvPr/>
        </p:nvSpPr>
        <p:spPr>
          <a:xfrm>
            <a:off x="171450" y="1445988"/>
            <a:ext cx="8686799" cy="2108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rgbClr val="00B0F0"/>
                </a:solidFill>
              </a:rPr>
              <a:t>Benzidine Test (-</a:t>
            </a:r>
            <a:r>
              <a:rPr lang="en-US" sz="2700" b="1" dirty="0" err="1">
                <a:solidFill>
                  <a:srgbClr val="00B0F0"/>
                </a:solidFill>
              </a:rPr>
              <a:t>ve</a:t>
            </a:r>
            <a:r>
              <a:rPr lang="en-US" sz="2700" b="1" dirty="0">
                <a:solidFill>
                  <a:srgbClr val="00B0F0"/>
                </a:solidFill>
              </a:rPr>
              <a:t> result) </a:t>
            </a:r>
          </a:p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2ml urine + few drops glacial acetic acid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saturate with benzidine powder  0.5ml H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2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O</a:t>
            </a:r>
            <a:r>
              <a:rPr kumimoji="0" lang="en-US" sz="2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2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No change color</a:t>
            </a:r>
            <a:r>
              <a:rPr lang="en-US" sz="2700" dirty="0">
                <a:solidFill>
                  <a:srgbClr val="00B0F0"/>
                </a:solidFill>
              </a:rPr>
              <a:t>(-</a:t>
            </a:r>
            <a:r>
              <a:rPr lang="en-US" sz="2700" dirty="0" err="1">
                <a:solidFill>
                  <a:srgbClr val="00B0F0"/>
                </a:solidFill>
              </a:rPr>
              <a:t>ve</a:t>
            </a:r>
            <a:r>
              <a:rPr lang="en-US" sz="2700" dirty="0">
                <a:solidFill>
                  <a:srgbClr val="00B0F0"/>
                </a:solidFill>
              </a:rPr>
              <a:t> result) </a:t>
            </a:r>
            <a:endParaRPr lang="en-US" sz="2700" dirty="0"/>
          </a:p>
          <a:p>
            <a:endParaRPr lang="en-US" sz="2700" dirty="0">
              <a:sym typeface="Wingdings" panose="05000000000000000000" pitchFamily="2" charset="2"/>
            </a:endParaRP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67DFCA82-D14A-446B-865D-45D65309DB72}"/>
              </a:ext>
            </a:extLst>
          </p:cNvPr>
          <p:cNvSpPr txBox="1">
            <a:spLocks/>
          </p:cNvSpPr>
          <p:nvPr/>
        </p:nvSpPr>
        <p:spPr>
          <a:xfrm>
            <a:off x="-57150" y="108075"/>
            <a:ext cx="9150350" cy="1282691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>
            <a:lvl1pPr>
              <a:defRPr sz="3400" b="0" i="0">
                <a:solidFill>
                  <a:schemeClr val="tx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1021080" marR="3810" indent="-1012031" algn="ctr">
              <a:lnSpc>
                <a:spcPts val="5250"/>
              </a:lnSpc>
              <a:spcBef>
                <a:spcPts val="731"/>
              </a:spcBef>
            </a:pPr>
            <a:r>
              <a:rPr lang="en-US" sz="2800" b="1" dirty="0">
                <a:solidFill>
                  <a:srgbClr val="00B0F0"/>
                </a:solidFill>
              </a:rPr>
              <a:t>Blood in urine (hematuria and hemoglobinuria) test procedure 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2BFA04-BF72-4A4D-AADB-0CF1780D0F0F}"/>
              </a:ext>
            </a:extLst>
          </p:cNvPr>
          <p:cNvSpPr txBox="1">
            <a:spLocks/>
          </p:cNvSpPr>
          <p:nvPr/>
        </p:nvSpPr>
        <p:spPr>
          <a:xfrm>
            <a:off x="228600" y="3843400"/>
            <a:ext cx="8686799" cy="21390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sz="2800" b="0" i="0">
                <a:solidFill>
                  <a:schemeClr val="tx1"/>
                </a:solidFill>
                <a:latin typeface="Times New Roman"/>
                <a:ea typeface="+mn-ea"/>
                <a:cs typeface="Times New Roman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1" dirty="0">
                <a:solidFill>
                  <a:srgbClr val="00B0F0"/>
                </a:solidFill>
              </a:rPr>
              <a:t>Benzidine Test (+</a:t>
            </a:r>
            <a:r>
              <a:rPr lang="en-US" sz="2700" b="1" dirty="0" err="1">
                <a:solidFill>
                  <a:srgbClr val="00B0F0"/>
                </a:solidFill>
              </a:rPr>
              <a:t>ve</a:t>
            </a:r>
            <a:r>
              <a:rPr lang="en-US" sz="2700" b="1" dirty="0">
                <a:solidFill>
                  <a:srgbClr val="00B0F0"/>
                </a:solidFill>
              </a:rPr>
              <a:t> result) </a:t>
            </a:r>
          </a:p>
          <a:p>
            <a:pPr marL="0" indent="0">
              <a:buNone/>
            </a:pPr>
            <a:r>
              <a:rPr lang="en-US" sz="2800" dirty="0"/>
              <a:t>2ml urine + few drops glacial acetic acid </a:t>
            </a:r>
            <a:r>
              <a:rPr lang="en-US" sz="2800" dirty="0">
                <a:sym typeface="Wingdings" panose="05000000000000000000" pitchFamily="2" charset="2"/>
              </a:rPr>
              <a:t> saturate with benzidine powder  0.5ml H</a:t>
            </a:r>
            <a:r>
              <a:rPr lang="en-US" sz="2800" baseline="-25000" dirty="0">
                <a:sym typeface="Wingdings" panose="05000000000000000000" pitchFamily="2" charset="2"/>
              </a:rPr>
              <a:t>2</a:t>
            </a:r>
            <a:r>
              <a:rPr lang="en-US" sz="2800" dirty="0">
                <a:sym typeface="Wingdings" panose="05000000000000000000" pitchFamily="2" charset="2"/>
              </a:rPr>
              <a:t>O</a:t>
            </a:r>
            <a:r>
              <a:rPr lang="en-US" sz="2800" baseline="-25000" dirty="0">
                <a:sym typeface="Wingdings" panose="05000000000000000000" pitchFamily="2" charset="2"/>
              </a:rPr>
              <a:t>2 </a:t>
            </a:r>
            <a:r>
              <a:rPr lang="en-US" sz="2800" dirty="0">
                <a:sym typeface="Wingdings" panose="05000000000000000000" pitchFamily="2" charset="2"/>
              </a:rPr>
              <a:t> blue to green color </a:t>
            </a:r>
            <a:r>
              <a:rPr lang="en-US" sz="2800" dirty="0">
                <a:solidFill>
                  <a:srgbClr val="00B0F0"/>
                </a:solidFill>
                <a:sym typeface="Wingdings" panose="05000000000000000000" pitchFamily="2" charset="2"/>
              </a:rPr>
              <a:t>(+</a:t>
            </a:r>
            <a:r>
              <a:rPr lang="en-US" sz="2800" dirty="0" err="1">
                <a:solidFill>
                  <a:srgbClr val="00B0F0"/>
                </a:solidFill>
                <a:sym typeface="Wingdings" panose="05000000000000000000" pitchFamily="2" charset="2"/>
              </a:rPr>
              <a:t>ve</a:t>
            </a:r>
            <a:r>
              <a:rPr lang="en-US" sz="2800" dirty="0">
                <a:solidFill>
                  <a:srgbClr val="00B0F0"/>
                </a:solidFill>
                <a:sym typeface="Wingdings" panose="05000000000000000000" pitchFamily="2" charset="2"/>
              </a:rPr>
              <a:t> result) </a:t>
            </a:r>
            <a:endParaRPr lang="en-US" sz="2800" dirty="0">
              <a:solidFill>
                <a:srgbClr val="00B0F0"/>
              </a:solidFill>
            </a:endParaRP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6697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" y="117474"/>
            <a:ext cx="9001760" cy="457199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Clinical Significance</a:t>
            </a:r>
            <a:endParaRPr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9839"/>
            <a:ext cx="9052560" cy="5110480"/>
          </a:xfrm>
        </p:spPr>
        <p:txBody>
          <a:bodyPr>
            <a:normAutofit/>
          </a:bodyPr>
          <a:lstStyle/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Hematuria Causes: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Renal stones, trauma, glomerulonephritis, malignancy (bladder/kidney cancer), or UTIs.</a:t>
            </a:r>
          </a:p>
          <a:p>
            <a:pPr marL="0" indent="0" algn="just" fontAlgn="base">
              <a:buNone/>
            </a:pP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Hemoglobinuria Causes: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Hemolytic anemia, transfusion reactions, severe burns, or malaria ("Blackwater fever").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Myoglobinuria Causes: </a:t>
            </a:r>
            <a:r>
              <a:rPr lang="en-US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Rhabdomyolysis, Crush injuries, Severe exercise-induced muscle damage.</a:t>
            </a:r>
            <a:endParaRPr lang="en-US" dirty="0"/>
          </a:p>
        </p:txBody>
      </p:sp>
      <p:cxnSp>
        <p:nvCxnSpPr>
          <p:cNvPr id="6" name="Connector 5"/>
          <p:cNvCxnSpPr/>
          <p:nvPr/>
        </p:nvCxnSpPr>
        <p:spPr>
          <a:xfrm>
            <a:off x="3799840" y="5222240"/>
            <a:ext cx="914400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896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0" y="117474"/>
            <a:ext cx="9001760" cy="457199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400" b="1" kern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References</a:t>
            </a:r>
            <a:endParaRPr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9839"/>
            <a:ext cx="9052560" cy="5110480"/>
          </a:xfrm>
        </p:spPr>
        <p:txBody>
          <a:bodyPr>
            <a:normAutofit/>
          </a:bodyPr>
          <a:lstStyle/>
          <a:p>
            <a:pPr algn="just" fontAlgn="base">
              <a:buFont typeface="Wingdings" panose="05000000000000000000" pitchFamily="2" charset="2"/>
              <a:buChar char="q"/>
            </a:pPr>
            <a:r>
              <a:rPr lang="en-US" b="1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Tietz</a:t>
            </a: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Textbook of Clinical Chemistry and Molecular Diagnostics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Harper's Illustrated Biochemistry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Henry's Clinical Diagnosis and Management by Laboratory Methods</a:t>
            </a:r>
          </a:p>
          <a:p>
            <a:pPr algn="just" fontAlgn="base">
              <a:buFont typeface="Wingdings" panose="05000000000000000000" pitchFamily="2" charset="2"/>
              <a:buChar char="q"/>
            </a:pPr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WHO Laboratory Guidelines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799840" y="5222240"/>
            <a:ext cx="914400" cy="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108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2827" y="2854111"/>
            <a:ext cx="5063490" cy="812788"/>
          </a:xfrm>
          <a:prstGeom prst="rect">
            <a:avLst/>
          </a:prstGeom>
        </p:spPr>
        <p:txBody>
          <a:bodyPr vert="horz" wrap="square" lIns="0" tIns="10478" rIns="0" bIns="0" rtlCol="0" anchor="ctr">
            <a:spAutoFit/>
          </a:bodyPr>
          <a:lstStyle/>
          <a:p>
            <a:pPr marL="9525">
              <a:spcBef>
                <a:spcPts val="83"/>
              </a:spcBef>
            </a:pPr>
            <a:r>
              <a:rPr sz="5213" b="1" i="1" spc="-315" dirty="0">
                <a:latin typeface="Times New Roman"/>
                <a:cs typeface="Times New Roman"/>
              </a:rPr>
              <a:t>Thanks</a:t>
            </a:r>
            <a:r>
              <a:rPr sz="5213" b="1" i="1" spc="-165" dirty="0">
                <a:latin typeface="Times New Roman"/>
                <a:cs typeface="Times New Roman"/>
              </a:rPr>
              <a:t> </a:t>
            </a:r>
            <a:r>
              <a:rPr sz="5213" b="1" i="1" spc="-176" dirty="0">
                <a:latin typeface="Times New Roman"/>
                <a:cs typeface="Times New Roman"/>
              </a:rPr>
              <a:t>for</a:t>
            </a:r>
            <a:r>
              <a:rPr sz="5213" b="1" i="1" spc="-158" dirty="0">
                <a:latin typeface="Times New Roman"/>
                <a:cs typeface="Times New Roman"/>
              </a:rPr>
              <a:t> </a:t>
            </a:r>
            <a:r>
              <a:rPr sz="5213" b="1" i="1" spc="-139" dirty="0">
                <a:latin typeface="Times New Roman"/>
                <a:cs typeface="Times New Roman"/>
              </a:rPr>
              <a:t>listening</a:t>
            </a:r>
            <a:endParaRPr sz="5213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8792</TotalTime>
  <Words>870</Words>
  <Application>Microsoft Office PowerPoint</Application>
  <PresentationFormat>On-screen Show (4:3)</PresentationFormat>
  <Paragraphs>109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Office Theme</vt:lpstr>
      <vt:lpstr>Chemical tests for urine</vt:lpstr>
      <vt:lpstr>Learning Objectives &amp; Acquired Skills</vt:lpstr>
      <vt:lpstr>Introduction &amp; Definitions</vt:lpstr>
      <vt:lpstr>Detection Methods</vt:lpstr>
      <vt:lpstr>PowerPoint Presentation</vt:lpstr>
      <vt:lpstr>Chemical Detection (Dipstick)</vt:lpstr>
      <vt:lpstr>Urine Dipstick (Reagent Strip) Method</vt:lpstr>
      <vt:lpstr>PowerPoint Presentation</vt:lpstr>
      <vt:lpstr>Microscopic Examination </vt:lpstr>
      <vt:lpstr>The Ammonium Sulfate Test </vt:lpstr>
      <vt:lpstr>Summary of Diagnostic Flow</vt:lpstr>
      <vt:lpstr>Comparison: Hematuria vs Hemoglobinuria vs Myoglobinuria</vt:lpstr>
      <vt:lpstr>PowerPoint Presentation</vt:lpstr>
      <vt:lpstr>PowerPoint Presentation</vt:lpstr>
      <vt:lpstr>Clinical Significance</vt:lpstr>
      <vt:lpstr>References</vt:lpstr>
      <vt:lpstr>Thanks for listening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Detection of Ketonuria</dc:title>
  <dc:subject/>
  <dc:creator>NMS-PC</dc:creator>
  <cp:keywords/>
  <dc:description>generated using python-pptx</dc:description>
  <cp:lastModifiedBy>nn JJ</cp:lastModifiedBy>
  <cp:revision>112</cp:revision>
  <dcterms:created xsi:type="dcterms:W3CDTF">2013-01-27T09:14:16Z</dcterms:created>
  <dcterms:modified xsi:type="dcterms:W3CDTF">2026-02-23T10:39:04Z</dcterms:modified>
  <cp:category/>
</cp:coreProperties>
</file>