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95" r:id="rId4"/>
    <p:sldId id="257" r:id="rId5"/>
    <p:sldId id="297" r:id="rId6"/>
    <p:sldId id="298" r:id="rId7"/>
    <p:sldId id="299" r:id="rId8"/>
    <p:sldId id="300" r:id="rId9"/>
    <p:sldId id="301" r:id="rId10"/>
    <p:sldId id="302" r:id="rId11"/>
    <p:sldId id="258" r:id="rId12"/>
    <p:sldId id="259" r:id="rId13"/>
    <p:sldId id="260" r:id="rId14"/>
    <p:sldId id="261" r:id="rId15"/>
    <p:sldId id="296" r:id="rId16"/>
    <p:sldId id="262" r:id="rId17"/>
    <p:sldId id="286" r:id="rId18"/>
    <p:sldId id="278" r:id="rId19"/>
    <p:sldId id="263" r:id="rId20"/>
    <p:sldId id="306" r:id="rId21"/>
    <p:sldId id="303" r:id="rId22"/>
    <p:sldId id="264" r:id="rId23"/>
    <p:sldId id="304" r:id="rId24"/>
    <p:sldId id="305" r:id="rId25"/>
    <p:sldId id="279" r:id="rId26"/>
    <p:sldId id="280" r:id="rId27"/>
    <p:sldId id="281" r:id="rId28"/>
    <p:sldId id="282" r:id="rId29"/>
    <p:sldId id="285" r:id="rId30"/>
    <p:sldId id="307" r:id="rId31"/>
    <p:sldId id="308" r:id="rId32"/>
    <p:sldId id="309" r:id="rId33"/>
    <p:sldId id="265" r:id="rId34"/>
    <p:sldId id="266" r:id="rId35"/>
    <p:sldId id="288" r:id="rId36"/>
    <p:sldId id="267" r:id="rId37"/>
    <p:sldId id="292" r:id="rId38"/>
    <p:sldId id="289" r:id="rId39"/>
    <p:sldId id="268" r:id="rId40"/>
    <p:sldId id="290" r:id="rId41"/>
    <p:sldId id="274" r:id="rId42"/>
    <p:sldId id="275" r:id="rId43"/>
    <p:sldId id="293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AF99-C264-43F7-88EE-875EE6922A6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404A7-8948-49DA-9AD4-673027E51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AF99-C264-43F7-88EE-875EE6922A6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404A7-8948-49DA-9AD4-673027E51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AF99-C264-43F7-88EE-875EE6922A6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404A7-8948-49DA-9AD4-673027E51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AF99-C264-43F7-88EE-875EE6922A6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404A7-8948-49DA-9AD4-673027E51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AF99-C264-43F7-88EE-875EE6922A6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404A7-8948-49DA-9AD4-673027E51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AF99-C264-43F7-88EE-875EE6922A6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404A7-8948-49DA-9AD4-673027E51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AF99-C264-43F7-88EE-875EE6922A6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404A7-8948-49DA-9AD4-673027E51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AF99-C264-43F7-88EE-875EE6922A6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404A7-8948-49DA-9AD4-673027E51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AF99-C264-43F7-88EE-875EE6922A6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404A7-8948-49DA-9AD4-673027E51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AF99-C264-43F7-88EE-875EE6922A6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404A7-8948-49DA-9AD4-673027E51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AF99-C264-43F7-88EE-875EE6922A6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404A7-8948-49DA-9AD4-673027E51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DAF99-C264-43F7-88EE-875EE6922A6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404A7-8948-49DA-9AD4-673027E51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1600200"/>
            <a:ext cx="6400800" cy="28956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circulatory system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By</a:t>
            </a:r>
          </a:p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assist. Professor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Dr.  </a:t>
            </a:r>
            <a:r>
              <a:rPr lang="en-US" b="1" dirty="0" err="1" smtClean="0">
                <a:solidFill>
                  <a:srgbClr val="FF0000"/>
                </a:solidFill>
              </a:rPr>
              <a:t>Suhaib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A.H.AL-TAAI 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Epicardium</a:t>
            </a:r>
            <a:r>
              <a:rPr lang="en-US" dirty="0"/>
              <a:t> or visceral pericardium</a:t>
            </a:r>
            <a:endParaRPr lang="ar-IQ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50" y="1661466"/>
            <a:ext cx="6407100" cy="440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30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عنصر نائب للمحتوى 3" descr="C:\Users\yasser\Downloads\heart.jpeg"/>
          <p:cNvPicPr>
            <a:picLocks noGrp="1"/>
          </p:cNvPicPr>
          <p:nvPr>
            <p:ph idx="1"/>
          </p:nvPr>
        </p:nvPicPr>
        <p:blipFill>
          <a:blip r:embed="rId2" cstate="print"/>
          <a:srcRect t="14354" b="5981"/>
          <a:stretch>
            <a:fillRect/>
          </a:stretch>
        </p:blipFill>
        <p:spPr bwMode="auto">
          <a:xfrm>
            <a:off x="609600" y="838200"/>
            <a:ext cx="7429501" cy="509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heart wall consist of 3 main coats: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pPr lvl="0"/>
            <a:r>
              <a:rPr lang="en-US" dirty="0" err="1" smtClean="0"/>
              <a:t>Endocardium</a:t>
            </a:r>
            <a:r>
              <a:rPr lang="en-US" dirty="0" smtClean="0"/>
              <a:t> (inner  lining layer)</a:t>
            </a:r>
          </a:p>
          <a:p>
            <a:pPr lvl="0"/>
            <a:r>
              <a:rPr lang="en-US" dirty="0" smtClean="0"/>
              <a:t>Myocardium (middle muscular layer)</a:t>
            </a:r>
          </a:p>
          <a:p>
            <a:pPr lvl="0"/>
            <a:r>
              <a:rPr lang="en-US" dirty="0" smtClean="0"/>
              <a:t> </a:t>
            </a:r>
            <a:r>
              <a:rPr lang="en-US" dirty="0" err="1" smtClean="0"/>
              <a:t>epicardium</a:t>
            </a:r>
            <a:r>
              <a:rPr lang="en-US" dirty="0" smtClean="0"/>
              <a:t> (external connective tissue layer)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267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Endocardium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	</a:t>
            </a:r>
          </a:p>
          <a:p>
            <a:pPr lvl="0"/>
            <a:r>
              <a:rPr lang="en-US" dirty="0" smtClean="0"/>
              <a:t>Consists of  a single layer of polygonal </a:t>
            </a:r>
            <a:r>
              <a:rPr lang="en-US" dirty="0" err="1" smtClean="0"/>
              <a:t>squamous</a:t>
            </a:r>
            <a:r>
              <a:rPr lang="en-US" dirty="0" smtClean="0"/>
              <a:t> cells with oval or rounded nuclei</a:t>
            </a:r>
          </a:p>
          <a:p>
            <a:pPr lvl="0"/>
            <a:r>
              <a:rPr lang="en-US" dirty="0" err="1" smtClean="0"/>
              <a:t>Subendothelial</a:t>
            </a:r>
            <a:r>
              <a:rPr lang="en-US" dirty="0" smtClean="0"/>
              <a:t> layer (basal lamina +collagen fibers)</a:t>
            </a:r>
          </a:p>
          <a:p>
            <a:r>
              <a:rPr lang="en-US" dirty="0" smtClean="0"/>
              <a:t> (between the endocardium and the myocardium is a layer of connective tissue  termed </a:t>
            </a:r>
            <a:r>
              <a:rPr lang="en-US" dirty="0" err="1" smtClean="0"/>
              <a:t>subendocardial</a:t>
            </a:r>
            <a:r>
              <a:rPr lang="en-US" dirty="0" smtClean="0"/>
              <a:t> layer consist of </a:t>
            </a:r>
            <a:r>
              <a:rPr lang="en-US" dirty="0" err="1" smtClean="0"/>
              <a:t>veins,nerves,branches</a:t>
            </a:r>
            <a:r>
              <a:rPr lang="en-US" dirty="0" smtClean="0"/>
              <a:t> of the </a:t>
            </a:r>
            <a:r>
              <a:rPr lang="en-US" dirty="0" err="1" smtClean="0"/>
              <a:t>impules</a:t>
            </a:r>
            <a:r>
              <a:rPr lang="en-US" dirty="0" smtClean="0"/>
              <a:t>–conducting system of the heart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purkinjie</a:t>
            </a:r>
            <a:r>
              <a:rPr lang="en-US" dirty="0" smtClean="0">
                <a:solidFill>
                  <a:srgbClr val="FF0000"/>
                </a:solidFill>
              </a:rPr>
              <a:t> cells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Myocardium </a:t>
            </a:r>
          </a:p>
          <a:p>
            <a:pPr lvl="0"/>
            <a:r>
              <a:rPr lang="en-US" dirty="0" smtClean="0"/>
              <a:t>Special striated cardiac muscle</a:t>
            </a:r>
          </a:p>
          <a:p>
            <a:pPr lvl="0"/>
            <a:r>
              <a:rPr lang="en-US" dirty="0" smtClean="0"/>
              <a:t>Compose of elongated ,branched individual cells that lie parallel to each other</a:t>
            </a:r>
          </a:p>
          <a:p>
            <a:pPr lvl="0"/>
            <a:r>
              <a:rPr lang="en-US" dirty="0" smtClean="0"/>
              <a:t>Has cross – striations </a:t>
            </a:r>
          </a:p>
          <a:p>
            <a:pPr lvl="0"/>
            <a:r>
              <a:rPr lang="en-US" dirty="0" smtClean="0"/>
              <a:t>At sites of end – to – end contact are intercalated disks 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33800"/>
            <a:ext cx="33528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57400"/>
            <a:ext cx="335280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  (pericardium)</a:t>
            </a:r>
          </a:p>
          <a:p>
            <a:r>
              <a:rPr lang="en-US" dirty="0" smtClean="0"/>
              <a:t>Is the fibrous sac that surrounded the heart ,it can be divided into three layers , </a:t>
            </a:r>
            <a:r>
              <a:rPr lang="en-US" dirty="0" smtClean="0">
                <a:solidFill>
                  <a:srgbClr val="FF0000"/>
                </a:solidFill>
              </a:rPr>
              <a:t>fibrous</a:t>
            </a:r>
            <a:r>
              <a:rPr lang="en-US" dirty="0" smtClean="0"/>
              <a:t> , </a:t>
            </a:r>
            <a:r>
              <a:rPr lang="en-US" dirty="0" smtClean="0">
                <a:solidFill>
                  <a:srgbClr val="FF0000"/>
                </a:solidFill>
              </a:rPr>
              <a:t>parietal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visceral</a:t>
            </a:r>
            <a:r>
              <a:rPr lang="en-US" dirty="0" smtClean="0"/>
              <a:t> layers of </a:t>
            </a:r>
            <a:r>
              <a:rPr lang="en-US" dirty="0" err="1" smtClean="0"/>
              <a:t>epicardium</a:t>
            </a:r>
            <a:r>
              <a:rPr lang="en-US" dirty="0" smtClean="0"/>
              <a:t>. the parietal and visceral layer together form the serous  </a:t>
            </a:r>
            <a:r>
              <a:rPr lang="en-US" dirty="0" err="1" smtClean="0"/>
              <a:t>epicardium</a:t>
            </a:r>
            <a:r>
              <a:rPr lang="en-US" dirty="0" smtClean="0"/>
              <a:t>. </a:t>
            </a:r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General structure of blood vessels</a:t>
            </a:r>
          </a:p>
          <a:p>
            <a:r>
              <a:rPr lang="en-US" dirty="0" smtClean="0"/>
              <a:t>Usually the </a:t>
            </a:r>
            <a:r>
              <a:rPr lang="en-US" dirty="0" smtClean="0">
                <a:solidFill>
                  <a:srgbClr val="FF0000"/>
                </a:solidFill>
              </a:rPr>
              <a:t>blood vessels </a:t>
            </a:r>
            <a:r>
              <a:rPr lang="en-US" dirty="0" smtClean="0"/>
              <a:t>composed of the following </a:t>
            </a:r>
          </a:p>
          <a:p>
            <a:pPr lvl="0"/>
            <a:r>
              <a:rPr lang="en-US" dirty="0" smtClean="0">
                <a:solidFill>
                  <a:srgbClr val="FF0000"/>
                </a:solidFill>
              </a:rPr>
              <a:t>Tunica </a:t>
            </a:r>
            <a:r>
              <a:rPr lang="en-US" dirty="0" err="1" smtClean="0">
                <a:solidFill>
                  <a:srgbClr val="FF0000"/>
                </a:solidFill>
              </a:rPr>
              <a:t>intima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0"/>
            <a:r>
              <a:rPr lang="en-US" dirty="0" smtClean="0">
                <a:solidFill>
                  <a:srgbClr val="FF0000"/>
                </a:solidFill>
              </a:rPr>
              <a:t>Tunica media</a:t>
            </a:r>
          </a:p>
          <a:p>
            <a:pPr lvl="0"/>
            <a:r>
              <a:rPr lang="en-US" dirty="0" smtClean="0">
                <a:solidFill>
                  <a:srgbClr val="FF0000"/>
                </a:solidFill>
              </a:rPr>
              <a:t>Tunica adventitia </a:t>
            </a:r>
          </a:p>
          <a:p>
            <a:r>
              <a:rPr lang="en-US" dirty="0" smtClean="0"/>
              <a:t> 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</a:t>
            </a:r>
            <a:r>
              <a:rPr lang="en-US" dirty="0" err="1"/>
              <a:t>epicardium</a:t>
            </a:r>
            <a:r>
              <a:rPr lang="en-US" dirty="0"/>
              <a:t> is a simple squamous mesothelium</a:t>
            </a:r>
          </a:p>
          <a:p>
            <a:r>
              <a:rPr lang="en-US" dirty="0"/>
              <a:t>supported by a layer of loose connective tissue containing</a:t>
            </a:r>
          </a:p>
          <a:p>
            <a:r>
              <a:rPr lang="en-US" dirty="0"/>
              <a:t>blood vessels and </a:t>
            </a:r>
            <a:r>
              <a:rPr lang="en-US" dirty="0" smtClean="0"/>
              <a:t>nerves.    The </a:t>
            </a:r>
            <a:r>
              <a:rPr lang="en-US" dirty="0" err="1" smtClean="0"/>
              <a:t>epicardium</a:t>
            </a:r>
            <a:r>
              <a:rPr lang="en-US" dirty="0" smtClean="0"/>
              <a:t> </a:t>
            </a:r>
            <a:r>
              <a:rPr lang="en-US" dirty="0"/>
              <a:t>corresponds to the visceral layer of </a:t>
            </a:r>
            <a:r>
              <a:rPr lang="en-US" dirty="0" smtClean="0"/>
              <a:t>the pericardium</a:t>
            </a:r>
            <a:r>
              <a:rPr lang="en-US" dirty="0"/>
              <a:t>, the membrane surrounding the heart.</a:t>
            </a:r>
          </a:p>
          <a:p>
            <a:r>
              <a:rPr lang="en-US" dirty="0"/>
              <a:t>Where the large vessels enter and leave the heart, the</a:t>
            </a:r>
          </a:p>
          <a:p>
            <a:r>
              <a:rPr lang="en-US" dirty="0" err="1"/>
              <a:t>epicardium</a:t>
            </a:r>
            <a:r>
              <a:rPr lang="en-US" dirty="0"/>
              <a:t> is reflected back as the parietal layer lining</a:t>
            </a:r>
          </a:p>
          <a:p>
            <a:r>
              <a:rPr lang="en-US" dirty="0"/>
              <a:t>the pericardium. During heart movements, underlying</a:t>
            </a:r>
          </a:p>
          <a:p>
            <a:r>
              <a:rPr lang="en-US" dirty="0"/>
              <a:t>structures are cushioned by deposits of adipose tissue in</a:t>
            </a:r>
          </a:p>
          <a:p>
            <a:r>
              <a:rPr lang="en-US" dirty="0"/>
              <a:t>the </a:t>
            </a:r>
            <a:r>
              <a:rPr lang="en-US" dirty="0" err="1"/>
              <a:t>epicardium</a:t>
            </a:r>
            <a:r>
              <a:rPr lang="en-US" dirty="0"/>
              <a:t> and friction within the pericardium is</a:t>
            </a:r>
          </a:p>
          <a:p>
            <a:r>
              <a:rPr lang="en-US" dirty="0"/>
              <a:t>prevented by lubricant fluid produced by both layers of</a:t>
            </a:r>
          </a:p>
          <a:p>
            <a:r>
              <a:rPr lang="en-US" dirty="0"/>
              <a:t>serous </a:t>
            </a:r>
            <a:r>
              <a:rPr lang="en-US" dirty="0" err="1"/>
              <a:t>mesothelial</a:t>
            </a:r>
            <a:r>
              <a:rPr lang="en-US" dirty="0"/>
              <a:t> cells.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34195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Tunica </a:t>
            </a:r>
            <a:r>
              <a:rPr lang="en-US" dirty="0" err="1" smtClean="0">
                <a:solidFill>
                  <a:srgbClr val="FF0000"/>
                </a:solidFill>
              </a:rPr>
              <a:t>intima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0"/>
            <a:r>
              <a:rPr lang="en-US" dirty="0" smtClean="0"/>
              <a:t>Layer of endothelial cells rest on a basal lamina </a:t>
            </a:r>
          </a:p>
          <a:p>
            <a:pPr lvl="0"/>
            <a:r>
              <a:rPr lang="en-US" dirty="0" err="1" smtClean="0"/>
              <a:t>Subendothelial</a:t>
            </a:r>
            <a:r>
              <a:rPr lang="en-US" dirty="0" smtClean="0"/>
              <a:t> layer(L.C.T +smooth muscles)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Tunica media </a:t>
            </a:r>
          </a:p>
          <a:p>
            <a:pPr lvl="0"/>
            <a:r>
              <a:rPr lang="en-US" dirty="0" smtClean="0"/>
              <a:t>Concentric layers of smooth muscle cells </a:t>
            </a:r>
          </a:p>
          <a:p>
            <a:pPr lvl="0"/>
            <a:r>
              <a:rPr lang="en-US" dirty="0" smtClean="0"/>
              <a:t>Interposed among the smooth muscle cells, elastic fibers ,collagen fibers and </a:t>
            </a:r>
            <a:r>
              <a:rPr lang="en-US" dirty="0" err="1" smtClean="0"/>
              <a:t>proteoglycans</a:t>
            </a:r>
            <a:r>
              <a:rPr lang="en-US" dirty="0" smtClean="0"/>
              <a:t>  </a:t>
            </a:r>
          </a:p>
          <a:p>
            <a:pPr lvl="0"/>
            <a:r>
              <a:rPr lang="en-US" dirty="0" smtClean="0"/>
              <a:t>In arteries , the tunica media is separated from the </a:t>
            </a:r>
            <a:r>
              <a:rPr lang="en-US" dirty="0" err="1" smtClean="0"/>
              <a:t>intima</a:t>
            </a:r>
            <a:r>
              <a:rPr lang="en-US" dirty="0" smtClean="0"/>
              <a:t> by an </a:t>
            </a:r>
            <a:r>
              <a:rPr lang="en-US" dirty="0" smtClean="0">
                <a:solidFill>
                  <a:srgbClr val="FF0000"/>
                </a:solidFill>
              </a:rPr>
              <a:t>internal elastic lamina </a:t>
            </a:r>
          </a:p>
          <a:p>
            <a:pPr lvl="0"/>
            <a:r>
              <a:rPr lang="en-US" dirty="0" smtClean="0">
                <a:solidFill>
                  <a:srgbClr val="FF0000"/>
                </a:solidFill>
              </a:rPr>
              <a:t>External elastic lamina </a:t>
            </a:r>
            <a:r>
              <a:rPr lang="en-US" dirty="0" smtClean="0"/>
              <a:t>is often found separating the media from the outer tunica adventitia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Elastic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lamina</a:t>
            </a:r>
            <a:r>
              <a:rPr lang="en-US" dirty="0" smtClean="0"/>
              <a:t> </a:t>
            </a:r>
          </a:p>
          <a:p>
            <a:pPr lvl="0"/>
            <a:r>
              <a:rPr lang="en-US" dirty="0" smtClean="0"/>
              <a:t>Compose from </a:t>
            </a:r>
            <a:r>
              <a:rPr lang="en-US" dirty="0" err="1" smtClean="0"/>
              <a:t>elastin</a:t>
            </a:r>
            <a:endParaRPr lang="en-US" dirty="0" smtClean="0"/>
          </a:p>
          <a:p>
            <a:pPr lvl="0"/>
            <a:r>
              <a:rPr lang="en-US" dirty="0" smtClean="0"/>
              <a:t>Has gap (fenestrate) that allow substances to diffuse to and nourish cells deep in the vessels wall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Tunica adventitia </a:t>
            </a:r>
          </a:p>
          <a:p>
            <a:pPr lvl="0"/>
            <a:r>
              <a:rPr lang="en-US" dirty="0" smtClean="0"/>
              <a:t>Longitudinally oriented collagen and elastic fibers 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Vasovasorum</a:t>
            </a:r>
            <a:r>
              <a:rPr lang="en-US" dirty="0" smtClean="0"/>
              <a:t> (vessels of the vessels)</a:t>
            </a:r>
          </a:p>
          <a:p>
            <a:pPr lvl="0"/>
            <a:r>
              <a:rPr lang="en-US" dirty="0" smtClean="0"/>
              <a:t>Branch profusely in the adventitia  and the outer part of the T. media </a:t>
            </a:r>
          </a:p>
          <a:p>
            <a:pPr lvl="0"/>
            <a:r>
              <a:rPr lang="en-US" dirty="0" smtClean="0"/>
              <a:t>Provide metabolites to the adventitia and the T. media </a:t>
            </a:r>
          </a:p>
          <a:p>
            <a:pPr lvl="0"/>
            <a:r>
              <a:rPr lang="en-US" dirty="0" smtClean="0"/>
              <a:t>More frequent in veins than in arteries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viber_image_٢٠٢٢-١٠-٢٧_١٦-٢٦-٢٩-٤٠٢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6646" r="5009" b="979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08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6813"/>
            <a:ext cx="6324599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98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n-US" dirty="0" smtClean="0">
                <a:solidFill>
                  <a:srgbClr val="FF0000"/>
                </a:solidFill>
              </a:rPr>
              <a:t>1- Arterioles 2- muscular artery 3- elastic arteries</a:t>
            </a:r>
          </a:p>
          <a:p>
            <a:r>
              <a:rPr lang="en-US" dirty="0" smtClean="0"/>
              <a:t>Arteries (classified according to their size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Arterioles</a:t>
            </a:r>
          </a:p>
          <a:p>
            <a:pPr lvl="0"/>
            <a:r>
              <a:rPr lang="en-US" dirty="0"/>
              <a:t>Arterioles are generally less than</a:t>
            </a:r>
          </a:p>
          <a:p>
            <a:pPr lvl="0"/>
            <a:r>
              <a:rPr lang="en-US" dirty="0"/>
              <a:t>0.1 mm in diameter, with lumens approximately as wide as</a:t>
            </a:r>
          </a:p>
          <a:p>
            <a:pPr lvl="0"/>
            <a:r>
              <a:rPr lang="en-US" dirty="0"/>
              <a:t>the wall is </a:t>
            </a:r>
            <a:r>
              <a:rPr lang="en-US" dirty="0" smtClean="0"/>
              <a:t>thick</a:t>
            </a:r>
          </a:p>
          <a:p>
            <a:pPr lvl="0"/>
            <a:r>
              <a:rPr lang="en-US" dirty="0" smtClean="0"/>
              <a:t>Have relatively narrow lumens</a:t>
            </a:r>
          </a:p>
          <a:p>
            <a:pPr lvl="0"/>
            <a:r>
              <a:rPr lang="en-US" dirty="0" smtClean="0"/>
              <a:t>The lumen is lined by endothelial cells </a:t>
            </a:r>
          </a:p>
          <a:p>
            <a:pPr lvl="0"/>
            <a:r>
              <a:rPr lang="en-US" dirty="0" smtClean="0"/>
              <a:t>Have one or two layers of muscle cells in tunica media</a:t>
            </a:r>
          </a:p>
          <a:p>
            <a:pPr lvl="0"/>
            <a:r>
              <a:rPr lang="en-US" dirty="0" err="1" smtClean="0"/>
              <a:t>Subendothelial</a:t>
            </a:r>
            <a:r>
              <a:rPr lang="en-US" dirty="0" smtClean="0"/>
              <a:t> layer is lacking </a:t>
            </a:r>
          </a:p>
          <a:p>
            <a:pPr lvl="0"/>
            <a:r>
              <a:rPr lang="en-US" dirty="0" smtClean="0">
                <a:solidFill>
                  <a:srgbClr val="FF0000"/>
                </a:solidFill>
              </a:rPr>
              <a:t>T. media </a:t>
            </a:r>
            <a:r>
              <a:rPr lang="en-US" dirty="0" smtClean="0"/>
              <a:t>is muscular 1-5 circularly smooth muscle </a:t>
            </a:r>
          </a:p>
          <a:p>
            <a:pPr lvl="0"/>
            <a:r>
              <a:rPr lang="en-US" dirty="0" smtClean="0">
                <a:solidFill>
                  <a:srgbClr val="FF0000"/>
                </a:solidFill>
              </a:rPr>
              <a:t>T. adventitia </a:t>
            </a:r>
            <a:r>
              <a:rPr lang="en-US" dirty="0" smtClean="0"/>
              <a:t>is thin and have no external elastic lamina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circulatory system </a:t>
            </a:r>
            <a:r>
              <a:rPr lang="en-US" dirty="0"/>
              <a:t>pumps and directs blood </a:t>
            </a:r>
            <a:r>
              <a:rPr lang="en-US" dirty="0" smtClean="0"/>
              <a:t>cells and </a:t>
            </a:r>
            <a:r>
              <a:rPr lang="en-US" dirty="0"/>
              <a:t>substances carried in blood to all tissues of </a:t>
            </a:r>
            <a:r>
              <a:rPr lang="en-US" dirty="0" smtClean="0"/>
              <a:t>the body</a:t>
            </a:r>
            <a:r>
              <a:rPr lang="en-US" dirty="0"/>
              <a:t>. It includes both the blood and lymphatic </a:t>
            </a:r>
            <a:r>
              <a:rPr lang="en-US" dirty="0" smtClean="0"/>
              <a:t>vascular systems</a:t>
            </a:r>
            <a:r>
              <a:rPr lang="en-US" dirty="0"/>
              <a:t>, and in an adult the total length of its vessels is </a:t>
            </a:r>
            <a:r>
              <a:rPr lang="en-US" dirty="0" smtClean="0"/>
              <a:t>estimated at </a:t>
            </a:r>
            <a:r>
              <a:rPr lang="en-US" dirty="0"/>
              <a:t>between 100,000 and 150,000 kilometers. The </a:t>
            </a:r>
            <a:r>
              <a:rPr lang="en-US" b="1" dirty="0" smtClean="0"/>
              <a:t>blood vascular </a:t>
            </a:r>
            <a:r>
              <a:rPr lang="en-US" b="1" dirty="0"/>
              <a:t>system</a:t>
            </a:r>
            <a:r>
              <a:rPr lang="en-US" dirty="0"/>
              <a:t>, or </a:t>
            </a:r>
            <a:r>
              <a:rPr lang="en-US" b="1" dirty="0"/>
              <a:t>cardiovascular system 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consists of the following structures: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939846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arterioles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Muscular arteries branch repeatedly into smaller and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smaller arteries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, until reaching a size with three or four layers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of medial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smooth muscle. The smallest arteries branch as </a:t>
            </a:r>
            <a:r>
              <a:rPr lang="en-US" b="1" dirty="0" smtClean="0">
                <a:solidFill>
                  <a:srgbClr val="005396"/>
                </a:solidFill>
                <a:latin typeface="MyriadPro-Bold"/>
              </a:rPr>
              <a:t>arterioles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, which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have only one or two smooth muscle layers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;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 these indicate the beginning of an organ’s 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microvasculature</a:t>
            </a:r>
          </a:p>
          <a:p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where exchanges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between blood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and tissue fluid occur. Arterioles are generally less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than 0.1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mm in diameter, with lumens approximately as wide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as the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wall is thick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.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The </a:t>
            </a:r>
            <a:r>
              <a:rPr lang="en-US" dirty="0" err="1">
                <a:solidFill>
                  <a:srgbClr val="000000"/>
                </a:solidFill>
                <a:latin typeface="MinionPro-Regular"/>
              </a:rPr>
              <a:t>subendothelial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layer is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very thin, elastic </a:t>
            </a:r>
            <a:r>
              <a:rPr lang="en-US" dirty="0" err="1">
                <a:solidFill>
                  <a:srgbClr val="000000"/>
                </a:solidFill>
                <a:latin typeface="MinionPro-Regular"/>
              </a:rPr>
              <a:t>laminae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 are absent, and the media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consists of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the circularly arranged smooth muscle cells. In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both small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arteries and arterioles the adventitia is very thin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and inconspicuous.</a:t>
            </a:r>
            <a:r>
              <a:rPr lang="en-US" dirty="0">
                <a:latin typeface="MinionPro-Regular"/>
              </a:rPr>
              <a:t> Arterioles almost always branch to form anastomosing</a:t>
            </a:r>
          </a:p>
          <a:p>
            <a:r>
              <a:rPr lang="en-US" dirty="0">
                <a:latin typeface="MinionPro-Regular"/>
              </a:rPr>
              <a:t>networks of capillaries that surround the parenchymal cells of</a:t>
            </a:r>
          </a:p>
          <a:p>
            <a:r>
              <a:rPr lang="en-US" dirty="0">
                <a:latin typeface="MinionPro-Regular"/>
              </a:rPr>
              <a:t>the organ. At the ends of arterioles the smooth muscle fibers</a:t>
            </a:r>
          </a:p>
          <a:p>
            <a:r>
              <a:rPr lang="en-US" dirty="0">
                <a:latin typeface="MinionPro-Regular"/>
              </a:rPr>
              <a:t>act as sphincters and produce periodic blood flow into capillaries</a:t>
            </a:r>
          </a:p>
          <a:p>
            <a:r>
              <a:rPr lang="en-US" dirty="0" smtClean="0">
                <a:latin typeface="MinionPro-Regular"/>
              </a:rPr>
              <a:t> . </a:t>
            </a:r>
            <a:r>
              <a:rPr lang="en-US" dirty="0">
                <a:latin typeface="MinionPro-Regular"/>
              </a:rPr>
              <a:t>Muscle tone normally keeps arterioles</a:t>
            </a:r>
          </a:p>
          <a:p>
            <a:r>
              <a:rPr lang="en-US" dirty="0">
                <a:latin typeface="MinionPro-Regular"/>
              </a:rPr>
              <a:t>partially closed, resisting blood flow, which makes these vessels</a:t>
            </a:r>
          </a:p>
          <a:p>
            <a:r>
              <a:rPr lang="en-US" dirty="0">
                <a:latin typeface="MinionPro-Regular"/>
              </a:rPr>
              <a:t>the major determinants of systemic blood pressure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703072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artery 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b="1" dirty="0">
                <a:solidFill>
                  <a:srgbClr val="005396"/>
                </a:solidFill>
                <a:latin typeface="MyriadPro-Bold"/>
              </a:rPr>
              <a:t>Elastic arteries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are the aorta, the pulmonary artery, and their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largest branches; these large vessels are also called </a:t>
            </a:r>
            <a:r>
              <a:rPr lang="en-US" b="1" dirty="0" smtClean="0">
                <a:solidFill>
                  <a:srgbClr val="005396"/>
                </a:solidFill>
                <a:latin typeface="MyriadPro-Bold"/>
              </a:rPr>
              <a:t>conducting arteries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because their major role is to carry blood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to smaller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arteries. As shown in Figure 11–7a, the most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prominent feature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of elastic arteries is the thick tunica media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in which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elastic lamellae alternate with layers of smooth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muscle fibers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. The adult aorta has about 50 elastic lamellae (more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if the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individual is hypertensive).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The tunica intima is well developed, with many smooth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muscle cells in the </a:t>
            </a:r>
            <a:r>
              <a:rPr lang="en-US" dirty="0" err="1">
                <a:solidFill>
                  <a:srgbClr val="000000"/>
                </a:solidFill>
                <a:latin typeface="MinionPro-Regular"/>
              </a:rPr>
              <a:t>subendothelial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 connective tissue, and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often shows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folds in cross section as a result of the loss of </a:t>
            </a:r>
            <a:r>
              <a:rPr lang="en-US" dirty="0" err="1" smtClean="0">
                <a:solidFill>
                  <a:srgbClr val="000000"/>
                </a:solidFill>
                <a:latin typeface="MinionPro-Regular"/>
              </a:rPr>
              <a:t>blood</a:t>
            </a:r>
            <a:r>
              <a:rPr lang="en-US" dirty="0" err="1">
                <a:latin typeface="MinionPro-Regular"/>
              </a:rPr>
              <a:t>pressure</a:t>
            </a:r>
            <a:r>
              <a:rPr lang="en-US" dirty="0">
                <a:latin typeface="MinionPro-Regular"/>
              </a:rPr>
              <a:t> and contraction of the vessel at </a:t>
            </a:r>
            <a:r>
              <a:rPr lang="en-US" dirty="0" smtClean="0">
                <a:latin typeface="MinionPro-Regular"/>
              </a:rPr>
              <a:t>death.</a:t>
            </a:r>
            <a:endParaRPr lang="en-US" dirty="0">
              <a:latin typeface="MinionPro-Regular"/>
            </a:endParaRPr>
          </a:p>
          <a:p>
            <a:r>
              <a:rPr lang="en-US" dirty="0">
                <a:latin typeface="MinionPro-Regular"/>
              </a:rPr>
              <a:t>Between the intima and the media is the internal elastic lamina,</a:t>
            </a:r>
          </a:p>
          <a:p>
            <a:r>
              <a:rPr lang="en-US" dirty="0">
                <a:latin typeface="MinionPro-Regular"/>
              </a:rPr>
              <a:t>which is more well-defined than the elastic </a:t>
            </a:r>
            <a:r>
              <a:rPr lang="en-US" dirty="0" err="1">
                <a:latin typeface="MinionPro-Regular"/>
              </a:rPr>
              <a:t>laminae</a:t>
            </a:r>
            <a:r>
              <a:rPr lang="en-US" dirty="0">
                <a:latin typeface="MinionPro-Regular"/>
              </a:rPr>
              <a:t> of </a:t>
            </a:r>
            <a:r>
              <a:rPr lang="en-US" dirty="0" smtClean="0">
                <a:latin typeface="MinionPro-Regular"/>
              </a:rPr>
              <a:t>the media. </a:t>
            </a:r>
            <a:r>
              <a:rPr lang="en-US" dirty="0">
                <a:latin typeface="MinionPro-Regular"/>
              </a:rPr>
              <a:t>The adventitia is much </a:t>
            </a:r>
            <a:r>
              <a:rPr lang="en-US" dirty="0" smtClean="0">
                <a:latin typeface="MinionPro-Regular"/>
              </a:rPr>
              <a:t>thinner than </a:t>
            </a:r>
            <a:r>
              <a:rPr lang="en-US" dirty="0">
                <a:latin typeface="MinionPro-Regular"/>
              </a:rPr>
              <a:t>the media</a:t>
            </a:r>
            <a:r>
              <a:rPr lang="en-US" dirty="0" smtClean="0">
                <a:latin typeface="MinionPro-Regular"/>
              </a:rPr>
              <a:t>.</a:t>
            </a:r>
            <a:r>
              <a:rPr lang="en-US" dirty="0">
                <a:latin typeface="MinionPro-Regular"/>
              </a:rPr>
              <a:t> The numerous elastic </a:t>
            </a:r>
            <a:r>
              <a:rPr lang="en-US" dirty="0" err="1">
                <a:latin typeface="MinionPro-Regular"/>
              </a:rPr>
              <a:t>laminae</a:t>
            </a:r>
            <a:r>
              <a:rPr lang="en-US" dirty="0">
                <a:latin typeface="MinionPro-Regular"/>
              </a:rPr>
              <a:t> of these arteries </a:t>
            </a:r>
            <a:r>
              <a:rPr lang="en-US" dirty="0" smtClean="0">
                <a:latin typeface="MinionPro-Regular"/>
              </a:rPr>
              <a:t>contribute to </a:t>
            </a:r>
            <a:r>
              <a:rPr lang="en-US" dirty="0">
                <a:latin typeface="MinionPro-Regular"/>
              </a:rPr>
              <a:t>their important function of making the blood </a:t>
            </a:r>
            <a:r>
              <a:rPr lang="en-US" dirty="0" smtClean="0">
                <a:latin typeface="MinionPro-Regular"/>
              </a:rPr>
              <a:t>flow more </a:t>
            </a:r>
            <a:r>
              <a:rPr lang="en-US" dirty="0">
                <a:latin typeface="MinionPro-Regular"/>
              </a:rPr>
              <a:t>uniform. During ventricular contraction (systole) </a:t>
            </a:r>
            <a:r>
              <a:rPr lang="en-US" dirty="0" smtClean="0">
                <a:latin typeface="MinionPro-Regular"/>
              </a:rPr>
              <a:t>blood is </a:t>
            </a:r>
            <a:r>
              <a:rPr lang="en-US" dirty="0">
                <a:latin typeface="MinionPro-Regular"/>
              </a:rPr>
              <a:t>moved through the arteries forcefully and the elastin </a:t>
            </a:r>
            <a:r>
              <a:rPr lang="en-US" dirty="0" smtClean="0">
                <a:latin typeface="MinionPro-Regular"/>
              </a:rPr>
              <a:t>is stretched</a:t>
            </a:r>
            <a:r>
              <a:rPr lang="en-US" dirty="0">
                <a:latin typeface="MinionPro-Regular"/>
              </a:rPr>
              <a:t>, distending the wall within the limit set by the </a:t>
            </a:r>
            <a:r>
              <a:rPr lang="en-US" dirty="0" smtClean="0">
                <a:latin typeface="MinionPro-Regular"/>
              </a:rPr>
              <a:t>wall’s collagen</a:t>
            </a:r>
            <a:r>
              <a:rPr lang="en-US" dirty="0">
                <a:latin typeface="MinionPro-Regular"/>
              </a:rPr>
              <a:t>. When the ventricles relax (diastole) ventricular </a:t>
            </a:r>
            <a:r>
              <a:rPr lang="en-US" dirty="0" smtClean="0">
                <a:latin typeface="MinionPro-Regular"/>
              </a:rPr>
              <a:t>pressure drops </a:t>
            </a:r>
            <a:r>
              <a:rPr lang="en-US" dirty="0">
                <a:latin typeface="MinionPro-Regular"/>
              </a:rPr>
              <a:t>to a low level, but the elastin rebounds </a:t>
            </a:r>
            <a:r>
              <a:rPr lang="en-US" dirty="0" smtClean="0">
                <a:latin typeface="MinionPro-Regular"/>
              </a:rPr>
              <a:t>passively, helping </a:t>
            </a:r>
            <a:r>
              <a:rPr lang="en-US" dirty="0">
                <a:latin typeface="MinionPro-Regular"/>
              </a:rPr>
              <a:t>to maintain arterial pressure. The aortic and </a:t>
            </a:r>
            <a:r>
              <a:rPr lang="en-US" dirty="0" smtClean="0">
                <a:latin typeface="MinionPro-Regular"/>
              </a:rPr>
              <a:t>pulmonary valves </a:t>
            </a:r>
            <a:r>
              <a:rPr lang="en-US" dirty="0">
                <a:latin typeface="MinionPro-Regular"/>
              </a:rPr>
              <a:t>prevent backflow of blood into the heart, so </a:t>
            </a:r>
            <a:r>
              <a:rPr lang="en-US" dirty="0" smtClean="0">
                <a:latin typeface="MinionPro-Regular"/>
              </a:rPr>
              <a:t>the rebound </a:t>
            </a:r>
            <a:r>
              <a:rPr lang="en-US" dirty="0">
                <a:latin typeface="MinionPro-Regular"/>
              </a:rPr>
              <a:t>continues the blood flow away from the heart. Arterial</a:t>
            </a:r>
          </a:p>
          <a:p>
            <a:r>
              <a:rPr lang="en-US" dirty="0">
                <a:latin typeface="MinionPro-Regular"/>
              </a:rPr>
              <a:t>blood pressure and blood velocity decrease and </a:t>
            </a:r>
            <a:r>
              <a:rPr lang="en-US" dirty="0" smtClean="0">
                <a:latin typeface="MinionPro-Regular"/>
              </a:rPr>
              <a:t>become less </a:t>
            </a:r>
            <a:r>
              <a:rPr lang="en-US" dirty="0">
                <a:latin typeface="MinionPro-Regular"/>
              </a:rPr>
              <a:t>variable as the distance from the heart increases.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388471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Elastic or conducting arteries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Tunica </a:t>
            </a:r>
            <a:r>
              <a:rPr lang="en-US" dirty="0" err="1" smtClean="0">
                <a:solidFill>
                  <a:srgbClr val="FF0000"/>
                </a:solidFill>
              </a:rPr>
              <a:t>intima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0"/>
            <a:r>
              <a:rPr lang="en-US" dirty="0" smtClean="0"/>
              <a:t>Thick, lined by a single layer of flattened polygonal cells that rest upon a complete basal lamina </a:t>
            </a:r>
          </a:p>
          <a:p>
            <a:pPr lvl="0"/>
            <a:r>
              <a:rPr lang="en-US" dirty="0" smtClean="0"/>
              <a:t> </a:t>
            </a:r>
            <a:r>
              <a:rPr lang="en-US" dirty="0" err="1" smtClean="0"/>
              <a:t>Subendothelial</a:t>
            </a:r>
            <a:r>
              <a:rPr lang="en-US" dirty="0" smtClean="0"/>
              <a:t> layer (L.C.T)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Tunica media</a:t>
            </a:r>
          </a:p>
          <a:p>
            <a:pPr lvl="0"/>
            <a:r>
              <a:rPr lang="en-US" dirty="0" smtClean="0"/>
              <a:t>Thick layer of elastic tissue which forms 50-70 concentric lamina +collagen fibers + smooth muscle cells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Tunica adventitia</a:t>
            </a:r>
          </a:p>
          <a:p>
            <a:pPr lvl="0"/>
            <a:r>
              <a:rPr lang="en-US" dirty="0" smtClean="0"/>
              <a:t>Thin +bundles of collagen fibers and a few elastic fibers</a:t>
            </a:r>
          </a:p>
          <a:p>
            <a:pPr lvl="0"/>
            <a:r>
              <a:rPr lang="en-US" dirty="0" smtClean="0"/>
              <a:t>Provided  with </a:t>
            </a:r>
            <a:r>
              <a:rPr lang="en-US" dirty="0" err="1" smtClean="0"/>
              <a:t>vasa</a:t>
            </a:r>
            <a:r>
              <a:rPr lang="en-US" dirty="0" smtClean="0"/>
              <a:t> </a:t>
            </a:r>
            <a:r>
              <a:rPr lang="en-US" dirty="0" err="1" smtClean="0"/>
              <a:t>vasorum</a:t>
            </a:r>
            <a:r>
              <a:rPr lang="en-US" dirty="0" smtClean="0"/>
              <a:t>  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Muscular or distributing arteries </a:t>
            </a:r>
          </a:p>
          <a:p>
            <a:pPr lvl="0"/>
            <a:r>
              <a:rPr lang="en-US" dirty="0" smtClean="0"/>
              <a:t>Thick wall due to the large amount of smooth muscle fibers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T. </a:t>
            </a:r>
            <a:r>
              <a:rPr lang="en-US" dirty="0" err="1" smtClean="0">
                <a:solidFill>
                  <a:srgbClr val="FF0000"/>
                </a:solidFill>
              </a:rPr>
              <a:t>intima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/>
              <a:t>1- lining endothelium</a:t>
            </a:r>
          </a:p>
          <a:p>
            <a:pPr lvl="0"/>
            <a:r>
              <a:rPr lang="en-US" dirty="0" err="1" smtClean="0"/>
              <a:t>Subendothelial</a:t>
            </a:r>
            <a:r>
              <a:rPr lang="en-US" dirty="0" smtClean="0"/>
              <a:t> layer</a:t>
            </a:r>
          </a:p>
          <a:p>
            <a:pPr lvl="0"/>
            <a:r>
              <a:rPr lang="en-US" dirty="0" smtClean="0"/>
              <a:t>Internal elastic lamina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T. media </a:t>
            </a:r>
          </a:p>
          <a:p>
            <a:r>
              <a:rPr lang="en-US" dirty="0" smtClean="0"/>
              <a:t>   entirely of smooth muscle cells</a:t>
            </a:r>
          </a:p>
          <a:p>
            <a:pPr lvl="0"/>
            <a:r>
              <a:rPr lang="en-US" dirty="0" smtClean="0"/>
              <a:t>External elastic lamina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 . adventitia</a:t>
            </a:r>
          </a:p>
          <a:p>
            <a:pPr lvl="0"/>
            <a:r>
              <a:rPr lang="en-US" dirty="0" smtClean="0"/>
              <a:t>collagen and elastic fibers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Muscular artery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latin typeface="MinionPro-Regular"/>
              </a:rPr>
              <a:t>The muscular arteries, also called distributing arteries, </a:t>
            </a:r>
            <a:r>
              <a:rPr lang="en-US" dirty="0" smtClean="0">
                <a:latin typeface="MinionPro-Regular"/>
              </a:rPr>
              <a:t>distribute blood </a:t>
            </a:r>
            <a:r>
              <a:rPr lang="en-US" dirty="0">
                <a:latin typeface="MinionPro-Regular"/>
              </a:rPr>
              <a:t>to the organs and help regulate blood </a:t>
            </a:r>
            <a:r>
              <a:rPr lang="en-US" dirty="0" err="1" smtClean="0">
                <a:latin typeface="MinionPro-Regular"/>
              </a:rPr>
              <a:t>pressure</a:t>
            </a:r>
            <a:r>
              <a:rPr lang="en-US" dirty="0" err="1">
                <a:latin typeface="MinionPro-Regular"/>
              </a:rPr>
              <a:t>by</a:t>
            </a:r>
            <a:r>
              <a:rPr lang="en-US" dirty="0">
                <a:latin typeface="MinionPro-Regular"/>
              </a:rPr>
              <a:t> contracting or relaxing the smooth muscle in the </a:t>
            </a:r>
            <a:r>
              <a:rPr lang="en-US" dirty="0" smtClean="0">
                <a:latin typeface="MinionPro-Regular"/>
              </a:rPr>
              <a:t>media. The </a:t>
            </a:r>
            <a:r>
              <a:rPr lang="en-US" dirty="0">
                <a:latin typeface="MinionPro-Regular"/>
              </a:rPr>
              <a:t>intima has a thin </a:t>
            </a:r>
            <a:r>
              <a:rPr lang="en-US" dirty="0" err="1">
                <a:latin typeface="MinionPro-Regular"/>
              </a:rPr>
              <a:t>subendothelial</a:t>
            </a:r>
            <a:r>
              <a:rPr lang="en-US" dirty="0">
                <a:latin typeface="MinionPro-Regular"/>
              </a:rPr>
              <a:t> layer and a </a:t>
            </a:r>
            <a:r>
              <a:rPr lang="en-US" dirty="0" smtClean="0">
                <a:latin typeface="MinionPro-Regular"/>
              </a:rPr>
              <a:t>prominent internal </a:t>
            </a:r>
            <a:r>
              <a:rPr lang="en-US" dirty="0">
                <a:latin typeface="MinionPro-Regular"/>
              </a:rPr>
              <a:t>elastic lamina </a:t>
            </a:r>
            <a:r>
              <a:rPr lang="en-US" dirty="0" smtClean="0">
                <a:latin typeface="MinionPro-Regular"/>
              </a:rPr>
              <a:t> . </a:t>
            </a:r>
            <a:r>
              <a:rPr lang="en-US" dirty="0">
                <a:latin typeface="MinionPro-Regular"/>
              </a:rPr>
              <a:t>The media may </a:t>
            </a:r>
            <a:r>
              <a:rPr lang="en-US" dirty="0" smtClean="0">
                <a:latin typeface="MinionPro-Regular"/>
              </a:rPr>
              <a:t>contain up </a:t>
            </a:r>
            <a:r>
              <a:rPr lang="en-US" dirty="0">
                <a:latin typeface="MinionPro-Regular"/>
              </a:rPr>
              <a:t>to 40 layers of large smooth muscle cells </a:t>
            </a:r>
            <a:r>
              <a:rPr lang="en-US" dirty="0" smtClean="0">
                <a:latin typeface="MinionPro-Regular"/>
              </a:rPr>
              <a:t>interspersed with </a:t>
            </a:r>
            <a:r>
              <a:rPr lang="en-US" dirty="0">
                <a:latin typeface="MinionPro-Regular"/>
              </a:rPr>
              <a:t>a variable number of elastic lamellae (depending on </a:t>
            </a:r>
            <a:r>
              <a:rPr lang="en-US" dirty="0" smtClean="0">
                <a:latin typeface="MinionPro-Regular"/>
              </a:rPr>
              <a:t>the size </a:t>
            </a:r>
            <a:r>
              <a:rPr lang="en-US" dirty="0">
                <a:latin typeface="MinionPro-Regular"/>
              </a:rPr>
              <a:t>of the vessel). An external elastic lamina is present only </a:t>
            </a:r>
            <a:r>
              <a:rPr lang="en-US" dirty="0" smtClean="0">
                <a:latin typeface="MinionPro-Regular"/>
              </a:rPr>
              <a:t>in the </a:t>
            </a:r>
            <a:r>
              <a:rPr lang="en-US" dirty="0">
                <a:latin typeface="MinionPro-Regular"/>
              </a:rPr>
              <a:t>larger muscular arteries. The adventitial connective </a:t>
            </a:r>
            <a:r>
              <a:rPr lang="en-US" dirty="0" smtClean="0">
                <a:latin typeface="MinionPro-Regular"/>
              </a:rPr>
              <a:t>tissue contains </a:t>
            </a:r>
            <a:r>
              <a:rPr lang="en-US" dirty="0">
                <a:latin typeface="MinionPro-Regular"/>
              </a:rPr>
              <a:t>lymphatic capillaries, vasa </a:t>
            </a:r>
            <a:r>
              <a:rPr lang="en-US" dirty="0" err="1">
                <a:latin typeface="MinionPro-Regular"/>
              </a:rPr>
              <a:t>vasorum</a:t>
            </a:r>
            <a:r>
              <a:rPr lang="en-US" dirty="0">
                <a:latin typeface="MinionPro-Regular"/>
              </a:rPr>
              <a:t>, and nerves, all </a:t>
            </a:r>
            <a:r>
              <a:rPr lang="en-US" dirty="0" smtClean="0">
                <a:latin typeface="MinionPro-Regular"/>
              </a:rPr>
              <a:t>of which </a:t>
            </a:r>
            <a:r>
              <a:rPr lang="en-US" dirty="0">
                <a:latin typeface="MinionPro-Regular"/>
              </a:rPr>
              <a:t>may penetrate to the outer part of the media.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937474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1295400"/>
            <a:ext cx="5943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01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7010399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35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162800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33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315200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27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71627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6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4495799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581400" y="4495800"/>
            <a:ext cx="54631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A</a:t>
            </a:r>
            <a:endParaRPr lang="ar-IQ" dirty="0"/>
          </a:p>
        </p:txBody>
      </p:sp>
      <p:sp>
        <p:nvSpPr>
          <p:cNvPr id="3" name="مربع نص 2"/>
          <p:cNvSpPr txBox="1"/>
          <p:nvPr/>
        </p:nvSpPr>
        <p:spPr>
          <a:xfrm>
            <a:off x="3962401" y="2895600"/>
            <a:ext cx="48303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A</a:t>
            </a:r>
            <a:endParaRPr lang="ar-IQ" dirty="0"/>
          </a:p>
        </p:txBody>
      </p:sp>
      <p:sp>
        <p:nvSpPr>
          <p:cNvPr id="4" name="مربع نص 3"/>
          <p:cNvSpPr txBox="1"/>
          <p:nvPr/>
        </p:nvSpPr>
        <p:spPr>
          <a:xfrm>
            <a:off x="2590800" y="1600200"/>
            <a:ext cx="46049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C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92536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■  </a:t>
            </a:r>
            <a:r>
              <a:rPr lang="en-US" dirty="0"/>
              <a:t>The heart propels blood through the system.</a:t>
            </a:r>
          </a:p>
          <a:p>
            <a:r>
              <a:rPr lang="en-US" dirty="0" smtClean="0"/>
              <a:t>■  </a:t>
            </a:r>
            <a:r>
              <a:rPr lang="en-US" dirty="0"/>
              <a:t>Arteries, a series of vessels efferent from the heart that</a:t>
            </a:r>
          </a:p>
          <a:p>
            <a:r>
              <a:rPr lang="en-US" dirty="0"/>
              <a:t>become smaller as they branch into the various organs,</a:t>
            </a:r>
          </a:p>
          <a:p>
            <a:r>
              <a:rPr lang="en-US" dirty="0"/>
              <a:t>carry blood to the tissues.</a:t>
            </a:r>
          </a:p>
          <a:p>
            <a:r>
              <a:rPr lang="en-US" dirty="0" smtClean="0"/>
              <a:t>■ Capillaries</a:t>
            </a:r>
            <a:r>
              <a:rPr lang="en-US" dirty="0"/>
              <a:t>, the smallest vessels, are the sites of O2, CO2,</a:t>
            </a:r>
          </a:p>
          <a:p>
            <a:r>
              <a:rPr lang="en-US" dirty="0"/>
              <a:t>nutrient, and waste product exchange between blood and</a:t>
            </a:r>
          </a:p>
          <a:p>
            <a:r>
              <a:rPr lang="en-US" dirty="0"/>
              <a:t>tissues. Together with the smallest arterial and venous</a:t>
            </a:r>
          </a:p>
          <a:p>
            <a:r>
              <a:rPr lang="en-US" dirty="0"/>
              <a:t>branches carrying blood to and from them, capillaries</a:t>
            </a:r>
          </a:p>
          <a:p>
            <a:r>
              <a:rPr lang="en-US" dirty="0"/>
              <a:t>in almost every organ form a complex network of thin,</a:t>
            </a:r>
          </a:p>
          <a:p>
            <a:r>
              <a:rPr lang="en-US" dirty="0"/>
              <a:t>anastomosing tubules called the microvasculature or</a:t>
            </a:r>
          </a:p>
          <a:p>
            <a:r>
              <a:rPr lang="en-US" dirty="0" err="1"/>
              <a:t>microvascular</a:t>
            </a:r>
            <a:r>
              <a:rPr lang="en-US" dirty="0"/>
              <a:t> bed.</a:t>
            </a:r>
          </a:p>
          <a:p>
            <a:r>
              <a:rPr lang="en-US" dirty="0" smtClean="0"/>
              <a:t>■  </a:t>
            </a:r>
            <a:r>
              <a:rPr lang="en-US" dirty="0"/>
              <a:t>Veins result from the convergence of </a:t>
            </a:r>
            <a:r>
              <a:rPr lang="en-US" dirty="0" err="1"/>
              <a:t>venules</a:t>
            </a:r>
            <a:r>
              <a:rPr lang="en-US" dirty="0"/>
              <a:t> into a system</a:t>
            </a:r>
          </a:p>
          <a:p>
            <a:r>
              <a:rPr lang="en-US" dirty="0"/>
              <a:t>of larger channels that continue enlarging as they</a:t>
            </a:r>
          </a:p>
          <a:p>
            <a:r>
              <a:rPr lang="en-US" dirty="0"/>
              <a:t>approach the heart, toward which they carry the blood to</a:t>
            </a:r>
          </a:p>
          <a:p>
            <a:r>
              <a:rPr lang="en-US" dirty="0"/>
              <a:t>be pumped again.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659947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0" y="751344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5396"/>
                </a:solidFill>
                <a:latin typeface="MyriadPro-Bold"/>
              </a:rPr>
              <a:t>Continuous </a:t>
            </a:r>
            <a:r>
              <a:rPr lang="en-US" b="1" dirty="0" smtClean="0">
                <a:solidFill>
                  <a:srgbClr val="005396"/>
                </a:solidFill>
                <a:latin typeface="MyriadPro-Bold"/>
              </a:rPr>
              <a:t>capillaries</a:t>
            </a:r>
          </a:p>
          <a:p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have many tight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, well-developed occluding junctions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between slightly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overlapping endothelial cells, which provide for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continuity along the endothelium and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well-regulated metabolic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exchange across the cells. This is the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most common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type of capillary and is found in muscle,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connective tissue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, lungs, exocrine glands, and nervous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tissue. </a:t>
            </a:r>
            <a:r>
              <a:rPr lang="en-US" dirty="0" err="1" smtClean="0">
                <a:solidFill>
                  <a:srgbClr val="000000"/>
                </a:solidFill>
                <a:latin typeface="MinionPro-Regular"/>
              </a:rPr>
              <a:t>Ultrastructural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studies show numerous vesicles indicating</a:t>
            </a:r>
          </a:p>
          <a:p>
            <a:r>
              <a:rPr lang="en-US" dirty="0" err="1">
                <a:solidFill>
                  <a:srgbClr val="000000"/>
                </a:solidFill>
                <a:latin typeface="MinionPro-Regular"/>
              </a:rPr>
              <a:t>transcytosis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 of macromolecules in both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directions across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the endothelial cell cytoplasm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.</a:t>
            </a:r>
          </a:p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871417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143000" y="1371600"/>
            <a:ext cx="5715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5396"/>
                </a:solidFill>
                <a:latin typeface="MyriadPro-Bold"/>
              </a:rPr>
              <a:t>Fenestrated capillaries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 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have a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sieve like</a:t>
            </a:r>
            <a:endParaRPr lang="en-US" dirty="0">
              <a:solidFill>
                <a:srgbClr val="000000"/>
              </a:solidFill>
              <a:latin typeface="MinionPro-Regular"/>
            </a:endParaRP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structure that allows more extensive molecular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exchange across the endothelium. The endothelial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cells are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penetrated by numerous small circular openings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or fenestrations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(L. </a:t>
            </a:r>
            <a:r>
              <a:rPr lang="en-US" i="1" dirty="0">
                <a:solidFill>
                  <a:srgbClr val="000000"/>
                </a:solidFill>
                <a:latin typeface="MinionPro-It"/>
              </a:rPr>
              <a:t>fenestra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, perforation),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approximately 80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nm in diameter. Some fenestrations are covered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by very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thin diaphragms of proteoglycans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 </a:t>
            </a:r>
            <a:endParaRPr lang="en-US" dirty="0">
              <a:solidFill>
                <a:srgbClr val="000000"/>
              </a:solidFill>
              <a:latin typeface="MinionPro-Regular"/>
            </a:endParaRP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others may represent membrane invaginations during</a:t>
            </a:r>
          </a:p>
          <a:p>
            <a:r>
              <a:rPr lang="en-US" dirty="0" err="1">
                <a:solidFill>
                  <a:srgbClr val="000000"/>
                </a:solidFill>
                <a:latin typeface="MinionPro-Regular"/>
              </a:rPr>
              <a:t>transcytosis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 that temporarily involve both sides of the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very thin cells. The basement membrane however is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continuous and covers the fenestrations. Fenestrated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capillaries are found in organs with rapid interchange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of substances between tissues and the blood, such as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the kidneys, intestine, choroid plexus, and endocrine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glands.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997157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0" y="197346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5396"/>
                </a:solidFill>
                <a:latin typeface="MyriadPro-Bold"/>
              </a:rPr>
              <a:t>Discontinuous capillaries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, commonly called 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sinusoids</a:t>
            </a:r>
          </a:p>
          <a:p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permit maximal exchange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of</a:t>
            </a:r>
          </a:p>
          <a:p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macromolecules as well as allow easier movement of cells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between tissues and blood. The endothelium here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has large perforations without diaphragms and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irregular intercellular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clefts, forming a discontinuous layer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with spaces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between and through the cells. Unlike other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capillaries sinusoids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also have highly discontinuous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basement membranes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and much larger diameters, often 30-40 </a:t>
            </a:r>
            <a:r>
              <a:rPr lang="en-US" dirty="0" err="1">
                <a:solidFill>
                  <a:srgbClr val="000000"/>
                </a:solidFill>
                <a:latin typeface="MinionPro-Regular"/>
              </a:rPr>
              <a:t>μm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,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which slows blood flow. Sinusoidal capillaries of this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type are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found in the liver, spleen, some endocrine </a:t>
            </a:r>
            <a:r>
              <a:rPr lang="en-US" smtClean="0">
                <a:solidFill>
                  <a:srgbClr val="000000"/>
                </a:solidFill>
                <a:latin typeface="MinionPro-Regular"/>
              </a:rPr>
              <a:t>organs, and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bone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marrow.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387053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capillaries </a:t>
            </a:r>
          </a:p>
          <a:p>
            <a:pPr lvl="0"/>
            <a:r>
              <a:rPr lang="en-US" dirty="0" smtClean="0"/>
              <a:t>A single layer of endothelial cells rest on basal lamina </a:t>
            </a:r>
          </a:p>
          <a:p>
            <a:pPr lvl="0"/>
            <a:r>
              <a:rPr lang="en-US" dirty="0"/>
              <a:t> The average diameter of </a:t>
            </a:r>
            <a:r>
              <a:rPr lang="en-US" dirty="0" smtClean="0"/>
              <a:t>capillaries varies </a:t>
            </a:r>
            <a:r>
              <a:rPr lang="en-US" dirty="0"/>
              <a:t>from 4 to 10 </a:t>
            </a:r>
            <a:r>
              <a:rPr lang="en-US" dirty="0" err="1"/>
              <a:t>μm</a:t>
            </a:r>
            <a:r>
              <a:rPr lang="en-US" dirty="0"/>
              <a:t>,</a:t>
            </a:r>
            <a:endParaRPr lang="en-US" dirty="0" smtClean="0"/>
          </a:p>
          <a:p>
            <a:pPr lvl="0"/>
            <a:r>
              <a:rPr lang="en-US" dirty="0" err="1" smtClean="0"/>
              <a:t>pericytes</a:t>
            </a:r>
            <a:r>
              <a:rPr lang="en-US" dirty="0" smtClean="0"/>
              <a:t> with long </a:t>
            </a:r>
            <a:r>
              <a:rPr lang="en-US" dirty="0" err="1" smtClean="0"/>
              <a:t>cytoplasmic</a:t>
            </a:r>
            <a:r>
              <a:rPr lang="en-US" dirty="0" smtClean="0"/>
              <a:t> processes that partly  surround the endothelial cells</a:t>
            </a:r>
          </a:p>
          <a:p>
            <a:pPr lvl="0"/>
            <a:r>
              <a:rPr lang="en-US" dirty="0" smtClean="0"/>
              <a:t>A thin layer of collagen fibers </a:t>
            </a:r>
          </a:p>
          <a:p>
            <a:pPr lvl="0"/>
            <a:r>
              <a:rPr lang="en-US" smtClean="0"/>
              <a:t>Function :well-regulated </a:t>
            </a:r>
            <a:r>
              <a:rPr lang="en-US" dirty="0" smtClean="0"/>
              <a:t>metabolic </a:t>
            </a:r>
            <a:r>
              <a:rPr lang="en-US" dirty="0"/>
              <a:t>exchange across the cells.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Types of capillaries </a:t>
            </a:r>
            <a:r>
              <a:rPr lang="en-US" dirty="0" smtClean="0"/>
              <a:t>: depending on the structure of the endothelial cells , presence or absence of a basal lamina  </a:t>
            </a:r>
          </a:p>
          <a:p>
            <a:pPr lvl="0"/>
            <a:r>
              <a:rPr lang="en-US" dirty="0" smtClean="0">
                <a:solidFill>
                  <a:srgbClr val="FF0000"/>
                </a:solidFill>
              </a:rPr>
              <a:t>Continuous  capillaries</a:t>
            </a:r>
          </a:p>
          <a:p>
            <a:pPr lvl="0"/>
            <a:r>
              <a:rPr lang="en-US" dirty="0" smtClean="0">
                <a:solidFill>
                  <a:srgbClr val="FF0000"/>
                </a:solidFill>
              </a:rPr>
              <a:t>Fenestrated capillaries</a:t>
            </a:r>
          </a:p>
          <a:p>
            <a:pPr lvl="0"/>
            <a:r>
              <a:rPr lang="en-US" dirty="0" smtClean="0">
                <a:solidFill>
                  <a:srgbClr val="FF0000"/>
                </a:solidFill>
              </a:rPr>
              <a:t>Sinusoidal capillaries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novo\Desktop\viber_image_٢٠٢٢-١٠-٢٧_١٦-٢٦-٢٦-٥٠١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r="11353" b="112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9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continuous capillaries  </a:t>
            </a:r>
          </a:p>
          <a:p>
            <a:pPr lvl="0"/>
            <a:r>
              <a:rPr lang="en-US" dirty="0" smtClean="0"/>
              <a:t>Lack of fenestrated in it’s wall</a:t>
            </a:r>
          </a:p>
          <a:p>
            <a:pPr lvl="0"/>
            <a:r>
              <a:rPr lang="en-US" dirty="0" smtClean="0"/>
              <a:t>A continuous endothelium rest upon a basal lamina</a:t>
            </a:r>
          </a:p>
          <a:p>
            <a:pPr lvl="0"/>
            <a:r>
              <a:rPr lang="en-US" dirty="0" smtClean="0"/>
              <a:t>Thin tunica adventitia</a:t>
            </a:r>
          </a:p>
          <a:p>
            <a:pPr lvl="0"/>
            <a:r>
              <a:rPr lang="en-US" dirty="0" err="1" smtClean="0"/>
              <a:t>Pericytes</a:t>
            </a:r>
            <a:r>
              <a:rPr lang="en-US" dirty="0" smtClean="0"/>
              <a:t> are irregular, branched, isolated cells</a:t>
            </a:r>
          </a:p>
          <a:p>
            <a:pPr lvl="0"/>
            <a:r>
              <a:rPr lang="en-US" dirty="0"/>
              <a:t>This is the </a:t>
            </a:r>
            <a:r>
              <a:rPr lang="en-US" dirty="0" smtClean="0"/>
              <a:t>most common </a:t>
            </a:r>
            <a:r>
              <a:rPr lang="en-US" dirty="0"/>
              <a:t>type of capillary and is found in muscle, connective</a:t>
            </a:r>
          </a:p>
          <a:p>
            <a:pPr lvl="0"/>
            <a:r>
              <a:rPr lang="en-US" dirty="0"/>
              <a:t>tissue, lungs, exocrine glands, and nervous tissue.</a:t>
            </a:r>
          </a:p>
          <a:p>
            <a:pPr lvl="0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Fenestrated  capillaries </a:t>
            </a:r>
          </a:p>
          <a:p>
            <a:pPr lvl="0"/>
            <a:r>
              <a:rPr lang="en-US" dirty="0" smtClean="0"/>
              <a:t>Endothelial cells contain </a:t>
            </a:r>
            <a:r>
              <a:rPr lang="en-US" dirty="0" err="1" smtClean="0"/>
              <a:t>fenestrae</a:t>
            </a:r>
            <a:r>
              <a:rPr lang="en-US" dirty="0" smtClean="0"/>
              <a:t> (pores) </a:t>
            </a:r>
          </a:p>
          <a:p>
            <a:pPr lvl="0"/>
            <a:r>
              <a:rPr lang="en-US" dirty="0" err="1" smtClean="0"/>
              <a:t>Fenestrae</a:t>
            </a:r>
            <a:r>
              <a:rPr lang="en-US" dirty="0" smtClean="0"/>
              <a:t> are closed by a thin diaphragm </a:t>
            </a:r>
          </a:p>
          <a:p>
            <a:pPr lvl="0"/>
            <a:r>
              <a:rPr lang="en-US" dirty="0" smtClean="0"/>
              <a:t>A continuous basal lamina is present</a:t>
            </a:r>
          </a:p>
          <a:p>
            <a:pPr lvl="0"/>
            <a:r>
              <a:rPr lang="en-US" dirty="0" smtClean="0"/>
              <a:t>Fenestrated capillaries </a:t>
            </a:r>
            <a:r>
              <a:rPr lang="en-US" dirty="0"/>
              <a:t>are found in organs with rapid interchange</a:t>
            </a:r>
          </a:p>
          <a:p>
            <a:pPr lvl="0"/>
            <a:r>
              <a:rPr lang="en-US" dirty="0"/>
              <a:t>of substances between tissues and the blood, such as</a:t>
            </a:r>
          </a:p>
          <a:p>
            <a:pPr lvl="0"/>
            <a:r>
              <a:rPr lang="en-US" dirty="0"/>
              <a:t>the kidneys, intestine, choroid plexus, and endocrine</a:t>
            </a:r>
          </a:p>
          <a:p>
            <a:pPr lvl="0"/>
            <a:r>
              <a:rPr lang="en-US" dirty="0"/>
              <a:t>glands.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Sinusoidal capillaries (discontinuous capillaries)</a:t>
            </a:r>
          </a:p>
          <a:p>
            <a:pPr lvl="0"/>
            <a:r>
              <a:rPr lang="en-US" dirty="0" smtClean="0"/>
              <a:t>A tortuous  path and a greatly enlarged diameter</a:t>
            </a:r>
          </a:p>
          <a:p>
            <a:pPr lvl="0"/>
            <a:r>
              <a:rPr lang="en-US" dirty="0" smtClean="0"/>
              <a:t>Presence of multiple fenestrations (no diaphragms</a:t>
            </a:r>
          </a:p>
          <a:p>
            <a:pPr lvl="0"/>
            <a:r>
              <a:rPr lang="en-US" dirty="0" smtClean="0"/>
              <a:t>Presence around the wall of macrophages </a:t>
            </a:r>
          </a:p>
          <a:p>
            <a:pPr lvl="0"/>
            <a:r>
              <a:rPr lang="en-US" dirty="0" smtClean="0"/>
              <a:t>Absence of a continuous basal lamina</a:t>
            </a:r>
          </a:p>
          <a:p>
            <a:r>
              <a:rPr lang="en-US" dirty="0"/>
              <a:t>Sinusoidal capillaries of this </a:t>
            </a:r>
            <a:r>
              <a:rPr lang="en-US" dirty="0" smtClean="0"/>
              <a:t>type</a:t>
            </a:r>
          </a:p>
          <a:p>
            <a:r>
              <a:rPr lang="en-US" dirty="0" smtClean="0"/>
              <a:t>are found in the liver, spleen, some endocrine organs,</a:t>
            </a:r>
          </a:p>
          <a:p>
            <a:r>
              <a:rPr lang="en-US" dirty="0" smtClean="0"/>
              <a:t>and </a:t>
            </a:r>
            <a:r>
              <a:rPr lang="en-US" dirty="0"/>
              <a:t>bone marrow </a:t>
            </a:r>
            <a:endParaRPr lang="en-US" dirty="0" smtClean="0"/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55800"/>
            <a:ext cx="4191000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838200"/>
            <a:ext cx="876141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99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791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81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90600"/>
          </a:xfrm>
        </p:spPr>
        <p:txBody>
          <a:bodyPr>
            <a:normAutofit/>
          </a:bodyPr>
          <a:lstStyle/>
          <a:p>
            <a:r>
              <a:rPr lang="nn-NO" dirty="0">
                <a:solidFill>
                  <a:srgbClr val="FF0000"/>
                </a:solidFill>
              </a:rPr>
              <a:t>Veins </a:t>
            </a:r>
            <a:r>
              <a:rPr lang="nn-NO" dirty="0" smtClean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25000" lnSpcReduction="20000"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nn-NO" sz="6400" dirty="0">
                <a:solidFill>
                  <a:srgbClr val="FF0000"/>
                </a:solidFill>
              </a:rPr>
              <a:t>Veins </a:t>
            </a:r>
            <a:r>
              <a:rPr lang="nn-NO" sz="6400" dirty="0" smtClean="0">
                <a:solidFill>
                  <a:srgbClr val="FF0000"/>
                </a:solidFill>
              </a:rPr>
              <a:t>  are divided into </a:t>
            </a:r>
          </a:p>
          <a:p>
            <a:r>
              <a:rPr lang="nn-NO" sz="6400" dirty="0" smtClean="0">
                <a:solidFill>
                  <a:srgbClr val="FF0000"/>
                </a:solidFill>
              </a:rPr>
              <a:t> 1- venules</a:t>
            </a:r>
          </a:p>
          <a:p>
            <a:r>
              <a:rPr lang="nn-NO" sz="6400" dirty="0" smtClean="0">
                <a:solidFill>
                  <a:srgbClr val="FF0000"/>
                </a:solidFill>
              </a:rPr>
              <a:t>, </a:t>
            </a:r>
            <a:r>
              <a:rPr lang="nn-NO" sz="6400" dirty="0">
                <a:solidFill>
                  <a:srgbClr val="FF0000"/>
                </a:solidFill>
              </a:rPr>
              <a:t>2- small veins </a:t>
            </a:r>
            <a:endParaRPr lang="nn-NO" sz="6400" dirty="0" smtClean="0">
              <a:solidFill>
                <a:srgbClr val="FF0000"/>
              </a:solidFill>
            </a:endParaRPr>
          </a:p>
          <a:p>
            <a:r>
              <a:rPr lang="nn-NO" sz="6400" dirty="0" smtClean="0">
                <a:solidFill>
                  <a:srgbClr val="FF0000"/>
                </a:solidFill>
              </a:rPr>
              <a:t>3- </a:t>
            </a:r>
            <a:r>
              <a:rPr lang="nn-NO" sz="6400" dirty="0">
                <a:solidFill>
                  <a:srgbClr val="FF0000"/>
                </a:solidFill>
              </a:rPr>
              <a:t>medium </a:t>
            </a:r>
            <a:r>
              <a:rPr lang="nn-NO" sz="6400" dirty="0" smtClean="0">
                <a:solidFill>
                  <a:srgbClr val="FF0000"/>
                </a:solidFill>
              </a:rPr>
              <a:t>veins</a:t>
            </a:r>
          </a:p>
          <a:p>
            <a:r>
              <a:rPr lang="nn-NO" sz="6400" dirty="0" smtClean="0">
                <a:solidFill>
                  <a:srgbClr val="FF0000"/>
                </a:solidFill>
              </a:rPr>
              <a:t> </a:t>
            </a:r>
            <a:r>
              <a:rPr lang="nn-NO" sz="6400" dirty="0">
                <a:solidFill>
                  <a:srgbClr val="FF0000"/>
                </a:solidFill>
              </a:rPr>
              <a:t>4- large </a:t>
            </a:r>
            <a:r>
              <a:rPr lang="nn-NO" sz="6400" dirty="0" smtClean="0">
                <a:solidFill>
                  <a:srgbClr val="FF0000"/>
                </a:solidFill>
              </a:rPr>
              <a:t>veins </a:t>
            </a:r>
            <a:endParaRPr lang="nn-NO" sz="6400" dirty="0">
              <a:solidFill>
                <a:srgbClr val="FF0000"/>
              </a:solidFill>
            </a:endParaRPr>
          </a:p>
          <a:p>
            <a:r>
              <a:rPr lang="nn-NO" sz="6400" dirty="0">
                <a:solidFill>
                  <a:srgbClr val="FF0000"/>
                </a:solidFill>
              </a:rPr>
              <a:t> </a:t>
            </a:r>
            <a:r>
              <a:rPr lang="en-US" sz="4800" dirty="0" err="1" smtClean="0">
                <a:solidFill>
                  <a:srgbClr val="FF0000"/>
                </a:solidFill>
              </a:rPr>
              <a:t>Venules</a:t>
            </a:r>
            <a:endParaRPr lang="en-US" sz="4800" dirty="0" smtClean="0">
              <a:solidFill>
                <a:srgbClr val="FF0000"/>
              </a:solidFill>
            </a:endParaRPr>
          </a:p>
          <a:p>
            <a:r>
              <a:rPr lang="en-US" sz="4800" dirty="0" err="1"/>
              <a:t>Venules</a:t>
            </a:r>
            <a:r>
              <a:rPr lang="en-US" sz="4800" dirty="0"/>
              <a:t> are the smallest veins and receive blood from capillaries. </a:t>
            </a:r>
            <a:endParaRPr lang="en-US" sz="4800" dirty="0" smtClean="0"/>
          </a:p>
          <a:p>
            <a:r>
              <a:rPr lang="en-US" sz="4800" dirty="0"/>
              <a:t>They also play a role in the exchange of oxygen and nutrients for water products. There are </a:t>
            </a:r>
            <a:r>
              <a:rPr lang="en-US" sz="4800" dirty="0">
                <a:solidFill>
                  <a:srgbClr val="FF0000"/>
                </a:solidFill>
              </a:rPr>
              <a:t>post-capillary sphincters </a:t>
            </a:r>
            <a:r>
              <a:rPr lang="en-US" sz="4800" dirty="0"/>
              <a:t>located between the </a:t>
            </a:r>
            <a:r>
              <a:rPr lang="en-US" sz="4800" dirty="0">
                <a:solidFill>
                  <a:srgbClr val="FF0000"/>
                </a:solidFill>
              </a:rPr>
              <a:t>capillaries </a:t>
            </a:r>
            <a:r>
              <a:rPr lang="en-US" sz="4800" dirty="0"/>
              <a:t>and </a:t>
            </a:r>
            <a:r>
              <a:rPr lang="en-US" sz="4800" dirty="0" err="1"/>
              <a:t>venules</a:t>
            </a:r>
            <a:endParaRPr lang="en-US" sz="4800" dirty="0" smtClean="0"/>
          </a:p>
          <a:p>
            <a:pPr lvl="0"/>
            <a:r>
              <a:rPr lang="en-US" sz="4800" dirty="0" smtClean="0"/>
              <a:t>Small 0.2-1µm in a diameters</a:t>
            </a:r>
          </a:p>
          <a:p>
            <a:pPr lvl="0"/>
            <a:r>
              <a:rPr lang="en-US" sz="4800" dirty="0" smtClean="0"/>
              <a:t>T. </a:t>
            </a:r>
            <a:r>
              <a:rPr lang="en-US" sz="4800" dirty="0" err="1" smtClean="0"/>
              <a:t>intima</a:t>
            </a:r>
            <a:r>
              <a:rPr lang="en-US" sz="4800" dirty="0" smtClean="0"/>
              <a:t> composed of endothelium </a:t>
            </a:r>
          </a:p>
          <a:p>
            <a:pPr lvl="0"/>
            <a:r>
              <a:rPr lang="en-US" sz="4800" dirty="0" smtClean="0"/>
              <a:t>T. media from none  to a few cell layer of smooth muscles</a:t>
            </a:r>
          </a:p>
          <a:p>
            <a:pPr lvl="0"/>
            <a:r>
              <a:rPr lang="en-US" sz="4800" dirty="0" smtClean="0"/>
              <a:t>T. Adventitia is thick layer of C.T</a:t>
            </a:r>
          </a:p>
          <a:p>
            <a:r>
              <a:rPr lang="en-US" sz="4800" dirty="0" smtClean="0">
                <a:solidFill>
                  <a:srgbClr val="FF0000"/>
                </a:solidFill>
              </a:rPr>
              <a:t>Small or medium size veins</a:t>
            </a:r>
          </a:p>
          <a:p>
            <a:pPr lvl="0"/>
            <a:r>
              <a:rPr lang="en-US" sz="4800" dirty="0" smtClean="0"/>
              <a:t>diameter of 1-9µm </a:t>
            </a:r>
          </a:p>
          <a:p>
            <a:pPr lvl="0"/>
            <a:r>
              <a:rPr lang="en-US" sz="4800" dirty="0" smtClean="0"/>
              <a:t>T. </a:t>
            </a:r>
            <a:r>
              <a:rPr lang="en-US" sz="4800" dirty="0" err="1" smtClean="0"/>
              <a:t>intima</a:t>
            </a:r>
            <a:r>
              <a:rPr lang="en-US" sz="4800" dirty="0" smtClean="0"/>
              <a:t> has a thin </a:t>
            </a:r>
            <a:r>
              <a:rPr lang="en-US" sz="4800" dirty="0" err="1" smtClean="0"/>
              <a:t>subendothelial</a:t>
            </a:r>
            <a:r>
              <a:rPr lang="en-US" sz="4800" dirty="0" smtClean="0"/>
              <a:t> layers</a:t>
            </a:r>
          </a:p>
          <a:p>
            <a:pPr lvl="0"/>
            <a:r>
              <a:rPr lang="en-US" sz="4800" dirty="0" smtClean="0"/>
              <a:t>T. media bundles of smooth m. cells</a:t>
            </a:r>
          </a:p>
          <a:p>
            <a:pPr lvl="0"/>
            <a:r>
              <a:rPr lang="en-US" sz="4800" dirty="0" smtClean="0"/>
              <a:t>Well developed </a:t>
            </a:r>
            <a:r>
              <a:rPr lang="en-US" sz="4800" dirty="0" err="1" smtClean="0"/>
              <a:t>collagenous</a:t>
            </a:r>
            <a:r>
              <a:rPr lang="en-US" sz="4800" dirty="0" smtClean="0"/>
              <a:t> adventitia layer</a:t>
            </a:r>
          </a:p>
          <a:p>
            <a:r>
              <a:rPr lang="en-US" sz="4800" dirty="0" smtClean="0">
                <a:solidFill>
                  <a:srgbClr val="FF0000"/>
                </a:solidFill>
              </a:rPr>
              <a:t>Large veins</a:t>
            </a:r>
          </a:p>
          <a:p>
            <a:pPr lvl="0"/>
            <a:r>
              <a:rPr lang="en-US" sz="4800" dirty="0" smtClean="0"/>
              <a:t>Well developed tunica </a:t>
            </a:r>
            <a:r>
              <a:rPr lang="en-US" sz="4800" dirty="0" err="1" smtClean="0"/>
              <a:t>intima</a:t>
            </a:r>
            <a:endParaRPr lang="en-US" sz="4800" dirty="0" smtClean="0"/>
          </a:p>
          <a:p>
            <a:pPr lvl="0"/>
            <a:r>
              <a:rPr lang="en-US" sz="4800" dirty="0" smtClean="0"/>
              <a:t>T. media which thinner, with few layers with S.M.Cs and abundant connective tissue</a:t>
            </a:r>
          </a:p>
          <a:p>
            <a:pPr lvl="0"/>
            <a:r>
              <a:rPr lang="en-US" sz="4800" dirty="0" smtClean="0"/>
              <a:t>Best developed tunica adventitia in veins</a:t>
            </a:r>
          </a:p>
          <a:p>
            <a:r>
              <a:rPr lang="en-US" sz="4800" dirty="0" smtClean="0"/>
              <a:t>  </a:t>
            </a:r>
          </a:p>
          <a:p>
            <a:r>
              <a:rPr lang="en-US" sz="4800" dirty="0" smtClean="0"/>
              <a:t> </a:t>
            </a:r>
          </a:p>
          <a:p>
            <a:r>
              <a:rPr lang="en-US" sz="4800" dirty="0" smtClean="0"/>
              <a:t> 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 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 </a:t>
            </a:r>
            <a:r>
              <a:rPr lang="en-US" dirty="0" smtClean="0"/>
              <a:t>	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3429000" cy="452596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 smtClean="0"/>
              <a:t>1- Heart: serve as the pumping unit </a:t>
            </a:r>
          </a:p>
          <a:p>
            <a:pPr lvl="0"/>
            <a:r>
              <a:rPr lang="en-US" dirty="0" smtClean="0"/>
              <a:t>2-Arteries : carry the blood to the organs and tissues </a:t>
            </a:r>
          </a:p>
          <a:p>
            <a:pPr lvl="0"/>
            <a:r>
              <a:rPr lang="en-US" dirty="0" smtClean="0"/>
              <a:t>3-Capillaries:  exchange of materials </a:t>
            </a:r>
          </a:p>
          <a:p>
            <a:pPr lvl="0"/>
            <a:r>
              <a:rPr lang="en-US" dirty="0" smtClean="0"/>
              <a:t>4-Veins : return the blood to the heart</a:t>
            </a:r>
          </a:p>
          <a:p>
            <a:r>
              <a:rPr lang="en-US" dirty="0" smtClean="0"/>
              <a:t> 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066800"/>
            <a:ext cx="4809564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33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yasser\Downloads\74350948_452493958710393_2098553877325414400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929606"/>
            <a:ext cx="5715000" cy="3867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yasser\Downloads\87028614_278046479840614_8703985451385487360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929606"/>
            <a:ext cx="5715000" cy="3867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162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44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Heart 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Cardiac muscle in the four chambers of the 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heart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wall contracts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rhythmically, pumping the blood through the circulatory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system (Figure 11–2). The right and left 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ventricles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propel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blood to the pulmonary and systemic circulation, respectively;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right and left 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atria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receive blood from the body and the pulmonary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veins, respectively. The walls of all four heart chambers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consist of three major layers: the internal endocardium;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the middle myocardium; and the external </a:t>
            </a:r>
            <a:r>
              <a:rPr lang="en-US" dirty="0" err="1">
                <a:solidFill>
                  <a:srgbClr val="000000"/>
                </a:solidFill>
                <a:latin typeface="MinionPro-Regular"/>
              </a:rPr>
              <a:t>epicardium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.</a:t>
            </a:r>
          </a:p>
          <a:p>
            <a:r>
              <a:rPr lang="en-US" sz="4800" dirty="0" smtClean="0">
                <a:solidFill>
                  <a:srgbClr val="004B6A"/>
                </a:solidFill>
                <a:latin typeface="MinionPro-Regular"/>
              </a:rPr>
              <a:t>■</a:t>
            </a:r>
            <a:r>
              <a:rPr lang="en-US" sz="4800" b="1" dirty="0" smtClean="0">
                <a:solidFill>
                  <a:srgbClr val="004B6A"/>
                </a:solidFill>
                <a:latin typeface="MinionPro-Bold"/>
              </a:rPr>
              <a:t> 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The 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endocardium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consists of a thin inner layer of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endothelium and supporting connective tissue, a middle</a:t>
            </a:r>
          </a:p>
          <a:p>
            <a:r>
              <a:rPr lang="en-US" dirty="0" err="1">
                <a:solidFill>
                  <a:srgbClr val="000000"/>
                </a:solidFill>
                <a:latin typeface="MinionPro-Regular"/>
              </a:rPr>
              <a:t>myoelastic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 layer of smooth muscle fibers and connective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tissue, and a deep layer of connective tissue called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the </a:t>
            </a:r>
            <a:r>
              <a:rPr lang="en-US" b="1" dirty="0" err="1">
                <a:solidFill>
                  <a:srgbClr val="005396"/>
                </a:solidFill>
                <a:latin typeface="MyriadPro-Bold"/>
              </a:rPr>
              <a:t>subendocardial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 layer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that merges with the myocardium.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Branches of the heart’s impulse-conducting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system, consisting of modified cardiac muscle fibers, are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also located in the </a:t>
            </a:r>
            <a:r>
              <a:rPr lang="en-US" dirty="0" err="1">
                <a:solidFill>
                  <a:srgbClr val="000000"/>
                </a:solidFill>
                <a:latin typeface="MinionPro-Regular"/>
              </a:rPr>
              <a:t>subendocardial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 layer (Figure 11–3).</a:t>
            </a:r>
          </a:p>
          <a:p>
            <a:r>
              <a:rPr lang="en-US" sz="4800" dirty="0" smtClean="0">
                <a:solidFill>
                  <a:srgbClr val="004B6A"/>
                </a:solidFill>
                <a:latin typeface="MinionPro-Regular"/>
              </a:rPr>
              <a:t>■</a:t>
            </a:r>
            <a:r>
              <a:rPr lang="en-US" sz="4800" b="1" dirty="0" smtClean="0">
                <a:solidFill>
                  <a:srgbClr val="004B6A"/>
                </a:solidFill>
                <a:latin typeface="MinionPro-Bold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The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thickest layer, the 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myocardium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, consists mainly of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cardiac muscle with its fibers arranged spirally around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each heart chamber. Because strong force is required to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726285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pump blood through the systemic and pulmonary circulations,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the myocardium is much thicker in the walls of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the ventricles, particularly the left, than in the atrial walls</a:t>
            </a:r>
          </a:p>
          <a:p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 .</a:t>
            </a:r>
            <a:endParaRPr lang="en-US" dirty="0">
              <a:solidFill>
                <a:srgbClr val="000000"/>
              </a:solidFill>
              <a:latin typeface="MinionPro-Regular"/>
            </a:endParaRPr>
          </a:p>
          <a:p>
            <a:r>
              <a:rPr lang="en-US" sz="4800" dirty="0" smtClean="0">
                <a:solidFill>
                  <a:srgbClr val="004B6A"/>
                </a:solidFill>
                <a:latin typeface="MinionPro-Regular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The </a:t>
            </a:r>
            <a:r>
              <a:rPr lang="en-US" b="1" dirty="0" err="1">
                <a:solidFill>
                  <a:srgbClr val="005396"/>
                </a:solidFill>
                <a:latin typeface="MyriadPro-Bold"/>
              </a:rPr>
              <a:t>epicardium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is a simple squamous 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mesothelium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supported by a layer of loose connective tissue containing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blood vessels and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nerves. The </a:t>
            </a:r>
            <a:r>
              <a:rPr lang="en-US" dirty="0" err="1" smtClean="0">
                <a:solidFill>
                  <a:srgbClr val="000000"/>
                </a:solidFill>
                <a:latin typeface="MinionPro-Regular"/>
              </a:rPr>
              <a:t>epicardium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corresponds to the 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visceral layer of </a:t>
            </a:r>
            <a:r>
              <a:rPr lang="en-US" b="1" dirty="0" smtClean="0">
                <a:solidFill>
                  <a:srgbClr val="005396"/>
                </a:solidFill>
                <a:latin typeface="MyriadPro-Bold"/>
              </a:rPr>
              <a:t>the pericardium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, the membrane surrounding the heart.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Where the large vessels enter and leave the heart, the</a:t>
            </a:r>
          </a:p>
          <a:p>
            <a:r>
              <a:rPr lang="en-US" dirty="0" err="1">
                <a:solidFill>
                  <a:srgbClr val="000000"/>
                </a:solidFill>
                <a:latin typeface="MinionPro-Regular"/>
              </a:rPr>
              <a:t>epicardium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 is reflected back as the 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parietal layer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lining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the pericardium. During heart movements, underlying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structures are cushioned by deposits of adipose tissue in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the </a:t>
            </a:r>
            <a:r>
              <a:rPr lang="en-US" dirty="0" err="1">
                <a:solidFill>
                  <a:srgbClr val="000000"/>
                </a:solidFill>
                <a:latin typeface="MinionPro-Regular"/>
              </a:rPr>
              <a:t>epicardium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 and friction within the pericardium is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prevented by lubricant fluid produced by both layers of</a:t>
            </a:r>
          </a:p>
          <a:p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Serous </a:t>
            </a:r>
            <a:r>
              <a:rPr lang="en-US" dirty="0" err="1" smtClean="0">
                <a:solidFill>
                  <a:srgbClr val="000000"/>
                </a:solidFill>
                <a:latin typeface="MinionPro-Regular"/>
              </a:rPr>
              <a:t>mesothelial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cells.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95853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Within these major layers the heart contains other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structures important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for its overall function of moving blood.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Dense fibrous connective tissue of the 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cardiac </a:t>
            </a:r>
            <a:r>
              <a:rPr lang="en-US" b="1" dirty="0" smtClean="0">
                <a:solidFill>
                  <a:srgbClr val="005396"/>
                </a:solidFill>
                <a:latin typeface="MyriadPro-Bold"/>
              </a:rPr>
              <a:t>skeleton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forms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part of the </a:t>
            </a:r>
            <a:r>
              <a:rPr lang="en-US" dirty="0" err="1">
                <a:solidFill>
                  <a:srgbClr val="000000"/>
                </a:solidFill>
                <a:latin typeface="MinionPro-Regular"/>
              </a:rPr>
              <a:t>interventricular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 and </a:t>
            </a:r>
            <a:r>
              <a:rPr lang="en-US" dirty="0" err="1">
                <a:solidFill>
                  <a:srgbClr val="000000"/>
                </a:solidFill>
                <a:latin typeface="MinionPro-Regular"/>
              </a:rPr>
              <a:t>interatrial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 septa, surrounds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all valves of the heart, and extends into the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valve cusps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and the chordae </a:t>
            </a:r>
            <a:r>
              <a:rPr lang="en-US" dirty="0" err="1">
                <a:solidFill>
                  <a:srgbClr val="000000"/>
                </a:solidFill>
                <a:latin typeface="MinionPro-Regular"/>
              </a:rPr>
              <a:t>tendineae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 to which they are attached</a:t>
            </a:r>
          </a:p>
          <a:p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  .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These regions of dense irregular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connective tissue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perform the following functions:</a:t>
            </a:r>
          </a:p>
          <a:p>
            <a:r>
              <a:rPr lang="en-US" sz="4800" dirty="0" smtClean="0">
                <a:solidFill>
                  <a:srgbClr val="004B6A"/>
                </a:solidFill>
                <a:latin typeface="MinionPro-Regular"/>
              </a:rPr>
              <a:t>■</a:t>
            </a:r>
            <a:r>
              <a:rPr lang="en-US" sz="4800" b="1" dirty="0" smtClean="0">
                <a:solidFill>
                  <a:srgbClr val="004B6A"/>
                </a:solidFill>
                <a:latin typeface="MinionPro-Bold"/>
              </a:rPr>
              <a:t> 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Anchoring and supporting the heart valves</a:t>
            </a:r>
          </a:p>
          <a:p>
            <a:r>
              <a:rPr lang="en-US" sz="4800" dirty="0" smtClean="0">
                <a:solidFill>
                  <a:srgbClr val="004B6A"/>
                </a:solidFill>
                <a:latin typeface="MinionPro-Regular"/>
              </a:rPr>
              <a:t>■</a:t>
            </a:r>
            <a:r>
              <a:rPr lang="en-US" sz="4800" b="1" dirty="0" smtClean="0">
                <a:solidFill>
                  <a:srgbClr val="004B6A"/>
                </a:solidFill>
                <a:latin typeface="MinionPro-Bold"/>
              </a:rPr>
              <a:t> 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Providing firm points of insertion for cardiac muscle</a:t>
            </a:r>
          </a:p>
          <a:p>
            <a:r>
              <a:rPr lang="en-US" sz="4800" dirty="0" smtClean="0">
                <a:solidFill>
                  <a:srgbClr val="004B6A"/>
                </a:solidFill>
                <a:latin typeface="MinionPro-Regular"/>
              </a:rPr>
              <a:t>■</a:t>
            </a:r>
            <a:r>
              <a:rPr lang="en-US" sz="4800" b="1" dirty="0" smtClean="0">
                <a:solidFill>
                  <a:srgbClr val="004B6A"/>
                </a:solidFill>
                <a:latin typeface="MinionPro-Bold"/>
              </a:rPr>
              <a:t> 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Helping coordinate the heartbeat by acting as electrical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insulation between atria and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ventricles </a:t>
            </a:r>
          </a:p>
          <a:p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Within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the </a:t>
            </a:r>
            <a:r>
              <a:rPr lang="en-US" dirty="0" err="1">
                <a:solidFill>
                  <a:srgbClr val="000000"/>
                </a:solidFill>
                <a:latin typeface="MinionPro-Regular"/>
              </a:rPr>
              <a:t>subendocardial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 layer and adjacent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myocardium, modified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cardiac muscle cells make up the impulse 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conducting</a:t>
            </a:r>
          </a:p>
          <a:p>
            <a:r>
              <a:rPr lang="en-US" b="1" dirty="0">
                <a:solidFill>
                  <a:srgbClr val="005396"/>
                </a:solidFill>
                <a:latin typeface="MyriadPro-Bold"/>
              </a:rPr>
              <a:t>system of the heart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, which generates and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propagates waves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of depolarization that spread through the myocardium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to stimulate rhythmic contractions. This system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 consists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of two nodes of specialized myocardial tissue in the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right atrium: the </a:t>
            </a:r>
            <a:r>
              <a:rPr lang="en-US" b="1" dirty="0" err="1">
                <a:solidFill>
                  <a:srgbClr val="005396"/>
                </a:solidFill>
                <a:latin typeface="MyriadPro-Bold"/>
              </a:rPr>
              <a:t>sinoatrial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 (SA) node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(or 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pacemaker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and the </a:t>
            </a:r>
            <a:r>
              <a:rPr lang="en-US" b="1" dirty="0" err="1">
                <a:solidFill>
                  <a:srgbClr val="005396"/>
                </a:solidFill>
                <a:latin typeface="MyriadPro-Bold"/>
              </a:rPr>
              <a:t>atrioventricular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 (AV) node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, followed by the 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AV bundle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(of His) and the </a:t>
            </a:r>
            <a:r>
              <a:rPr lang="en-US" b="1" dirty="0" err="1">
                <a:solidFill>
                  <a:srgbClr val="005396"/>
                </a:solidFill>
                <a:latin typeface="MyriadPro-Bold"/>
              </a:rPr>
              <a:t>subendocardial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 conducting network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.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Located in the right atrial wall near the superior vena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cava, the SA node is a 6- to 7-mm</a:t>
            </a:r>
            <a:r>
              <a:rPr lang="en-US" sz="800" dirty="0">
                <a:solidFill>
                  <a:srgbClr val="000000"/>
                </a:solidFill>
                <a:latin typeface="MinionPro-Regular"/>
              </a:rPr>
              <a:t>3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mass of cardiac muscle cells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with smaller size, fewer myofibrils, and fewer typical intercalated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disks than the neighboring muscle fibers. Impulses initiated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by these cells move along the myocardial fibers of both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atria, stimulating their contraction.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29287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600200"/>
            <a:ext cx="5562599" cy="419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30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At the apex of the heart, these bundles subdivide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further into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a </a:t>
            </a:r>
            <a:r>
              <a:rPr lang="en-US" dirty="0" err="1">
                <a:solidFill>
                  <a:srgbClr val="000000"/>
                </a:solidFill>
                <a:latin typeface="MinionPro-Regular"/>
              </a:rPr>
              <a:t>subendocardial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 conducting network of </a:t>
            </a:r>
            <a:r>
              <a:rPr lang="en-US" dirty="0" err="1">
                <a:solidFill>
                  <a:srgbClr val="000000"/>
                </a:solidFill>
                <a:latin typeface="MinionPro-Regular"/>
              </a:rPr>
              <a:t>myofibers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usually called </a:t>
            </a:r>
            <a:r>
              <a:rPr lang="en-US" b="1" dirty="0">
                <a:solidFill>
                  <a:srgbClr val="005396"/>
                </a:solidFill>
                <a:latin typeface="MyriadPro-Bold"/>
              </a:rPr>
              <a:t>Purkinje fibers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. These are pale-staining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fibers, larger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than the adjacent contractile muscle fibers,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with </a:t>
            </a:r>
            <a:r>
              <a:rPr lang="en-US" dirty="0" err="1" smtClean="0">
                <a:solidFill>
                  <a:srgbClr val="000000"/>
                </a:solidFill>
                <a:latin typeface="MinionPro-Regular"/>
              </a:rPr>
              <a:t>parse,peripheral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myofibrils and much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glycogen.  Purkinje fibers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mingle distally with contractile fibers of both </a:t>
            </a:r>
            <a:r>
              <a:rPr lang="en-US" dirty="0" smtClean="0">
                <a:solidFill>
                  <a:srgbClr val="000000"/>
                </a:solidFill>
                <a:latin typeface="MinionPro-Regular"/>
              </a:rPr>
              <a:t>ventricles and </a:t>
            </a:r>
            <a:r>
              <a:rPr lang="en-US" dirty="0">
                <a:solidFill>
                  <a:srgbClr val="000000"/>
                </a:solidFill>
                <a:latin typeface="MinionPro-Regular"/>
              </a:rPr>
              <a:t>trigger waves of contraction through both ventricles</a:t>
            </a:r>
          </a:p>
          <a:p>
            <a:r>
              <a:rPr lang="en-US" dirty="0">
                <a:solidFill>
                  <a:srgbClr val="000000"/>
                </a:solidFill>
                <a:latin typeface="MinionPro-Regular"/>
              </a:rPr>
              <a:t>simultaneously.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37486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2506</Words>
  <Application>Microsoft Office PowerPoint</Application>
  <PresentationFormat>عرض على الشاشة (3:4)‏</PresentationFormat>
  <Paragraphs>272</Paragraphs>
  <Slides>43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44" baseType="lpstr">
      <vt:lpstr>سمة Office</vt:lpstr>
      <vt:lpstr>عرض تقديمي في PowerPoint</vt:lpstr>
      <vt:lpstr>عرض تقديمي في PowerPoint</vt:lpstr>
      <vt:lpstr>عرض تقديمي في PowerPoint</vt:lpstr>
      <vt:lpstr>  </vt:lpstr>
      <vt:lpstr>Heart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Epicardium or visceral pericardium</vt:lpstr>
      <vt:lpstr> </vt:lpstr>
      <vt:lpstr>The heart wall consist of 3 main coats: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arterioles</vt:lpstr>
      <vt:lpstr>Elastic artery </vt:lpstr>
      <vt:lpstr>عرض تقديمي في PowerPoint</vt:lpstr>
      <vt:lpstr>Muscular artery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Veins  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yasser</dc:creator>
  <cp:lastModifiedBy>Maher</cp:lastModifiedBy>
  <cp:revision>103</cp:revision>
  <dcterms:created xsi:type="dcterms:W3CDTF">2016-03-07T10:32:56Z</dcterms:created>
  <dcterms:modified xsi:type="dcterms:W3CDTF">2024-02-27T10:34:35Z</dcterms:modified>
</cp:coreProperties>
</file>