
<file path=[Content_Types].xml><?xml version="1.0" encoding="utf-8"?>
<Types xmlns="http://schemas.openxmlformats.org/package/2006/content-types"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Default ContentType="image/x-emf" Extension="emf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6735750" cy="9866300"/>
  <p:defaultTextStyle>
    <a:defPPr lvl="0">
      <a:defRPr lang="ar-IQ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شريحة عنوان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58586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ko-KR" smtClean="0"/>
              <a:t>انقر لتحرير نمط العنوان الرئيسي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E0367-71EA-4BCA-A340-7C0FFCB96C3D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DDA1-76E4-4BAC-99B5-2DB83C880A9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8385181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altLang="ko-KR" smtClean="0"/>
              <a:t>انقر لتحرير نمط العنوان الرئيسي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E0367-71EA-4BCA-A340-7C0FFCB96C3D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DDA1-76E4-4BAC-99B5-2DB83C880A9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9076058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E0367-71EA-4BCA-A340-7C0FFCB96C3D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ADDA1-76E4-4BAC-99B5-2DB83C880A9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5841802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ar-SA" altLang="ko-KR" smtClean="0"/>
              <a:t>انقر لتحرير نمط العنوان الرئيسي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E0367-71EA-4BCA-A340-7C0FFCB96C3D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DDA1-76E4-4BAC-99B5-2DB83C880A9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26387397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altLang="ko-KR" smtClean="0"/>
              <a:t>انقر لتحرير نمط العنوان الرئيسي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E0367-71EA-4BCA-A340-7C0FFCB96C3D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DDA1-76E4-4BAC-99B5-2DB83C880A9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4185336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ko-KR" smtClean="0"/>
              <a:t>انقر لتحرير نمط العنوان الرئيسي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E0367-71EA-4BCA-A340-7C0FFCB96C3D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DDA1-76E4-4BAC-99B5-2DB83C880A9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6329620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altLang="ko-KR" smtClean="0"/>
              <a:t>انقر لتحرير نمط العنوان الرئيسي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E0367-71EA-4BCA-A340-7C0FFCB96C3D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DDA1-76E4-4BAC-99B5-2DB83C880A9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4665141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ar-SA" altLang="ko-KR" smtClean="0"/>
              <a:t>انقر لتحرير نمط العنوان الرئيسي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E0367-71EA-4BCA-A340-7C0FFCB96C3D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DDA1-76E4-4BAC-99B5-2DB83C880A9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70057135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E0367-71EA-4BCA-A340-7C0FFCB96C3D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DDA1-76E4-4BAC-99B5-2DB83C880A9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0041660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altLang="ko-KR" smtClean="0"/>
              <a:t>انقر لتحرير نمط العنوان الرئيسي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E0367-71EA-4BCA-A340-7C0FFCB96C3D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DDA1-76E4-4BAC-99B5-2DB83C880A9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8888753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altLang="ko-KR" smtClean="0"/>
              <a:t>انقر لتحرير نمط العنوان الرئيسي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altLang="ko-KR" noProof="0" smtClean="0"/>
              <a:t>انقر فوق الأيقونة لإضافة صورة</a:t>
            </a:r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altLang="ko-KR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E0367-71EA-4BCA-A340-7C0FFCB96C3D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DDA1-76E4-4BAC-99B5-2DB83C880A9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1239271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9144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 Click to edit Master title</a:t>
            </a:r>
            <a:endParaRPr lang="ko-KR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ko-KR" smtClean="0"/>
              <a:t>انقر لتحرير أنماط النص الرئيسي</a:t>
            </a:r>
          </a:p>
          <a:p>
            <a:pPr lvl="1"/>
            <a:r>
              <a:rPr lang="ar-SA" altLang="ko-KR" smtClean="0"/>
              <a:t>المستوى الثاني</a:t>
            </a:r>
          </a:p>
          <a:p>
            <a:pPr lvl="2"/>
            <a:r>
              <a:rPr lang="ar-SA" altLang="ko-KR" smtClean="0"/>
              <a:t>المستوى الثالث</a:t>
            </a:r>
          </a:p>
          <a:p>
            <a:pPr lvl="3"/>
            <a:r>
              <a:rPr lang="ar-SA" altLang="ko-KR" smtClean="0"/>
              <a:t>المستوى الرابع</a:t>
            </a:r>
          </a:p>
          <a:p>
            <a:pPr lvl="4"/>
            <a:r>
              <a:rPr lang="ar-SA" altLang="ko-KR" smtClean="0"/>
              <a:t>المستوى الخامس</a:t>
            </a:r>
            <a:endParaRPr lang="ar-S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fld id="{A2DE0367-71EA-4BCA-A340-7C0FFCB96C3D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hangingPunct="0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fld id="{0FFADDA1-76E4-4BAC-99B5-2DB83C880A99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rtl="1" eaLnBrk="1" fontAlgn="base" latinLnBrk="1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1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Malgun Gothic" pitchFamily="34" charset="-127"/>
          <a:ea typeface="+mn-ea"/>
          <a:cs typeface="Arial" pitchFamily="34" charset="0"/>
        </a:defRPr>
      </a:lvl1pPr>
      <a:lvl2pPr marL="742950" indent="-285750" algn="r" rtl="1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Malgun Gothic" pitchFamily="34" charset="-127"/>
          <a:ea typeface="+mn-ea"/>
          <a:cs typeface="Arial" pitchFamily="34" charset="0"/>
        </a:defRPr>
      </a:lvl2pPr>
      <a:lvl3pPr marL="1143000" indent="-228600" algn="r" rtl="1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Malgun Gothic" pitchFamily="34" charset="-127"/>
          <a:ea typeface="+mn-ea"/>
          <a:cs typeface="Arial" pitchFamily="34" charset="0"/>
        </a:defRPr>
      </a:lvl3pPr>
      <a:lvl4pPr marL="1600200" indent="-228600" algn="r" rtl="1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Malgun Gothic" pitchFamily="34" charset="-127"/>
          <a:ea typeface="+mn-ea"/>
          <a:cs typeface="Arial" pitchFamily="34" charset="0"/>
        </a:defRPr>
      </a:lvl4pPr>
      <a:lvl5pPr marL="2057400" indent="-228600" algn="r" rtl="1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Malgun Gothic" pitchFamily="34" charset="-127"/>
          <a:ea typeface="+mn-ea"/>
          <a:cs typeface="Arial" pitchFamily="34" charset="0"/>
        </a:defRPr>
      </a:lvl5pPr>
      <a:lvl6pPr marL="25146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71601" y="2420888"/>
            <a:ext cx="7075120" cy="9361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ar-IQ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المختبر الخامس </a:t>
            </a:r>
            <a:endParaRPr lang="ar-IQ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108520" y="3886200"/>
            <a:ext cx="8928992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ar-IQ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الطحالب الخضر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Division :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Chlorophyta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05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buthaina\Desktop\خضر كلشي\Chlamydomonas_most_detailed_v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5010" r="4824" b="2979"/>
          <a:stretch/>
        </p:blipFill>
        <p:spPr bwMode="auto">
          <a:xfrm>
            <a:off x="-756592" y="1"/>
            <a:ext cx="5615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buthaina\Desktop\خضر كلشي\eyespot in chlamydomonas[10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13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162"/>
          <a:stretch/>
        </p:blipFill>
        <p:spPr bwMode="auto">
          <a:xfrm>
            <a:off x="4716016" y="0"/>
            <a:ext cx="4421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4859296" y="2276872"/>
            <a:ext cx="1872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Cup shape</a:t>
            </a:r>
            <a:endParaRPr lang="ar-IQ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-756592" y="6233479"/>
            <a:ext cx="34563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en-US" sz="3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</a:rPr>
              <a:t>Chlamydomonas</a:t>
            </a:r>
            <a:endParaRPr lang="ar-IQ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6288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" y="0"/>
            <a:ext cx="919482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lum bright="25000" contras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054" b="3034"/>
          <a:stretch/>
        </p:blipFill>
        <p:spPr bwMode="auto">
          <a:xfrm>
            <a:off x="5246577" y="0"/>
            <a:ext cx="4005943" cy="409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5521356" y="5246454"/>
            <a:ext cx="34563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/>
                <a:ea typeface="Calibri"/>
              </a:rPr>
              <a:t>Volvox</a:t>
            </a:r>
            <a:endParaRPr lang="ar-IQ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2496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 r="26240" b="22470"/>
          <a:stretch/>
        </p:blipFill>
        <p:spPr bwMode="auto">
          <a:xfrm>
            <a:off x="-3492896" y="0"/>
            <a:ext cx="128174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267744" y="188640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420144" y="476672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555776" y="6516052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7" name="مربع نص 6"/>
          <p:cNvSpPr txBox="1"/>
          <p:nvPr/>
        </p:nvSpPr>
        <p:spPr>
          <a:xfrm>
            <a:off x="8028384" y="251356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8" name="مربع نص 7"/>
          <p:cNvSpPr txBox="1"/>
          <p:nvPr/>
        </p:nvSpPr>
        <p:spPr>
          <a:xfrm>
            <a:off x="8676456" y="852095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9" name="مربع نص 8"/>
          <p:cNvSpPr txBox="1"/>
          <p:nvPr/>
        </p:nvSpPr>
        <p:spPr>
          <a:xfrm>
            <a:off x="7596336" y="418431"/>
            <a:ext cx="7560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3" name="مربع نص 2"/>
          <p:cNvSpPr txBox="1"/>
          <p:nvPr/>
        </p:nvSpPr>
        <p:spPr>
          <a:xfrm>
            <a:off x="9011" y="3573016"/>
            <a:ext cx="28803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Antheridium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 flipV="1">
            <a:off x="2889331" y="2204864"/>
            <a:ext cx="1754677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3041731" y="3869432"/>
            <a:ext cx="16022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194130" y="4021832"/>
            <a:ext cx="2602006" cy="14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323528" y="1558533"/>
            <a:ext cx="28803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Oogonium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رابط كسهم مستقيم 17"/>
          <p:cNvCxnSpPr/>
          <p:nvPr/>
        </p:nvCxnSpPr>
        <p:spPr>
          <a:xfrm flipV="1">
            <a:off x="3146554" y="1221427"/>
            <a:ext cx="2649582" cy="728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2889331" y="3116069"/>
            <a:ext cx="4557931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>
            <a:off x="3842869" y="966046"/>
            <a:ext cx="107445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9011" y="5173742"/>
            <a:ext cx="33327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Vegetative cells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9430" y="2638233"/>
            <a:ext cx="28803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Oospore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919730" y="418431"/>
            <a:ext cx="28803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Gonidial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cells 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رابط كسهم مستقيم 30"/>
          <p:cNvCxnSpPr/>
          <p:nvPr/>
        </p:nvCxnSpPr>
        <p:spPr>
          <a:xfrm>
            <a:off x="3356248" y="5503092"/>
            <a:ext cx="6661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3356248" y="5746626"/>
            <a:ext cx="1128707" cy="1468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9011" y="6093296"/>
            <a:ext cx="49083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cell colony</a:t>
            </a:r>
            <a:endParaRPr lang="ar-IQ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9226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uthaina\Desktop\خضر كلشي\New folder\pandorina-82048f47-af46-4e25-83ef-9e0fc9955d7-resize-75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brightnessContrast bright="16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06"/>
          <a:stretch/>
        </p:blipFill>
        <p:spPr bwMode="auto">
          <a:xfrm>
            <a:off x="-36512" y="0"/>
            <a:ext cx="9135879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131840" y="6088559"/>
            <a:ext cx="34563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/>
                <a:ea typeface="Calibri"/>
              </a:rPr>
              <a:t>Pandorina</a:t>
            </a:r>
            <a:endParaRPr lang="ar-IQ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1859789" y="2348880"/>
            <a:ext cx="27711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2051720" y="764704"/>
            <a:ext cx="23762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1763687" y="4275449"/>
            <a:ext cx="5760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403920" y="1349152"/>
            <a:ext cx="16561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-36512" y="323945"/>
            <a:ext cx="21607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spote</a:t>
            </a:r>
            <a:endParaRPr lang="ar-IQ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-252536" y="1916832"/>
            <a:ext cx="21607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Pyrenoid</a:t>
            </a:r>
            <a:endParaRPr lang="ar-IQ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-89927" y="3859950"/>
            <a:ext cx="24482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Mucilaginous envelop</a:t>
            </a:r>
            <a:endParaRPr lang="ar-IQ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0048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uthaina\Desktop\خضر كلشي\New folder\sp_3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1"/>
          <a:stretch/>
        </p:blipFill>
        <p:spPr bwMode="auto">
          <a:xfrm>
            <a:off x="0" y="0"/>
            <a:ext cx="9089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19605" y="3244334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Eudorina</a:t>
            </a:r>
            <a:endParaRPr lang="ar-IQ" dirty="0"/>
          </a:p>
        </p:txBody>
      </p:sp>
      <p:sp>
        <p:nvSpPr>
          <p:cNvPr id="3" name="مربع نص 2"/>
          <p:cNvSpPr txBox="1"/>
          <p:nvPr/>
        </p:nvSpPr>
        <p:spPr>
          <a:xfrm>
            <a:off x="6372200" y="5805264"/>
            <a:ext cx="26642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Eudorina</a:t>
            </a:r>
            <a:endParaRPr lang="ar-IQ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1262"/>
      </p:ext>
    </p:extLst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54" y="0"/>
            <a:ext cx="93947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004048" y="6067719"/>
            <a:ext cx="2952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/>
                <a:ea typeface="Calibri"/>
              </a:rPr>
              <a:t>Gonium</a:t>
            </a:r>
            <a:endParaRPr lang="ar-IQ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32067"/>
      </p:ext>
    </p:extLst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709" y="2669087"/>
            <a:ext cx="6300581" cy="238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36104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3779912" y="5914146"/>
            <a:ext cx="20162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Chlorella</a:t>
            </a:r>
            <a:endParaRPr lang="ar-IQ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1850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4000" contras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7236296" y="1340768"/>
            <a:ext cx="1512168" cy="72008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5" name="مربع نص 4"/>
          <p:cNvSpPr txBox="1"/>
          <p:nvPr/>
        </p:nvSpPr>
        <p:spPr>
          <a:xfrm>
            <a:off x="7236296" y="3356992"/>
            <a:ext cx="1907704" cy="72008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279492" y="2843644"/>
            <a:ext cx="29556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Cup shape chloroplast</a:t>
            </a:r>
            <a:endParaRPr lang="ar-IQ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3984104"/>
            <a:ext cx="1907704" cy="72008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8" name="مربع نص 7"/>
          <p:cNvSpPr txBox="1"/>
          <p:nvPr/>
        </p:nvSpPr>
        <p:spPr>
          <a:xfrm>
            <a:off x="7236296" y="5589240"/>
            <a:ext cx="1907704" cy="72008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9" name="مربع نص 8"/>
          <p:cNvSpPr txBox="1"/>
          <p:nvPr/>
        </p:nvSpPr>
        <p:spPr>
          <a:xfrm>
            <a:off x="0" y="2214947"/>
            <a:ext cx="1907704" cy="72008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7001250" y="2132856"/>
            <a:ext cx="2035246" cy="72008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259632" y="5914145"/>
            <a:ext cx="20162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Chlorella</a:t>
            </a:r>
            <a:endParaRPr lang="ar-IQ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025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" y="0"/>
            <a:ext cx="9116392" cy="738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5724128" y="1067544"/>
            <a:ext cx="25922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Parietal shape </a:t>
            </a:r>
            <a:endParaRPr lang="ar-IQ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27584" y="6405399"/>
            <a:ext cx="31683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Scenedesmus</a:t>
            </a:r>
            <a:endParaRPr lang="ar-IQ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155"/>
      </p:ext>
    </p:extLst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2" y="-6378"/>
            <a:ext cx="5167086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E:\ملفات تلفون\ملفات تلفون\اشكال البلاستيدات\images-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74" y="2477520"/>
            <a:ext cx="3654673" cy="26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ملفات تلفون\ملفات تلفون\اشكال البلاستيدات\geSB6Ngy87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995936" cy="24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ملفات تلفون\ملفات تلفون\اشكال البلاستيدات\images-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" y="2456558"/>
            <a:ext cx="3033688" cy="247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uthaina\Desktop\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45874" y="2553702"/>
            <a:ext cx="2759039" cy="24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" y="4934077"/>
            <a:ext cx="3052710" cy="187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47" y="4954408"/>
            <a:ext cx="2447944" cy="187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72" y="4954406"/>
            <a:ext cx="3662367" cy="187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70016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uthaina\Desktop\ملفات تلفون\صور اشكال مسائي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871700" y="6228452"/>
            <a:ext cx="5400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/>
                <a:ea typeface="Calibri"/>
              </a:rPr>
              <a:t>Hydrodictyon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</a:rPr>
              <a:t> (Water net) </a:t>
            </a:r>
            <a:endParaRPr lang="ar-IQ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0042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60" y="0"/>
            <a:ext cx="9287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166529"/>
      </p:ext>
    </p:extLst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ملفات تلفون\ملفات تلفون\اشكال البلاستيدات\300ae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bright="21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" y="-38286"/>
            <a:ext cx="9142226" cy="689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رابط كسهم مستقيم 3"/>
          <p:cNvCxnSpPr>
            <a:stCxn id="13" idx="1"/>
          </p:cNvCxnSpPr>
          <p:nvPr/>
        </p:nvCxnSpPr>
        <p:spPr>
          <a:xfrm flipH="1">
            <a:off x="6084168" y="1268760"/>
            <a:ext cx="5599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 flipV="1">
            <a:off x="4572888" y="2492897"/>
            <a:ext cx="2375376" cy="25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6644162" y="1007150"/>
            <a:ext cx="25922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Parietal shape </a:t>
            </a:r>
            <a:endParaRPr lang="ar-IQ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551712" y="2256401"/>
            <a:ext cx="25922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Pyrenoied</a:t>
            </a:r>
            <a:endParaRPr lang="ar-IQ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79561"/>
      </p:ext>
    </p:extLst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ملفات تلفون\ملفات تلفون\اشكال البلاستيدات\images-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60590" cy="30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ملفات تلفون\ملفات تلفون\صور اشكال مسائي\brie024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42" y="0"/>
            <a:ext cx="4564658" cy="287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ملفات تلفون\ملفات تلفون\صور اشكال مسائي\pd4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3315"/>
            <a:ext cx="38100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ملفات تلفون\ملفات تلفون\صور اشكال مسائي\images-29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000"/>
                    </a14:imgEffect>
                    <a14:imgEffect>
                      <a14:brightnessContrast bright="20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42" y="2877584"/>
            <a:ext cx="5334000" cy="40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658083" y="6473278"/>
            <a:ext cx="380501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Pediastrum</a:t>
            </a:r>
            <a:endParaRPr lang="ar-IQ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160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