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7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8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0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5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6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8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0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23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9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8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3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9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5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1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4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398" y="1607575"/>
            <a:ext cx="6815669" cy="1779090"/>
          </a:xfrm>
        </p:spPr>
        <p:txBody>
          <a:bodyPr/>
          <a:lstStyle/>
          <a:p>
            <a:pPr>
              <a:tabLst>
                <a:tab pos="1922780" algn="l"/>
                <a:tab pos="2228215" algn="l"/>
                <a:tab pos="2375535" algn="ctr"/>
                <a:tab pos="2700020" algn="ctr"/>
              </a:tabLst>
            </a:pPr>
            <a:r>
              <a:rPr lang="ar-IQ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الفصل الثالث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ar-IQ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شكل اللعب</a:t>
            </a:r>
            <a:endParaRPr lang="ar-IQ" dirty="0">
              <a:solidFill>
                <a:srgbClr val="00B05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>
                <a:solidFill>
                  <a:srgbClr val="00B050"/>
                </a:solidFill>
              </a:rPr>
              <a:t>الجزء الثاني </a:t>
            </a:r>
            <a:endParaRPr lang="ar-IQ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80891"/>
              </p:ext>
            </p:extLst>
          </p:nvPr>
        </p:nvGraphicFramePr>
        <p:xfrm>
          <a:off x="1270515" y="737422"/>
          <a:ext cx="9823672" cy="5589636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823672">
                  <a:extLst>
                    <a:ext uri="{9D8B030D-6E8A-4147-A177-3AD203B41FA5}">
                      <a16:colId xmlns:a16="http://schemas.microsoft.com/office/drawing/2014/main" val="1605458164"/>
                    </a:ext>
                  </a:extLst>
                </a:gridCol>
              </a:tblGrid>
              <a:tr h="37264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b="1" u="sng" dirty="0">
                          <a:solidFill>
                            <a:srgbClr val="CC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ترتيب الدوران الأساسي للفريق</a:t>
                      </a:r>
                      <a:endParaRPr lang="en-US" sz="2400" b="1" u="sng" dirty="0">
                        <a:solidFill>
                          <a:srgbClr val="CC33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77951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ان يتواجد دائماً ستة لاعبين لكل فريق في الملعب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28367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يوضح الترتيب الأساسي للفريق ترتيب دوران اللاعبين في الملعب ، ويجب المحافظة على هذا الترتيب طوال الشوط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41051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قبل بداية كل شوط يقدم المدرب ترتيب الدوران الأساسي لفريقه على ورقة ترتيب الدوران وتسلم هذه الورقة مستوفاة وموقعة إلى الحكم الثاني أو المسجل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61483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اللاعبون غير المسجلين في ترتيب الدوران الأساسي للشوط هم البدلاء لذلك الشوط ( ما عدا اللاعبان الحران )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366032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بمجرد تسليم ورقة ترتيب الدوران للحكم الثاني أو المسجل ، لا يجوز السماح بأي تغيير بدون تبديل عادي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145174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التعارضات</a:t>
                      </a: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بين مراكز اللاعبين في الملعب وما في ورقة ترتيب الدوران يراعي التالي :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768403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عندما يكتشف مثل هذا التعارض قبل بداية الشوط ، يجب تصحيح مراكز اللاعبين طبقاً لما هو موجود بورقة ترتيب الدوران ، ولا يكون هناك جزاء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412736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قبل بداية الشوط إذا وجد لاعب في الملعب غير مسجل في ترتيب الدوران لذلك الشوط ، يجب تبديل هذا اللاعب طبقاً لورقة ترتيب الدوران ، ولا يكون هناك جزاء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062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09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7952"/>
              </p:ext>
            </p:extLst>
          </p:nvPr>
        </p:nvGraphicFramePr>
        <p:xfrm>
          <a:off x="1504335" y="914398"/>
          <a:ext cx="9512709" cy="481584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512709">
                  <a:extLst>
                    <a:ext uri="{9D8B030D-6E8A-4147-A177-3AD203B41FA5}">
                      <a16:colId xmlns:a16="http://schemas.microsoft.com/office/drawing/2014/main" val="2764650612"/>
                    </a:ext>
                  </a:extLst>
                </a:gridCol>
              </a:tblGrid>
              <a:tr h="40686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36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المــراكـــز</a:t>
                      </a:r>
                      <a:endParaRPr lang="en-US" sz="3600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968108"/>
                  </a:ext>
                </a:extLst>
              </a:tr>
              <a:tr h="81372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في اللحظة التي تضرب بها الكرة بواسطة المرسل، يجب أن يكون كل فريق داخل ملعبه وفقاً لترتيب الدوران ( فيما عدا المرسل )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09522"/>
                  </a:ext>
                </a:extLst>
              </a:tr>
              <a:tr h="40686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ترقيم مراكز اللاعبين كالتالي 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097539"/>
                  </a:ext>
                </a:extLst>
              </a:tr>
              <a:tr h="81372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اللاعبون الثلاثة على طول الشبكة هم لاعبون الصف الأمامي يشغلون المراكز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4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(أمامي أيسر)،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3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 أمامي أوسط) و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2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(أمامي أيمن)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54228"/>
                  </a:ext>
                </a:extLst>
              </a:tr>
              <a:tr h="81372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أما الثلاثة الآخرون فهم لاعبو الصف الخلفي الذين يشغلون المراكز </a:t>
                      </a:r>
                      <a:b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5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(خلفي أيسر) ،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6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(خلفي أوسط) و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1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 خلفي أيمن)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621047"/>
                  </a:ext>
                </a:extLst>
              </a:tr>
              <a:tr h="40686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الصلة بين مراكز اللاعبين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88641"/>
                  </a:ext>
                </a:extLst>
              </a:tr>
              <a:tr h="81372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على كل لاعب صف خلفي أن يكون في مركز أبعد من خط المنتصف من اللاعب المماثل في الصف الأمامي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3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5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6794"/>
              </p:ext>
            </p:extLst>
          </p:nvPr>
        </p:nvGraphicFramePr>
        <p:xfrm>
          <a:off x="1061885" y="811160"/>
          <a:ext cx="10338618" cy="425868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0338618">
                  <a:extLst>
                    <a:ext uri="{9D8B030D-6E8A-4147-A177-3AD203B41FA5}">
                      <a16:colId xmlns:a16="http://schemas.microsoft.com/office/drawing/2014/main" val="1233554196"/>
                    </a:ext>
                  </a:extLst>
                </a:gridCol>
              </a:tblGrid>
              <a:tr h="106467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أن يكون لاعبو الصف الأمامي ولاعبو الصف الخلفي على التوالي في وضع جانبي وفقاً للترتيب الموضح في القاعدة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7.4.1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930851"/>
                  </a:ext>
                </a:extLst>
              </a:tr>
              <a:tr h="53233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تحدد مراكز اللاعبين وتتم مراقبتها طبقاً لمواقع أقدامهم الملامسة للأرض كالتالي 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814589"/>
                  </a:ext>
                </a:extLst>
              </a:tr>
              <a:tr h="106467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أن يكون جزء على الاقل من قدم أي من لاعبي الصف الأمامي أقرب إلى خط المنتصف من قدمي لاعب الصف الخلفي المماثل له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30807"/>
                  </a:ext>
                </a:extLst>
              </a:tr>
              <a:tr h="106467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أن يكون جزء على الاقل من قدم لاعب الجانب الأيمن (الأيسر) أقرب إلى الخط الجانبي الأيمن (الأيسر) من قدمي لاعب الوسط في ذلك الصف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61414"/>
                  </a:ext>
                </a:extLst>
              </a:tr>
              <a:tr h="53233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يحق للاعبين بعد إرسال الكرة التحرك وشغل أي مركز في ملعبهم والمنطقة الحرة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09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85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94471"/>
              </p:ext>
            </p:extLst>
          </p:nvPr>
        </p:nvGraphicFramePr>
        <p:xfrm>
          <a:off x="1873046" y="766913"/>
          <a:ext cx="9365226" cy="5397911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365226">
                  <a:extLst>
                    <a:ext uri="{9D8B030D-6E8A-4147-A177-3AD203B41FA5}">
                      <a16:colId xmlns:a16="http://schemas.microsoft.com/office/drawing/2014/main" val="829525404"/>
                    </a:ext>
                  </a:extLst>
                </a:gridCol>
              </a:tblGrid>
              <a:tr h="5884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32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خطـــأ المركــز</a:t>
                      </a:r>
                      <a:endParaRPr lang="en-US" sz="3200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65999"/>
                  </a:ext>
                </a:extLst>
              </a:tr>
              <a:tr h="1176857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يرتكب الفريق خطأ المركز إذا لم يكن اللاعب في مركزه الصحيح في اللحظة التي تضرب فيها الكرة بواسطة المرسل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42398"/>
                  </a:ext>
                </a:extLst>
              </a:tr>
              <a:tr h="93366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عندما يرتكب المرسل خطأ إرسال في لحظة ضربة الإرسال فإن خطأ المرسل يحسب قبل خطأ المركز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742002"/>
                  </a:ext>
                </a:extLst>
              </a:tr>
              <a:tr h="93366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عندما يصبح الإرسال خاطئاً بعد ضربة الإرسال فإن خطأ المركز هو الذي يحتسب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031132"/>
                  </a:ext>
                </a:extLst>
              </a:tr>
              <a:tr h="5884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يؤدي خطأ المركز إلى النتائج التالية 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62801"/>
                  </a:ext>
                </a:extLst>
              </a:tr>
              <a:tr h="5884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يجازى الفريق بنقطة والإرسال للمنافس.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787725"/>
                  </a:ext>
                </a:extLst>
              </a:tr>
              <a:tr h="5884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تصحيح مراكز اللاعبين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405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72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86175"/>
              </p:ext>
            </p:extLst>
          </p:nvPr>
        </p:nvGraphicFramePr>
        <p:xfrm>
          <a:off x="2079523" y="707922"/>
          <a:ext cx="9232489" cy="4810713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232489">
                  <a:extLst>
                    <a:ext uri="{9D8B030D-6E8A-4147-A177-3AD203B41FA5}">
                      <a16:colId xmlns:a16="http://schemas.microsoft.com/office/drawing/2014/main" val="554158007"/>
                    </a:ext>
                  </a:extLst>
                </a:gridCol>
              </a:tblGrid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خطــأ الدوران </a:t>
                      </a:r>
                      <a:endParaRPr lang="en-US" sz="2800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34234"/>
                  </a:ext>
                </a:extLst>
              </a:tr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يرتكب خطأ الدوران عندما لا يؤدي الإرسال طبقاً لترتيب الدوران ويؤدي إلى النتائج التالية 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147826"/>
                  </a:ext>
                </a:extLst>
              </a:tr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يجازى الفريق بنقطة والإرسال للمنافس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194701"/>
                  </a:ext>
                </a:extLst>
              </a:tr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يصحح ترتيب دوران اللاعبين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336140"/>
                  </a:ext>
                </a:extLst>
              </a:tr>
              <a:tr h="1215783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علاوة على ذلك ، يتعين على المسجل أن يحدد بدقة اللحظة التي </a:t>
                      </a:r>
                      <a:r>
                        <a:rPr lang="ar-IQ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إرتكب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فيها الخطأ ، ويجب إلغاء جميع النقاط التالية والمسجلة بواسطة الفريق </a:t>
                      </a:r>
                      <a:r>
                        <a:rPr lang="ar-IQ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المخطيء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وتظل نقاط الفريق المنافس كما هي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496475"/>
                  </a:ext>
                </a:extLst>
              </a:tr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عندما يتعذر تحديد تلك اللحظة ، لا يتم إلغاء النقطة (النقاط ) والجزاء الوحيد هو نقطة والإرسال للمنافس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956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90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</TotalTime>
  <Words>509</Words>
  <Application>Microsoft Office PowerPoint</Application>
  <PresentationFormat>شاشة عريضة</PresentationFormat>
  <Paragraphs>36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Garamond</vt:lpstr>
      <vt:lpstr>Simplified Arabic</vt:lpstr>
      <vt:lpstr>Times New Roman</vt:lpstr>
      <vt:lpstr>عضوي</vt:lpstr>
      <vt:lpstr>الفصل الثالث شكل اللعب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8.1</dc:creator>
  <cp:lastModifiedBy>Windows 8.1</cp:lastModifiedBy>
  <cp:revision>4</cp:revision>
  <dcterms:created xsi:type="dcterms:W3CDTF">2021-01-18T21:42:29Z</dcterms:created>
  <dcterms:modified xsi:type="dcterms:W3CDTF">2023-05-13T18:51:39Z</dcterms:modified>
</cp:coreProperties>
</file>