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D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6">
                <a:lumMod val="40000"/>
                <a:lumOff val="6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65000" b="98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BFEA17-9904-42C7-B2A0-8D1F2E95043E}" type="datetimeFigureOut">
              <a:rPr lang="ar-IQ" smtClean="0"/>
              <a:pPr/>
              <a:t>25/06/1442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6DFBF6-AFFA-48F8-8744-FD3AF384C67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ar-IQ" dirty="0" smtClean="0"/>
              <a:t>قانون الكرة الطائرة </a:t>
            </a:r>
            <a:endParaRPr lang="ar-IQ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572000" y="2780928"/>
            <a:ext cx="4572000" cy="34632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ar-IQ" sz="3200" dirty="0" smtClean="0"/>
              <a:t>اعداد </a:t>
            </a:r>
          </a:p>
          <a:p>
            <a:pPr algn="ctr"/>
            <a:r>
              <a:rPr lang="ar-IQ" sz="3200" dirty="0" smtClean="0"/>
              <a:t>الاستاذ الدكتور </a:t>
            </a:r>
          </a:p>
          <a:p>
            <a:pPr algn="ctr"/>
            <a:r>
              <a:rPr lang="ar-IQ" sz="3200" dirty="0" err="1" smtClean="0"/>
              <a:t>سهاد</a:t>
            </a:r>
            <a:r>
              <a:rPr lang="ar-IQ" sz="3200" dirty="0" smtClean="0"/>
              <a:t> قاسم سعيد</a:t>
            </a:r>
            <a:endParaRPr lang="ar-IQ" sz="3200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2056714"/>
          </a:xfrm>
        </p:spPr>
        <p:txBody>
          <a:bodyPr>
            <a:normAutofit/>
          </a:bodyPr>
          <a:lstStyle/>
          <a:p>
            <a:r>
              <a:rPr lang="ar-IQ" sz="3600" dirty="0" smtClean="0">
                <a:solidFill>
                  <a:schemeClr val="bg1"/>
                </a:solidFill>
              </a:rPr>
              <a:t>الفصل الرابع </a:t>
            </a:r>
          </a:p>
          <a:p>
            <a:r>
              <a:rPr lang="ar-IQ" sz="3600" dirty="0" smtClean="0">
                <a:solidFill>
                  <a:schemeClr val="bg1"/>
                </a:solidFill>
              </a:rPr>
              <a:t>حركات اللعب </a:t>
            </a:r>
            <a:endParaRPr lang="ar-IQ" sz="3600" dirty="0">
              <a:solidFill>
                <a:schemeClr val="bg1"/>
              </a:solidFill>
            </a:endParaRPr>
          </a:p>
        </p:txBody>
      </p:sp>
      <p:pic>
        <p:nvPicPr>
          <p:cNvPr id="9" name="عنصر نائب للمحتوى 8" descr="2images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12776"/>
            <a:ext cx="4104456" cy="4752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accent6">
                <a:lumMod val="40000"/>
                <a:lumOff val="6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65000" b="98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648071"/>
          </a:xfrm>
        </p:spPr>
        <p:txBody>
          <a:bodyPr>
            <a:normAutofit fontScale="90000"/>
          </a:bodyPr>
          <a:lstStyle/>
          <a:p>
            <a:r>
              <a:rPr lang="ar-IQ" dirty="0" smtClean="0">
                <a:solidFill>
                  <a:schemeClr val="bg1"/>
                </a:solidFill>
              </a:rPr>
              <a:t>الفصل </a:t>
            </a:r>
            <a:r>
              <a:rPr lang="ar-IQ" dirty="0" err="1" smtClean="0">
                <a:solidFill>
                  <a:schemeClr val="bg1"/>
                </a:solidFill>
              </a:rPr>
              <a:t>الرأبع</a:t>
            </a:r>
            <a:r>
              <a:rPr lang="ar-IQ" dirty="0" smtClean="0">
                <a:solidFill>
                  <a:schemeClr val="bg1"/>
                </a:solidFill>
              </a:rPr>
              <a:t> / حركات اللعب</a:t>
            </a:r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848872" cy="496855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ar-IQ" dirty="0">
                <a:solidFill>
                  <a:schemeClr val="bg1"/>
                </a:solidFill>
              </a:rPr>
              <a:t>الكــرة في اللعــب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تعتبر الكرة في اللعب منذ لحظة ضربة الإرسال المصرح </a:t>
            </a:r>
            <a:r>
              <a:rPr lang="ar-IQ" dirty="0" err="1">
                <a:solidFill>
                  <a:schemeClr val="bg1"/>
                </a:solidFill>
              </a:rPr>
              <a:t>بها</a:t>
            </a:r>
            <a:r>
              <a:rPr lang="ar-IQ" dirty="0">
                <a:solidFill>
                  <a:schemeClr val="bg1"/>
                </a:solidFill>
              </a:rPr>
              <a:t> بواسطة الحكم الأول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الكرة خارج اللعــب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تعتبر الكرة خارج اللعب عند لحظة الخطأ الذي أطلقت عليه </a:t>
            </a:r>
            <a:r>
              <a:rPr lang="ar-IQ" dirty="0" err="1">
                <a:solidFill>
                  <a:schemeClr val="bg1"/>
                </a:solidFill>
              </a:rPr>
              <a:t>الصافرة</a:t>
            </a:r>
            <a:r>
              <a:rPr lang="ar-IQ" dirty="0">
                <a:solidFill>
                  <a:schemeClr val="bg1"/>
                </a:solidFill>
              </a:rPr>
              <a:t> بواسطة أحد </a:t>
            </a:r>
            <a:r>
              <a:rPr lang="ar-IQ" dirty="0" err="1">
                <a:solidFill>
                  <a:schemeClr val="bg1"/>
                </a:solidFill>
              </a:rPr>
              <a:t>الحكمين </a:t>
            </a:r>
            <a:r>
              <a:rPr lang="ar-IQ" dirty="0">
                <a:solidFill>
                  <a:schemeClr val="bg1"/>
                </a:solidFill>
              </a:rPr>
              <a:t>، وفي حالة عدم وجود </a:t>
            </a:r>
            <a:r>
              <a:rPr lang="ar-IQ" dirty="0" err="1">
                <a:solidFill>
                  <a:schemeClr val="bg1"/>
                </a:solidFill>
              </a:rPr>
              <a:t>الخطأ </a:t>
            </a:r>
            <a:r>
              <a:rPr lang="ar-IQ" dirty="0">
                <a:solidFill>
                  <a:schemeClr val="bg1"/>
                </a:solidFill>
              </a:rPr>
              <a:t>، عند لحظة </a:t>
            </a:r>
            <a:r>
              <a:rPr lang="ar-IQ" dirty="0" err="1">
                <a:solidFill>
                  <a:schemeClr val="bg1"/>
                </a:solidFill>
              </a:rPr>
              <a:t>الصافرة</a:t>
            </a:r>
            <a:r>
              <a:rPr lang="ar-IQ" dirty="0">
                <a:solidFill>
                  <a:schemeClr val="bg1"/>
                </a:solidFill>
              </a:rPr>
              <a:t> </a:t>
            </a:r>
            <a:r>
              <a:rPr lang="ar-IQ" dirty="0" err="1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 err="1">
                <a:solidFill>
                  <a:schemeClr val="bg1"/>
                </a:solidFill>
              </a:rPr>
              <a:t>الكــرة </a:t>
            </a:r>
            <a:r>
              <a:rPr lang="ar-IQ" dirty="0">
                <a:solidFill>
                  <a:schemeClr val="bg1"/>
                </a:solidFill>
              </a:rPr>
              <a:t>" </a:t>
            </a:r>
            <a:r>
              <a:rPr lang="ar-IQ" dirty="0" err="1">
                <a:solidFill>
                  <a:schemeClr val="bg1"/>
                </a:solidFill>
              </a:rPr>
              <a:t>داخل "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تعتبر </a:t>
            </a:r>
            <a:r>
              <a:rPr lang="ar-IQ" dirty="0" err="1">
                <a:solidFill>
                  <a:schemeClr val="bg1"/>
                </a:solidFill>
              </a:rPr>
              <a:t>الكرة </a:t>
            </a:r>
            <a:r>
              <a:rPr lang="ar-IQ" dirty="0">
                <a:solidFill>
                  <a:schemeClr val="bg1"/>
                </a:solidFill>
              </a:rPr>
              <a:t>" </a:t>
            </a:r>
            <a:r>
              <a:rPr lang="ar-IQ" dirty="0" err="1">
                <a:solidFill>
                  <a:schemeClr val="bg1"/>
                </a:solidFill>
              </a:rPr>
              <a:t>داخل </a:t>
            </a:r>
            <a:r>
              <a:rPr lang="ar-IQ" dirty="0">
                <a:solidFill>
                  <a:schemeClr val="bg1"/>
                </a:solidFill>
              </a:rPr>
              <a:t>" عندما تلمس أرض الملعب في ذلك الخطوط الحدودية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الكــرة خــارج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تعتبر </a:t>
            </a:r>
            <a:r>
              <a:rPr lang="ar-IQ" dirty="0" err="1">
                <a:solidFill>
                  <a:schemeClr val="bg1"/>
                </a:solidFill>
              </a:rPr>
              <a:t>الكرة </a:t>
            </a:r>
            <a:r>
              <a:rPr lang="ar-IQ" dirty="0">
                <a:solidFill>
                  <a:schemeClr val="bg1"/>
                </a:solidFill>
              </a:rPr>
              <a:t>" </a:t>
            </a:r>
            <a:r>
              <a:rPr lang="ar-IQ" dirty="0" err="1">
                <a:solidFill>
                  <a:schemeClr val="bg1"/>
                </a:solidFill>
              </a:rPr>
              <a:t>خارج </a:t>
            </a:r>
            <a:r>
              <a:rPr lang="ar-IQ" dirty="0">
                <a:solidFill>
                  <a:schemeClr val="bg1"/>
                </a:solidFill>
              </a:rPr>
              <a:t>" </a:t>
            </a:r>
            <a:r>
              <a:rPr lang="ar-IQ" dirty="0" err="1">
                <a:solidFill>
                  <a:schemeClr val="bg1"/>
                </a:solidFill>
              </a:rPr>
              <a:t>عندما :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يكون جزء الكرة الذي يلمس الأرض خارج الخطوط الحدودية بالكامل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تلمس جسماً خارج الملعب أو السقف أو شخصاً خارج اللعب.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تلمس </a:t>
            </a:r>
            <a:r>
              <a:rPr lang="ar-IQ" dirty="0" err="1">
                <a:solidFill>
                  <a:schemeClr val="bg1"/>
                </a:solidFill>
              </a:rPr>
              <a:t>العصاتين</a:t>
            </a:r>
            <a:r>
              <a:rPr lang="ar-IQ" dirty="0">
                <a:solidFill>
                  <a:schemeClr val="bg1"/>
                </a:solidFill>
              </a:rPr>
              <a:t> الهوائيتين أو الحبال أو القائمين أو الشبكة نفسها خارج الأشرطة </a:t>
            </a:r>
            <a:r>
              <a:rPr lang="ar-IQ" dirty="0" err="1">
                <a:solidFill>
                  <a:schemeClr val="bg1"/>
                </a:solidFill>
              </a:rPr>
              <a:t>الجانبية .</a:t>
            </a:r>
            <a:endParaRPr lang="en-US" dirty="0">
              <a:solidFill>
                <a:schemeClr val="bg1"/>
              </a:solidFill>
            </a:endParaRP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تعبر المستوى العمودي للشبكة كلياً أو حتى جزئياً خارج مجال العبور باستثناء الحالة في القاعدة </a:t>
            </a:r>
            <a:r>
              <a:rPr lang="en-US" dirty="0">
                <a:solidFill>
                  <a:schemeClr val="bg1"/>
                </a:solidFill>
              </a:rPr>
              <a:t>10 . 1 . 2</a:t>
            </a:r>
          </a:p>
          <a:p>
            <a:pPr algn="r"/>
            <a:r>
              <a:rPr lang="ar-IQ" dirty="0">
                <a:solidFill>
                  <a:schemeClr val="bg1"/>
                </a:solidFill>
              </a:rPr>
              <a:t>تعبر بالكامل المجال السفلي تحت الشبكة</a:t>
            </a:r>
            <a:endParaRPr lang="en-US" dirty="0">
              <a:solidFill>
                <a:schemeClr val="bg1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4294967295"/>
          </p:nvPr>
        </p:nvSpPr>
        <p:spPr>
          <a:xfrm>
            <a:off x="0" y="692696"/>
            <a:ext cx="8820472" cy="5904954"/>
          </a:xfrm>
        </p:spPr>
        <p:txBody>
          <a:bodyPr>
            <a:normAutofit fontScale="77500" lnSpcReduction="20000"/>
          </a:bodyPr>
          <a:lstStyle/>
          <a:p>
            <a:r>
              <a:rPr lang="ar-IQ" dirty="0" smtClean="0">
                <a:solidFill>
                  <a:schemeClr val="bg1"/>
                </a:solidFill>
              </a:rPr>
              <a:t>يجب أن يلعب كل فرق في منطقة ومجال </a:t>
            </a:r>
            <a:r>
              <a:rPr lang="ar-IQ" dirty="0" err="1" smtClean="0">
                <a:solidFill>
                  <a:schemeClr val="bg1"/>
                </a:solidFill>
              </a:rPr>
              <a:t>لعبه </a:t>
            </a:r>
            <a:r>
              <a:rPr lang="ar-IQ" dirty="0" smtClean="0">
                <a:solidFill>
                  <a:schemeClr val="bg1"/>
                </a:solidFill>
              </a:rPr>
              <a:t>(</a:t>
            </a:r>
            <a:r>
              <a:rPr lang="ar-IQ" dirty="0" err="1" smtClean="0">
                <a:solidFill>
                  <a:schemeClr val="bg1"/>
                </a:solidFill>
              </a:rPr>
              <a:t>بأستثناء</a:t>
            </a:r>
            <a:r>
              <a:rPr lang="ar-IQ" dirty="0" smtClean="0">
                <a:solidFill>
                  <a:schemeClr val="bg1"/>
                </a:solidFill>
              </a:rPr>
              <a:t> القاعدة </a:t>
            </a:r>
            <a:r>
              <a:rPr lang="en-US" dirty="0" smtClean="0">
                <a:solidFill>
                  <a:schemeClr val="bg1"/>
                </a:solidFill>
              </a:rPr>
              <a:t>10.1.2</a:t>
            </a:r>
            <a:r>
              <a:rPr lang="ar-IQ" dirty="0" smtClean="0">
                <a:solidFill>
                  <a:schemeClr val="bg1"/>
                </a:solidFill>
              </a:rPr>
              <a:t>) ويجوز على كل حال </a:t>
            </a:r>
            <a:r>
              <a:rPr lang="ar-IQ" dirty="0" err="1" smtClean="0">
                <a:solidFill>
                  <a:schemeClr val="bg1"/>
                </a:solidFill>
              </a:rPr>
              <a:t>إستعادة</a:t>
            </a:r>
            <a:r>
              <a:rPr lang="ar-IQ" dirty="0" smtClean="0">
                <a:solidFill>
                  <a:schemeClr val="bg1"/>
                </a:solidFill>
              </a:rPr>
              <a:t> الكرة من خلف المنطقة الحرة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ضربات الفريق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الضربة هي أي تلامس مع الكرة بواسطة لاعب في الملعب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يسمح للفريق بثلاث ضربات كحد </a:t>
            </a:r>
            <a:r>
              <a:rPr lang="ar-IQ" dirty="0" err="1" smtClean="0">
                <a:solidFill>
                  <a:schemeClr val="bg1"/>
                </a:solidFill>
              </a:rPr>
              <a:t>أقصى </a:t>
            </a:r>
            <a:r>
              <a:rPr lang="ar-IQ" dirty="0" smtClean="0">
                <a:solidFill>
                  <a:schemeClr val="bg1"/>
                </a:solidFill>
              </a:rPr>
              <a:t>(بالإضافة إلى </a:t>
            </a:r>
            <a:r>
              <a:rPr lang="ar-IQ" dirty="0" err="1" smtClean="0">
                <a:solidFill>
                  <a:schemeClr val="bg1"/>
                </a:solidFill>
              </a:rPr>
              <a:t>الصد </a:t>
            </a:r>
            <a:r>
              <a:rPr lang="ar-IQ" dirty="0" smtClean="0">
                <a:solidFill>
                  <a:schemeClr val="bg1"/>
                </a:solidFill>
              </a:rPr>
              <a:t>(القاعدة </a:t>
            </a:r>
            <a:r>
              <a:rPr lang="en-US" dirty="0" smtClean="0">
                <a:solidFill>
                  <a:schemeClr val="bg1"/>
                </a:solidFill>
              </a:rPr>
              <a:t>14.4.1</a:t>
            </a:r>
            <a:r>
              <a:rPr lang="ar-IQ" dirty="0" smtClean="0">
                <a:solidFill>
                  <a:schemeClr val="bg1"/>
                </a:solidFill>
              </a:rPr>
              <a:t> </a:t>
            </a:r>
            <a:r>
              <a:rPr lang="ar-IQ" dirty="0" err="1" smtClean="0">
                <a:solidFill>
                  <a:schemeClr val="bg1"/>
                </a:solidFill>
              </a:rPr>
              <a:t>) </a:t>
            </a:r>
            <a:r>
              <a:rPr lang="ar-IQ" dirty="0" smtClean="0">
                <a:solidFill>
                  <a:schemeClr val="bg1"/>
                </a:solidFill>
              </a:rPr>
              <a:t>، لإعادة </a:t>
            </a:r>
            <a:r>
              <a:rPr lang="ar-IQ" dirty="0" err="1" smtClean="0">
                <a:solidFill>
                  <a:schemeClr val="bg1"/>
                </a:solidFill>
              </a:rPr>
              <a:t>الكرة </a:t>
            </a:r>
            <a:r>
              <a:rPr lang="ar-IQ" dirty="0" smtClean="0">
                <a:solidFill>
                  <a:schemeClr val="bg1"/>
                </a:solidFill>
              </a:rPr>
              <a:t>، وإذا أستخدم أكثر من ذلك يرتكب الفريق </a:t>
            </a:r>
            <a:r>
              <a:rPr lang="ar-IQ" dirty="0" err="1" smtClean="0">
                <a:solidFill>
                  <a:schemeClr val="bg1"/>
                </a:solidFill>
              </a:rPr>
              <a:t>خطأ </a:t>
            </a:r>
            <a:r>
              <a:rPr lang="ar-IQ" dirty="0" smtClean="0">
                <a:solidFill>
                  <a:schemeClr val="bg1"/>
                </a:solidFill>
              </a:rPr>
              <a:t>" </a:t>
            </a:r>
            <a:r>
              <a:rPr lang="ar-IQ" b="1" dirty="0" smtClean="0">
                <a:solidFill>
                  <a:schemeClr val="bg1"/>
                </a:solidFill>
              </a:rPr>
              <a:t>أربع </a:t>
            </a:r>
            <a:r>
              <a:rPr lang="ar-IQ" b="1" dirty="0" err="1" smtClean="0">
                <a:solidFill>
                  <a:schemeClr val="bg1"/>
                </a:solidFill>
              </a:rPr>
              <a:t>ضربات</a:t>
            </a:r>
            <a:r>
              <a:rPr lang="ar-IQ" dirty="0" err="1" smtClean="0">
                <a:solidFill>
                  <a:schemeClr val="bg1"/>
                </a:solidFill>
              </a:rPr>
              <a:t> "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اللمسات المتتالية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لا يجوز للاعب أن يضرب الكرة مرتين متتاليتين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(</a:t>
            </a:r>
            <a:r>
              <a:rPr lang="ar-IQ" dirty="0" err="1" smtClean="0">
                <a:solidFill>
                  <a:schemeClr val="bg1"/>
                </a:solidFill>
              </a:rPr>
              <a:t>بأستثناء</a:t>
            </a:r>
            <a:r>
              <a:rPr lang="ar-IQ" dirty="0" smtClean="0">
                <a:solidFill>
                  <a:schemeClr val="bg1"/>
                </a:solidFill>
              </a:rPr>
              <a:t> القواعد </a:t>
            </a:r>
            <a:r>
              <a:rPr lang="en-US" dirty="0" smtClean="0">
                <a:solidFill>
                  <a:schemeClr val="bg1"/>
                </a:solidFill>
              </a:rPr>
              <a:t>14.4.2</a:t>
            </a:r>
            <a:r>
              <a:rPr lang="ar-IQ" dirty="0" smtClean="0">
                <a:solidFill>
                  <a:schemeClr val="bg1"/>
                </a:solidFill>
              </a:rPr>
              <a:t> و </a:t>
            </a:r>
            <a:r>
              <a:rPr lang="en-US" dirty="0" smtClean="0">
                <a:solidFill>
                  <a:schemeClr val="bg1"/>
                </a:solidFill>
              </a:rPr>
              <a:t>9.2.3</a:t>
            </a:r>
            <a:r>
              <a:rPr lang="ar-IQ" dirty="0" smtClean="0">
                <a:solidFill>
                  <a:schemeClr val="bg1"/>
                </a:solidFill>
              </a:rPr>
              <a:t> </a:t>
            </a:r>
            <a:r>
              <a:rPr lang="ar-IQ" dirty="0" err="1" smtClean="0">
                <a:solidFill>
                  <a:schemeClr val="bg1"/>
                </a:solidFill>
              </a:rPr>
              <a:t>)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b="1" dirty="0" smtClean="0">
                <a:solidFill>
                  <a:schemeClr val="bg1"/>
                </a:solidFill>
              </a:rPr>
              <a:t>اللمسات المتزامنة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يحق أن يلمس لاعبان أو ثلاثة الكرة في نفس اللحظة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عندما يلمس </a:t>
            </a:r>
            <a:r>
              <a:rPr lang="ar-IQ" dirty="0" err="1" smtClean="0">
                <a:solidFill>
                  <a:schemeClr val="bg1"/>
                </a:solidFill>
              </a:rPr>
              <a:t>زميلان </a:t>
            </a:r>
            <a:r>
              <a:rPr lang="ar-IQ" dirty="0" smtClean="0">
                <a:solidFill>
                  <a:schemeClr val="bg1"/>
                </a:solidFill>
              </a:rPr>
              <a:t>(ثلاثة) الكرة في نفس </a:t>
            </a:r>
            <a:r>
              <a:rPr lang="ar-IQ" dirty="0" err="1" smtClean="0">
                <a:solidFill>
                  <a:schemeClr val="bg1"/>
                </a:solidFill>
              </a:rPr>
              <a:t>الوقت </a:t>
            </a:r>
            <a:r>
              <a:rPr lang="ar-IQ" dirty="0" smtClean="0">
                <a:solidFill>
                  <a:schemeClr val="bg1"/>
                </a:solidFill>
              </a:rPr>
              <a:t>، يحتسب ذلك </a:t>
            </a:r>
            <a:r>
              <a:rPr lang="ar-IQ" dirty="0" err="1" smtClean="0">
                <a:solidFill>
                  <a:schemeClr val="bg1"/>
                </a:solidFill>
              </a:rPr>
              <a:t>ضربتين </a:t>
            </a:r>
            <a:r>
              <a:rPr lang="ar-IQ" dirty="0" smtClean="0">
                <a:solidFill>
                  <a:schemeClr val="bg1"/>
                </a:solidFill>
              </a:rPr>
              <a:t>(ثلاثة</a:t>
            </a:r>
            <a:r>
              <a:rPr lang="ar-IQ" dirty="0" err="1" smtClean="0">
                <a:solidFill>
                  <a:schemeClr val="bg1"/>
                </a:solidFill>
              </a:rPr>
              <a:t>) </a:t>
            </a:r>
            <a:r>
              <a:rPr lang="ar-IQ" dirty="0" smtClean="0">
                <a:solidFill>
                  <a:schemeClr val="bg1"/>
                </a:solidFill>
              </a:rPr>
              <a:t>(باستثناء الصد)، وعندما يحاولون الوصول إلى الكرة ولكن يلمسها </a:t>
            </a:r>
            <a:r>
              <a:rPr lang="ar-IQ" dirty="0" err="1" smtClean="0">
                <a:solidFill>
                  <a:schemeClr val="bg1"/>
                </a:solidFill>
              </a:rPr>
              <a:t>أحدهم </a:t>
            </a:r>
            <a:r>
              <a:rPr lang="ar-IQ" dirty="0" smtClean="0">
                <a:solidFill>
                  <a:schemeClr val="bg1"/>
                </a:solidFill>
              </a:rPr>
              <a:t>، تحتسب ضربة </a:t>
            </a:r>
            <a:r>
              <a:rPr lang="ar-IQ" dirty="0" err="1" smtClean="0">
                <a:solidFill>
                  <a:schemeClr val="bg1"/>
                </a:solidFill>
              </a:rPr>
              <a:t>واحدة </a:t>
            </a:r>
            <a:r>
              <a:rPr lang="ar-IQ" dirty="0" smtClean="0">
                <a:solidFill>
                  <a:schemeClr val="bg1"/>
                </a:solidFill>
              </a:rPr>
              <a:t>، </a:t>
            </a:r>
            <a:r>
              <a:rPr lang="ar-IQ" dirty="0" err="1" smtClean="0">
                <a:solidFill>
                  <a:schemeClr val="bg1"/>
                </a:solidFill>
              </a:rPr>
              <a:t>ولايشكل</a:t>
            </a:r>
            <a:r>
              <a:rPr lang="ar-IQ" dirty="0" smtClean="0">
                <a:solidFill>
                  <a:schemeClr val="bg1"/>
                </a:solidFill>
              </a:rPr>
              <a:t> </a:t>
            </a:r>
            <a:r>
              <a:rPr lang="ar-IQ" dirty="0" err="1" smtClean="0">
                <a:solidFill>
                  <a:schemeClr val="bg1"/>
                </a:solidFill>
              </a:rPr>
              <a:t>إصطدام</a:t>
            </a:r>
            <a:r>
              <a:rPr lang="ar-IQ" dirty="0" smtClean="0">
                <a:solidFill>
                  <a:schemeClr val="bg1"/>
                </a:solidFill>
              </a:rPr>
              <a:t> اللاعبين </a:t>
            </a:r>
            <a:r>
              <a:rPr lang="ar-IQ" dirty="0" err="1" smtClean="0">
                <a:solidFill>
                  <a:schemeClr val="bg1"/>
                </a:solidFill>
              </a:rPr>
              <a:t>خطأ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عندما يلمس متنافسان الكرة في نفس الوقت فوق </a:t>
            </a:r>
            <a:r>
              <a:rPr lang="ar-IQ" dirty="0" err="1" smtClean="0">
                <a:solidFill>
                  <a:schemeClr val="bg1"/>
                </a:solidFill>
              </a:rPr>
              <a:t>الشبكة </a:t>
            </a:r>
            <a:r>
              <a:rPr lang="ar-IQ" dirty="0" smtClean="0">
                <a:solidFill>
                  <a:schemeClr val="bg1"/>
                </a:solidFill>
              </a:rPr>
              <a:t>، وتظل الكرة في </a:t>
            </a:r>
            <a:r>
              <a:rPr lang="ar-IQ" dirty="0" err="1" smtClean="0">
                <a:solidFill>
                  <a:schemeClr val="bg1"/>
                </a:solidFill>
              </a:rPr>
              <a:t>اللعب </a:t>
            </a:r>
            <a:r>
              <a:rPr lang="ar-IQ" dirty="0" smtClean="0">
                <a:solidFill>
                  <a:schemeClr val="bg1"/>
                </a:solidFill>
              </a:rPr>
              <a:t>، يكون للفريق المستقبل للكرة الأحقية في ثلاث ضربات </a:t>
            </a:r>
            <a:r>
              <a:rPr lang="ar-IQ" dirty="0" err="1" smtClean="0">
                <a:solidFill>
                  <a:schemeClr val="bg1"/>
                </a:solidFill>
              </a:rPr>
              <a:t>أخرى </a:t>
            </a:r>
            <a:r>
              <a:rPr lang="ar-IQ" dirty="0" smtClean="0">
                <a:solidFill>
                  <a:schemeClr val="bg1"/>
                </a:solidFill>
              </a:rPr>
              <a:t>، وعندما تذهب مثل تلك </a:t>
            </a:r>
            <a:r>
              <a:rPr lang="ar-IQ" dirty="0" err="1" smtClean="0">
                <a:solidFill>
                  <a:schemeClr val="bg1"/>
                </a:solidFill>
              </a:rPr>
              <a:t>الكرة </a:t>
            </a:r>
            <a:r>
              <a:rPr lang="ar-IQ" dirty="0" smtClean="0">
                <a:solidFill>
                  <a:schemeClr val="bg1"/>
                </a:solidFill>
              </a:rPr>
              <a:t>" </a:t>
            </a:r>
            <a:r>
              <a:rPr lang="ar-IQ" dirty="0" err="1" smtClean="0">
                <a:solidFill>
                  <a:schemeClr val="bg1"/>
                </a:solidFill>
              </a:rPr>
              <a:t>خارجاً </a:t>
            </a:r>
            <a:r>
              <a:rPr lang="ar-IQ" dirty="0" smtClean="0">
                <a:solidFill>
                  <a:schemeClr val="bg1"/>
                </a:solidFill>
              </a:rPr>
              <a:t>" فإنه خطأ الفريق الذي في الجهة </a:t>
            </a:r>
            <a:r>
              <a:rPr lang="ar-IQ" dirty="0" err="1" smtClean="0">
                <a:solidFill>
                  <a:schemeClr val="bg1"/>
                </a:solidFill>
              </a:rPr>
              <a:t>العكسية 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IQ" dirty="0" smtClean="0">
                <a:solidFill>
                  <a:schemeClr val="bg1"/>
                </a:solidFill>
              </a:rPr>
              <a:t>إذا ادت اللمسات المتزامنة بواسطة متنافسين فوق الشبكة إلى إطالة اللمسة مع </a:t>
            </a:r>
            <a:r>
              <a:rPr lang="ar-IQ" dirty="0" err="1" smtClean="0">
                <a:solidFill>
                  <a:schemeClr val="bg1"/>
                </a:solidFill>
              </a:rPr>
              <a:t>الكرة </a:t>
            </a:r>
            <a:r>
              <a:rPr lang="ar-IQ" dirty="0" smtClean="0">
                <a:solidFill>
                  <a:schemeClr val="bg1"/>
                </a:solidFill>
              </a:rPr>
              <a:t>، فاللعب يستمر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  <a:p>
            <a:endParaRPr lang="ar-IQ" dirty="0"/>
          </a:p>
        </p:txBody>
      </p:sp>
      <p:sp>
        <p:nvSpPr>
          <p:cNvPr id="3" name="عنوان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417512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>
                <a:solidFill>
                  <a:schemeClr val="bg1"/>
                </a:solidFill>
              </a:rPr>
              <a:t>لعب الكرة </a:t>
            </a:r>
            <a:endParaRPr lang="ar-IQ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99592" y="548680"/>
            <a:ext cx="7632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 smtClean="0">
                <a:solidFill>
                  <a:schemeClr val="bg1"/>
                </a:solidFill>
              </a:rPr>
              <a:t>الأخطاء في لعب الكرة</a:t>
            </a:r>
            <a:endParaRPr lang="en-US" sz="2400" u="sng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الأربع </a:t>
            </a:r>
            <a:r>
              <a:rPr lang="ar-IQ" b="1" dirty="0" err="1" smtClean="0">
                <a:solidFill>
                  <a:schemeClr val="bg1"/>
                </a:solidFill>
              </a:rPr>
              <a:t>لمسات </a:t>
            </a:r>
            <a:r>
              <a:rPr lang="ar-IQ" b="1" dirty="0" smtClean="0">
                <a:solidFill>
                  <a:schemeClr val="bg1"/>
                </a:solidFill>
              </a:rPr>
              <a:t>: يضرب الفريق الكرة أربع مرات قبل إرجاعها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smtClean="0">
                <a:solidFill>
                  <a:schemeClr val="bg1"/>
                </a:solidFill>
              </a:rPr>
              <a:t>الضربة </a:t>
            </a:r>
            <a:r>
              <a:rPr lang="ar-IQ" b="1" dirty="0" err="1" smtClean="0">
                <a:solidFill>
                  <a:schemeClr val="bg1"/>
                </a:solidFill>
              </a:rPr>
              <a:t>المساعدة </a:t>
            </a:r>
            <a:r>
              <a:rPr lang="ar-IQ" b="1" dirty="0" smtClean="0">
                <a:solidFill>
                  <a:schemeClr val="bg1"/>
                </a:solidFill>
              </a:rPr>
              <a:t>: يأخذ اللاعب مساعدة من زميله أو أي </a:t>
            </a:r>
            <a:r>
              <a:rPr lang="ar-IQ" b="1" dirty="0" err="1" smtClean="0">
                <a:solidFill>
                  <a:schemeClr val="bg1"/>
                </a:solidFill>
              </a:rPr>
              <a:t>عائق </a:t>
            </a:r>
            <a:r>
              <a:rPr lang="ar-IQ" b="1" dirty="0" smtClean="0">
                <a:solidFill>
                  <a:schemeClr val="bg1"/>
                </a:solidFill>
              </a:rPr>
              <a:t>/ جسم داخل منطقة </a:t>
            </a:r>
            <a:r>
              <a:rPr lang="ar-IQ" b="1" dirty="0" err="1" smtClean="0">
                <a:solidFill>
                  <a:schemeClr val="bg1"/>
                </a:solidFill>
              </a:rPr>
              <a:t>اللعب </a:t>
            </a:r>
            <a:r>
              <a:rPr lang="ar-IQ" b="1" dirty="0" smtClean="0">
                <a:solidFill>
                  <a:schemeClr val="bg1"/>
                </a:solidFill>
              </a:rPr>
              <a:t>، بغرض ضرب </a:t>
            </a:r>
            <a:r>
              <a:rPr lang="ar-IQ" b="1" dirty="0" err="1" smtClean="0">
                <a:solidFill>
                  <a:schemeClr val="bg1"/>
                </a:solidFill>
              </a:rPr>
              <a:t>الكرة .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ar-IQ" b="1" dirty="0" err="1" smtClean="0">
                <a:solidFill>
                  <a:schemeClr val="bg1"/>
                </a:solidFill>
              </a:rPr>
              <a:t>المسك </a:t>
            </a:r>
            <a:r>
              <a:rPr lang="ar-IQ" b="1" dirty="0" smtClean="0">
                <a:solidFill>
                  <a:schemeClr val="bg1"/>
                </a:solidFill>
              </a:rPr>
              <a:t>: تمسك أو ترمى </a:t>
            </a:r>
            <a:r>
              <a:rPr lang="ar-IQ" b="1" dirty="0" err="1" smtClean="0">
                <a:solidFill>
                  <a:schemeClr val="bg1"/>
                </a:solidFill>
              </a:rPr>
              <a:t>الكرة </a:t>
            </a:r>
            <a:r>
              <a:rPr lang="ar-IQ" b="1" dirty="0" smtClean="0">
                <a:solidFill>
                  <a:schemeClr val="bg1"/>
                </a:solidFill>
              </a:rPr>
              <a:t>، ولا ترتد من الضربة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b="1" dirty="0" smtClean="0">
                <a:solidFill>
                  <a:schemeClr val="bg1"/>
                </a:solidFill>
              </a:rPr>
              <a:t>اللمسة </a:t>
            </a:r>
            <a:r>
              <a:rPr lang="ar-IQ" b="1" dirty="0" err="1" smtClean="0">
                <a:solidFill>
                  <a:schemeClr val="bg1"/>
                </a:solidFill>
              </a:rPr>
              <a:t>المزدوجة </a:t>
            </a:r>
            <a:r>
              <a:rPr lang="ar-IQ" b="1" dirty="0" smtClean="0">
                <a:solidFill>
                  <a:schemeClr val="bg1"/>
                </a:solidFill>
              </a:rPr>
              <a:t>: يضرب اللاعب الكرة مرتين </a:t>
            </a:r>
            <a:r>
              <a:rPr lang="ar-IQ" b="1" dirty="0" err="1" smtClean="0">
                <a:solidFill>
                  <a:schemeClr val="bg1"/>
                </a:solidFill>
              </a:rPr>
              <a:t>متتاليتين </a:t>
            </a:r>
            <a:r>
              <a:rPr lang="ar-IQ" b="1" dirty="0" smtClean="0">
                <a:solidFill>
                  <a:schemeClr val="bg1"/>
                </a:solidFill>
              </a:rPr>
              <a:t>، أو تلمس الكرة أجزاء مختلفة من جسمه على </a:t>
            </a:r>
            <a:r>
              <a:rPr lang="ar-IQ" b="1" dirty="0" err="1" smtClean="0">
                <a:solidFill>
                  <a:schemeClr val="bg1"/>
                </a:solidFill>
              </a:rPr>
              <a:t>التوالي .</a:t>
            </a:r>
            <a:endParaRPr lang="ar-IQ" b="1" dirty="0" smtClean="0">
              <a:solidFill>
                <a:schemeClr val="bg1"/>
              </a:solidFill>
            </a:endParaRPr>
          </a:p>
          <a:p>
            <a:endParaRPr lang="ar-IQ" dirty="0" smtClean="0">
              <a:solidFill>
                <a:schemeClr val="bg1"/>
              </a:solidFill>
            </a:endParaRPr>
          </a:p>
          <a:p>
            <a:endParaRPr lang="ar-IQ" dirty="0" smtClean="0">
              <a:solidFill>
                <a:schemeClr val="bg1"/>
              </a:solidFill>
            </a:endParaRPr>
          </a:p>
          <a:p>
            <a:endParaRPr lang="ar-IQ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 </a:t>
            </a:r>
          </a:p>
        </p:txBody>
      </p:sp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971600" y="2575560"/>
          <a:ext cx="7632848" cy="3714005"/>
        </p:xfrm>
        <a:graphic>
          <a:graphicData uri="http://schemas.openxmlformats.org/drawingml/2006/table">
            <a:tbl>
              <a:tblPr rtl="1"/>
              <a:tblGrid>
                <a:gridCol w="7632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71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ar-IQ" sz="1400" b="1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Simplified Arabic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endParaRPr lang="ar-IQ" sz="1600" b="1" u="sng" dirty="0" smtClean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Simplified Arabic"/>
                      </a:endParaRPr>
                    </a:p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2000" b="1" u="sng" dirty="0" smtClean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عبور </a:t>
                      </a:r>
                      <a:r>
                        <a:rPr lang="ar-IQ" sz="2000" b="1" u="sng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الكرة للشبكة</a:t>
                      </a:r>
                      <a:endParaRPr lang="en-US" sz="2000" u="sng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430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يجب أن تعبر الكرة المرسلة إلى ملعب المنافس فوق الشبكة من خلال مجال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العبور 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، مجال العبور هو الجزء من المستوى العمودي للشبكة والمحدد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كالتالي :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71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من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الأسفل 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، بواسطة الحافة العليا للشبكة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71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من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الجانبين 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، بواسطة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العصاتين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 الهوائيتين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وإمتدادهما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الوهمي .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715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من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الأعلى 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، بواسطة السقف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430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يحق </a:t>
                      </a:r>
                      <a:r>
                        <a:rPr lang="ar-IQ" sz="1600" b="1" dirty="0" err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إستعادة</a:t>
                      </a:r>
                      <a:r>
                        <a:rPr lang="ar-IQ" sz="1600" b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Simplified Arabic"/>
                        </a:rPr>
                        <a:t> الكرة التي عبرت مستوى الشبكة إلى المنطقة الحرة للمنافس كلياً أو جزئياً من خلال المجال الخارجي ضمن الفريق بشرط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 lnSpcReduction="10000"/>
          </a:bodyPr>
          <a:lstStyle/>
          <a:p>
            <a:r>
              <a:rPr lang="ar-IQ" sz="1900" b="1" dirty="0" smtClean="0">
                <a:solidFill>
                  <a:schemeClr val="bg1"/>
                </a:solidFill>
              </a:rPr>
              <a:t>عدم لمس اللاعب ملعب المنافس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تعبر الكرة عند </a:t>
            </a:r>
            <a:r>
              <a:rPr lang="ar-IQ" sz="1900" b="1" dirty="0" err="1" smtClean="0">
                <a:solidFill>
                  <a:schemeClr val="bg1"/>
                </a:solidFill>
              </a:rPr>
              <a:t>إستعادتها</a:t>
            </a:r>
            <a:r>
              <a:rPr lang="ar-IQ" sz="1900" b="1" dirty="0" smtClean="0">
                <a:solidFill>
                  <a:schemeClr val="bg1"/>
                </a:solidFill>
              </a:rPr>
              <a:t> مستوى الشبكة كلياً أو جزئياً مرة آخرى من خلال المجال الخارجي على نفس الجانب من </a:t>
            </a:r>
            <a:r>
              <a:rPr lang="ar-IQ" sz="1900" b="1" dirty="0" err="1" smtClean="0">
                <a:solidFill>
                  <a:schemeClr val="bg1"/>
                </a:solidFill>
              </a:rPr>
              <a:t>الملعب .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لا يحق للفريق المنافس منع هذا </a:t>
            </a:r>
            <a:r>
              <a:rPr lang="ar-IQ" sz="1900" b="1" dirty="0" err="1" smtClean="0">
                <a:solidFill>
                  <a:schemeClr val="bg1"/>
                </a:solidFill>
              </a:rPr>
              <a:t>الآداء</a:t>
            </a:r>
            <a:r>
              <a:rPr lang="ar-IQ" sz="1900" b="1" dirty="0" smtClean="0">
                <a:solidFill>
                  <a:schemeClr val="bg1"/>
                </a:solidFill>
              </a:rPr>
              <a:t> </a:t>
            </a:r>
            <a:r>
              <a:rPr lang="ar-IQ" sz="1900" b="1" dirty="0" err="1" smtClean="0">
                <a:solidFill>
                  <a:schemeClr val="bg1"/>
                </a:solidFill>
              </a:rPr>
              <a:t>.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الكرة التي تتجه لملعب المنافس من خلال المجال السفلي تكون في اللعب حتى لحظة عبورها 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u="sng" dirty="0" smtClean="0">
                <a:solidFill>
                  <a:schemeClr val="bg1"/>
                </a:solidFill>
              </a:rPr>
              <a:t>لمس الكـرة للشبكـة</a:t>
            </a:r>
            <a:endParaRPr lang="en-US" sz="1900" b="1" u="sng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ايجوز أن تلمس الكرة الشبكة عند </a:t>
            </a:r>
            <a:r>
              <a:rPr lang="ar-IQ" sz="1900" b="1" dirty="0" err="1" smtClean="0">
                <a:solidFill>
                  <a:schemeClr val="bg1"/>
                </a:solidFill>
              </a:rPr>
              <a:t>عبورها .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لكرة في الشبكة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يجوز </a:t>
            </a:r>
            <a:r>
              <a:rPr lang="ar-IQ" sz="1900" b="1" dirty="0" err="1" smtClean="0">
                <a:solidFill>
                  <a:schemeClr val="bg1"/>
                </a:solidFill>
              </a:rPr>
              <a:t>إستعادة</a:t>
            </a:r>
            <a:r>
              <a:rPr lang="ar-IQ" sz="1900" b="1" dirty="0" smtClean="0">
                <a:solidFill>
                  <a:schemeClr val="bg1"/>
                </a:solidFill>
              </a:rPr>
              <a:t> الكرة التي تصطدم بالشبكة في حدود الضربات الثلاث </a:t>
            </a:r>
            <a:r>
              <a:rPr lang="ar-IQ" sz="1900" b="1" dirty="0" err="1" smtClean="0">
                <a:solidFill>
                  <a:schemeClr val="bg1"/>
                </a:solidFill>
              </a:rPr>
              <a:t>للفريق .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ar-IQ" sz="1900" b="1" dirty="0" smtClean="0">
                <a:solidFill>
                  <a:schemeClr val="bg1"/>
                </a:solidFill>
              </a:rPr>
              <a:t>إذا مزقت الكرة عيون الشبكة أو </a:t>
            </a:r>
            <a:r>
              <a:rPr lang="ar-IQ" sz="1900" b="1" dirty="0" err="1" smtClean="0">
                <a:solidFill>
                  <a:schemeClr val="bg1"/>
                </a:solidFill>
              </a:rPr>
              <a:t>أسقطتها </a:t>
            </a:r>
            <a:r>
              <a:rPr lang="ar-IQ" sz="1900" b="1" dirty="0" smtClean="0">
                <a:solidFill>
                  <a:schemeClr val="bg1"/>
                </a:solidFill>
              </a:rPr>
              <a:t>، يلغي التداول ويعاد.</a:t>
            </a:r>
            <a:endParaRPr lang="en-US" sz="1900" b="1" dirty="0" smtClean="0">
              <a:solidFill>
                <a:schemeClr val="bg1"/>
              </a:solidFill>
            </a:endParaRPr>
          </a:p>
          <a:p>
            <a:r>
              <a:rPr lang="en-US" sz="1900" b="1" u="sng" dirty="0" smtClean="0">
                <a:solidFill>
                  <a:schemeClr val="bg1"/>
                </a:solidFill>
              </a:rPr>
              <a:t> </a:t>
            </a:r>
            <a:r>
              <a:rPr lang="ar-IQ" sz="2000" b="1" u="sng" dirty="0" smtClean="0">
                <a:solidFill>
                  <a:schemeClr val="bg1"/>
                </a:solidFill>
              </a:rPr>
              <a:t>الوصول خلف الشبكة</a:t>
            </a:r>
            <a:endParaRPr lang="en-US" sz="2000" b="1" u="sng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في عملية </a:t>
            </a:r>
            <a:r>
              <a:rPr lang="ar-IQ" sz="2000" dirty="0" err="1" smtClean="0">
                <a:solidFill>
                  <a:schemeClr val="bg1"/>
                </a:solidFill>
              </a:rPr>
              <a:t>الصد </a:t>
            </a:r>
            <a:r>
              <a:rPr lang="ar-IQ" sz="2000" dirty="0" smtClean="0">
                <a:solidFill>
                  <a:schemeClr val="bg1"/>
                </a:solidFill>
              </a:rPr>
              <a:t>، يحق للقائم بالصد لمس الكرة خلف الشبكة بشرط ألا يتداخل مع لعب المنافس قبل أو أثناء الضربة الهجومية </a:t>
            </a:r>
            <a:r>
              <a:rPr lang="ar-IQ" sz="2000" dirty="0" err="1" smtClean="0">
                <a:solidFill>
                  <a:schemeClr val="bg1"/>
                </a:solidFill>
              </a:rPr>
              <a:t>للأخير .</a:t>
            </a:r>
            <a:endParaRPr lang="en-US" sz="20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ar-IQ" sz="2000" dirty="0" smtClean="0">
                <a:solidFill>
                  <a:schemeClr val="bg1"/>
                </a:solidFill>
              </a:rPr>
              <a:t>يسمح للاعب بتمرير يده خلف الشبكة بعد الضربة الهجومية بشرط أن تكون اللمسة قد تمت داخل مجال </a:t>
            </a:r>
            <a:r>
              <a:rPr lang="ar-IQ" sz="2000" dirty="0" err="1" smtClean="0">
                <a:solidFill>
                  <a:schemeClr val="bg1"/>
                </a:solidFill>
              </a:rPr>
              <a:t>لعبه .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 </a:t>
            </a:r>
          </a:p>
          <a:p>
            <a:endParaRPr lang="en-US" sz="1900" dirty="0" smtClean="0">
              <a:solidFill>
                <a:schemeClr val="bg1"/>
              </a:solidFill>
            </a:endParaRPr>
          </a:p>
          <a:p>
            <a:endParaRPr lang="ar-IQ" dirty="0">
              <a:solidFill>
                <a:schemeClr val="bg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Autofit/>
          </a:bodyPr>
          <a:lstStyle/>
          <a:p>
            <a:pPr algn="ctr"/>
            <a:r>
              <a:rPr lang="ar-IQ" sz="2800" dirty="0" smtClean="0">
                <a:solidFill>
                  <a:schemeClr val="bg1"/>
                </a:solidFill>
              </a:rPr>
              <a:t>عبور الكرة </a:t>
            </a:r>
            <a:r>
              <a:rPr lang="ar-IQ" sz="2800" dirty="0" err="1" smtClean="0">
                <a:solidFill>
                  <a:schemeClr val="bg1"/>
                </a:solidFill>
              </a:rPr>
              <a:t>للشبكه</a:t>
            </a:r>
            <a:endParaRPr lang="ar-IQ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827584" y="404664"/>
            <a:ext cx="784887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 err="1" smtClean="0">
                <a:solidFill>
                  <a:schemeClr val="bg1"/>
                </a:solidFill>
              </a:rPr>
              <a:t>أجتياز</a:t>
            </a:r>
            <a:r>
              <a:rPr lang="ar-IQ" sz="2400" b="1" u="sng" dirty="0" smtClean="0">
                <a:solidFill>
                  <a:schemeClr val="bg1"/>
                </a:solidFill>
              </a:rPr>
              <a:t> أسفل الشبكة</a:t>
            </a:r>
            <a:r>
              <a:rPr lang="en-US" sz="1600" b="1" dirty="0" smtClean="0">
                <a:solidFill>
                  <a:schemeClr val="bg1"/>
                </a:solidFill>
              </a:rPr>
              <a:t/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يسمح </a:t>
            </a:r>
            <a:r>
              <a:rPr lang="ar-IQ" b="1" dirty="0" err="1" smtClean="0">
                <a:solidFill>
                  <a:schemeClr val="bg1"/>
                </a:solidFill>
              </a:rPr>
              <a:t>بالأجتياز</a:t>
            </a:r>
            <a:r>
              <a:rPr lang="ar-IQ" b="1" dirty="0" smtClean="0">
                <a:solidFill>
                  <a:schemeClr val="bg1"/>
                </a:solidFill>
              </a:rPr>
              <a:t> إلى داخل مجال المنافس تحت </a:t>
            </a:r>
            <a:r>
              <a:rPr lang="ar-IQ" b="1" dirty="0" err="1" smtClean="0">
                <a:solidFill>
                  <a:schemeClr val="bg1"/>
                </a:solidFill>
              </a:rPr>
              <a:t>الشبكة </a:t>
            </a:r>
            <a:r>
              <a:rPr lang="ar-IQ" b="1" dirty="0" smtClean="0">
                <a:solidFill>
                  <a:schemeClr val="bg1"/>
                </a:solidFill>
              </a:rPr>
              <a:t>، بشرط ألا يتدخل ذلك مع لعب المنافس</a:t>
            </a:r>
            <a:br>
              <a:rPr lang="ar-IQ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 </a:t>
            </a:r>
            <a:br>
              <a:rPr lang="ar-IQ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الاجتياز إلى داخل ملعب المنافس وراء خط </a:t>
            </a:r>
            <a:r>
              <a:rPr lang="ar-IQ" b="1" dirty="0" err="1" smtClean="0">
                <a:solidFill>
                  <a:schemeClr val="bg1"/>
                </a:solidFill>
              </a:rPr>
              <a:t>المنتصف :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 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يسمح بلمس ملعب المنافس </a:t>
            </a:r>
            <a:r>
              <a:rPr lang="ar-IQ" b="1" dirty="0" err="1" smtClean="0">
                <a:solidFill>
                  <a:schemeClr val="bg1"/>
                </a:solidFill>
              </a:rPr>
              <a:t>بالقدم </a:t>
            </a:r>
            <a:r>
              <a:rPr lang="ar-IQ" b="1" dirty="0" smtClean="0">
                <a:solidFill>
                  <a:schemeClr val="bg1"/>
                </a:solidFill>
              </a:rPr>
              <a:t>(بالأقدام) بشرط  أن يبقى جزء من </a:t>
            </a:r>
            <a:r>
              <a:rPr lang="ar-IQ" b="1" dirty="0" err="1" smtClean="0">
                <a:solidFill>
                  <a:schemeClr val="bg1"/>
                </a:solidFill>
              </a:rPr>
              <a:t>القدم </a:t>
            </a:r>
            <a:r>
              <a:rPr lang="ar-IQ" b="1" dirty="0" smtClean="0">
                <a:solidFill>
                  <a:schemeClr val="bg1"/>
                </a:solidFill>
              </a:rPr>
              <a:t>(الأقدام) إما ملامساً أو مباشرة فوق خط </a:t>
            </a:r>
            <a:r>
              <a:rPr lang="ar-IQ" b="1" dirty="0" err="1" smtClean="0">
                <a:solidFill>
                  <a:schemeClr val="bg1"/>
                </a:solidFill>
              </a:rPr>
              <a:t>المنتصف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يسمح بلمس ملعب المنافس بأي جزء من الجسم فوق الأقدام بشرط أن لا يتدخل هذا مع لعب </a:t>
            </a:r>
            <a:r>
              <a:rPr lang="ar-IQ" b="1" dirty="0" err="1" smtClean="0">
                <a:solidFill>
                  <a:schemeClr val="bg1"/>
                </a:solidFill>
              </a:rPr>
              <a:t>المنافس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يحق للاعب أن يدخل ملعب المنافس بعد أن تكون الكرة خارج اللعب.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يحق للاعبين </a:t>
            </a:r>
            <a:r>
              <a:rPr lang="ar-IQ" b="1" dirty="0" err="1" smtClean="0">
                <a:solidFill>
                  <a:schemeClr val="bg1"/>
                </a:solidFill>
              </a:rPr>
              <a:t>الإجتياز</a:t>
            </a:r>
            <a:r>
              <a:rPr lang="ar-IQ" b="1" dirty="0" smtClean="0">
                <a:solidFill>
                  <a:schemeClr val="bg1"/>
                </a:solidFill>
              </a:rPr>
              <a:t> إلى داخل المنطقة الحرة للمنافس بشرط أن لا يتدخلوا مع لعب المنافس </a:t>
            </a:r>
          </a:p>
          <a:p>
            <a:r>
              <a:rPr lang="ar-IQ" b="1" dirty="0" err="1" smtClean="0">
                <a:solidFill>
                  <a:schemeClr val="bg1"/>
                </a:solidFill>
              </a:rPr>
              <a:t>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sz="2400" b="1" u="sng" dirty="0" smtClean="0">
                <a:solidFill>
                  <a:schemeClr val="bg1"/>
                </a:solidFill>
              </a:rPr>
              <a:t>لمـــس الشبكـة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لا يعتبر لمس الشبكة بواسطة اللاعب </a:t>
            </a:r>
            <a:r>
              <a:rPr lang="ar-IQ" b="1" dirty="0" err="1" smtClean="0">
                <a:solidFill>
                  <a:schemeClr val="bg1"/>
                </a:solidFill>
              </a:rPr>
              <a:t>خطأ </a:t>
            </a:r>
            <a:r>
              <a:rPr lang="ar-IQ" b="1" dirty="0" smtClean="0">
                <a:solidFill>
                  <a:schemeClr val="bg1"/>
                </a:solidFill>
              </a:rPr>
              <a:t>، إلا إذا كان متداخلاً مع اللعب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يجوز للاعبين لمس القائم، الحبال، أو أي جسم آخر خارج العصي الهوائية بما فيه الشبكة نفسها، بشرط أن هذا لا يتداخل مع </a:t>
            </a:r>
            <a:r>
              <a:rPr lang="ar-IQ" b="1" dirty="0" err="1" smtClean="0">
                <a:solidFill>
                  <a:schemeClr val="bg1"/>
                </a:solidFill>
              </a:rPr>
              <a:t>اللعب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عندما تدفع الكرة الشبكة وينتج عن ذلك لمسها </a:t>
            </a:r>
            <a:r>
              <a:rPr lang="ar-IQ" b="1" dirty="0" err="1" smtClean="0">
                <a:solidFill>
                  <a:schemeClr val="bg1"/>
                </a:solidFill>
              </a:rPr>
              <a:t>للمنافس </a:t>
            </a:r>
            <a:r>
              <a:rPr lang="ar-IQ" b="1" dirty="0" smtClean="0">
                <a:solidFill>
                  <a:schemeClr val="bg1"/>
                </a:solidFill>
              </a:rPr>
              <a:t>، لا يوجد خطأ قد أرتكب.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 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u="sng" dirty="0" smtClean="0">
                <a:solidFill>
                  <a:schemeClr val="bg1"/>
                </a:solidFill>
              </a:rPr>
              <a:t>أخطاء اللاعب عند الشبكة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يلمس اللاعب الكرة أو المنافس في مجال المنافس قبل أو أثناء الضربة الهجومية </a:t>
            </a:r>
            <a:r>
              <a:rPr lang="ar-IQ" b="1" dirty="0" err="1" smtClean="0">
                <a:solidFill>
                  <a:schemeClr val="bg1"/>
                </a:solidFill>
              </a:rPr>
              <a:t>للمنافس .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ar-IQ" b="1" dirty="0" smtClean="0">
                <a:solidFill>
                  <a:schemeClr val="bg1"/>
                </a:solidFill>
              </a:rPr>
              <a:t>يتداخل اللاعب مع لعب المنافس بينما يجتاز إلى مجال المنافس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/>
            </a:r>
            <a:br>
              <a:rPr lang="en-US" sz="1600" b="1" dirty="0" smtClean="0">
                <a:solidFill>
                  <a:schemeClr val="bg1"/>
                </a:solidFill>
              </a:rPr>
            </a:br>
            <a:endParaRPr lang="ar-IQ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040560"/>
          </a:xfrm>
        </p:spPr>
        <p:txBody>
          <a:bodyPr>
            <a:normAutofit fontScale="25000" lnSpcReduction="20000"/>
          </a:bodyPr>
          <a:lstStyle/>
          <a:p>
            <a:r>
              <a:rPr lang="ar-IQ" sz="6400" b="1" dirty="0" smtClean="0">
                <a:solidFill>
                  <a:schemeClr val="bg1"/>
                </a:solidFill>
              </a:rPr>
              <a:t>تجتاز </a:t>
            </a:r>
            <a:r>
              <a:rPr lang="ar-IQ" sz="6400" b="1" dirty="0" err="1" smtClean="0">
                <a:solidFill>
                  <a:schemeClr val="bg1"/>
                </a:solidFill>
              </a:rPr>
              <a:t>قدم </a:t>
            </a:r>
            <a:r>
              <a:rPr lang="ar-IQ" sz="6400" b="1" dirty="0" smtClean="0">
                <a:solidFill>
                  <a:schemeClr val="bg1"/>
                </a:solidFill>
              </a:rPr>
              <a:t>(أقدام) اللاعب بالكامل لملعب </a:t>
            </a:r>
            <a:r>
              <a:rPr lang="ar-IQ" sz="6400" b="1" dirty="0" err="1" smtClean="0">
                <a:solidFill>
                  <a:schemeClr val="bg1"/>
                </a:solidFill>
              </a:rPr>
              <a:t>المنافس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يتداخل اللاعب مع لعب المنافس </a:t>
            </a:r>
            <a:r>
              <a:rPr lang="ar-IQ" sz="6400" b="1" dirty="0" err="1" smtClean="0">
                <a:solidFill>
                  <a:schemeClr val="bg1"/>
                </a:solidFill>
              </a:rPr>
              <a:t>بواسطة </a:t>
            </a:r>
            <a:r>
              <a:rPr lang="ar-IQ" sz="6400" b="1" dirty="0" smtClean="0">
                <a:solidFill>
                  <a:schemeClr val="bg1"/>
                </a:solidFill>
              </a:rPr>
              <a:t>(فيما بين</a:t>
            </a:r>
            <a:r>
              <a:rPr lang="ar-IQ" sz="6400" b="1" dirty="0" err="1" smtClean="0">
                <a:solidFill>
                  <a:schemeClr val="bg1"/>
                </a:solidFill>
              </a:rPr>
              <a:t>) :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ملامسة الشريط العلوي للشبكة أو </a:t>
            </a:r>
            <a:r>
              <a:rPr lang="ar-IQ" sz="6400" b="1" dirty="0" err="1" smtClean="0">
                <a:solidFill>
                  <a:schemeClr val="bg1"/>
                </a:solidFill>
              </a:rPr>
              <a:t>الـ </a:t>
            </a:r>
            <a:r>
              <a:rPr lang="ar-IQ" sz="6400" b="1" dirty="0" smtClean="0">
                <a:solidFill>
                  <a:schemeClr val="bg1"/>
                </a:solidFill>
              </a:rPr>
              <a:t>(80) سم من العصا الهوائية أثناء حركته للعب </a:t>
            </a:r>
            <a:r>
              <a:rPr lang="ar-IQ" sz="6400" b="1" dirty="0" err="1" smtClean="0">
                <a:solidFill>
                  <a:schemeClr val="bg1"/>
                </a:solidFill>
              </a:rPr>
              <a:t>الكرة.</a:t>
            </a:r>
            <a:r>
              <a:rPr lang="ar-IQ" sz="6400" b="1" dirty="0" smtClean="0">
                <a:solidFill>
                  <a:schemeClr val="bg1"/>
                </a:solidFill>
              </a:rPr>
              <a:t> 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ملامسة الشبكة في وقت واحد مع لعب الكرة.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أيجاد ميزة مخادعة ضد المنافس.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-  عمل حركات تعيق المحاولة الصحيحة للمنافس للعب الكرة.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u="sng" dirty="0" err="1" smtClean="0">
                <a:solidFill>
                  <a:schemeClr val="bg1"/>
                </a:solidFill>
              </a:rPr>
              <a:t>ملاحظة </a:t>
            </a:r>
            <a:r>
              <a:rPr lang="ar-IQ" sz="6400" b="1" u="sng" dirty="0" smtClean="0">
                <a:solidFill>
                  <a:schemeClr val="bg1"/>
                </a:solidFill>
              </a:rPr>
              <a:t>: </a:t>
            </a:r>
            <a:r>
              <a:rPr lang="ar-IQ" sz="6400" b="1" dirty="0" smtClean="0">
                <a:solidFill>
                  <a:schemeClr val="bg1"/>
                </a:solidFill>
              </a:rPr>
              <a:t>بعض حركات لعب الكرة يمكن أن تشمل الحركات التي لا يلمس اللاعبون الكرة </a:t>
            </a:r>
            <a:r>
              <a:rPr lang="ar-IQ" sz="6400" b="1" dirty="0" err="1" smtClean="0">
                <a:solidFill>
                  <a:schemeClr val="bg1"/>
                </a:solidFill>
              </a:rPr>
              <a:t>فعلياً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الإرســال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الإرسال هو حركة وضع الكرة في اللعب بواسطة اللاعب الخلفي الأيمن المتواجد في منطقة </a:t>
            </a:r>
            <a:r>
              <a:rPr lang="ar-IQ" sz="6400" b="1" dirty="0" err="1" smtClean="0">
                <a:solidFill>
                  <a:schemeClr val="bg1"/>
                </a:solidFill>
              </a:rPr>
              <a:t>الإرسال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الإرسال الأول في الشوط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يؤدي الإرسال الأول في الشوط الأول وكذلك الذي في الشوط </a:t>
            </a:r>
            <a:r>
              <a:rPr lang="ar-IQ" sz="6400" b="1" dirty="0" err="1" smtClean="0">
                <a:solidFill>
                  <a:schemeClr val="bg1"/>
                </a:solidFill>
              </a:rPr>
              <a:t>الفاصل </a:t>
            </a:r>
            <a:r>
              <a:rPr lang="ar-IQ" sz="6400" b="1" dirty="0" smtClean="0">
                <a:solidFill>
                  <a:schemeClr val="bg1"/>
                </a:solidFill>
              </a:rPr>
              <a:t>(الخامس</a:t>
            </a:r>
            <a:r>
              <a:rPr lang="ar-IQ" sz="6400" b="1" dirty="0" err="1" smtClean="0">
                <a:solidFill>
                  <a:schemeClr val="bg1"/>
                </a:solidFill>
              </a:rPr>
              <a:t>) </a:t>
            </a:r>
            <a:r>
              <a:rPr lang="ar-IQ" sz="6400" b="1" dirty="0" smtClean="0">
                <a:solidFill>
                  <a:schemeClr val="bg1"/>
                </a:solidFill>
              </a:rPr>
              <a:t>، بواسطة الفريق المحدد بواسطة </a:t>
            </a:r>
            <a:r>
              <a:rPr lang="ar-IQ" sz="6400" b="1" dirty="0" err="1" smtClean="0">
                <a:solidFill>
                  <a:schemeClr val="bg1"/>
                </a:solidFill>
              </a:rPr>
              <a:t>القرعة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تبدأ الأشواط الأخرى بإرسال الفريق الذي لم يقم بالإرسال أولاً في الشوط </a:t>
            </a:r>
            <a:r>
              <a:rPr lang="ar-IQ" sz="6400" b="1" dirty="0" err="1" smtClean="0">
                <a:solidFill>
                  <a:schemeClr val="bg1"/>
                </a:solidFill>
              </a:rPr>
              <a:t>السابق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en-US" sz="6400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ar-IQ" sz="8000" b="1" u="sng" dirty="0" smtClean="0">
                <a:solidFill>
                  <a:schemeClr val="bg1"/>
                </a:solidFill>
              </a:rPr>
              <a:t>ترتيـب الإرسـال</a:t>
            </a:r>
            <a:endParaRPr lang="en-US" sz="8000" b="1" u="sng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يجب أن يتبع اللاعبون ترتيب الإرسال المسجل في ورقة ترتيب </a:t>
            </a:r>
            <a:r>
              <a:rPr lang="ar-IQ" sz="6400" b="1" dirty="0" err="1" smtClean="0">
                <a:solidFill>
                  <a:schemeClr val="bg1"/>
                </a:solidFill>
              </a:rPr>
              <a:t>الدوران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بعد الإرسال الأول في </a:t>
            </a:r>
            <a:r>
              <a:rPr lang="ar-IQ" sz="6400" b="1" dirty="0" err="1" smtClean="0">
                <a:solidFill>
                  <a:schemeClr val="bg1"/>
                </a:solidFill>
              </a:rPr>
              <a:t>الشوط </a:t>
            </a:r>
            <a:r>
              <a:rPr lang="ar-IQ" sz="6400" b="1" dirty="0" smtClean="0">
                <a:solidFill>
                  <a:schemeClr val="bg1"/>
                </a:solidFill>
              </a:rPr>
              <a:t>، يحدد اللاعب الذي يقوم بالإرسال 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أنظر القواعد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err="1" smtClean="0">
                <a:solidFill>
                  <a:schemeClr val="bg1"/>
                </a:solidFill>
              </a:rPr>
              <a:t>كالتالي :</a:t>
            </a:r>
            <a:r>
              <a:rPr lang="en-US" sz="6400" b="1" dirty="0" smtClean="0">
                <a:solidFill>
                  <a:schemeClr val="bg1"/>
                </a:solidFill>
              </a:rPr>
              <a:t> </a:t>
            </a:r>
            <a:r>
              <a:rPr lang="ar-IQ" sz="6400" b="1" dirty="0" smtClean="0">
                <a:solidFill>
                  <a:schemeClr val="bg1"/>
                </a:solidFill>
              </a:rPr>
              <a:t>عندما يفوز الفريق المرسل </a:t>
            </a:r>
            <a:r>
              <a:rPr lang="ar-IQ" sz="6400" b="1" dirty="0" err="1" smtClean="0">
                <a:solidFill>
                  <a:schemeClr val="bg1"/>
                </a:solidFill>
              </a:rPr>
              <a:t>بالتداول </a:t>
            </a:r>
            <a:r>
              <a:rPr lang="ar-IQ" sz="6400" b="1" dirty="0" smtClean="0">
                <a:solidFill>
                  <a:schemeClr val="bg1"/>
                </a:solidFill>
              </a:rPr>
              <a:t>، يؤدي اللاعب الذي أرسل من </a:t>
            </a:r>
            <a:r>
              <a:rPr lang="ar-IQ" sz="6400" b="1" dirty="0" err="1" smtClean="0">
                <a:solidFill>
                  <a:schemeClr val="bg1"/>
                </a:solidFill>
              </a:rPr>
              <a:t>قبل </a:t>
            </a:r>
            <a:r>
              <a:rPr lang="ar-IQ" sz="6400" b="1" dirty="0" smtClean="0">
                <a:solidFill>
                  <a:schemeClr val="bg1"/>
                </a:solidFill>
              </a:rPr>
              <a:t>(أو بديله) الإرسال مرة </a:t>
            </a:r>
            <a:r>
              <a:rPr lang="ar-IQ" sz="6400" b="1" dirty="0" err="1" smtClean="0">
                <a:solidFill>
                  <a:schemeClr val="bg1"/>
                </a:solidFill>
              </a:rPr>
              <a:t>أخرى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عندما يفوز الفريق المستقبل </a:t>
            </a:r>
            <a:r>
              <a:rPr lang="ar-IQ" sz="6400" b="1" dirty="0" err="1" smtClean="0">
                <a:solidFill>
                  <a:schemeClr val="bg1"/>
                </a:solidFill>
              </a:rPr>
              <a:t>بالتداول </a:t>
            </a:r>
            <a:r>
              <a:rPr lang="ar-IQ" sz="6400" b="1" dirty="0" smtClean="0">
                <a:solidFill>
                  <a:schemeClr val="bg1"/>
                </a:solidFill>
              </a:rPr>
              <a:t>، فإنه يكسب الحق في </a:t>
            </a:r>
            <a:r>
              <a:rPr lang="ar-IQ" sz="6400" b="1" dirty="0" err="1" smtClean="0">
                <a:solidFill>
                  <a:schemeClr val="bg1"/>
                </a:solidFill>
              </a:rPr>
              <a:t>الإرسال </a:t>
            </a:r>
            <a:r>
              <a:rPr lang="ar-IQ" sz="6400" b="1" dirty="0" smtClean="0">
                <a:solidFill>
                  <a:schemeClr val="bg1"/>
                </a:solidFill>
              </a:rPr>
              <a:t>، ويدور قبل تأدية </a:t>
            </a:r>
            <a:r>
              <a:rPr lang="ar-IQ" sz="6400" b="1" dirty="0" err="1" smtClean="0">
                <a:solidFill>
                  <a:schemeClr val="bg1"/>
                </a:solidFill>
              </a:rPr>
              <a:t>الإرسال </a:t>
            </a:r>
            <a:r>
              <a:rPr lang="ar-IQ" sz="6400" b="1" dirty="0" smtClean="0">
                <a:solidFill>
                  <a:schemeClr val="bg1"/>
                </a:solidFill>
              </a:rPr>
              <a:t>، ويقوم بالإرسال اللاعب الذي يتحرك من المركز الأمامي الأيمن إلى المركز الخلفي </a:t>
            </a:r>
            <a:r>
              <a:rPr lang="ar-IQ" sz="6400" b="1" dirty="0" err="1" smtClean="0">
                <a:solidFill>
                  <a:schemeClr val="bg1"/>
                </a:solidFill>
              </a:rPr>
              <a:t>الأيمن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u="sng" dirty="0" smtClean="0">
                <a:solidFill>
                  <a:schemeClr val="bg1"/>
                </a:solidFill>
              </a:rPr>
              <a:t>السماح بالإرسال</a:t>
            </a:r>
            <a:endParaRPr lang="en-US" sz="6400" b="1" u="sng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يسمح الحكم الأول بالإرسال بعد التأكد من أن الفريقين مستعدين للعب وأن المرسل مستحوذ على </a:t>
            </a:r>
            <a:r>
              <a:rPr lang="ar-IQ" sz="6400" b="1" dirty="0" err="1" smtClean="0">
                <a:solidFill>
                  <a:schemeClr val="bg1"/>
                </a:solidFill>
              </a:rPr>
              <a:t>الكرة .</a:t>
            </a:r>
            <a:endParaRPr lang="en-US" sz="6400" b="1" dirty="0" smtClean="0">
              <a:solidFill>
                <a:schemeClr val="bg1"/>
              </a:solidFill>
            </a:endParaRPr>
          </a:p>
          <a:p>
            <a:r>
              <a:rPr lang="ar-IQ" sz="6400" b="1" dirty="0" smtClean="0">
                <a:solidFill>
                  <a:schemeClr val="bg1"/>
                </a:solidFill>
              </a:rPr>
              <a:t>يجب أن تضرب الكرة بيد واحدة أو بأي جزء من الذراع بعد قذفها أو تركها من </a:t>
            </a:r>
            <a:r>
              <a:rPr lang="ar-IQ" sz="6400" b="1" dirty="0" err="1" smtClean="0">
                <a:solidFill>
                  <a:schemeClr val="bg1"/>
                </a:solidFill>
              </a:rPr>
              <a:t>اليد </a:t>
            </a:r>
            <a:r>
              <a:rPr lang="ar-IQ" sz="6400" b="1" dirty="0" smtClean="0">
                <a:solidFill>
                  <a:schemeClr val="bg1"/>
                </a:solidFill>
              </a:rPr>
              <a:t>(اليدين</a:t>
            </a:r>
            <a:r>
              <a:rPr lang="ar-IQ" sz="4300" dirty="0" err="1" smtClean="0">
                <a:solidFill>
                  <a:schemeClr val="bg1"/>
                </a:solidFill>
              </a:rPr>
              <a:t>) .</a:t>
            </a:r>
            <a:endParaRPr lang="en-US" sz="4300" dirty="0" smtClean="0">
              <a:solidFill>
                <a:schemeClr val="bg1"/>
              </a:solidFill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pPr algn="r"/>
            <a:r>
              <a:rPr lang="ar-IQ" sz="2400" dirty="0" smtClean="0">
                <a:solidFill>
                  <a:schemeClr val="bg1"/>
                </a:solidFill>
              </a:rPr>
              <a:t>اجتياز الشبكة </a:t>
            </a:r>
            <a:endParaRPr lang="ar-IQ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436</TotalTime>
  <Words>587</Words>
  <Application>Microsoft Office PowerPoint</Application>
  <PresentationFormat>عرض على الشاشة (4:3)</PresentationFormat>
  <Paragraphs>94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5" baseType="lpstr">
      <vt:lpstr>Arial</vt:lpstr>
      <vt:lpstr>Lucida Sans Unicode</vt:lpstr>
      <vt:lpstr>Simplified Arabic</vt:lpstr>
      <vt:lpstr>Times New Roman</vt:lpstr>
      <vt:lpstr>Verdana</vt:lpstr>
      <vt:lpstr>Wingdings 2</vt:lpstr>
      <vt:lpstr>Wingdings 3</vt:lpstr>
      <vt:lpstr>ملتقى</vt:lpstr>
      <vt:lpstr>قانون الكرة الطائرة </vt:lpstr>
      <vt:lpstr>الفصل الرأبع / حركات اللعب</vt:lpstr>
      <vt:lpstr>لعب الكرة </vt:lpstr>
      <vt:lpstr>عرض تقديمي في PowerPoint</vt:lpstr>
      <vt:lpstr>عبور الكرة للشبكه</vt:lpstr>
      <vt:lpstr>عرض تقديمي في PowerPoint</vt:lpstr>
      <vt:lpstr>اجتياز الشبكة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الرابع / حركات اللعب</dc:title>
  <dc:creator>Lenovo</dc:creator>
  <cp:lastModifiedBy>Windows 8.1</cp:lastModifiedBy>
  <cp:revision>34</cp:revision>
  <dcterms:created xsi:type="dcterms:W3CDTF">2020-03-22T19:39:44Z</dcterms:created>
  <dcterms:modified xsi:type="dcterms:W3CDTF">2021-02-07T14:32:45Z</dcterms:modified>
</cp:coreProperties>
</file>