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80" r:id="rId1"/>
  </p:sldMasterIdLst>
  <p:sldIdLst>
    <p:sldId id="270" r:id="rId2"/>
    <p:sldId id="261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D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3BBFEA17-9904-42C7-B2A0-8D1F2E95043E}" type="datetimeFigureOut">
              <a:rPr lang="ar-IQ" smtClean="0"/>
              <a:pPr/>
              <a:t>21/06/1444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48421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21/06/1444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5989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21/06/1444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44066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21/06/1444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7385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21/06/1444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67833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21/06/1444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1641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21/06/1444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98930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21/06/1444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944730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21/06/1444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8331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3BBFEA17-9904-42C7-B2A0-8D1F2E95043E}" type="datetimeFigureOut">
              <a:rPr lang="ar-IQ" smtClean="0"/>
              <a:pPr/>
              <a:t>21/06/1444</a:t>
            </a:fld>
            <a:endParaRPr lang="ar-IQ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9670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21/06/1444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9669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21/06/1444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7374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21/06/1444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1214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21/06/1444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42568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21/06/1444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0680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21/06/1444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8671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21/06/1444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6647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FEA17-9904-42C7-B2A0-8D1F2E95043E}" type="datetimeFigureOut">
              <a:rPr lang="ar-IQ" smtClean="0"/>
              <a:pPr/>
              <a:t>21/06/1444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708589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56058" y="404665"/>
            <a:ext cx="7429500" cy="1039630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ar-IQ" dirty="0" smtClean="0">
                <a:solidFill>
                  <a:schemeClr val="bg1"/>
                </a:solidFill>
              </a:rPr>
              <a:t>قانون الكرة الطائرة </a:t>
            </a:r>
            <a:endParaRPr lang="ar-IQ" dirty="0">
              <a:solidFill>
                <a:schemeClr val="bg1"/>
              </a:solidFill>
            </a:endParaRP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" name="عنصر نائب للمحتوى 8" descr="2image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331639" y="2636912"/>
            <a:ext cx="3183211" cy="3607296"/>
          </a:xfrm>
        </p:spPr>
      </p:pic>
      <p:sp>
        <p:nvSpPr>
          <p:cNvPr id="4" name="عنصر نائب للنص 3"/>
          <p:cNvSpPr>
            <a:spLocks noGrp="1"/>
          </p:cNvSpPr>
          <p:nvPr>
            <p:ph type="body" sz="quarter" idx="3"/>
          </p:nvPr>
        </p:nvSpPr>
        <p:spPr>
          <a:xfrm>
            <a:off x="4355976" y="2636912"/>
            <a:ext cx="3168352" cy="360729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ar-IQ" sz="3600" dirty="0">
                <a:solidFill>
                  <a:schemeClr val="bg1"/>
                </a:solidFill>
              </a:rPr>
              <a:t>اعداد </a:t>
            </a:r>
          </a:p>
          <a:p>
            <a:pPr algn="ctr"/>
            <a:r>
              <a:rPr lang="ar-IQ" sz="3600" dirty="0">
                <a:solidFill>
                  <a:schemeClr val="bg1"/>
                </a:solidFill>
              </a:rPr>
              <a:t>الاستاذ الدكتور </a:t>
            </a:r>
          </a:p>
          <a:p>
            <a:pPr algn="ctr"/>
            <a:r>
              <a:rPr lang="ar-IQ" sz="3600" dirty="0">
                <a:solidFill>
                  <a:schemeClr val="bg1"/>
                </a:solidFill>
              </a:rPr>
              <a:t>سهاد قاسم سعيد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856059" y="1444295"/>
            <a:ext cx="7429499" cy="14806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ar-IQ" sz="2800" dirty="0" smtClean="0">
                <a:solidFill>
                  <a:schemeClr val="bg1"/>
                </a:solidFill>
              </a:rPr>
              <a:t>الفصل الرابع </a:t>
            </a:r>
          </a:p>
          <a:p>
            <a:pPr>
              <a:lnSpc>
                <a:spcPct val="100000"/>
              </a:lnSpc>
            </a:pPr>
            <a:r>
              <a:rPr lang="ar-IQ" sz="2800" dirty="0" smtClean="0">
                <a:solidFill>
                  <a:schemeClr val="bg1"/>
                </a:solidFill>
              </a:rPr>
              <a:t>حركات اللعب الجزء 2</a:t>
            </a:r>
            <a:endParaRPr lang="ar-IQ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r"/>
            <a:r>
              <a:rPr lang="ar-IQ" dirty="0" smtClean="0">
                <a:solidFill>
                  <a:schemeClr val="bg1"/>
                </a:solidFill>
              </a:rPr>
              <a:t>صــد الإرسال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/>
          </a:bodyPr>
          <a:lstStyle/>
          <a:p>
            <a:r>
              <a:rPr lang="ar-IQ" dirty="0" smtClean="0">
                <a:solidFill>
                  <a:schemeClr val="bg1"/>
                </a:solidFill>
              </a:rPr>
              <a:t>يمنع صـد إرسال </a:t>
            </a:r>
            <a:r>
              <a:rPr lang="ar-IQ" dirty="0" err="1" smtClean="0">
                <a:solidFill>
                  <a:schemeClr val="bg1"/>
                </a:solidFill>
              </a:rPr>
              <a:t>المنافس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أخطاء </a:t>
            </a:r>
            <a:r>
              <a:rPr lang="ar-IQ" b="1" dirty="0" err="1" smtClean="0">
                <a:solidFill>
                  <a:schemeClr val="bg1"/>
                </a:solidFill>
              </a:rPr>
              <a:t>آداء</a:t>
            </a:r>
            <a:r>
              <a:rPr lang="ar-IQ" b="1" dirty="0" smtClean="0">
                <a:solidFill>
                  <a:schemeClr val="bg1"/>
                </a:solidFill>
              </a:rPr>
              <a:t> الصــد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يلمس القائم بالصد الكرة في مجال المنافس إما قبل أو بالتزامن مع الضربة الهجومية </a:t>
            </a:r>
            <a:r>
              <a:rPr lang="ar-IQ" dirty="0" err="1" smtClean="0">
                <a:solidFill>
                  <a:schemeClr val="bg1"/>
                </a:solidFill>
              </a:rPr>
              <a:t>للمنافس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يكمل لاعب الصف الخلفي أو اللاعب الحر الصد أو يشترك في صد </a:t>
            </a:r>
            <a:r>
              <a:rPr lang="ar-IQ" dirty="0" err="1" smtClean="0">
                <a:solidFill>
                  <a:schemeClr val="bg1"/>
                </a:solidFill>
              </a:rPr>
              <a:t>مكتمل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صـد إرسال المنافس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ترسل </a:t>
            </a:r>
            <a:r>
              <a:rPr lang="ar-IQ" dirty="0" err="1" smtClean="0">
                <a:solidFill>
                  <a:schemeClr val="bg1"/>
                </a:solidFill>
              </a:rPr>
              <a:t>الكرة </a:t>
            </a:r>
            <a:r>
              <a:rPr lang="ar-IQ" dirty="0" smtClean="0">
                <a:solidFill>
                  <a:schemeClr val="bg1"/>
                </a:solidFill>
              </a:rPr>
              <a:t>" </a:t>
            </a:r>
            <a:r>
              <a:rPr lang="ar-IQ" dirty="0" err="1" smtClean="0">
                <a:solidFill>
                  <a:schemeClr val="bg1"/>
                </a:solidFill>
              </a:rPr>
              <a:t>خارجاً </a:t>
            </a:r>
            <a:r>
              <a:rPr lang="ar-IQ" dirty="0" smtClean="0">
                <a:solidFill>
                  <a:schemeClr val="bg1"/>
                </a:solidFill>
              </a:rPr>
              <a:t>" من الصد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صد الكرة في مجال المنافس من خارج العصا </a:t>
            </a:r>
            <a:r>
              <a:rPr lang="ar-IQ" dirty="0" err="1" smtClean="0">
                <a:solidFill>
                  <a:schemeClr val="bg1"/>
                </a:solidFill>
              </a:rPr>
              <a:t>الهوائية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يكمل أو يحاول اللاعب الحر بصد فردي أو </a:t>
            </a:r>
            <a:r>
              <a:rPr lang="ar-IQ" dirty="0" err="1" smtClean="0">
                <a:solidFill>
                  <a:schemeClr val="bg1"/>
                </a:solidFill>
              </a:rPr>
              <a:t>جماعي .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ar-IQ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pPr algn="r"/>
            <a:r>
              <a:rPr lang="ar-IQ" sz="2400" dirty="0" smtClean="0">
                <a:solidFill>
                  <a:schemeClr val="bg1"/>
                </a:solidFill>
              </a:rPr>
              <a:t>اجتياز الشبكة </a:t>
            </a:r>
            <a:endParaRPr lang="ar-IQ" sz="2400" dirty="0">
              <a:solidFill>
                <a:schemeClr val="bg1"/>
              </a:solidFill>
            </a:endParaRP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040560"/>
          </a:xfrm>
        </p:spPr>
        <p:txBody>
          <a:bodyPr>
            <a:normAutofit fontScale="25000" lnSpcReduction="20000"/>
          </a:bodyPr>
          <a:lstStyle/>
          <a:p>
            <a:r>
              <a:rPr lang="ar-IQ" sz="6400" b="1" dirty="0" smtClean="0">
                <a:solidFill>
                  <a:schemeClr val="bg1"/>
                </a:solidFill>
              </a:rPr>
              <a:t>تجتاز </a:t>
            </a:r>
            <a:r>
              <a:rPr lang="ar-IQ" sz="6400" b="1" dirty="0" err="1" smtClean="0">
                <a:solidFill>
                  <a:schemeClr val="bg1"/>
                </a:solidFill>
              </a:rPr>
              <a:t>قدم </a:t>
            </a:r>
            <a:r>
              <a:rPr lang="ar-IQ" sz="6400" b="1" dirty="0" smtClean="0">
                <a:solidFill>
                  <a:schemeClr val="bg1"/>
                </a:solidFill>
              </a:rPr>
              <a:t>(أقدام) اللاعب بالكامل لملعب </a:t>
            </a:r>
            <a:r>
              <a:rPr lang="ar-IQ" sz="6400" b="1" dirty="0" err="1" smtClean="0">
                <a:solidFill>
                  <a:schemeClr val="bg1"/>
                </a:solidFill>
              </a:rPr>
              <a:t>المنافس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يتداخل اللاعب مع لعب المنافس </a:t>
            </a:r>
            <a:r>
              <a:rPr lang="ar-IQ" sz="6400" b="1" dirty="0" err="1" smtClean="0">
                <a:solidFill>
                  <a:schemeClr val="bg1"/>
                </a:solidFill>
              </a:rPr>
              <a:t>بواسطة </a:t>
            </a:r>
            <a:r>
              <a:rPr lang="ar-IQ" sz="6400" b="1" dirty="0" smtClean="0">
                <a:solidFill>
                  <a:schemeClr val="bg1"/>
                </a:solidFill>
              </a:rPr>
              <a:t>(فيما بين</a:t>
            </a:r>
            <a:r>
              <a:rPr lang="ar-IQ" sz="6400" b="1" dirty="0" err="1" smtClean="0">
                <a:solidFill>
                  <a:schemeClr val="bg1"/>
                </a:solidFill>
              </a:rPr>
              <a:t>) :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-  ملامسة الشريط العلوي للشبكة أو </a:t>
            </a:r>
            <a:r>
              <a:rPr lang="ar-IQ" sz="6400" b="1" dirty="0" err="1" smtClean="0">
                <a:solidFill>
                  <a:schemeClr val="bg1"/>
                </a:solidFill>
              </a:rPr>
              <a:t>الـ </a:t>
            </a:r>
            <a:r>
              <a:rPr lang="ar-IQ" sz="6400" b="1" dirty="0" smtClean="0">
                <a:solidFill>
                  <a:schemeClr val="bg1"/>
                </a:solidFill>
              </a:rPr>
              <a:t>(80) سم من العصا الهوائية أثناء حركته للعب </a:t>
            </a:r>
            <a:r>
              <a:rPr lang="ar-IQ" sz="6400" b="1" dirty="0" err="1" smtClean="0">
                <a:solidFill>
                  <a:schemeClr val="bg1"/>
                </a:solidFill>
              </a:rPr>
              <a:t>الكرة.</a:t>
            </a:r>
            <a:r>
              <a:rPr lang="ar-IQ" sz="6400" b="1" dirty="0" smtClean="0">
                <a:solidFill>
                  <a:schemeClr val="bg1"/>
                </a:solidFill>
              </a:rPr>
              <a:t> 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-  ملامسة الشبكة في وقت واحد مع لعب الكرة.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-  أيجاد ميزة مخادعة ضد المنافس.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-  عمل حركات تعيق المحاولة الصحيحة للمنافس للعب الكرة.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u="sng" dirty="0" err="1" smtClean="0">
                <a:solidFill>
                  <a:schemeClr val="bg1"/>
                </a:solidFill>
              </a:rPr>
              <a:t>ملاحظة </a:t>
            </a:r>
            <a:r>
              <a:rPr lang="ar-IQ" sz="6400" b="1" u="sng" dirty="0" smtClean="0">
                <a:solidFill>
                  <a:schemeClr val="bg1"/>
                </a:solidFill>
              </a:rPr>
              <a:t>: </a:t>
            </a:r>
            <a:r>
              <a:rPr lang="ar-IQ" sz="6400" b="1" dirty="0" smtClean="0">
                <a:solidFill>
                  <a:schemeClr val="bg1"/>
                </a:solidFill>
              </a:rPr>
              <a:t>بعض حركات لعب الكرة يمكن أن تشمل الحركات التي لا يلمس اللاعبون الكرة </a:t>
            </a:r>
            <a:r>
              <a:rPr lang="ar-IQ" sz="6400" b="1" dirty="0" err="1" smtClean="0">
                <a:solidFill>
                  <a:schemeClr val="bg1"/>
                </a:solidFill>
              </a:rPr>
              <a:t>فعلياً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الإرســال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الإرسال هو حركة وضع الكرة في اللعب بواسطة اللاعب الخلفي الأيمن المتواجد في منطقة </a:t>
            </a:r>
            <a:r>
              <a:rPr lang="ar-IQ" sz="6400" b="1" dirty="0" err="1" smtClean="0">
                <a:solidFill>
                  <a:schemeClr val="bg1"/>
                </a:solidFill>
              </a:rPr>
              <a:t>الإرسال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الإرسال الأول في الشوط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يؤدي الإرسال الأول في الشوط الأول وكذلك الذي في الشوط </a:t>
            </a:r>
            <a:r>
              <a:rPr lang="ar-IQ" sz="6400" b="1" dirty="0" err="1" smtClean="0">
                <a:solidFill>
                  <a:schemeClr val="bg1"/>
                </a:solidFill>
              </a:rPr>
              <a:t>الفاصل </a:t>
            </a:r>
            <a:r>
              <a:rPr lang="ar-IQ" sz="6400" b="1" dirty="0" smtClean="0">
                <a:solidFill>
                  <a:schemeClr val="bg1"/>
                </a:solidFill>
              </a:rPr>
              <a:t>(الخامس</a:t>
            </a:r>
            <a:r>
              <a:rPr lang="ar-IQ" sz="6400" b="1" dirty="0" err="1" smtClean="0">
                <a:solidFill>
                  <a:schemeClr val="bg1"/>
                </a:solidFill>
              </a:rPr>
              <a:t>) </a:t>
            </a:r>
            <a:r>
              <a:rPr lang="ar-IQ" sz="6400" b="1" dirty="0" smtClean="0">
                <a:solidFill>
                  <a:schemeClr val="bg1"/>
                </a:solidFill>
              </a:rPr>
              <a:t>، بواسطة الفريق المحدد بواسطة </a:t>
            </a:r>
            <a:r>
              <a:rPr lang="ar-IQ" sz="6400" b="1" dirty="0" err="1" smtClean="0">
                <a:solidFill>
                  <a:schemeClr val="bg1"/>
                </a:solidFill>
              </a:rPr>
              <a:t>القرعة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تبدأ الأشواط الأخرى بإرسال الفريق الذي لم يقم بالإرسال أولاً في الشوط </a:t>
            </a:r>
            <a:r>
              <a:rPr lang="ar-IQ" sz="6400" b="1" dirty="0" err="1" smtClean="0">
                <a:solidFill>
                  <a:schemeClr val="bg1"/>
                </a:solidFill>
              </a:rPr>
              <a:t>السابق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en-US" sz="6400" b="1" dirty="0" smtClean="0">
                <a:solidFill>
                  <a:schemeClr val="bg1"/>
                </a:solidFill>
              </a:rPr>
              <a:t> </a:t>
            </a:r>
          </a:p>
          <a:p>
            <a:r>
              <a:rPr lang="ar-IQ" sz="8000" b="1" u="sng" dirty="0" smtClean="0">
                <a:solidFill>
                  <a:schemeClr val="bg1"/>
                </a:solidFill>
              </a:rPr>
              <a:t>ترتيـب الإرسـال</a:t>
            </a:r>
            <a:endParaRPr lang="en-US" sz="8000" b="1" u="sng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يجب أن يتبع اللاعبون ترتيب الإرسال المسجل في ورقة ترتيب </a:t>
            </a:r>
            <a:r>
              <a:rPr lang="ar-IQ" sz="6400" b="1" dirty="0" err="1" smtClean="0">
                <a:solidFill>
                  <a:schemeClr val="bg1"/>
                </a:solidFill>
              </a:rPr>
              <a:t>الدوران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بعد الإرسال الأول في </a:t>
            </a:r>
            <a:r>
              <a:rPr lang="ar-IQ" sz="6400" b="1" dirty="0" err="1" smtClean="0">
                <a:solidFill>
                  <a:schemeClr val="bg1"/>
                </a:solidFill>
              </a:rPr>
              <a:t>الشوط </a:t>
            </a:r>
            <a:r>
              <a:rPr lang="ar-IQ" sz="6400" b="1" dirty="0" smtClean="0">
                <a:solidFill>
                  <a:schemeClr val="bg1"/>
                </a:solidFill>
              </a:rPr>
              <a:t>، يحدد اللاعب الذي يقوم بالإرسال 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أنظر القواعد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err="1" smtClean="0">
                <a:solidFill>
                  <a:schemeClr val="bg1"/>
                </a:solidFill>
              </a:rPr>
              <a:t>كالتالي :</a:t>
            </a:r>
            <a:r>
              <a:rPr lang="en-US" sz="6400" b="1" dirty="0" smtClean="0">
                <a:solidFill>
                  <a:schemeClr val="bg1"/>
                </a:solidFill>
              </a:rPr>
              <a:t> </a:t>
            </a:r>
            <a:r>
              <a:rPr lang="ar-IQ" sz="6400" b="1" dirty="0" smtClean="0">
                <a:solidFill>
                  <a:schemeClr val="bg1"/>
                </a:solidFill>
              </a:rPr>
              <a:t>عندما يفوز الفريق المرسل </a:t>
            </a:r>
            <a:r>
              <a:rPr lang="ar-IQ" sz="6400" b="1" dirty="0" err="1" smtClean="0">
                <a:solidFill>
                  <a:schemeClr val="bg1"/>
                </a:solidFill>
              </a:rPr>
              <a:t>بالتداول </a:t>
            </a:r>
            <a:r>
              <a:rPr lang="ar-IQ" sz="6400" b="1" dirty="0" smtClean="0">
                <a:solidFill>
                  <a:schemeClr val="bg1"/>
                </a:solidFill>
              </a:rPr>
              <a:t>، يؤدي اللاعب الذي أرسل من </a:t>
            </a:r>
            <a:r>
              <a:rPr lang="ar-IQ" sz="6400" b="1" dirty="0" err="1" smtClean="0">
                <a:solidFill>
                  <a:schemeClr val="bg1"/>
                </a:solidFill>
              </a:rPr>
              <a:t>قبل </a:t>
            </a:r>
            <a:r>
              <a:rPr lang="ar-IQ" sz="6400" b="1" dirty="0" smtClean="0">
                <a:solidFill>
                  <a:schemeClr val="bg1"/>
                </a:solidFill>
              </a:rPr>
              <a:t>(أو بديله) الإرسال مرة </a:t>
            </a:r>
            <a:r>
              <a:rPr lang="ar-IQ" sz="6400" b="1" dirty="0" err="1" smtClean="0">
                <a:solidFill>
                  <a:schemeClr val="bg1"/>
                </a:solidFill>
              </a:rPr>
              <a:t>أخرى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عندما يفوز الفريق المستقبل </a:t>
            </a:r>
            <a:r>
              <a:rPr lang="ar-IQ" sz="6400" b="1" dirty="0" err="1" smtClean="0">
                <a:solidFill>
                  <a:schemeClr val="bg1"/>
                </a:solidFill>
              </a:rPr>
              <a:t>بالتداول </a:t>
            </a:r>
            <a:r>
              <a:rPr lang="ar-IQ" sz="6400" b="1" dirty="0" smtClean="0">
                <a:solidFill>
                  <a:schemeClr val="bg1"/>
                </a:solidFill>
              </a:rPr>
              <a:t>، فإنه يكسب الحق في </a:t>
            </a:r>
            <a:r>
              <a:rPr lang="ar-IQ" sz="6400" b="1" dirty="0" err="1" smtClean="0">
                <a:solidFill>
                  <a:schemeClr val="bg1"/>
                </a:solidFill>
              </a:rPr>
              <a:t>الإرسال </a:t>
            </a:r>
            <a:r>
              <a:rPr lang="ar-IQ" sz="6400" b="1" dirty="0" smtClean="0">
                <a:solidFill>
                  <a:schemeClr val="bg1"/>
                </a:solidFill>
              </a:rPr>
              <a:t>، ويدور قبل تأدية </a:t>
            </a:r>
            <a:r>
              <a:rPr lang="ar-IQ" sz="6400" b="1" dirty="0" err="1" smtClean="0">
                <a:solidFill>
                  <a:schemeClr val="bg1"/>
                </a:solidFill>
              </a:rPr>
              <a:t>الإرسال </a:t>
            </a:r>
            <a:r>
              <a:rPr lang="ar-IQ" sz="6400" b="1" dirty="0" smtClean="0">
                <a:solidFill>
                  <a:schemeClr val="bg1"/>
                </a:solidFill>
              </a:rPr>
              <a:t>، ويقوم بالإرسال اللاعب الذي يتحرك من المركز الأمامي الأيمن إلى المركز الخلفي </a:t>
            </a:r>
            <a:r>
              <a:rPr lang="ar-IQ" sz="6400" b="1" dirty="0" err="1" smtClean="0">
                <a:solidFill>
                  <a:schemeClr val="bg1"/>
                </a:solidFill>
              </a:rPr>
              <a:t>الأيمن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u="sng" dirty="0" smtClean="0">
                <a:solidFill>
                  <a:schemeClr val="bg1"/>
                </a:solidFill>
              </a:rPr>
              <a:t>السماح بالإرسال</a:t>
            </a:r>
            <a:endParaRPr lang="en-US" sz="6400" b="1" u="sng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يسمح الحكم الأول بالإرسال بعد التأكد من أن الفريقين مستعدين للعب وأن المرسل مستحوذ على </a:t>
            </a:r>
            <a:r>
              <a:rPr lang="ar-IQ" sz="6400" b="1" dirty="0" err="1" smtClean="0">
                <a:solidFill>
                  <a:schemeClr val="bg1"/>
                </a:solidFill>
              </a:rPr>
              <a:t>الكرة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يجب أن تضرب الكرة بيد واحدة أو بأي جزء من الذراع بعد قذفها أو تركها من </a:t>
            </a:r>
            <a:r>
              <a:rPr lang="ar-IQ" sz="6400" b="1" dirty="0" err="1" smtClean="0">
                <a:solidFill>
                  <a:schemeClr val="bg1"/>
                </a:solidFill>
              </a:rPr>
              <a:t>اليد </a:t>
            </a:r>
            <a:r>
              <a:rPr lang="ar-IQ" sz="6400" b="1" dirty="0" smtClean="0">
                <a:solidFill>
                  <a:schemeClr val="bg1"/>
                </a:solidFill>
              </a:rPr>
              <a:t>(اليدين</a:t>
            </a:r>
            <a:r>
              <a:rPr lang="ar-IQ" sz="4300" dirty="0" err="1" smtClean="0">
                <a:solidFill>
                  <a:schemeClr val="bg1"/>
                </a:solidFill>
              </a:rPr>
              <a:t>) .</a:t>
            </a:r>
            <a:endParaRPr lang="en-US" sz="43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827584" y="404664"/>
            <a:ext cx="784887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u="sng" dirty="0" err="1" smtClean="0">
                <a:solidFill>
                  <a:schemeClr val="bg1"/>
                </a:solidFill>
              </a:rPr>
              <a:t>أجتياز</a:t>
            </a:r>
            <a:r>
              <a:rPr lang="ar-IQ" sz="2400" b="1" u="sng" dirty="0" smtClean="0">
                <a:solidFill>
                  <a:schemeClr val="bg1"/>
                </a:solidFill>
              </a:rPr>
              <a:t> أسفل الشبكة</a:t>
            </a:r>
            <a:r>
              <a:rPr lang="en-US" sz="1600" b="1" dirty="0" smtClean="0">
                <a:solidFill>
                  <a:schemeClr val="bg1"/>
                </a:solidFill>
              </a:rPr>
              <a:t/>
            </a:r>
            <a:br>
              <a:rPr lang="en-US" sz="1600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يسمح </a:t>
            </a:r>
            <a:r>
              <a:rPr lang="ar-IQ" b="1" dirty="0" err="1" smtClean="0">
                <a:solidFill>
                  <a:schemeClr val="bg1"/>
                </a:solidFill>
              </a:rPr>
              <a:t>بالأجتياز</a:t>
            </a:r>
            <a:r>
              <a:rPr lang="ar-IQ" b="1" dirty="0" smtClean="0">
                <a:solidFill>
                  <a:schemeClr val="bg1"/>
                </a:solidFill>
              </a:rPr>
              <a:t> إلى داخل مجال المنافس تحت </a:t>
            </a:r>
            <a:r>
              <a:rPr lang="ar-IQ" b="1" dirty="0" err="1" smtClean="0">
                <a:solidFill>
                  <a:schemeClr val="bg1"/>
                </a:solidFill>
              </a:rPr>
              <a:t>الشبكة </a:t>
            </a:r>
            <a:r>
              <a:rPr lang="ar-IQ" b="1" dirty="0" smtClean="0">
                <a:solidFill>
                  <a:schemeClr val="bg1"/>
                </a:solidFill>
              </a:rPr>
              <a:t>، بشرط ألا يتدخل ذلك مع لعب المنافس</a:t>
            </a:r>
            <a:br>
              <a:rPr lang="ar-IQ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 </a:t>
            </a:r>
            <a:br>
              <a:rPr lang="ar-IQ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الاجتياز إلى داخل ملعب المنافس وراء خط </a:t>
            </a:r>
            <a:r>
              <a:rPr lang="ar-IQ" b="1" dirty="0" err="1" smtClean="0">
                <a:solidFill>
                  <a:schemeClr val="bg1"/>
                </a:solidFill>
              </a:rPr>
              <a:t>المنتصف :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 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يسمح بلمس ملعب المنافس </a:t>
            </a:r>
            <a:r>
              <a:rPr lang="ar-IQ" b="1" dirty="0" err="1" smtClean="0">
                <a:solidFill>
                  <a:schemeClr val="bg1"/>
                </a:solidFill>
              </a:rPr>
              <a:t>بالقدم </a:t>
            </a:r>
            <a:r>
              <a:rPr lang="ar-IQ" b="1" dirty="0" smtClean="0">
                <a:solidFill>
                  <a:schemeClr val="bg1"/>
                </a:solidFill>
              </a:rPr>
              <a:t>(بالأقدام) بشرط  أن يبقى جزء من </a:t>
            </a:r>
            <a:r>
              <a:rPr lang="ar-IQ" b="1" dirty="0" err="1" smtClean="0">
                <a:solidFill>
                  <a:schemeClr val="bg1"/>
                </a:solidFill>
              </a:rPr>
              <a:t>القدم </a:t>
            </a:r>
            <a:r>
              <a:rPr lang="ar-IQ" b="1" dirty="0" smtClean="0">
                <a:solidFill>
                  <a:schemeClr val="bg1"/>
                </a:solidFill>
              </a:rPr>
              <a:t>(الأقدام) إما ملامساً أو مباشرة فوق خط </a:t>
            </a:r>
            <a:r>
              <a:rPr lang="ar-IQ" b="1" dirty="0" err="1" smtClean="0">
                <a:solidFill>
                  <a:schemeClr val="bg1"/>
                </a:solidFill>
              </a:rPr>
              <a:t>المنتصف 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يسمح بلمس ملعب المنافس بأي جزء من الجسم فوق الأقدام بشرط أن لا يتدخل هذا مع لعب </a:t>
            </a:r>
            <a:r>
              <a:rPr lang="ar-IQ" b="1" dirty="0" err="1" smtClean="0">
                <a:solidFill>
                  <a:schemeClr val="bg1"/>
                </a:solidFill>
              </a:rPr>
              <a:t>المنافس 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يحق للاعب أن يدخل ملعب المنافس بعد أن تكون الكرة خارج اللعب.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يحق للاعبين </a:t>
            </a:r>
            <a:r>
              <a:rPr lang="ar-IQ" b="1" dirty="0" err="1" smtClean="0">
                <a:solidFill>
                  <a:schemeClr val="bg1"/>
                </a:solidFill>
              </a:rPr>
              <a:t>الإجتياز</a:t>
            </a:r>
            <a:r>
              <a:rPr lang="ar-IQ" b="1" dirty="0" smtClean="0">
                <a:solidFill>
                  <a:schemeClr val="bg1"/>
                </a:solidFill>
              </a:rPr>
              <a:t> إلى داخل المنطقة الحرة للمنافس بشرط أن لا يتدخلوا مع لعب المنافس </a:t>
            </a:r>
          </a:p>
          <a:p>
            <a:r>
              <a:rPr lang="ar-IQ" b="1" dirty="0" err="1" smtClean="0">
                <a:solidFill>
                  <a:schemeClr val="bg1"/>
                </a:solidFill>
              </a:rPr>
              <a:t>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sz="2400" b="1" u="sng" dirty="0" smtClean="0">
                <a:solidFill>
                  <a:schemeClr val="bg1"/>
                </a:solidFill>
              </a:rPr>
              <a:t>لمـــس الشبكـة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لا يعتبر لمس الشبكة بواسطة اللاعب </a:t>
            </a:r>
            <a:r>
              <a:rPr lang="ar-IQ" b="1" dirty="0" err="1" smtClean="0">
                <a:solidFill>
                  <a:schemeClr val="bg1"/>
                </a:solidFill>
              </a:rPr>
              <a:t>خطأ </a:t>
            </a:r>
            <a:r>
              <a:rPr lang="ar-IQ" b="1" dirty="0" smtClean="0">
                <a:solidFill>
                  <a:schemeClr val="bg1"/>
                </a:solidFill>
              </a:rPr>
              <a:t>، إلا إذا كان متداخلاً مع اللعب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يجوز للاعبين لمس القائم، الحبال، أو أي جسم آخر خارج العصي الهوائية بما فيه الشبكة نفسها، بشرط أن هذا لا يتداخل مع </a:t>
            </a:r>
            <a:r>
              <a:rPr lang="ar-IQ" b="1" dirty="0" err="1" smtClean="0">
                <a:solidFill>
                  <a:schemeClr val="bg1"/>
                </a:solidFill>
              </a:rPr>
              <a:t>اللعب 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عندما تدفع الكرة الشبكة وينتج عن ذلك لمسها </a:t>
            </a:r>
            <a:r>
              <a:rPr lang="ar-IQ" b="1" dirty="0" err="1" smtClean="0">
                <a:solidFill>
                  <a:schemeClr val="bg1"/>
                </a:solidFill>
              </a:rPr>
              <a:t>للمنافس </a:t>
            </a:r>
            <a:r>
              <a:rPr lang="ar-IQ" b="1" dirty="0" smtClean="0">
                <a:solidFill>
                  <a:schemeClr val="bg1"/>
                </a:solidFill>
              </a:rPr>
              <a:t>، لا يوجد خطأ قد أرتكب.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 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u="sng" dirty="0" smtClean="0">
                <a:solidFill>
                  <a:schemeClr val="bg1"/>
                </a:solidFill>
              </a:rPr>
              <a:t>أخطاء اللاعب عند الشبكة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يلمس اللاعب الكرة أو المنافس في مجال المنافس قبل أو أثناء الضربة الهجومية </a:t>
            </a:r>
            <a:r>
              <a:rPr lang="ar-IQ" b="1" dirty="0" err="1" smtClean="0">
                <a:solidFill>
                  <a:schemeClr val="bg1"/>
                </a:solidFill>
              </a:rPr>
              <a:t>للمنافس 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يتداخل اللاعب مع لعب المنافس بينما يجتاز إلى مجال المنافس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/>
            </a:r>
            <a:br>
              <a:rPr lang="en-US" sz="1600" b="1" dirty="0" smtClean="0">
                <a:solidFill>
                  <a:schemeClr val="bg1"/>
                </a:solidFill>
              </a:rPr>
            </a:br>
            <a:endParaRPr lang="ar-IQ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706090"/>
          </a:xfrm>
        </p:spPr>
        <p:txBody>
          <a:bodyPr>
            <a:normAutofit/>
          </a:bodyPr>
          <a:lstStyle/>
          <a:p>
            <a:pPr algn="ctr"/>
            <a:r>
              <a:rPr lang="ar-IQ" dirty="0" smtClean="0">
                <a:solidFill>
                  <a:schemeClr val="bg1"/>
                </a:solidFill>
              </a:rPr>
              <a:t>السماح </a:t>
            </a:r>
            <a:r>
              <a:rPr lang="ar-IQ" dirty="0" err="1" smtClean="0">
                <a:solidFill>
                  <a:schemeClr val="bg1"/>
                </a:solidFill>
              </a:rPr>
              <a:t>بالارسال</a:t>
            </a:r>
            <a:r>
              <a:rPr lang="ar-IQ" dirty="0" smtClean="0">
                <a:solidFill>
                  <a:schemeClr val="bg1"/>
                </a:solidFill>
              </a:rPr>
              <a:t> </a:t>
            </a:r>
            <a:endParaRPr lang="ar-IQ" dirty="0">
              <a:solidFill>
                <a:schemeClr val="bg1"/>
              </a:solidFill>
            </a:endParaRP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 fontScale="77500" lnSpcReduction="20000"/>
          </a:bodyPr>
          <a:lstStyle/>
          <a:p>
            <a:r>
              <a:rPr lang="ar-IQ" b="1" dirty="0" smtClean="0">
                <a:solidFill>
                  <a:schemeClr val="bg1"/>
                </a:solidFill>
              </a:rPr>
              <a:t>السماح بالإرسال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يسمح الحكم الأول بالإرسال بعد التأكد من أن الفريقين مستعدين للعب وأن المرسل مستحوذ على </a:t>
            </a:r>
            <a:r>
              <a:rPr lang="ar-IQ" dirty="0" err="1" smtClean="0">
                <a:solidFill>
                  <a:schemeClr val="bg1"/>
                </a:solidFill>
              </a:rPr>
              <a:t>الكرة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تنفيذ الإرسال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يجب أن تضرب الكرة بيد واحدة أو بأي جزء من الذراع بعد قذفها أو تركها من </a:t>
            </a:r>
            <a:r>
              <a:rPr lang="ar-IQ" dirty="0" err="1" smtClean="0">
                <a:solidFill>
                  <a:schemeClr val="bg1"/>
                </a:solidFill>
              </a:rPr>
              <a:t>اليد </a:t>
            </a:r>
            <a:r>
              <a:rPr lang="ar-IQ" dirty="0" smtClean="0">
                <a:solidFill>
                  <a:schemeClr val="bg1"/>
                </a:solidFill>
              </a:rPr>
              <a:t>(اليدين</a:t>
            </a:r>
            <a:r>
              <a:rPr lang="ar-IQ" dirty="0" err="1" smtClean="0">
                <a:solidFill>
                  <a:schemeClr val="bg1"/>
                </a:solidFill>
              </a:rPr>
              <a:t>)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يسمح بقذفه أو ترك واحد للكرة </a:t>
            </a:r>
            <a:r>
              <a:rPr lang="ar-IQ" dirty="0" err="1" smtClean="0">
                <a:solidFill>
                  <a:schemeClr val="bg1"/>
                </a:solidFill>
              </a:rPr>
              <a:t>فقط </a:t>
            </a:r>
            <a:r>
              <a:rPr lang="ar-IQ" dirty="0" smtClean="0">
                <a:solidFill>
                  <a:schemeClr val="bg1"/>
                </a:solidFill>
              </a:rPr>
              <a:t>، ويكون ارتداد الكرة أو تحركها بين اليدين </a:t>
            </a:r>
            <a:r>
              <a:rPr lang="ar-IQ" dirty="0" err="1" smtClean="0">
                <a:solidFill>
                  <a:schemeClr val="bg1"/>
                </a:solidFill>
              </a:rPr>
              <a:t>مسموحاً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 </a:t>
            </a:r>
          </a:p>
          <a:p>
            <a:r>
              <a:rPr lang="ar-IQ" dirty="0" smtClean="0">
                <a:solidFill>
                  <a:schemeClr val="bg1"/>
                </a:solidFill>
              </a:rPr>
              <a:t>يجب على المرسل عند لحظة ضربة الإرسال أو </a:t>
            </a:r>
            <a:r>
              <a:rPr lang="ar-IQ" dirty="0" err="1" smtClean="0">
                <a:solidFill>
                  <a:schemeClr val="bg1"/>
                </a:solidFill>
              </a:rPr>
              <a:t>الأرتقاء</a:t>
            </a:r>
            <a:r>
              <a:rPr lang="ar-IQ" dirty="0" smtClean="0">
                <a:solidFill>
                  <a:schemeClr val="bg1"/>
                </a:solidFill>
              </a:rPr>
              <a:t> للإرسال بالقفز، عدم لمس </a:t>
            </a:r>
            <a:r>
              <a:rPr lang="ar-IQ" dirty="0" err="1" smtClean="0">
                <a:solidFill>
                  <a:schemeClr val="bg1"/>
                </a:solidFill>
              </a:rPr>
              <a:t>الملعب </a:t>
            </a:r>
            <a:r>
              <a:rPr lang="ar-IQ" dirty="0" smtClean="0">
                <a:solidFill>
                  <a:schemeClr val="bg1"/>
                </a:solidFill>
              </a:rPr>
              <a:t>(بما في ذلك خط النهاية) أو الأرض خارج منطقة الإرسال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يحق له بعد الضربة أن ينزل خارج منطقة الإرسال أو داخل الملعب.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يجب أن يضرب المرسل الكرة خلال </a:t>
            </a:r>
            <a:r>
              <a:rPr lang="en-US" dirty="0" smtClean="0">
                <a:solidFill>
                  <a:schemeClr val="bg1"/>
                </a:solidFill>
              </a:rPr>
              <a:t>8</a:t>
            </a:r>
            <a:r>
              <a:rPr lang="ar-IQ" dirty="0" smtClean="0">
                <a:solidFill>
                  <a:schemeClr val="bg1"/>
                </a:solidFill>
              </a:rPr>
              <a:t> ثوان بعد </a:t>
            </a:r>
            <a:r>
              <a:rPr lang="ar-IQ" dirty="0" err="1" smtClean="0">
                <a:solidFill>
                  <a:schemeClr val="bg1"/>
                </a:solidFill>
              </a:rPr>
              <a:t>صافرة</a:t>
            </a:r>
            <a:r>
              <a:rPr lang="ar-IQ" dirty="0" smtClean="0">
                <a:solidFill>
                  <a:schemeClr val="bg1"/>
                </a:solidFill>
              </a:rPr>
              <a:t> الحكم الأول </a:t>
            </a:r>
            <a:r>
              <a:rPr lang="ar-IQ" dirty="0" err="1" smtClean="0">
                <a:solidFill>
                  <a:schemeClr val="bg1"/>
                </a:solidFill>
              </a:rPr>
              <a:t>للإرسال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يلغى الإرسال الذي ينفذ قبل </a:t>
            </a:r>
            <a:r>
              <a:rPr lang="ar-IQ" dirty="0" err="1" smtClean="0">
                <a:solidFill>
                  <a:schemeClr val="bg1"/>
                </a:solidFill>
              </a:rPr>
              <a:t>صافرة</a:t>
            </a:r>
            <a:r>
              <a:rPr lang="ar-IQ" dirty="0" smtClean="0">
                <a:solidFill>
                  <a:schemeClr val="bg1"/>
                </a:solidFill>
              </a:rPr>
              <a:t> الحكم ويعاد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 </a:t>
            </a:r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pPr algn="r"/>
            <a:r>
              <a:rPr lang="ar-IQ" dirty="0" smtClean="0">
                <a:solidFill>
                  <a:schemeClr val="bg1"/>
                </a:solidFill>
              </a:rPr>
              <a:t>اخفاء الارسال </a:t>
            </a:r>
            <a:endParaRPr lang="ar-IQ" dirty="0">
              <a:solidFill>
                <a:schemeClr val="bg1"/>
              </a:solidFill>
            </a:endParaRP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 fontScale="47500" lnSpcReduction="20000"/>
          </a:bodyPr>
          <a:lstStyle/>
          <a:p>
            <a:r>
              <a:rPr lang="ar-IQ" dirty="0" err="1" smtClean="0">
                <a:solidFill>
                  <a:schemeClr val="bg1"/>
                </a:solidFill>
              </a:rPr>
              <a:t>ي</a:t>
            </a:r>
            <a:r>
              <a:rPr lang="ar-IQ" b="1" dirty="0" err="1" smtClean="0">
                <a:solidFill>
                  <a:schemeClr val="bg1"/>
                </a:solidFill>
              </a:rPr>
              <a:t>إخفاء</a:t>
            </a:r>
            <a:r>
              <a:rPr lang="ar-IQ" b="1" dirty="0" smtClean="0">
                <a:solidFill>
                  <a:schemeClr val="bg1"/>
                </a:solidFill>
              </a:rPr>
              <a:t> الإرسال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جب على لاعبي الفريق المرسل </a:t>
            </a:r>
            <a:r>
              <a:rPr lang="ar-IQ" sz="2900" b="1" dirty="0" err="1" smtClean="0">
                <a:solidFill>
                  <a:schemeClr val="bg1"/>
                </a:solidFill>
              </a:rPr>
              <a:t>الا</a:t>
            </a:r>
            <a:r>
              <a:rPr lang="ar-IQ" sz="2900" b="1" dirty="0" smtClean="0">
                <a:solidFill>
                  <a:schemeClr val="bg1"/>
                </a:solidFill>
              </a:rPr>
              <a:t> يمنعوا منافسهم خلال إخفاء إرسال فردي أو جماعي من رؤية المرسل أو مسار </a:t>
            </a:r>
            <a:r>
              <a:rPr lang="ar-IQ" sz="2900" b="1" dirty="0" err="1" smtClean="0">
                <a:solidFill>
                  <a:schemeClr val="bg1"/>
                </a:solidFill>
              </a:rPr>
              <a:t>الكرة .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يقوم لاعب أو مجموعة من اللاعبين من الفريق المرسل بإخفاء الإرسال بتحريك الأذرع أو القفز أو التحرك من جانب لآخر، خلال تنفيذ الإرسال أو بالوقوف الجماعي لتغطية طيران مسار </a:t>
            </a:r>
            <a:r>
              <a:rPr lang="ar-IQ" sz="2900" b="1" dirty="0" err="1" smtClean="0">
                <a:solidFill>
                  <a:schemeClr val="bg1"/>
                </a:solidFill>
              </a:rPr>
              <a:t>الكرة .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أخطاء تحدث أثناء الإرسال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أخطاء </a:t>
            </a:r>
            <a:r>
              <a:rPr lang="ar-IQ" sz="2900" b="1" dirty="0" err="1" smtClean="0">
                <a:solidFill>
                  <a:schemeClr val="bg1"/>
                </a:solidFill>
              </a:rPr>
              <a:t>الإرسال :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تؤدى الأخطاء التالية إلى تغيير الإرسال حتى ولو كان المنافس في غير مركزه </a:t>
            </a:r>
            <a:r>
              <a:rPr lang="ar-IQ" sz="2900" b="1" dirty="0" err="1" smtClean="0">
                <a:solidFill>
                  <a:schemeClr val="bg1"/>
                </a:solidFill>
              </a:rPr>
              <a:t>المرسل:</a:t>
            </a:r>
            <a:r>
              <a:rPr lang="ar-IQ" sz="2900" b="1" dirty="0" smtClean="0">
                <a:solidFill>
                  <a:schemeClr val="bg1"/>
                </a:solidFill>
              </a:rPr>
              <a:t> 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يخل بترتيب الإرسال.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لم ينفذ الإرسال بصورة </a:t>
            </a:r>
            <a:r>
              <a:rPr lang="ar-IQ" sz="2900" b="1" dirty="0" err="1" smtClean="0">
                <a:solidFill>
                  <a:schemeClr val="bg1"/>
                </a:solidFill>
              </a:rPr>
              <a:t>صحيحة .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أخطاء بعد ضرب الإرسال: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يصبح الإرسال خطأ بعد أن تضرب الكرة بصورة </a:t>
            </a:r>
            <a:r>
              <a:rPr lang="ar-IQ" sz="2900" b="1" dirty="0" err="1" smtClean="0">
                <a:solidFill>
                  <a:schemeClr val="bg1"/>
                </a:solidFill>
              </a:rPr>
              <a:t>صحيحة </a:t>
            </a:r>
            <a:r>
              <a:rPr lang="ar-IQ" sz="2900" b="1" dirty="0" smtClean="0">
                <a:solidFill>
                  <a:schemeClr val="bg1"/>
                </a:solidFill>
              </a:rPr>
              <a:t>( ما لم يكن اللاعب خارج مركزه) حيث أن </a:t>
            </a:r>
            <a:r>
              <a:rPr lang="ar-IQ" sz="2900" b="1" dirty="0" err="1" smtClean="0">
                <a:solidFill>
                  <a:schemeClr val="bg1"/>
                </a:solidFill>
              </a:rPr>
              <a:t>الكرة :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تلمس لاعباً من الفريق المرسل أو تفشل في عبور المستوى العمودي للشبكة كلياً من خلال مجال </a:t>
            </a:r>
            <a:r>
              <a:rPr lang="ar-IQ" sz="2900" b="1" dirty="0" err="1" smtClean="0">
                <a:solidFill>
                  <a:schemeClr val="bg1"/>
                </a:solidFill>
              </a:rPr>
              <a:t>العبور :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err="1" smtClean="0">
                <a:solidFill>
                  <a:schemeClr val="bg1"/>
                </a:solidFill>
              </a:rPr>
              <a:t>تذهب </a:t>
            </a:r>
            <a:r>
              <a:rPr lang="ar-IQ" sz="2900" b="1" dirty="0" smtClean="0">
                <a:solidFill>
                  <a:schemeClr val="bg1"/>
                </a:solidFill>
              </a:rPr>
              <a:t>" </a:t>
            </a:r>
            <a:r>
              <a:rPr lang="ar-IQ" sz="2900" b="1" dirty="0" err="1" smtClean="0">
                <a:solidFill>
                  <a:schemeClr val="bg1"/>
                </a:solidFill>
              </a:rPr>
              <a:t>خارجاً "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تعبر فوق إخفاء الإرسال</a:t>
            </a:r>
            <a:endParaRPr lang="en-US" sz="2900" b="1" dirty="0" smtClean="0">
              <a:solidFill>
                <a:schemeClr val="bg1"/>
              </a:solidFill>
            </a:endParaRPr>
          </a:p>
          <a:p>
            <a:endParaRPr lang="ar-IQ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360040"/>
          </a:xfrm>
        </p:spPr>
        <p:txBody>
          <a:bodyPr>
            <a:normAutofit fontScale="90000"/>
          </a:bodyPr>
          <a:lstStyle/>
          <a:p>
            <a:pPr algn="r"/>
            <a:r>
              <a:rPr lang="ar-IQ" dirty="0" smtClean="0">
                <a:solidFill>
                  <a:schemeClr val="bg1"/>
                </a:solidFill>
              </a:rPr>
              <a:t>أخطاء الإرسال وأخطاء المركز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/>
          <a:lstStyle/>
          <a:p>
            <a:r>
              <a:rPr lang="ar-IQ" sz="2000" b="1" u="sng" dirty="0" smtClean="0">
                <a:solidFill>
                  <a:schemeClr val="bg1"/>
                </a:solidFill>
              </a:rPr>
              <a:t>أخطاء الإرسال وأخطاء المركز</a:t>
            </a:r>
            <a:endParaRPr lang="en-US" sz="2000" u="sng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إذا </a:t>
            </a:r>
            <a:r>
              <a:rPr lang="ar-IQ" sz="2000" dirty="0" err="1" smtClean="0">
                <a:solidFill>
                  <a:schemeClr val="bg1"/>
                </a:solidFill>
              </a:rPr>
              <a:t>إرتكب</a:t>
            </a:r>
            <a:r>
              <a:rPr lang="ar-IQ" sz="2000" dirty="0" smtClean="0">
                <a:solidFill>
                  <a:schemeClr val="bg1"/>
                </a:solidFill>
              </a:rPr>
              <a:t> المرسل خطأ لحظة ضربة </a:t>
            </a:r>
            <a:r>
              <a:rPr lang="ar-IQ" sz="2000" dirty="0" err="1" smtClean="0">
                <a:solidFill>
                  <a:schemeClr val="bg1"/>
                </a:solidFill>
              </a:rPr>
              <a:t>الإرسال </a:t>
            </a:r>
            <a:r>
              <a:rPr lang="ar-IQ" sz="2000" dirty="0" smtClean="0">
                <a:solidFill>
                  <a:schemeClr val="bg1"/>
                </a:solidFill>
              </a:rPr>
              <a:t>(تنفيذ غير صحيح، ترتيب دوران </a:t>
            </a:r>
            <a:r>
              <a:rPr lang="ar-IQ" sz="2000" dirty="0" err="1" smtClean="0">
                <a:solidFill>
                  <a:schemeClr val="bg1"/>
                </a:solidFill>
              </a:rPr>
              <a:t>خاطيء</a:t>
            </a:r>
            <a:r>
              <a:rPr lang="ar-IQ" sz="2000" dirty="0" smtClean="0">
                <a:solidFill>
                  <a:schemeClr val="bg1"/>
                </a:solidFill>
              </a:rPr>
              <a:t>...</a:t>
            </a:r>
            <a:r>
              <a:rPr lang="ar-IQ" sz="2000" dirty="0" err="1" smtClean="0">
                <a:solidFill>
                  <a:schemeClr val="bg1"/>
                </a:solidFill>
              </a:rPr>
              <a:t>ألخ</a:t>
            </a:r>
            <a:r>
              <a:rPr lang="ar-IQ" sz="2000" dirty="0" smtClean="0">
                <a:solidFill>
                  <a:schemeClr val="bg1"/>
                </a:solidFill>
              </a:rPr>
              <a:t>) ويكون المنافس في غير مركزه، فإنه يكون خطأ الإرسال والذي </a:t>
            </a:r>
            <a:r>
              <a:rPr lang="ar-IQ" sz="2000" dirty="0" err="1" smtClean="0">
                <a:solidFill>
                  <a:schemeClr val="bg1"/>
                </a:solidFill>
              </a:rPr>
              <a:t>يجازى .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وبدلاً من ذلك، إذا كان تنفيذ الإرسال صحيحاً وفيما بعد أصبح الإرسال خاطئاً، تذهب خارجاً، تذهب فوق إخفاء </a:t>
            </a:r>
            <a:r>
              <a:rPr lang="ar-IQ" sz="2000" dirty="0" err="1" smtClean="0">
                <a:solidFill>
                  <a:schemeClr val="bg1"/>
                </a:solidFill>
              </a:rPr>
              <a:t>الإرسال ..</a:t>
            </a:r>
            <a:r>
              <a:rPr lang="ar-IQ" sz="2000" dirty="0" smtClean="0">
                <a:solidFill>
                  <a:schemeClr val="bg1"/>
                </a:solidFill>
              </a:rPr>
              <a:t> </a:t>
            </a:r>
            <a:r>
              <a:rPr lang="ar-IQ" sz="2000" dirty="0" err="1" smtClean="0">
                <a:solidFill>
                  <a:schemeClr val="bg1"/>
                </a:solidFill>
              </a:rPr>
              <a:t>ألخ</a:t>
            </a:r>
            <a:r>
              <a:rPr lang="ar-IQ" sz="2000" dirty="0" smtClean="0">
                <a:solidFill>
                  <a:schemeClr val="bg1"/>
                </a:solidFill>
              </a:rPr>
              <a:t>) فإن خطأ المركز هو الذي حدث أولاً ويجازى.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ar-IQ" b="1" u="sng" dirty="0" smtClean="0">
                <a:solidFill>
                  <a:schemeClr val="bg1"/>
                </a:solidFill>
              </a:rPr>
              <a:t>خصائص الضربة الهجومية </a:t>
            </a:r>
            <a:endParaRPr lang="en-US" u="sng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تعتبر كل الحركات التي توجه الكرة نحو المنافس فيما عدا الإرسال أو الصد ضربات </a:t>
            </a:r>
            <a:r>
              <a:rPr lang="ar-IQ" sz="2000" dirty="0" err="1" smtClean="0">
                <a:solidFill>
                  <a:schemeClr val="bg1"/>
                </a:solidFill>
              </a:rPr>
              <a:t>هجومية .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ar-IQ" sz="2000" dirty="0" smtClean="0">
                <a:solidFill>
                  <a:schemeClr val="bg1"/>
                </a:solidFill>
              </a:rPr>
              <a:t>يسمح بالإسقاط أثناء الضربة الهجومية فقط إذا كانت الضربة واضحة، لم تمسك أو ترمى.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تعتبر الضربة الهجومية قد </a:t>
            </a:r>
            <a:r>
              <a:rPr lang="ar-IQ" sz="2000" dirty="0" err="1" smtClean="0">
                <a:solidFill>
                  <a:schemeClr val="bg1"/>
                </a:solidFill>
              </a:rPr>
              <a:t>أكتملت</a:t>
            </a:r>
            <a:r>
              <a:rPr lang="ar-IQ" sz="2000" dirty="0" smtClean="0">
                <a:solidFill>
                  <a:schemeClr val="bg1"/>
                </a:solidFill>
              </a:rPr>
              <a:t> في اللحظة التي تعبر فيها الكرة تماماً المستوى العمودي للشبكة أو تلمس بواسطة </a:t>
            </a:r>
            <a:r>
              <a:rPr lang="ar-IQ" sz="2000" dirty="0" err="1" smtClean="0">
                <a:solidFill>
                  <a:schemeClr val="bg1"/>
                </a:solidFill>
              </a:rPr>
              <a:t>المنافس .</a:t>
            </a:r>
            <a:endParaRPr lang="en-US" sz="2000" dirty="0" smtClean="0">
              <a:solidFill>
                <a:schemeClr val="bg1"/>
              </a:solidFill>
            </a:endParaRPr>
          </a:p>
          <a:p>
            <a:endParaRPr lang="ar-IQ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algn="r"/>
            <a:r>
              <a:rPr lang="ar-IQ" dirty="0" smtClean="0">
                <a:solidFill>
                  <a:schemeClr val="bg1"/>
                </a:solidFill>
              </a:rPr>
              <a:t>قيود الضربة الهجومية</a:t>
            </a:r>
            <a:endParaRPr lang="ar-IQ" dirty="0">
              <a:solidFill>
                <a:schemeClr val="bg1"/>
              </a:solidFill>
            </a:endParaRP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274638"/>
            <a:ext cx="8363272" cy="573265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ar-IQ" sz="2000" dirty="0" smtClean="0">
                <a:solidFill>
                  <a:schemeClr val="bg1"/>
                </a:solidFill>
              </a:rPr>
              <a:t>يجوز للاعب الصف الأمامي أن يكمل الضربة الهجومية عند</a:t>
            </a:r>
            <a:br>
              <a:rPr lang="ar-IQ" sz="2000" dirty="0" smtClean="0">
                <a:solidFill>
                  <a:schemeClr val="bg1"/>
                </a:solidFill>
              </a:rPr>
            </a:br>
            <a:r>
              <a:rPr lang="ar-IQ" sz="2000" dirty="0" smtClean="0">
                <a:solidFill>
                  <a:schemeClr val="bg1"/>
                </a:solidFill>
              </a:rPr>
              <a:t>أي </a:t>
            </a:r>
            <a:r>
              <a:rPr lang="ar-IQ" sz="2000" dirty="0" err="1" smtClean="0">
                <a:solidFill>
                  <a:schemeClr val="bg1"/>
                </a:solidFill>
              </a:rPr>
              <a:t>إرتفاع</a:t>
            </a:r>
            <a:r>
              <a:rPr lang="ar-IQ" sz="2000" dirty="0" smtClean="0">
                <a:solidFill>
                  <a:schemeClr val="bg1"/>
                </a:solidFill>
              </a:rPr>
              <a:t>، بشرط أن يكون لمس الكرة قد تم داخل مجال </a:t>
            </a:r>
            <a:r>
              <a:rPr lang="ar-IQ" sz="2000" dirty="0" err="1" smtClean="0">
                <a:solidFill>
                  <a:schemeClr val="bg1"/>
                </a:solidFill>
              </a:rPr>
              <a:t>لعبة </a:t>
            </a:r>
            <a:br>
              <a:rPr lang="ar-IQ" sz="2000" dirty="0" err="1" smtClean="0">
                <a:solidFill>
                  <a:schemeClr val="bg1"/>
                </a:solidFill>
              </a:rPr>
            </a:br>
            <a:r>
              <a:rPr lang="ar-IQ" sz="2000" dirty="0" smtClean="0">
                <a:solidFill>
                  <a:schemeClr val="bg1"/>
                </a:solidFill>
              </a:rPr>
              <a:t>(</a:t>
            </a:r>
            <a:r>
              <a:rPr lang="ar-IQ" sz="2000" dirty="0" err="1" smtClean="0">
                <a:solidFill>
                  <a:schemeClr val="bg1"/>
                </a:solidFill>
              </a:rPr>
              <a:t>بأستثناء</a:t>
            </a:r>
            <a:r>
              <a:rPr lang="ar-IQ" sz="2000" dirty="0" smtClean="0">
                <a:solidFill>
                  <a:schemeClr val="bg1"/>
                </a:solidFill>
              </a:rPr>
              <a:t> القاعدة </a:t>
            </a:r>
            <a:r>
              <a:rPr lang="en-US" sz="2000" dirty="0" smtClean="0">
                <a:solidFill>
                  <a:schemeClr val="bg1"/>
                </a:solidFill>
              </a:rPr>
              <a:t>13 . 2 . 4</a:t>
            </a:r>
            <a:r>
              <a:rPr lang="ar-IQ" sz="2000" dirty="0" smtClean="0">
                <a:solidFill>
                  <a:schemeClr val="bg1"/>
                </a:solidFill>
              </a:rPr>
              <a:t> </a:t>
            </a:r>
            <a:r>
              <a:rPr lang="ar-IQ" sz="2000" dirty="0" err="1" smtClean="0">
                <a:solidFill>
                  <a:schemeClr val="bg1"/>
                </a:solidFill>
              </a:rPr>
              <a:t>) .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يحق للاعب الصف الخلفي أن يكمل الضربة الهجومية عند أي </a:t>
            </a:r>
            <a:r>
              <a:rPr lang="ar-IQ" sz="2000" dirty="0" err="1" smtClean="0">
                <a:solidFill>
                  <a:schemeClr val="bg1"/>
                </a:solidFill>
              </a:rPr>
              <a:t>إرتفاع</a:t>
            </a:r>
            <a:r>
              <a:rPr lang="ar-IQ" sz="2000" dirty="0" smtClean="0">
                <a:solidFill>
                  <a:schemeClr val="bg1"/>
                </a:solidFill>
              </a:rPr>
              <a:t> من خلف المنطقة </a:t>
            </a:r>
            <a:r>
              <a:rPr lang="ar-IQ" sz="2000" dirty="0" err="1" smtClean="0">
                <a:solidFill>
                  <a:schemeClr val="bg1"/>
                </a:solidFill>
              </a:rPr>
              <a:t>الأمامية :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يجب أن لا تلمس قدم </a:t>
            </a:r>
            <a:r>
              <a:rPr lang="ar-IQ" sz="2000" dirty="0" err="1" smtClean="0">
                <a:solidFill>
                  <a:schemeClr val="bg1"/>
                </a:solidFill>
              </a:rPr>
              <a:t>اللاعب </a:t>
            </a:r>
            <a:r>
              <a:rPr lang="ar-IQ" sz="2000" dirty="0" smtClean="0">
                <a:solidFill>
                  <a:schemeClr val="bg1"/>
                </a:solidFill>
              </a:rPr>
              <a:t>(قدماه) عند </a:t>
            </a:r>
            <a:r>
              <a:rPr lang="ar-IQ" sz="2000" dirty="0" err="1" smtClean="0">
                <a:solidFill>
                  <a:schemeClr val="bg1"/>
                </a:solidFill>
              </a:rPr>
              <a:t>إرتقائه</a:t>
            </a:r>
            <a:r>
              <a:rPr lang="ar-IQ" sz="2000" dirty="0" smtClean="0">
                <a:solidFill>
                  <a:schemeClr val="bg1"/>
                </a:solidFill>
              </a:rPr>
              <a:t> خط الهجوم أو </a:t>
            </a:r>
            <a:r>
              <a:rPr lang="ar-IQ" sz="2000" dirty="0" err="1" smtClean="0">
                <a:solidFill>
                  <a:schemeClr val="bg1"/>
                </a:solidFill>
              </a:rPr>
              <a:t>تتعداه .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يحق للاعب بعد ضربته أن ينزل داخل المنطقة </a:t>
            </a:r>
            <a:r>
              <a:rPr lang="ar-IQ" sz="2000" dirty="0" err="1" smtClean="0">
                <a:solidFill>
                  <a:schemeClr val="bg1"/>
                </a:solidFill>
              </a:rPr>
              <a:t>الأمامية .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يحق للاعب الصف الخلفي أيضاً أن يكمل الضربة الهجومية من المنطقة الأمامية إذا كان جزء من الكرة أسفل من قمة الشبكة عند لحظة </a:t>
            </a:r>
            <a:r>
              <a:rPr lang="ar-IQ" sz="2000" dirty="0" err="1" smtClean="0">
                <a:solidFill>
                  <a:schemeClr val="bg1"/>
                </a:solidFill>
              </a:rPr>
              <a:t>اللمسة .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ar-IQ" sz="2000" dirty="0" err="1" smtClean="0">
                <a:solidFill>
                  <a:schemeClr val="bg1"/>
                </a:solidFill>
              </a:rPr>
              <a:t>لايسمح</a:t>
            </a:r>
            <a:r>
              <a:rPr lang="ar-IQ" sz="2000" dirty="0" smtClean="0">
                <a:solidFill>
                  <a:schemeClr val="bg1"/>
                </a:solidFill>
              </a:rPr>
              <a:t> لأي لاعب أن يكمل الضربة الهجومية على إرسال المنافس عندما تكون الكرة في المنطقة الأمامية وأعلى من الحافة العليا للشبكة </a:t>
            </a:r>
            <a:endParaRPr lang="en-US" sz="2000" dirty="0" smtClean="0">
              <a:solidFill>
                <a:schemeClr val="bg1"/>
              </a:solidFill>
            </a:endParaRPr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ar-IQ" dirty="0" smtClean="0">
                <a:solidFill>
                  <a:schemeClr val="bg1"/>
                </a:solidFill>
              </a:rPr>
              <a:t>أخطاء الضربة الهجومية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/>
          </a:bodyPr>
          <a:lstStyle/>
          <a:p>
            <a:r>
              <a:rPr lang="ar-IQ" dirty="0" smtClean="0">
                <a:solidFill>
                  <a:schemeClr val="bg1"/>
                </a:solidFill>
              </a:rPr>
              <a:t>يضرب اللاعب الكرة داخل مجال لعب الفريق المنافس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يضرب اللاعب </a:t>
            </a:r>
            <a:r>
              <a:rPr lang="ar-IQ" dirty="0" err="1" smtClean="0">
                <a:solidFill>
                  <a:schemeClr val="bg1"/>
                </a:solidFill>
              </a:rPr>
              <a:t>الكرة </a:t>
            </a:r>
            <a:r>
              <a:rPr lang="ar-IQ" dirty="0" smtClean="0">
                <a:solidFill>
                  <a:schemeClr val="bg1"/>
                </a:solidFill>
              </a:rPr>
              <a:t>" </a:t>
            </a:r>
            <a:r>
              <a:rPr lang="ar-IQ" dirty="0" err="1" smtClean="0">
                <a:solidFill>
                  <a:schemeClr val="bg1"/>
                </a:solidFill>
              </a:rPr>
              <a:t>خارجاً "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يكمل لاعب الصف الخلفي الضربة الهجومية من المنطقة الأمامية عندما تكون الكرة عند لحظة الضربة كليةً فوق الحافة العليا للشبكة.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يكمل اللاعب الضربة الهجومية على إرسال الفريق المنافس، عندما تكون الكرة في المنطقة الأمامية كليةً فوق الحافة العليا </a:t>
            </a:r>
            <a:r>
              <a:rPr lang="ar-IQ" dirty="0" err="1" smtClean="0">
                <a:solidFill>
                  <a:schemeClr val="bg1"/>
                </a:solidFill>
              </a:rPr>
              <a:t>للشبكة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يكمل اللاعب الحر الضربة الهجومية، إذا كانت الكرة عند لحظة الضربة كاملةً فوق الحافة العليا </a:t>
            </a:r>
            <a:r>
              <a:rPr lang="ar-IQ" dirty="0" err="1" smtClean="0">
                <a:solidFill>
                  <a:schemeClr val="bg1"/>
                </a:solidFill>
              </a:rPr>
              <a:t>للشبكة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يكمل اللاعب الضربة الهجومية من أعلى قمة الشبكة، عندما تكون الكرة قادمة من </a:t>
            </a:r>
            <a:r>
              <a:rPr lang="ar-IQ" dirty="0" err="1" smtClean="0">
                <a:solidFill>
                  <a:schemeClr val="bg1"/>
                </a:solidFill>
              </a:rPr>
              <a:t>تمريرة</a:t>
            </a:r>
            <a:r>
              <a:rPr lang="ar-IQ" dirty="0" smtClean="0">
                <a:solidFill>
                  <a:schemeClr val="bg1"/>
                </a:solidFill>
              </a:rPr>
              <a:t> من الأعلى بالأصابع بواسطة اللاعب الحر في المنطقة </a:t>
            </a:r>
            <a:r>
              <a:rPr lang="ar-IQ" dirty="0" err="1" smtClean="0">
                <a:solidFill>
                  <a:schemeClr val="bg1"/>
                </a:solidFill>
              </a:rPr>
              <a:t>الأمامية .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346050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 err="1" smtClean="0">
                <a:solidFill>
                  <a:schemeClr val="bg1"/>
                </a:solidFill>
              </a:rPr>
              <a:t>آداء</a:t>
            </a:r>
            <a:r>
              <a:rPr lang="ar-IQ" dirty="0" smtClean="0">
                <a:solidFill>
                  <a:schemeClr val="bg1"/>
                </a:solidFill>
              </a:rPr>
              <a:t> الصد</a:t>
            </a:r>
            <a:endParaRPr lang="ar-IQ" dirty="0">
              <a:solidFill>
                <a:schemeClr val="bg1"/>
              </a:solidFill>
            </a:endParaRPr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ar-IQ" sz="2900" b="1" dirty="0" smtClean="0">
                <a:solidFill>
                  <a:schemeClr val="bg1"/>
                </a:solidFill>
              </a:rPr>
              <a:t>الصد هو حركة اللاعبين القريبين من الشبكة، </a:t>
            </a:r>
            <a:r>
              <a:rPr lang="ar-IQ" sz="2900" b="1" dirty="0" err="1" smtClean="0">
                <a:solidFill>
                  <a:schemeClr val="bg1"/>
                </a:solidFill>
              </a:rPr>
              <a:t>لإعتراض</a:t>
            </a:r>
            <a:r>
              <a:rPr lang="ar-IQ" sz="2900" b="1" dirty="0" smtClean="0">
                <a:solidFill>
                  <a:schemeClr val="bg1"/>
                </a:solidFill>
              </a:rPr>
              <a:t> الكرة القادمة من المنافسين، وذلك بالوصول أعلى من الحافة العليا للشبكة غافلين عن </a:t>
            </a:r>
            <a:r>
              <a:rPr lang="ar-IQ" sz="2900" b="1" dirty="0" err="1" smtClean="0">
                <a:solidFill>
                  <a:schemeClr val="bg1"/>
                </a:solidFill>
              </a:rPr>
              <a:t>أرتفاع</a:t>
            </a:r>
            <a:r>
              <a:rPr lang="ar-IQ" sz="2900" b="1" dirty="0" smtClean="0">
                <a:solidFill>
                  <a:schemeClr val="bg1"/>
                </a:solidFill>
              </a:rPr>
              <a:t> الكرة الملموسة، ويسمح فقط للاعبي الصف الأمامي 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بتكملة </a:t>
            </a:r>
            <a:r>
              <a:rPr lang="ar-IQ" sz="2900" b="1" dirty="0" err="1" smtClean="0">
                <a:solidFill>
                  <a:schemeClr val="bg1"/>
                </a:solidFill>
              </a:rPr>
              <a:t>الصد .</a:t>
            </a:r>
            <a:r>
              <a:rPr lang="en-US" sz="2900" b="1" dirty="0" smtClean="0">
                <a:solidFill>
                  <a:schemeClr val="bg1"/>
                </a:solidFill>
              </a:rPr>
              <a:t> </a:t>
            </a:r>
            <a:r>
              <a:rPr lang="ar-IQ" sz="2900" b="1" dirty="0" smtClean="0">
                <a:solidFill>
                  <a:schemeClr val="bg1"/>
                </a:solidFill>
              </a:rPr>
              <a:t>محاولة الصــد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محاولة الصد هي حركة الصد بدون لمس </a:t>
            </a:r>
            <a:r>
              <a:rPr lang="ar-IQ" sz="2900" b="1" dirty="0" err="1" smtClean="0">
                <a:solidFill>
                  <a:schemeClr val="bg1"/>
                </a:solidFill>
              </a:rPr>
              <a:t>الكرة .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الصد المكتمل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يكتمل الصد عندما تلمس الكرة بواسطة القائم </a:t>
            </a:r>
            <a:r>
              <a:rPr lang="ar-IQ" sz="2900" b="1" dirty="0" err="1" smtClean="0">
                <a:solidFill>
                  <a:schemeClr val="bg1"/>
                </a:solidFill>
              </a:rPr>
              <a:t>بالصد .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الصـد الجماعـي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ينفذ الصد الجماعي بواسطة لاعبين أو ثلاثة </a:t>
            </a:r>
            <a:r>
              <a:rPr lang="ar-IQ" b="1" dirty="0" smtClean="0">
                <a:solidFill>
                  <a:schemeClr val="bg1"/>
                </a:solidFill>
              </a:rPr>
              <a:t>قريبين من بعضهم البعض ويكتمل عندما يلمس أحدهم </a:t>
            </a:r>
            <a:r>
              <a:rPr lang="ar-IQ" b="1" dirty="0" err="1" smtClean="0">
                <a:solidFill>
                  <a:schemeClr val="bg1"/>
                </a:solidFill>
              </a:rPr>
              <a:t>الكرة .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ar-IQ" b="1" u="sng" dirty="0" smtClean="0">
                <a:solidFill>
                  <a:schemeClr val="bg1"/>
                </a:solidFill>
              </a:rPr>
              <a:t>لمسة الصـد</a:t>
            </a:r>
            <a:endParaRPr lang="en-US" b="1" u="sng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يجوز أن تحدث لمسات </a:t>
            </a:r>
            <a:r>
              <a:rPr lang="ar-IQ" b="1" dirty="0" err="1" smtClean="0">
                <a:solidFill>
                  <a:schemeClr val="bg1"/>
                </a:solidFill>
              </a:rPr>
              <a:t>متتالية </a:t>
            </a:r>
            <a:r>
              <a:rPr lang="ar-IQ" b="1" dirty="0" smtClean="0">
                <a:solidFill>
                  <a:schemeClr val="bg1"/>
                </a:solidFill>
              </a:rPr>
              <a:t>(سريعة ومتصلة) بالكرة من لاعب صد أو أكثر، بشرط أن تؤدى اللمسات أثناء حركة </a:t>
            </a:r>
            <a:r>
              <a:rPr lang="ar-IQ" b="1" dirty="0" err="1" smtClean="0">
                <a:solidFill>
                  <a:schemeClr val="bg1"/>
                </a:solidFill>
              </a:rPr>
              <a:t>واحدة .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الصـد داخل مجال المنافس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يجوز للاعب الصد وضع يديه وذراعيه خلف الشبكة، بشرط ألا تتداخل هذه الحركة مع لعب المنافس، وهكذا لا يسمح بلمس الكرة خلف الشبكة إلا بعد تنفيذ المنافس الضربة </a:t>
            </a:r>
            <a:r>
              <a:rPr lang="ar-IQ" b="1" dirty="0" err="1" smtClean="0">
                <a:solidFill>
                  <a:schemeClr val="bg1"/>
                </a:solidFill>
              </a:rPr>
              <a:t>الهجومية .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الصـد وضربات الفريق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لا تحتسب لمسة الصد كضربة للفريق وبناء على ذلك يحق للفريق بعد لمسة الصد الثلاث ضربات لإعادة </a:t>
            </a:r>
            <a:r>
              <a:rPr lang="ar-IQ" b="1" dirty="0" err="1" smtClean="0">
                <a:solidFill>
                  <a:schemeClr val="bg1"/>
                </a:solidFill>
              </a:rPr>
              <a:t>الكرة .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يجوز أن تؤدى الضربة الأولى بعد الصد بواسطة أي لاعب بما في ذلك اللاعب الذي لمس الكرة أثناء </a:t>
            </a:r>
            <a:r>
              <a:rPr lang="ar-IQ" b="1" dirty="0" err="1" smtClean="0">
                <a:solidFill>
                  <a:schemeClr val="bg1"/>
                </a:solidFill>
              </a:rPr>
              <a:t>الصد .</a:t>
            </a:r>
            <a:endParaRPr lang="en-US" b="1" dirty="0" smtClean="0">
              <a:solidFill>
                <a:schemeClr val="bg1"/>
              </a:solidFill>
            </a:endParaRPr>
          </a:p>
          <a:p>
            <a:endParaRPr lang="ar-IQ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دارة">
  <a:themeElements>
    <a:clrScheme name="دارة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دارة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ارة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TM04033919[[fn=دارة]]</Template>
  <TotalTime>467</TotalTime>
  <Words>821</Words>
  <Application>Microsoft Office PowerPoint</Application>
  <PresentationFormat>عرض على الشاشة (4:3)</PresentationFormat>
  <Paragraphs>106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Tw Cen MT</vt:lpstr>
      <vt:lpstr>دارة</vt:lpstr>
      <vt:lpstr>قانون الكرة الطائرة </vt:lpstr>
      <vt:lpstr>اجتياز الشبكة </vt:lpstr>
      <vt:lpstr>عرض تقديمي في PowerPoint</vt:lpstr>
      <vt:lpstr>السماح بالارسال </vt:lpstr>
      <vt:lpstr>اخفاء الارسال </vt:lpstr>
      <vt:lpstr>أخطاء الإرسال وأخطاء المركز </vt:lpstr>
      <vt:lpstr>قيود الضربة الهجومية</vt:lpstr>
      <vt:lpstr>أخطاء الضربة الهجومية </vt:lpstr>
      <vt:lpstr>آداء الصد</vt:lpstr>
      <vt:lpstr>صــد الإرسال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الرابع / حركات اللعب</dc:title>
  <dc:creator>Lenovo</dc:creator>
  <cp:lastModifiedBy>Windows 8.1</cp:lastModifiedBy>
  <cp:revision>37</cp:revision>
  <dcterms:created xsi:type="dcterms:W3CDTF">2020-03-22T19:39:44Z</dcterms:created>
  <dcterms:modified xsi:type="dcterms:W3CDTF">2023-01-13T12:56:09Z</dcterms:modified>
</cp:coreProperties>
</file>