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 id="2147483708" r:id="rId2"/>
    <p:sldMasterId id="2147483720" r:id="rId3"/>
  </p:sldMasterIdLst>
  <p:sldIdLst>
    <p:sldId id="265" r:id="rId4"/>
    <p:sldId id="256" r:id="rId5"/>
    <p:sldId id="257" r:id="rId6"/>
    <p:sldId id="258" r:id="rId7"/>
    <p:sldId id="259"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1" d="100"/>
          <a:sy n="81" d="100"/>
        </p:scale>
        <p:origin x="1086"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B2CC138D-BCAC-4A20-AD4A-840884481825}" type="datetimeFigureOut">
              <a:rPr lang="ar-IQ" smtClean="0"/>
              <a:pPr/>
              <a:t>29/04/1443</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1185279-2A86-4F9E-82AC-3CC36ADEE4F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2CC138D-BCAC-4A20-AD4A-840884481825}"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B2CC138D-BCAC-4A20-AD4A-840884481825}" type="datetimeFigureOut">
              <a:rPr lang="ar-IQ" smtClean="0"/>
              <a:pPr/>
              <a:t>29/04/1443</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E84ECB4-2B16-470F-BACB-2C3EB099014B}" type="slidenum">
              <a:rPr lang="ar-IQ" smtClean="0"/>
              <a:pPr/>
              <a:t>‹#›</a:t>
            </a:fld>
            <a:endParaRPr lang="ar-IQ"/>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B2CC138D-BCAC-4A20-AD4A-840884481825}" type="datetimeFigureOut">
              <a:rPr lang="ar-IQ" smtClean="0"/>
              <a:pPr/>
              <a:t>29/04/1443</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1185279-2A86-4F9E-82AC-3CC36ADEE4F8}"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تخطيط مخص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AD4F68FA-06A7-46DE-B8AF-087D001A022E}" type="datetimeFigureOut">
              <a:rPr lang="ar-IQ" smtClean="0"/>
              <a:pPr/>
              <a:t>29/04/1443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C65ED6-3702-4429-921A-B26836867BE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B2CC138D-BCAC-4A20-AD4A-840884481825}" type="datetimeFigureOut">
              <a:rPr lang="ar-IQ" smtClean="0"/>
              <a:pPr/>
              <a:t>29/04/1443</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B2CC138D-BCAC-4A20-AD4A-840884481825}" type="datetimeFigureOut">
              <a:rPr lang="ar-IQ" smtClean="0"/>
              <a:pPr/>
              <a:t>29/04/1443</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2CC138D-BCAC-4A20-AD4A-840884481825}" type="datetimeFigureOut">
              <a:rPr lang="ar-IQ" smtClean="0"/>
              <a:pPr/>
              <a:t>29/04/1443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1185279-2A86-4F9E-82AC-3CC36ADEE4F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B2CC138D-BCAC-4A20-AD4A-840884481825}" type="datetimeFigureOut">
              <a:rPr lang="ar-IQ" smtClean="0"/>
              <a:pPr/>
              <a:t>29/04/1443</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1185279-2A86-4F9E-82AC-3CC36ADEE4F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B2CC138D-BCAC-4A20-AD4A-840884481825}" type="datetimeFigureOut">
              <a:rPr lang="ar-IQ" smtClean="0"/>
              <a:pPr/>
              <a:t>29/04/1443</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B2CC138D-BCAC-4A20-AD4A-840884481825}" type="datetimeFigureOut">
              <a:rPr lang="ar-IQ" smtClean="0"/>
              <a:pPr/>
              <a:t>29/04/1443</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1185279-2A86-4F9E-82AC-3CC36ADEE4F8}"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CC138D-BCAC-4A20-AD4A-840884481825}" type="datetimeFigureOut">
              <a:rPr lang="ar-IQ" smtClean="0"/>
              <a:pPr/>
              <a:t>29/04/1443</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1185279-2A86-4F9E-82AC-3CC36ADEE4F8}"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7030A0"/>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81162D4-D155-4319-A466-553E01A08743}" type="datetimeFigureOut">
              <a:rPr lang="ar-IQ" smtClean="0"/>
              <a:pPr/>
              <a:t>29/04/1443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E84ECB4-2B16-470F-BACB-2C3EB099014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7030A0"/>
            </a:gs>
            <a:gs pos="60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D4F68FA-06A7-46DE-B8AF-087D001A022E}" type="datetimeFigureOut">
              <a:rPr lang="ar-IQ" smtClean="0"/>
              <a:pPr/>
              <a:t>29/04/1443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C65ED6-3702-4429-921A-B26836867BE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audio" Target="file:///C:\Users\Lenovo\Desktop\&#1575;&#1604;&#1601;&#1589;&#1604;%20&#1575;&#1604;&#1582;&#1575;&#1605;&#1587;265-2.wav"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audio" Target="file:///C:\Users\Lenovo\Desktop\&#1575;&#1604;&#1601;&#1589;&#1604;%20&#1575;&#1604;&#1582;&#1575;&#1605;&#1587;256-2.wa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7-0.wa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8.wa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Lenovo\Desktop\&#1575;&#1604;&#1601;&#1589;&#1604;%20&#1575;&#1604;&#1582;&#1575;&#1605;&#1587;259.wa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7030A0"/>
            </a:gs>
            <a:gs pos="19000">
              <a:schemeClr val="bg2">
                <a:shade val="92000"/>
                <a:satMod val="230000"/>
              </a:schemeClr>
            </a:gs>
            <a:gs pos="100000">
              <a:schemeClr val="bg2">
                <a:tint val="85000"/>
                <a:satMod val="400000"/>
              </a:schemeClr>
            </a:gs>
          </a:gsLst>
          <a:lin ang="5400000" scaled="0"/>
          <a:tileRect/>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435280" cy="1399032"/>
          </a:xfrm>
          <a:ln>
            <a:solidFill>
              <a:srgbClr val="FFFF00"/>
            </a:solidFill>
          </a:ln>
        </p:spPr>
        <p:txBody>
          <a:bodyPr>
            <a:normAutofit/>
          </a:bodyPr>
          <a:lstStyle/>
          <a:p>
            <a:pPr algn="ctr"/>
            <a:r>
              <a:rPr lang="ar-IQ" sz="4400" b="1" dirty="0" smtClean="0">
                <a:solidFill>
                  <a:srgbClr val="FFC000"/>
                </a:solidFill>
              </a:rPr>
              <a:t>قانون الكرة الطائرة </a:t>
            </a:r>
            <a:endParaRPr lang="ar-IQ" sz="4400" b="1" dirty="0">
              <a:solidFill>
                <a:srgbClr val="FFC000"/>
              </a:solidFill>
            </a:endParaRPr>
          </a:p>
        </p:txBody>
      </p:sp>
      <p:pic>
        <p:nvPicPr>
          <p:cNvPr id="5" name="عنصر نائب للمحتوى 4" descr="4images.jpg"/>
          <p:cNvPicPr>
            <a:picLocks noGrp="1" noChangeAspect="1"/>
          </p:cNvPicPr>
          <p:nvPr>
            <p:ph sz="half" idx="1"/>
          </p:nvPr>
        </p:nvPicPr>
        <p:blipFill>
          <a:blip r:embed="rId3" cstate="print"/>
          <a:stretch>
            <a:fillRect/>
          </a:stretch>
        </p:blipFill>
        <p:spPr>
          <a:xfrm>
            <a:off x="457199" y="1611659"/>
            <a:ext cx="4320479" cy="5112568"/>
          </a:xfrm>
        </p:spPr>
      </p:pic>
      <p:sp>
        <p:nvSpPr>
          <p:cNvPr id="4" name="عنصر نائب للمحتوى 3"/>
          <p:cNvSpPr>
            <a:spLocks noGrp="1"/>
          </p:cNvSpPr>
          <p:nvPr>
            <p:ph sz="half" idx="2"/>
          </p:nvPr>
        </p:nvSpPr>
        <p:spPr>
          <a:xfrm>
            <a:off x="4777678" y="1556792"/>
            <a:ext cx="4159947" cy="5112568"/>
          </a:xfrm>
          <a:solidFill>
            <a:srgbClr val="FFC000"/>
          </a:solidFill>
          <a:ln>
            <a:solidFill>
              <a:schemeClr val="accent1"/>
            </a:solidFill>
          </a:ln>
        </p:spPr>
        <p:txBody>
          <a:bodyPr>
            <a:normAutofit/>
          </a:bodyPr>
          <a:lstStyle/>
          <a:p>
            <a:pPr algn="ctr">
              <a:buNone/>
            </a:pPr>
            <a:endParaRPr lang="ar-IQ" sz="3200" b="1" dirty="0" smtClean="0">
              <a:solidFill>
                <a:schemeClr val="bg1"/>
              </a:solidFill>
            </a:endParaRPr>
          </a:p>
          <a:p>
            <a:pPr algn="ctr">
              <a:buNone/>
            </a:pPr>
            <a:r>
              <a:rPr lang="ar-IQ" sz="2400" b="1" u="sng" dirty="0" smtClean="0">
                <a:solidFill>
                  <a:schemeClr val="accent4">
                    <a:lumMod val="75000"/>
                  </a:schemeClr>
                </a:solidFill>
              </a:rPr>
              <a:t>الفصل الخامس </a:t>
            </a:r>
            <a:r>
              <a:rPr lang="en-US" sz="2400" dirty="0" smtClean="0">
                <a:solidFill>
                  <a:schemeClr val="accent4">
                    <a:lumMod val="75000"/>
                  </a:schemeClr>
                </a:solidFill>
              </a:rPr>
              <a:t/>
            </a:r>
            <a:br>
              <a:rPr lang="en-US" sz="2400" dirty="0" smtClean="0">
                <a:solidFill>
                  <a:schemeClr val="accent4">
                    <a:lumMod val="75000"/>
                  </a:schemeClr>
                </a:solidFill>
              </a:rPr>
            </a:br>
            <a:r>
              <a:rPr lang="ar-IQ" sz="2400" b="1" dirty="0" err="1" smtClean="0">
                <a:solidFill>
                  <a:schemeClr val="accent4">
                    <a:lumMod val="75000"/>
                  </a:schemeClr>
                </a:solidFill>
              </a:rPr>
              <a:t>التوقفات </a:t>
            </a:r>
            <a:r>
              <a:rPr lang="ar-IQ" sz="2400" b="1" dirty="0" smtClean="0">
                <a:solidFill>
                  <a:schemeClr val="accent4">
                    <a:lumMod val="75000"/>
                  </a:schemeClr>
                </a:solidFill>
              </a:rPr>
              <a:t>، فترات الراحة والتأخيرات</a:t>
            </a:r>
          </a:p>
          <a:p>
            <a:pPr algn="ctr">
              <a:buNone/>
            </a:pPr>
            <a:endParaRPr lang="ar-IQ" sz="2400" dirty="0" smtClean="0">
              <a:solidFill>
                <a:schemeClr val="bg1"/>
              </a:solidFill>
            </a:endParaRPr>
          </a:p>
          <a:p>
            <a:pPr algn="ctr">
              <a:buNone/>
            </a:pPr>
            <a:r>
              <a:rPr lang="ar-IQ" sz="2400" b="1" dirty="0" smtClean="0">
                <a:solidFill>
                  <a:schemeClr val="bg1"/>
                </a:solidFill>
              </a:rPr>
              <a:t>اعداد</a:t>
            </a:r>
          </a:p>
          <a:p>
            <a:pPr algn="ctr">
              <a:buNone/>
            </a:pPr>
            <a:r>
              <a:rPr lang="ar-IQ" sz="2400" b="1" dirty="0" err="1" smtClean="0">
                <a:solidFill>
                  <a:schemeClr val="bg1"/>
                </a:solidFill>
              </a:rPr>
              <a:t>ا.د</a:t>
            </a:r>
            <a:r>
              <a:rPr lang="ar-IQ" sz="2400" b="1" dirty="0" smtClean="0">
                <a:solidFill>
                  <a:schemeClr val="bg1"/>
                </a:solidFill>
              </a:rPr>
              <a:t> سهاد قاسم الموسوي </a:t>
            </a:r>
          </a:p>
          <a:p>
            <a:pPr algn="ctr">
              <a:buNone/>
            </a:pPr>
            <a:endParaRPr lang="ar-IQ" sz="2400" b="1" dirty="0" smtClean="0">
              <a:solidFill>
                <a:schemeClr val="bg1"/>
              </a:solidFill>
            </a:endParaRPr>
          </a:p>
          <a:p>
            <a:pPr algn="ctr">
              <a:buNone/>
            </a:pPr>
            <a:r>
              <a:rPr lang="ar-IQ" sz="2400" b="1" dirty="0">
                <a:solidFill>
                  <a:schemeClr val="bg1"/>
                </a:solidFill>
              </a:rPr>
              <a:t> </a:t>
            </a:r>
            <a:r>
              <a:rPr lang="ar-IQ" sz="2400" b="1" u="sng" dirty="0" smtClean="0">
                <a:solidFill>
                  <a:schemeClr val="accent4">
                    <a:lumMod val="75000"/>
                  </a:schemeClr>
                </a:solidFill>
              </a:rPr>
              <a:t>الجزء الأول  </a:t>
            </a:r>
            <a:endParaRPr lang="ar-IQ" sz="2400" b="1" u="sng" dirty="0">
              <a:solidFill>
                <a:schemeClr val="accent4">
                  <a:lumMod val="75000"/>
                </a:schemeClr>
              </a:solidFill>
            </a:endParaRPr>
          </a:p>
        </p:txBody>
      </p:sp>
      <p:pic>
        <p:nvPicPr>
          <p:cNvPr id="9" name="الفصل الخامس265-2.wav">
            <a:hlinkClick r:id="" action="ppaction://media"/>
          </p:cNvPr>
          <p:cNvPicPr>
            <a:picLocks noRot="1" noChangeAspect="1"/>
          </p:cNvPicPr>
          <p:nvPr>
            <a:audioFile r:link="rId1"/>
          </p:nvPr>
        </p:nvPicPr>
        <p:blipFill>
          <a:blip r:embed="rId4" cstate="print"/>
          <a:stretch>
            <a:fillRect/>
          </a:stretch>
        </p:blipFill>
        <p:spPr>
          <a:xfrm>
            <a:off x="8632825" y="6346825"/>
            <a:ext cx="304800" cy="304800"/>
          </a:xfrm>
          <a:prstGeom prst="rect">
            <a:avLst/>
          </a:prstGeom>
        </p:spPr>
      </p:pic>
    </p:spTree>
  </p:cSld>
  <p:clrMapOvr>
    <a:masterClrMapping/>
  </p:clrMapOvr>
  <p:transition advTm="926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9"/>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980728"/>
            <a:ext cx="8062912" cy="360040"/>
          </a:xfrm>
        </p:spPr>
        <p:txBody>
          <a:bodyPr>
            <a:normAutofit fontScale="90000"/>
          </a:bodyPr>
          <a:lstStyle/>
          <a:p>
            <a:pPr algn="ctr"/>
            <a:r>
              <a:rPr lang="ar-IQ" sz="2200" b="1" dirty="0" smtClean="0"/>
              <a:t>الفصل الخامس</a:t>
            </a:r>
            <a:r>
              <a:rPr lang="en-US" sz="2200" dirty="0" smtClean="0"/>
              <a:t/>
            </a:r>
            <a:br>
              <a:rPr lang="en-US" sz="2200" dirty="0" smtClean="0"/>
            </a:br>
            <a:r>
              <a:rPr lang="ar-IQ" sz="2200" b="1" dirty="0" err="1" smtClean="0"/>
              <a:t>التوقفات </a:t>
            </a:r>
            <a:r>
              <a:rPr lang="ar-IQ" sz="2200" b="1" dirty="0" smtClean="0"/>
              <a:t>، فترات الراحة </a:t>
            </a:r>
            <a:r>
              <a:rPr lang="ar-IQ" sz="2000" b="1" dirty="0" smtClean="0"/>
              <a:t>والتأخيرات</a:t>
            </a:r>
            <a:r>
              <a:rPr lang="en-US" dirty="0" smtClean="0"/>
              <a:t/>
            </a:r>
            <a:br>
              <a:rPr lang="en-US" dirty="0" smtClean="0"/>
            </a:br>
            <a:endParaRPr lang="ar-IQ" dirty="0"/>
          </a:p>
        </p:txBody>
      </p:sp>
      <p:sp>
        <p:nvSpPr>
          <p:cNvPr id="3" name="عنوان فرعي 2"/>
          <p:cNvSpPr>
            <a:spLocks noGrp="1"/>
          </p:cNvSpPr>
          <p:nvPr>
            <p:ph type="subTitle" idx="1"/>
          </p:nvPr>
        </p:nvSpPr>
        <p:spPr>
          <a:xfrm>
            <a:off x="540544" y="764704"/>
            <a:ext cx="8062912" cy="5886921"/>
          </a:xfrm>
        </p:spPr>
        <p:txBody>
          <a:bodyPr>
            <a:normAutofit fontScale="92500" lnSpcReduction="20000"/>
          </a:bodyPr>
          <a:lstStyle/>
          <a:p>
            <a:pPr>
              <a:lnSpc>
                <a:spcPct val="150000"/>
              </a:lnSpc>
            </a:pPr>
            <a:r>
              <a:rPr lang="ar-IQ" sz="2000" b="1" u="sng" dirty="0" smtClean="0">
                <a:solidFill>
                  <a:srgbClr val="FFFF00"/>
                </a:solidFill>
              </a:rPr>
              <a:t>توقفات اللعب العادية </a:t>
            </a:r>
            <a:endParaRPr lang="en-US" sz="2000" b="1" u="sng" dirty="0" smtClean="0">
              <a:solidFill>
                <a:srgbClr val="FFFF00"/>
              </a:solidFill>
            </a:endParaRPr>
          </a:p>
          <a:p>
            <a:pPr>
              <a:lnSpc>
                <a:spcPct val="150000"/>
              </a:lnSpc>
            </a:pPr>
            <a:r>
              <a:rPr lang="ar-IQ" sz="2000" b="1" dirty="0" smtClean="0">
                <a:solidFill>
                  <a:srgbClr val="FFFF00"/>
                </a:solidFill>
              </a:rPr>
              <a:t>توقفات اللعب العادية هي الأوقات المستقطعة وتبديلات </a:t>
            </a:r>
            <a:r>
              <a:rPr lang="ar-IQ" sz="2000" b="1" dirty="0" err="1" smtClean="0">
                <a:solidFill>
                  <a:srgbClr val="FFFF00"/>
                </a:solidFill>
              </a:rPr>
              <a:t>اللاعبين .</a:t>
            </a:r>
            <a:endParaRPr lang="en-US" sz="2000" b="1" dirty="0" smtClean="0">
              <a:solidFill>
                <a:srgbClr val="FFFF00"/>
              </a:solidFill>
            </a:endParaRPr>
          </a:p>
          <a:p>
            <a:pPr>
              <a:lnSpc>
                <a:spcPct val="150000"/>
              </a:lnSpc>
            </a:pPr>
            <a:r>
              <a:rPr lang="ar-IQ" sz="2000" b="1" dirty="0" smtClean="0">
                <a:solidFill>
                  <a:srgbClr val="FFFF00"/>
                </a:solidFill>
              </a:rPr>
              <a:t>التوقف هو الوقت بين تداول مكتمل واحد </a:t>
            </a:r>
            <a:r>
              <a:rPr lang="ar-IQ" sz="2000" b="1" dirty="0" err="1" smtClean="0">
                <a:solidFill>
                  <a:srgbClr val="FFFF00"/>
                </a:solidFill>
              </a:rPr>
              <a:t>وصافرة</a:t>
            </a:r>
            <a:r>
              <a:rPr lang="ar-IQ" sz="2000" b="1" dirty="0" smtClean="0">
                <a:solidFill>
                  <a:srgbClr val="FFFF00"/>
                </a:solidFill>
              </a:rPr>
              <a:t> الحكم الأول للإرسال </a:t>
            </a:r>
            <a:r>
              <a:rPr lang="ar-IQ" sz="2000" b="1" dirty="0" err="1" smtClean="0">
                <a:solidFill>
                  <a:srgbClr val="FFFF00"/>
                </a:solidFill>
              </a:rPr>
              <a:t>التالي :</a:t>
            </a:r>
            <a:endParaRPr lang="en-US" sz="2000" b="1" dirty="0" smtClean="0">
              <a:solidFill>
                <a:srgbClr val="FFFF00"/>
              </a:solidFill>
            </a:endParaRPr>
          </a:p>
          <a:p>
            <a:pPr>
              <a:lnSpc>
                <a:spcPct val="150000"/>
              </a:lnSpc>
            </a:pPr>
            <a:r>
              <a:rPr lang="ar-IQ" sz="2000" b="1" dirty="0" smtClean="0">
                <a:solidFill>
                  <a:srgbClr val="FFFF00"/>
                </a:solidFill>
              </a:rPr>
              <a:t>عدد توقفات اللعب العادية</a:t>
            </a:r>
            <a:endParaRPr lang="en-US" sz="2000" b="1" dirty="0" smtClean="0">
              <a:solidFill>
                <a:srgbClr val="FFFF00"/>
              </a:solidFill>
            </a:endParaRPr>
          </a:p>
          <a:p>
            <a:pPr>
              <a:lnSpc>
                <a:spcPct val="150000"/>
              </a:lnSpc>
            </a:pPr>
            <a:r>
              <a:rPr lang="ar-IQ" sz="2000" b="1" dirty="0" smtClean="0">
                <a:solidFill>
                  <a:srgbClr val="FFFF00"/>
                </a:solidFill>
              </a:rPr>
              <a:t>يحق لكل فريق طلب وقتين مستقطعين وستة تبديلات اللاعبين كحد أقصى لكل </a:t>
            </a:r>
            <a:r>
              <a:rPr lang="ar-IQ" sz="2000" b="1" dirty="0" err="1" smtClean="0">
                <a:solidFill>
                  <a:srgbClr val="FFFF00"/>
                </a:solidFill>
              </a:rPr>
              <a:t>شوط .</a:t>
            </a:r>
            <a:r>
              <a:rPr lang="ar-IQ" sz="2000" b="1" dirty="0" smtClean="0">
                <a:solidFill>
                  <a:srgbClr val="FFFF00"/>
                </a:solidFill>
              </a:rPr>
              <a:t> طلب توقفات اللعب العادية </a:t>
            </a:r>
            <a:endParaRPr lang="en-US" sz="2000" b="1" dirty="0" smtClean="0">
              <a:solidFill>
                <a:srgbClr val="FFFF00"/>
              </a:solidFill>
            </a:endParaRPr>
          </a:p>
          <a:p>
            <a:pPr>
              <a:lnSpc>
                <a:spcPct val="150000"/>
              </a:lnSpc>
            </a:pPr>
            <a:r>
              <a:rPr lang="ar-IQ" sz="2000" b="1" dirty="0" smtClean="0">
                <a:solidFill>
                  <a:srgbClr val="FFFF00"/>
                </a:solidFill>
              </a:rPr>
              <a:t>يجوز طلب توقفات اللعب العادية بواسطة المدرب أو رئيس الشوط وبواسطتهما فقط</a:t>
            </a:r>
            <a:endParaRPr lang="en-US" sz="2000" b="1" dirty="0" smtClean="0">
              <a:solidFill>
                <a:srgbClr val="FFFF00"/>
              </a:solidFill>
            </a:endParaRPr>
          </a:p>
          <a:p>
            <a:pPr>
              <a:lnSpc>
                <a:spcPct val="150000"/>
              </a:lnSpc>
            </a:pPr>
            <a:r>
              <a:rPr lang="ar-IQ" sz="2000" b="1" dirty="0" smtClean="0">
                <a:solidFill>
                  <a:srgbClr val="FFFF00"/>
                </a:solidFill>
              </a:rPr>
              <a:t>يؤدي الطالب بإظهار إشارة اليد </a:t>
            </a:r>
            <a:r>
              <a:rPr lang="ar-IQ" sz="2000" b="1" dirty="0" err="1" smtClean="0">
                <a:solidFill>
                  <a:srgbClr val="FFFF00"/>
                </a:solidFill>
              </a:rPr>
              <a:t>المعنية </a:t>
            </a:r>
            <a:r>
              <a:rPr lang="ar-IQ" sz="2000" b="1" dirty="0" smtClean="0">
                <a:solidFill>
                  <a:srgbClr val="FFFF00"/>
                </a:solidFill>
              </a:rPr>
              <a:t>، عندما تكون الكرة خارج اللعب وقبل </a:t>
            </a:r>
            <a:r>
              <a:rPr lang="ar-IQ" sz="2000" b="1" dirty="0" err="1" smtClean="0">
                <a:solidFill>
                  <a:srgbClr val="FFFF00"/>
                </a:solidFill>
              </a:rPr>
              <a:t>الصافرة</a:t>
            </a:r>
            <a:r>
              <a:rPr lang="ar-IQ" sz="2000" b="1" dirty="0" smtClean="0">
                <a:solidFill>
                  <a:srgbClr val="FFFF00"/>
                </a:solidFill>
              </a:rPr>
              <a:t> </a:t>
            </a:r>
            <a:r>
              <a:rPr lang="ar-IQ" sz="2000" b="1" dirty="0" err="1" smtClean="0">
                <a:solidFill>
                  <a:srgbClr val="FFFF00"/>
                </a:solidFill>
              </a:rPr>
              <a:t>للإرسال .</a:t>
            </a:r>
            <a:endParaRPr lang="en-US" sz="2000" b="1" dirty="0" smtClean="0">
              <a:solidFill>
                <a:srgbClr val="FFFF00"/>
              </a:solidFill>
            </a:endParaRPr>
          </a:p>
          <a:p>
            <a:pPr>
              <a:lnSpc>
                <a:spcPct val="150000"/>
              </a:lnSpc>
            </a:pPr>
            <a:r>
              <a:rPr lang="ar-SA" sz="2000" b="1" dirty="0" smtClean="0">
                <a:solidFill>
                  <a:srgbClr val="FFFF00"/>
                </a:solidFill>
              </a:rPr>
              <a:t>للمسابقات العالمية للإتحاد الدولي للكرة الطائرة </a:t>
            </a:r>
            <a:r>
              <a:rPr lang="ar-SA" sz="2000" b="1" dirty="0" err="1" smtClean="0">
                <a:solidFill>
                  <a:srgbClr val="FFFF00"/>
                </a:solidFill>
              </a:rPr>
              <a:t>والرسمية </a:t>
            </a:r>
            <a:r>
              <a:rPr lang="ar-SA" sz="2000" b="1" dirty="0" smtClean="0">
                <a:solidFill>
                  <a:srgbClr val="FFFF00"/>
                </a:solidFill>
              </a:rPr>
              <a:t>، يكون </a:t>
            </a:r>
            <a:r>
              <a:rPr lang="ar-SA" sz="2000" b="1" dirty="0" err="1" smtClean="0">
                <a:solidFill>
                  <a:srgbClr val="FFFF00"/>
                </a:solidFill>
              </a:rPr>
              <a:t>أستخدام</a:t>
            </a:r>
            <a:r>
              <a:rPr lang="ar-SA" sz="2000" b="1" dirty="0" smtClean="0">
                <a:solidFill>
                  <a:srgbClr val="FFFF00"/>
                </a:solidFill>
              </a:rPr>
              <a:t> البوق إجبارياً ثم إشارة اليد لطلب الوقت </a:t>
            </a:r>
            <a:r>
              <a:rPr lang="ar-SA" sz="2000" b="1" dirty="0" err="1" smtClean="0">
                <a:solidFill>
                  <a:srgbClr val="FFFF00"/>
                </a:solidFill>
              </a:rPr>
              <a:t>المستقطع .</a:t>
            </a:r>
            <a:endParaRPr lang="en-US" sz="2000" b="1" dirty="0" smtClean="0">
              <a:solidFill>
                <a:srgbClr val="FFFF00"/>
              </a:solidFill>
            </a:endParaRPr>
          </a:p>
          <a:p>
            <a:pPr>
              <a:lnSpc>
                <a:spcPct val="150000"/>
              </a:lnSpc>
            </a:pPr>
            <a:r>
              <a:rPr lang="ar-IQ" sz="2000" b="1" dirty="0" smtClean="0">
                <a:solidFill>
                  <a:srgbClr val="FFFF00"/>
                </a:solidFill>
              </a:rPr>
              <a:t>يسمح بطلب التبديل قبل بداية الشوط ويجب تسجيله كتبديل عادي في ذلك الشوط </a:t>
            </a:r>
            <a:endParaRPr lang="en-US" sz="2000" b="1" dirty="0" smtClean="0">
              <a:solidFill>
                <a:srgbClr val="FFFF00"/>
              </a:solidFill>
            </a:endParaRPr>
          </a:p>
          <a:p>
            <a:pPr>
              <a:lnSpc>
                <a:spcPct val="150000"/>
              </a:lnSpc>
            </a:pPr>
            <a:endParaRPr lang="ar-IQ" sz="2000" b="1" dirty="0" smtClean="0">
              <a:solidFill>
                <a:srgbClr val="FFFF00"/>
              </a:solidFill>
            </a:endParaRPr>
          </a:p>
          <a:p>
            <a:endParaRPr lang="ar-IQ" dirty="0" smtClean="0"/>
          </a:p>
          <a:p>
            <a:endParaRPr lang="en-US" dirty="0"/>
          </a:p>
        </p:txBody>
      </p:sp>
      <p:pic>
        <p:nvPicPr>
          <p:cNvPr id="7" name="الفصل الخامس256-2.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31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857250"/>
          </a:xfrm>
        </p:spPr>
        <p:txBody>
          <a:bodyPr/>
          <a:lstStyle/>
          <a:p>
            <a:pPr algn="ctr"/>
            <a:r>
              <a:rPr lang="ar-IQ" dirty="0" smtClean="0"/>
              <a:t>الفصل الخامس</a:t>
            </a:r>
            <a:endParaRPr lang="ar-IQ" dirty="0"/>
          </a:p>
        </p:txBody>
      </p:sp>
      <p:sp>
        <p:nvSpPr>
          <p:cNvPr id="3" name="عنصر نائب للمحتوى 2"/>
          <p:cNvSpPr>
            <a:spLocks noGrp="1"/>
          </p:cNvSpPr>
          <p:nvPr>
            <p:ph idx="1"/>
          </p:nvPr>
        </p:nvSpPr>
        <p:spPr>
          <a:xfrm>
            <a:off x="457200" y="1196752"/>
            <a:ext cx="8229600" cy="5258056"/>
          </a:xfrm>
        </p:spPr>
        <p:txBody>
          <a:bodyPr>
            <a:normAutofit fontScale="77500" lnSpcReduction="20000"/>
          </a:bodyPr>
          <a:lstStyle/>
          <a:p>
            <a:r>
              <a:rPr lang="ar-IQ" b="1" u="sng" dirty="0" smtClean="0">
                <a:solidFill>
                  <a:srgbClr val="FFFF00"/>
                </a:solidFill>
              </a:rPr>
              <a:t>التوقفات المتتالية</a:t>
            </a:r>
            <a:endParaRPr lang="en-US" u="sng" dirty="0" smtClean="0">
              <a:solidFill>
                <a:srgbClr val="FFFF00"/>
              </a:solidFill>
            </a:endParaRPr>
          </a:p>
          <a:p>
            <a:r>
              <a:rPr lang="ar-IQ" dirty="0" smtClean="0">
                <a:solidFill>
                  <a:srgbClr val="FFFF00"/>
                </a:solidFill>
              </a:rPr>
              <a:t>يجوز طلب وقت أو وقتين مستقطعين وطلب واحد للتبديل لأي فريق وعلى التوالي دون الحاجة </a:t>
            </a:r>
            <a:r>
              <a:rPr lang="ar-IQ" dirty="0" err="1" smtClean="0">
                <a:solidFill>
                  <a:srgbClr val="FFFF00"/>
                </a:solidFill>
              </a:rPr>
              <a:t>لإستئناف</a:t>
            </a:r>
            <a:r>
              <a:rPr lang="ar-IQ" dirty="0" smtClean="0">
                <a:solidFill>
                  <a:srgbClr val="FFFF00"/>
                </a:solidFill>
              </a:rPr>
              <a:t> </a:t>
            </a:r>
            <a:r>
              <a:rPr lang="ar-IQ" dirty="0" err="1" smtClean="0">
                <a:solidFill>
                  <a:srgbClr val="FFFF00"/>
                </a:solidFill>
              </a:rPr>
              <a:t>اللعب .</a:t>
            </a:r>
            <a:endParaRPr lang="en-US" dirty="0" smtClean="0">
              <a:solidFill>
                <a:srgbClr val="FFFF00"/>
              </a:solidFill>
            </a:endParaRPr>
          </a:p>
          <a:p>
            <a:r>
              <a:rPr lang="ar-IQ" dirty="0" smtClean="0">
                <a:solidFill>
                  <a:srgbClr val="FFFF00"/>
                </a:solidFill>
              </a:rPr>
              <a:t>على كل </a:t>
            </a:r>
            <a:r>
              <a:rPr lang="ar-IQ" dirty="0" err="1" smtClean="0">
                <a:solidFill>
                  <a:srgbClr val="FFFF00"/>
                </a:solidFill>
              </a:rPr>
              <a:t>حال </a:t>
            </a:r>
            <a:r>
              <a:rPr lang="ar-IQ" dirty="0" smtClean="0">
                <a:solidFill>
                  <a:srgbClr val="FFFF00"/>
                </a:solidFill>
              </a:rPr>
              <a:t>، لا يسمح للفريق بإجراء طلبات متتالية لتبديل اللاعبين أثناء نفس التوقف للعب ويجوز تبديل لاعبين أو أكثر أثناء نفس التوقف </a:t>
            </a:r>
            <a:endParaRPr lang="en-US" dirty="0" smtClean="0">
              <a:solidFill>
                <a:srgbClr val="FFFF00"/>
              </a:solidFill>
            </a:endParaRPr>
          </a:p>
          <a:p>
            <a:r>
              <a:rPr lang="ar-IQ" dirty="0" smtClean="0">
                <a:solidFill>
                  <a:srgbClr val="FFFF00"/>
                </a:solidFill>
              </a:rPr>
              <a:t> </a:t>
            </a:r>
            <a:endParaRPr lang="en-US" dirty="0" smtClean="0">
              <a:solidFill>
                <a:srgbClr val="FFFF00"/>
              </a:solidFill>
            </a:endParaRPr>
          </a:p>
          <a:p>
            <a:r>
              <a:rPr lang="ar-IQ" b="1" u="sng" dirty="0" smtClean="0">
                <a:solidFill>
                  <a:srgbClr val="FFFF00"/>
                </a:solidFill>
              </a:rPr>
              <a:t>الأوقات المستقطعة والأوقات المستقطعة الفنية </a:t>
            </a:r>
            <a:endParaRPr lang="en-US" u="sng" dirty="0" smtClean="0">
              <a:solidFill>
                <a:srgbClr val="FFFF00"/>
              </a:solidFill>
            </a:endParaRPr>
          </a:p>
          <a:p>
            <a:r>
              <a:rPr lang="ar-IQ" dirty="0" smtClean="0">
                <a:solidFill>
                  <a:srgbClr val="FFFF00"/>
                </a:solidFill>
              </a:rPr>
              <a:t>يستغرق جميع الأوقات المستقطعة المطلوبة 30 </a:t>
            </a:r>
            <a:r>
              <a:rPr lang="ar-IQ" dirty="0" err="1" smtClean="0">
                <a:solidFill>
                  <a:srgbClr val="FFFF00"/>
                </a:solidFill>
              </a:rPr>
              <a:t>ثانية .</a:t>
            </a:r>
            <a:endParaRPr lang="en-US" dirty="0" smtClean="0">
              <a:solidFill>
                <a:srgbClr val="FFFF00"/>
              </a:solidFill>
            </a:endParaRPr>
          </a:p>
          <a:p>
            <a:r>
              <a:rPr lang="ar-SA" b="1" dirty="0" smtClean="0">
                <a:solidFill>
                  <a:srgbClr val="FFFF00"/>
                </a:solidFill>
              </a:rPr>
              <a:t>للمسابقات العالمية للإتحاد الدولي للكرة الطائرة </a:t>
            </a:r>
            <a:r>
              <a:rPr lang="ar-SA" b="1" dirty="0" err="1" smtClean="0">
                <a:solidFill>
                  <a:srgbClr val="FFFF00"/>
                </a:solidFill>
              </a:rPr>
              <a:t>والرسمية </a:t>
            </a:r>
            <a:r>
              <a:rPr lang="ar-SA" b="1" dirty="0" smtClean="0">
                <a:solidFill>
                  <a:srgbClr val="FFFF00"/>
                </a:solidFill>
              </a:rPr>
              <a:t>، في الأشواط 1-4 يطبق </a:t>
            </a:r>
            <a:r>
              <a:rPr lang="ar-SA" b="1" dirty="0" err="1" smtClean="0">
                <a:solidFill>
                  <a:srgbClr val="FFFF00"/>
                </a:solidFill>
              </a:rPr>
              <a:t>آليا </a:t>
            </a:r>
            <a:r>
              <a:rPr lang="ar-SA" b="1" dirty="0" smtClean="0">
                <a:solidFill>
                  <a:srgbClr val="FFFF00"/>
                </a:solidFill>
              </a:rPr>
              <a:t>"وقتان مستقطعان </a:t>
            </a:r>
            <a:r>
              <a:rPr lang="ar-SA" b="1" dirty="0" err="1" smtClean="0">
                <a:solidFill>
                  <a:srgbClr val="FFFF00"/>
                </a:solidFill>
              </a:rPr>
              <a:t>فنيان"</a:t>
            </a:r>
            <a:r>
              <a:rPr lang="ar-SA" b="1" dirty="0" smtClean="0">
                <a:solidFill>
                  <a:srgbClr val="FFFF00"/>
                </a:solidFill>
              </a:rPr>
              <a:t> </a:t>
            </a:r>
            <a:r>
              <a:rPr lang="en-US" b="1" dirty="0" smtClean="0">
                <a:solidFill>
                  <a:srgbClr val="FFFF00"/>
                </a:solidFill>
              </a:rPr>
              <a:t>60</a:t>
            </a:r>
            <a:r>
              <a:rPr lang="ar-SA" b="1" dirty="0" smtClean="0">
                <a:solidFill>
                  <a:srgbClr val="FFFF00"/>
                </a:solidFill>
              </a:rPr>
              <a:t> ثانية أضافياً عندما يصل الفريق المتقدم إلى النقاط </a:t>
            </a:r>
            <a:r>
              <a:rPr lang="en-US" b="1" dirty="0" smtClean="0">
                <a:solidFill>
                  <a:srgbClr val="FFFF00"/>
                </a:solidFill>
              </a:rPr>
              <a:t>8</a:t>
            </a:r>
            <a:r>
              <a:rPr lang="ar-SA" b="1" dirty="0" smtClean="0">
                <a:solidFill>
                  <a:srgbClr val="FFFF00"/>
                </a:solidFill>
              </a:rPr>
              <a:t> و </a:t>
            </a:r>
            <a:r>
              <a:rPr lang="en-US" b="1" dirty="0" smtClean="0">
                <a:solidFill>
                  <a:srgbClr val="FFFF00"/>
                </a:solidFill>
              </a:rPr>
              <a:t>16</a:t>
            </a:r>
            <a:r>
              <a:rPr lang="ar-SA" b="1" dirty="0" smtClean="0">
                <a:solidFill>
                  <a:srgbClr val="FFFF00"/>
                </a:solidFill>
              </a:rPr>
              <a:t> </a:t>
            </a:r>
            <a:r>
              <a:rPr lang="ar-SA" b="1" dirty="0" err="1" smtClean="0">
                <a:solidFill>
                  <a:srgbClr val="FFFF00"/>
                </a:solidFill>
              </a:rPr>
              <a:t>.</a:t>
            </a:r>
            <a:endParaRPr lang="en-US" dirty="0" smtClean="0">
              <a:solidFill>
                <a:srgbClr val="FFFF00"/>
              </a:solidFill>
            </a:endParaRPr>
          </a:p>
          <a:p>
            <a:r>
              <a:rPr lang="ar-IQ" b="1" dirty="0" smtClean="0">
                <a:solidFill>
                  <a:srgbClr val="FFFF00"/>
                </a:solidFill>
              </a:rPr>
              <a:t>في الشوط </a:t>
            </a:r>
            <a:r>
              <a:rPr lang="ar-IQ" b="1" dirty="0" err="1" smtClean="0">
                <a:solidFill>
                  <a:srgbClr val="FFFF00"/>
                </a:solidFill>
              </a:rPr>
              <a:t>الفاصل </a:t>
            </a:r>
            <a:r>
              <a:rPr lang="ar-IQ" b="1" dirty="0" smtClean="0">
                <a:solidFill>
                  <a:srgbClr val="FFFF00"/>
                </a:solidFill>
              </a:rPr>
              <a:t>(الخامس) لا </a:t>
            </a:r>
            <a:r>
              <a:rPr lang="ar-IQ" b="1" dirty="0" err="1" smtClean="0">
                <a:solidFill>
                  <a:srgbClr val="FFFF00"/>
                </a:solidFill>
              </a:rPr>
              <a:t>توجد </a:t>
            </a:r>
            <a:r>
              <a:rPr lang="ar-IQ" b="1" dirty="0" smtClean="0">
                <a:solidFill>
                  <a:srgbClr val="FFFF00"/>
                </a:solidFill>
              </a:rPr>
              <a:t>" أوقات مستقطعة </a:t>
            </a:r>
            <a:r>
              <a:rPr lang="ar-IQ" b="1" dirty="0" err="1" smtClean="0">
                <a:solidFill>
                  <a:srgbClr val="FFFF00"/>
                </a:solidFill>
              </a:rPr>
              <a:t>فنية" </a:t>
            </a:r>
            <a:r>
              <a:rPr lang="ar-IQ" b="1" dirty="0" smtClean="0">
                <a:solidFill>
                  <a:srgbClr val="FFFF00"/>
                </a:solidFill>
              </a:rPr>
              <a:t>، حيث يحق فقط طلب وقتين مستقطعين 30 ثانية بواسطة كل </a:t>
            </a:r>
            <a:r>
              <a:rPr lang="ar-IQ" b="1" dirty="0" err="1" smtClean="0">
                <a:solidFill>
                  <a:srgbClr val="FFFF00"/>
                </a:solidFill>
              </a:rPr>
              <a:t>فريق .</a:t>
            </a:r>
            <a:endParaRPr lang="en-US" dirty="0" smtClean="0">
              <a:solidFill>
                <a:srgbClr val="FFFF00"/>
              </a:solidFill>
            </a:endParaRPr>
          </a:p>
          <a:p>
            <a:endParaRPr lang="ar-IQ" dirty="0"/>
          </a:p>
        </p:txBody>
      </p:sp>
      <p:pic>
        <p:nvPicPr>
          <p:cNvPr id="5" name="الفصل الخامس257-0.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64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497210"/>
          </a:xfrm>
        </p:spPr>
        <p:txBody>
          <a:bodyPr>
            <a:normAutofit fontScale="90000"/>
          </a:bodyPr>
          <a:lstStyle/>
          <a:p>
            <a:pPr algn="ctr"/>
            <a:r>
              <a:rPr lang="ar-IQ" dirty="0" smtClean="0"/>
              <a:t>الفصل الخامس </a:t>
            </a:r>
            <a:endParaRPr lang="ar-IQ" dirty="0"/>
          </a:p>
        </p:txBody>
      </p:sp>
      <p:sp>
        <p:nvSpPr>
          <p:cNvPr id="3" name="عنصر نائب للمحتوى 2"/>
          <p:cNvSpPr>
            <a:spLocks noGrp="1"/>
          </p:cNvSpPr>
          <p:nvPr>
            <p:ph idx="1"/>
          </p:nvPr>
        </p:nvSpPr>
        <p:spPr>
          <a:xfrm>
            <a:off x="457200" y="1052736"/>
            <a:ext cx="8229600" cy="5402072"/>
          </a:xfrm>
        </p:spPr>
        <p:txBody>
          <a:bodyPr>
            <a:normAutofit fontScale="77500" lnSpcReduction="20000"/>
          </a:bodyPr>
          <a:lstStyle/>
          <a:p>
            <a:r>
              <a:rPr lang="ar-IQ" dirty="0" smtClean="0">
                <a:solidFill>
                  <a:srgbClr val="FFFF00"/>
                </a:solidFill>
              </a:rPr>
              <a:t>يجب على اللاعبين في الملعب أن يذهبوا إلى المنطقة الحرة قرب مقاعدهم أثناء جميع الأوقات </a:t>
            </a:r>
            <a:r>
              <a:rPr lang="ar-IQ" dirty="0" err="1" smtClean="0">
                <a:solidFill>
                  <a:srgbClr val="FFFF00"/>
                </a:solidFill>
              </a:rPr>
              <a:t>المستقطعة .</a:t>
            </a:r>
            <a:endParaRPr lang="en-US" dirty="0" smtClean="0">
              <a:solidFill>
                <a:srgbClr val="FFFF00"/>
              </a:solidFill>
            </a:endParaRPr>
          </a:p>
          <a:p>
            <a:r>
              <a:rPr lang="ar-IQ" b="1" u="sng" dirty="0" smtClean="0">
                <a:solidFill>
                  <a:srgbClr val="FFFF00"/>
                </a:solidFill>
              </a:rPr>
              <a:t>تبديل اللاعبين</a:t>
            </a:r>
            <a:endParaRPr lang="en-US" u="sng" dirty="0" smtClean="0">
              <a:solidFill>
                <a:srgbClr val="FFFF00"/>
              </a:solidFill>
            </a:endParaRPr>
          </a:p>
          <a:p>
            <a:r>
              <a:rPr lang="ar-IQ" dirty="0" smtClean="0">
                <a:solidFill>
                  <a:srgbClr val="FFFF00"/>
                </a:solidFill>
              </a:rPr>
              <a:t>التبديل هو الإجراء بموجبه يدخل اللاعب غير اللاعب الحر أو اللاعب المتغير معه في اللعب بعد أن يكون المسجل قد قام بتسجيله، ليشغل مركز لاعب آخر الذي يجب عليه مغادرة الملعب عن تلك </a:t>
            </a:r>
            <a:r>
              <a:rPr lang="ar-IQ" dirty="0" err="1" smtClean="0">
                <a:solidFill>
                  <a:srgbClr val="FFFF00"/>
                </a:solidFill>
              </a:rPr>
              <a:t>اللحظة </a:t>
            </a:r>
            <a:r>
              <a:rPr lang="ar-IQ" dirty="0" smtClean="0">
                <a:solidFill>
                  <a:srgbClr val="FFFF00"/>
                </a:solidFill>
              </a:rPr>
              <a:t>، ويحتاج التبديل إلى تصريح </a:t>
            </a:r>
            <a:r>
              <a:rPr lang="ar-IQ" dirty="0" err="1" smtClean="0">
                <a:solidFill>
                  <a:srgbClr val="FFFF00"/>
                </a:solidFill>
              </a:rPr>
              <a:t>الحكم .</a:t>
            </a:r>
            <a:endParaRPr lang="en-US" dirty="0" smtClean="0">
              <a:solidFill>
                <a:srgbClr val="FFFF00"/>
              </a:solidFill>
            </a:endParaRPr>
          </a:p>
          <a:p>
            <a:r>
              <a:rPr lang="ar-IQ" b="1" u="sng" dirty="0" smtClean="0">
                <a:solidFill>
                  <a:srgbClr val="FFFF00"/>
                </a:solidFill>
              </a:rPr>
              <a:t>حـدود التبديـلات</a:t>
            </a:r>
            <a:endParaRPr lang="en-US" u="sng" dirty="0" smtClean="0">
              <a:solidFill>
                <a:srgbClr val="FFFF00"/>
              </a:solidFill>
            </a:endParaRPr>
          </a:p>
          <a:p>
            <a:r>
              <a:rPr lang="ar-IQ" dirty="0" smtClean="0">
                <a:solidFill>
                  <a:srgbClr val="FFFF00"/>
                </a:solidFill>
              </a:rPr>
              <a:t>يسمح بإجراء ستة تبديلات كحد أقصى لكل شوط، ويجوز </a:t>
            </a:r>
            <a:r>
              <a:rPr lang="ar-IQ" dirty="0" err="1" smtClean="0">
                <a:solidFill>
                  <a:srgbClr val="FFFF00"/>
                </a:solidFill>
              </a:rPr>
              <a:t>إستبدال</a:t>
            </a:r>
            <a:r>
              <a:rPr lang="ar-IQ" dirty="0" smtClean="0">
                <a:solidFill>
                  <a:srgbClr val="FFFF00"/>
                </a:solidFill>
              </a:rPr>
              <a:t> لاعب أو أكثر في نفس </a:t>
            </a:r>
            <a:r>
              <a:rPr lang="ar-IQ" dirty="0" err="1" smtClean="0">
                <a:solidFill>
                  <a:srgbClr val="FFFF00"/>
                </a:solidFill>
              </a:rPr>
              <a:t>الوقت .</a:t>
            </a:r>
            <a:endParaRPr lang="en-US" dirty="0" smtClean="0">
              <a:solidFill>
                <a:srgbClr val="FFFF00"/>
              </a:solidFill>
            </a:endParaRPr>
          </a:p>
          <a:p>
            <a:r>
              <a:rPr lang="ar-IQ" dirty="0" smtClean="0">
                <a:solidFill>
                  <a:srgbClr val="FFFF00"/>
                </a:solidFill>
              </a:rPr>
              <a:t>يحق للاعب الترتيب الاساسي للدوران مغادرة اللعب والعودة ولكن لمرة واحدة فقط في الشوط ولمركزه السابق فقط في ترتيب الدوران</a:t>
            </a:r>
            <a:endParaRPr lang="en-US" dirty="0" smtClean="0">
              <a:solidFill>
                <a:srgbClr val="FFFF00"/>
              </a:solidFill>
            </a:endParaRPr>
          </a:p>
          <a:p>
            <a:r>
              <a:rPr lang="ar-IQ" dirty="0" smtClean="0">
                <a:solidFill>
                  <a:srgbClr val="FFFF00"/>
                </a:solidFill>
              </a:rPr>
              <a:t>يحق للاعب البديل أن يدخل اللعب مكان لاعب الترتيب الأساسي للدوران لمرة واحدة في الشوط، ويمكن أن يستبدل فقط مع نفس اللاعب </a:t>
            </a:r>
            <a:endParaRPr lang="en-US" dirty="0" smtClean="0">
              <a:solidFill>
                <a:srgbClr val="FFFF00"/>
              </a:solidFill>
            </a:endParaRPr>
          </a:p>
          <a:p>
            <a:pPr>
              <a:buNone/>
            </a:pPr>
            <a:r>
              <a:rPr lang="en-US" dirty="0" smtClean="0">
                <a:solidFill>
                  <a:srgbClr val="FFFF00"/>
                </a:solidFill>
              </a:rPr>
              <a:t> </a:t>
            </a:r>
          </a:p>
          <a:p>
            <a:endParaRPr lang="ar-IQ" dirty="0"/>
          </a:p>
        </p:txBody>
      </p:sp>
      <p:pic>
        <p:nvPicPr>
          <p:cNvPr id="4" name="الفصل الخامس258.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660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569218"/>
          </a:xfrm>
        </p:spPr>
        <p:txBody>
          <a:bodyPr>
            <a:normAutofit/>
          </a:bodyPr>
          <a:lstStyle/>
          <a:p>
            <a:pPr algn="ctr"/>
            <a:r>
              <a:rPr lang="ar-IQ" sz="2400" dirty="0" smtClean="0"/>
              <a:t>الفصل الخامس</a:t>
            </a:r>
            <a:endParaRPr lang="ar-IQ" sz="2400" dirty="0"/>
          </a:p>
        </p:txBody>
      </p:sp>
      <p:sp>
        <p:nvSpPr>
          <p:cNvPr id="3" name="عنصر نائب للمحتوى 2"/>
          <p:cNvSpPr>
            <a:spLocks noGrp="1"/>
          </p:cNvSpPr>
          <p:nvPr>
            <p:ph idx="1"/>
          </p:nvPr>
        </p:nvSpPr>
        <p:spPr>
          <a:xfrm>
            <a:off x="457200" y="836712"/>
            <a:ext cx="8229600" cy="5544616"/>
          </a:xfrm>
        </p:spPr>
        <p:txBody>
          <a:bodyPr>
            <a:normAutofit/>
          </a:bodyPr>
          <a:lstStyle/>
          <a:p>
            <a:r>
              <a:rPr lang="ar-IQ" sz="2200" b="1" u="sng" dirty="0" smtClean="0">
                <a:solidFill>
                  <a:srgbClr val="FFFF00"/>
                </a:solidFill>
              </a:rPr>
              <a:t>التبديـل </a:t>
            </a:r>
            <a:r>
              <a:rPr lang="ar-IQ" sz="2200" b="1" u="sng" dirty="0" err="1" smtClean="0">
                <a:solidFill>
                  <a:srgbClr val="FFFF00"/>
                </a:solidFill>
              </a:rPr>
              <a:t>الأستثنـائي</a:t>
            </a:r>
            <a:endParaRPr lang="en-US" sz="2200" u="sng" dirty="0" smtClean="0">
              <a:solidFill>
                <a:srgbClr val="FFFF00"/>
              </a:solidFill>
            </a:endParaRPr>
          </a:p>
          <a:p>
            <a:r>
              <a:rPr lang="ar-IQ" sz="2200" dirty="0" smtClean="0">
                <a:solidFill>
                  <a:srgbClr val="FFFF00"/>
                </a:solidFill>
              </a:rPr>
              <a:t>يجب تبديل </a:t>
            </a:r>
            <a:r>
              <a:rPr lang="ar-IQ" sz="2200" dirty="0" err="1" smtClean="0">
                <a:solidFill>
                  <a:srgbClr val="FFFF00"/>
                </a:solidFill>
              </a:rPr>
              <a:t>اللاعب </a:t>
            </a:r>
            <a:r>
              <a:rPr lang="ar-IQ" sz="2200" dirty="0" smtClean="0">
                <a:solidFill>
                  <a:srgbClr val="FFFF00"/>
                </a:solidFill>
              </a:rPr>
              <a:t>(ما عدا اللاعب الحر) الذي لا يستطيع مواصلة اللعب بسبب الإصابة أو المرض، تبديلاً قانونياً، وإذا لم يكن ذلك </a:t>
            </a:r>
            <a:r>
              <a:rPr lang="ar-IQ" sz="2200" dirty="0" err="1" smtClean="0">
                <a:solidFill>
                  <a:srgbClr val="FFFF00"/>
                </a:solidFill>
              </a:rPr>
              <a:t>ممكناً </a:t>
            </a:r>
            <a:r>
              <a:rPr lang="ar-IQ" sz="2200" dirty="0" smtClean="0">
                <a:solidFill>
                  <a:srgbClr val="FFFF00"/>
                </a:solidFill>
              </a:rPr>
              <a:t>، يحق للفريق إجراء تبديل استثنائي خارج حدود القاعدة </a:t>
            </a:r>
            <a:r>
              <a:rPr lang="en-US" sz="2200" dirty="0" smtClean="0">
                <a:solidFill>
                  <a:srgbClr val="FFFF00"/>
                </a:solidFill>
              </a:rPr>
              <a:t>15.6</a:t>
            </a:r>
          </a:p>
          <a:p>
            <a:r>
              <a:rPr lang="ar-IQ" sz="2200" b="1" dirty="0" smtClean="0">
                <a:solidFill>
                  <a:srgbClr val="FFFF00"/>
                </a:solidFill>
              </a:rPr>
              <a:t>التبديل </a:t>
            </a:r>
            <a:r>
              <a:rPr lang="ar-IQ" sz="2200" b="1" dirty="0" err="1" smtClean="0">
                <a:solidFill>
                  <a:srgbClr val="FFFF00"/>
                </a:solidFill>
              </a:rPr>
              <a:t>الإستثنائي</a:t>
            </a:r>
            <a:r>
              <a:rPr lang="ar-IQ" sz="2200" b="1" dirty="0" smtClean="0">
                <a:solidFill>
                  <a:srgbClr val="FFFF00"/>
                </a:solidFill>
              </a:rPr>
              <a:t> يعني أن أي لاعب غير متواجد في الملعب وقت الإصابة يمكن </a:t>
            </a:r>
            <a:r>
              <a:rPr lang="ar-IQ" sz="2200" b="1" dirty="0" err="1" smtClean="0">
                <a:solidFill>
                  <a:srgbClr val="FFFF00"/>
                </a:solidFill>
              </a:rPr>
              <a:t>إستبداله</a:t>
            </a:r>
            <a:r>
              <a:rPr lang="ar-IQ" sz="2200" b="1" dirty="0" smtClean="0">
                <a:solidFill>
                  <a:srgbClr val="FFFF00"/>
                </a:solidFill>
              </a:rPr>
              <a:t> بدلاً من اللاعب المصاب، ما عدا اللاعب الحر أو اللاعب المتغير معه، و لا يسمح للاعب المصاب المستبدل بالعودة ثانية إلى </a:t>
            </a:r>
            <a:r>
              <a:rPr lang="ar-IQ" sz="2200" b="1" dirty="0" err="1" smtClean="0">
                <a:solidFill>
                  <a:srgbClr val="FFFF00"/>
                </a:solidFill>
              </a:rPr>
              <a:t>المباراة .</a:t>
            </a:r>
            <a:endParaRPr lang="en-US" sz="2200" dirty="0" smtClean="0">
              <a:solidFill>
                <a:srgbClr val="FFFF00"/>
              </a:solidFill>
            </a:endParaRPr>
          </a:p>
          <a:p>
            <a:r>
              <a:rPr lang="ar-SA" sz="2600" dirty="0" smtClean="0">
                <a:solidFill>
                  <a:srgbClr val="FFFF00"/>
                </a:solidFill>
              </a:rPr>
              <a:t>لا يمكن أن يحتسب التبديل الاستثنائي بأي حال كتبديل </a:t>
            </a:r>
            <a:r>
              <a:rPr lang="ar-SA" sz="2600" dirty="0" err="1" smtClean="0">
                <a:solidFill>
                  <a:srgbClr val="FFFF00"/>
                </a:solidFill>
              </a:rPr>
              <a:t>عادي .</a:t>
            </a:r>
            <a:endParaRPr lang="en-US" sz="2600" dirty="0" smtClean="0">
              <a:solidFill>
                <a:srgbClr val="FFFF00"/>
              </a:solidFill>
            </a:endParaRPr>
          </a:p>
          <a:p>
            <a:r>
              <a:rPr lang="ar-IQ" sz="2600" b="1" u="sng" dirty="0" smtClean="0">
                <a:solidFill>
                  <a:srgbClr val="FFFF00"/>
                </a:solidFill>
              </a:rPr>
              <a:t>التبديل بسبب الطرد أو الاستبعاد</a:t>
            </a:r>
            <a:endParaRPr lang="en-US" sz="2600" u="sng" dirty="0" smtClean="0">
              <a:solidFill>
                <a:srgbClr val="FFFF00"/>
              </a:solidFill>
            </a:endParaRPr>
          </a:p>
          <a:p>
            <a:r>
              <a:rPr lang="ar-IQ" sz="2600" dirty="0" smtClean="0">
                <a:solidFill>
                  <a:srgbClr val="FFFF00"/>
                </a:solidFill>
              </a:rPr>
              <a:t>يجب أن يستبدل اللاعب المطرود أو المستبعد من خلال تبديل قانوني، وإذا لم يكن هذا </a:t>
            </a:r>
            <a:r>
              <a:rPr lang="ar-IQ" sz="2600" dirty="0" err="1" smtClean="0">
                <a:solidFill>
                  <a:srgbClr val="FFFF00"/>
                </a:solidFill>
              </a:rPr>
              <a:t>ممكناً </a:t>
            </a:r>
            <a:r>
              <a:rPr lang="ar-IQ" sz="2600" dirty="0" smtClean="0">
                <a:solidFill>
                  <a:srgbClr val="FFFF00"/>
                </a:solidFill>
              </a:rPr>
              <a:t>، يعلن الفريق غير </a:t>
            </a:r>
            <a:r>
              <a:rPr lang="ar-IQ" sz="2600" dirty="0" err="1" smtClean="0">
                <a:solidFill>
                  <a:srgbClr val="FFFF00"/>
                </a:solidFill>
              </a:rPr>
              <a:t>مكتمل .</a:t>
            </a:r>
            <a:endParaRPr lang="en-US" sz="2600" dirty="0" smtClean="0">
              <a:solidFill>
                <a:srgbClr val="FFFF00"/>
              </a:solidFill>
            </a:endParaRPr>
          </a:p>
          <a:p>
            <a:endParaRPr lang="ar-IQ" dirty="0"/>
          </a:p>
        </p:txBody>
      </p:sp>
      <p:pic>
        <p:nvPicPr>
          <p:cNvPr id="4" name="الفصل الخامس259.wav">
            <a:hlinkClick r:id="" action="ppaction://media"/>
          </p:cNvPr>
          <p:cNvPicPr>
            <a:picLocks noRot="1" noChangeAspect="1"/>
          </p:cNvPicPr>
          <p:nvPr>
            <a:audioFile r:link="rId1"/>
          </p:nvPr>
        </p:nvPicPr>
        <p:blipFill>
          <a:blip r:embed="rId3" cstate="print"/>
          <a:stretch>
            <a:fillRect/>
          </a:stretch>
        </p:blipFill>
        <p:spPr>
          <a:xfrm>
            <a:off x="8632825" y="6346825"/>
            <a:ext cx="304800" cy="304800"/>
          </a:xfrm>
          <a:prstGeom prst="rect">
            <a:avLst/>
          </a:prstGeom>
        </p:spPr>
      </p:pic>
    </p:spTree>
  </p:cSld>
  <p:clrMapOvr>
    <a:masterClrMapping/>
  </p:clrMapOvr>
  <p:transition advTm="570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تصميم مخص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126</TotalTime>
  <Words>406</Words>
  <Application>Microsoft Office PowerPoint</Application>
  <PresentationFormat>عرض على الشاشة (4:3)</PresentationFormat>
  <Paragraphs>44</Paragraphs>
  <Slides>5</Slides>
  <Notes>0</Notes>
  <HiddenSlides>0</HiddenSlides>
  <MMClips>5</MMClips>
  <ScaleCrop>false</ScaleCrop>
  <HeadingPairs>
    <vt:vector size="6" baseType="variant">
      <vt:variant>
        <vt:lpstr>الخطوط المستخدمة</vt:lpstr>
      </vt:variant>
      <vt:variant>
        <vt:i4>7</vt:i4>
      </vt:variant>
      <vt:variant>
        <vt:lpstr>نسق</vt:lpstr>
      </vt:variant>
      <vt:variant>
        <vt:i4>3</vt:i4>
      </vt:variant>
      <vt:variant>
        <vt:lpstr>عناوين الشرائح</vt:lpstr>
      </vt:variant>
      <vt:variant>
        <vt:i4>5</vt:i4>
      </vt:variant>
    </vt:vector>
  </HeadingPairs>
  <TitlesOfParts>
    <vt:vector size="15" baseType="lpstr">
      <vt:lpstr>Arial</vt:lpstr>
      <vt:lpstr>Calibri</vt:lpstr>
      <vt:lpstr>Century Gothic</vt:lpstr>
      <vt:lpstr>Tahoma</vt:lpstr>
      <vt:lpstr>Times New Roman</vt:lpstr>
      <vt:lpstr>Verdana</vt:lpstr>
      <vt:lpstr>Wingdings 2</vt:lpstr>
      <vt:lpstr>حيوية</vt:lpstr>
      <vt:lpstr>تصميم مخصص</vt:lpstr>
      <vt:lpstr>1_تصميم مخصص</vt:lpstr>
      <vt:lpstr>قانون الكرة الطائرة </vt:lpstr>
      <vt:lpstr>الفصل الخامس التوقفات ، فترات الراحة والتأخيرات </vt:lpstr>
      <vt:lpstr>الفصل الخامس</vt:lpstr>
      <vt:lpstr>الفصل الخامس </vt:lpstr>
      <vt:lpstr>الفصل الخامس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Lenovo</dc:creator>
  <cp:lastModifiedBy>Windows 8.1</cp:lastModifiedBy>
  <cp:revision>14</cp:revision>
  <dcterms:created xsi:type="dcterms:W3CDTF">2020-03-28T20:11:29Z</dcterms:created>
  <dcterms:modified xsi:type="dcterms:W3CDTF">2021-12-04T19:52:12Z</dcterms:modified>
</cp:coreProperties>
</file>