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13" r:id="rId4"/>
    <p:sldId id="258" r:id="rId5"/>
    <p:sldId id="312" r:id="rId6"/>
    <p:sldId id="260" r:id="rId7"/>
    <p:sldId id="261" r:id="rId8"/>
    <p:sldId id="262" r:id="rId9"/>
    <p:sldId id="263" r:id="rId10"/>
    <p:sldId id="264" r:id="rId11"/>
    <p:sldId id="315" r:id="rId12"/>
    <p:sldId id="317" r:id="rId13"/>
    <p:sldId id="316" r:id="rId14"/>
    <p:sldId id="265" r:id="rId15"/>
    <p:sldId id="266" r:id="rId16"/>
    <p:sldId id="267" r:id="rId17"/>
    <p:sldId id="268" r:id="rId18"/>
    <p:sldId id="269" r:id="rId19"/>
    <p:sldId id="270" r:id="rId20"/>
    <p:sldId id="271" r:id="rId21"/>
    <p:sldId id="272" r:id="rId22"/>
    <p:sldId id="314"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40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1673" y="457198"/>
            <a:ext cx="4876800" cy="800219"/>
          </a:xfrm>
          <a:prstGeom prst="rect">
            <a:avLst/>
          </a:prstGeom>
          <a:noFill/>
        </p:spPr>
        <p:txBody>
          <a:bodyPr wrap="square" rtlCol="0">
            <a:spAutoFit/>
          </a:bodyPr>
          <a:lstStyle/>
          <a:p>
            <a:pPr algn="ctr" rtl="1"/>
            <a:r>
              <a:rPr lang="ar-SA" sz="2800" b="1" dirty="0" smtClean="0">
                <a:latin typeface="Agency FB" panose="020B0503020202020204" pitchFamily="34" charset="0"/>
              </a:rPr>
              <a:t>"وَكُلَّ </a:t>
            </a:r>
            <a:r>
              <a:rPr lang="ar-SA" sz="2800" b="1" dirty="0">
                <a:latin typeface="Agency FB" panose="020B0503020202020204" pitchFamily="34" charset="0"/>
              </a:rPr>
              <a:t>شَيْءٍ أَحْصَيْنَاهُ </a:t>
            </a:r>
            <a:r>
              <a:rPr lang="ar-SA" sz="2800" b="1" dirty="0" smtClean="0">
                <a:latin typeface="Agency FB" panose="020B0503020202020204" pitchFamily="34" charset="0"/>
              </a:rPr>
              <a:t>كِتَابًا“</a:t>
            </a:r>
            <a:endParaRPr lang="en-US" sz="2800" b="1" dirty="0" smtClean="0">
              <a:latin typeface="Agency FB" panose="020B0503020202020204" pitchFamily="34" charset="0"/>
            </a:endParaRPr>
          </a:p>
          <a:p>
            <a:pPr algn="ctr" rtl="1"/>
            <a:r>
              <a:rPr lang="en-US" dirty="0" smtClean="0"/>
              <a:t>                                              </a:t>
            </a:r>
            <a:r>
              <a:rPr lang="ar-SA" sz="1200" dirty="0" smtClean="0"/>
              <a:t>الآية </a:t>
            </a:r>
            <a:r>
              <a:rPr lang="ar-SA" sz="1200" dirty="0"/>
              <a:t>(29) من سورة النبأ</a:t>
            </a:r>
            <a:endParaRPr lang="en-US" sz="1200" dirty="0"/>
          </a:p>
        </p:txBody>
      </p:sp>
      <p:pic>
        <p:nvPicPr>
          <p:cNvPr id="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3863" t="15426" r="24533" b="47244"/>
          <a:stretch/>
        </p:blipFill>
        <p:spPr bwMode="auto">
          <a:xfrm>
            <a:off x="762000" y="1263104"/>
            <a:ext cx="8077200" cy="4283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0885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990600"/>
            <a:ext cx="7751160" cy="2585323"/>
          </a:xfrm>
          <a:prstGeom prst="rect">
            <a:avLst/>
          </a:prstGeom>
          <a:noFill/>
        </p:spPr>
        <p:txBody>
          <a:bodyPr wrap="non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anose="02020603050405020304" pitchFamily="18" charset="0"/>
                <a:cs typeface="Times New Roman" panose="02020603050405020304" pitchFamily="18" charset="0"/>
              </a:rPr>
              <a:t> </a:t>
            </a: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anose="02020603050405020304" pitchFamily="18" charset="0"/>
                <a:cs typeface="Times New Roman" panose="02020603050405020304" pitchFamily="18" charset="0"/>
              </a:rPr>
              <a:t>Probability </a:t>
            </a:r>
          </a:p>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anose="02020603050405020304" pitchFamily="18" charset="0"/>
                <a:cs typeface="Times New Roman" panose="02020603050405020304" pitchFamily="18" charset="0"/>
              </a:rPr>
              <a:t>and </a:t>
            </a:r>
          </a:p>
          <a:p>
            <a:pPr algn="ctr"/>
            <a:r>
              <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Times New Roman" panose="02020603050405020304" pitchFamily="18" charset="0"/>
                <a:cs typeface="Times New Roman" panose="02020603050405020304" pitchFamily="18" charset="0"/>
              </a:rPr>
              <a:t>Probability Distributions </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2490607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30200"/>
            <a:ext cx="7315200" cy="5793894"/>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CONTENTS </a:t>
            </a:r>
          </a:p>
          <a:p>
            <a:endParaRPr lang="en-US" sz="1050" dirty="0"/>
          </a:p>
          <a:p>
            <a:r>
              <a:rPr lang="en-US" sz="2800" dirty="0" smtClean="0">
                <a:latin typeface="Times New Roman" panose="02020603050405020304" pitchFamily="18" charset="0"/>
                <a:cs typeface="Times New Roman" panose="02020603050405020304" pitchFamily="18" charset="0"/>
              </a:rPr>
              <a:t>* Probability </a:t>
            </a:r>
            <a:r>
              <a:rPr lang="en-US" sz="2800" dirty="0">
                <a:latin typeface="Times New Roman" panose="02020603050405020304" pitchFamily="18" charset="0"/>
                <a:cs typeface="Times New Roman" panose="02020603050405020304" pitchFamily="18" charset="0"/>
              </a:rPr>
              <a:t>and Probability Distributions </a:t>
            </a:r>
            <a:endParaRPr lang="en-US" sz="2800" dirty="0" smtClean="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 </a:t>
            </a:r>
            <a:r>
              <a:rPr lang="en-US" sz="2800" dirty="0">
                <a:latin typeface="Times New Roman" panose="02020603050405020304" pitchFamily="18" charset="0"/>
                <a:cs typeface="Times New Roman" panose="02020603050405020304" pitchFamily="18" charset="0"/>
              </a:rPr>
              <a:t>independent </a:t>
            </a:r>
            <a:r>
              <a:rPr lang="en-US" sz="2800" dirty="0" smtClean="0">
                <a:latin typeface="Times New Roman" panose="02020603050405020304" pitchFamily="18" charset="0"/>
                <a:cs typeface="Times New Roman" panose="02020603050405020304" pitchFamily="18" charset="0"/>
              </a:rPr>
              <a:t>events</a:t>
            </a: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 conditional </a:t>
            </a:r>
            <a:r>
              <a:rPr lang="en-US" sz="2800" dirty="0">
                <a:latin typeface="Times New Roman" panose="02020603050405020304" pitchFamily="18" charset="0"/>
                <a:cs typeface="Times New Roman" panose="02020603050405020304" pitchFamily="18" charset="0"/>
              </a:rPr>
              <a:t>probability</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Discrete probability distributions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 Binomial Distributions </a:t>
            </a:r>
          </a:p>
          <a:p>
            <a:r>
              <a:rPr lang="en-US" sz="2800" dirty="0" smtClean="0">
                <a:latin typeface="Times New Roman" panose="02020603050405020304" pitchFamily="18" charset="0"/>
                <a:cs typeface="Times New Roman" panose="02020603050405020304" pitchFamily="18" charset="0"/>
              </a:rPr>
              <a:t>    - Poisson Distributions </a:t>
            </a: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Continuous Probability Distributions</a:t>
            </a:r>
          </a:p>
          <a:p>
            <a:r>
              <a:rPr lang="en-US" sz="2800" dirty="0" smtClean="0">
                <a:latin typeface="Times New Roman" panose="02020603050405020304" pitchFamily="18" charset="0"/>
                <a:cs typeface="Times New Roman" panose="02020603050405020304" pitchFamily="18" charset="0"/>
              </a:rPr>
              <a:t>   - </a:t>
            </a:r>
            <a:r>
              <a:rPr lang="en-US" sz="2800" dirty="0">
                <a:latin typeface="Times New Roman" panose="02020603050405020304" pitchFamily="18" charset="0"/>
                <a:cs typeface="Times New Roman" panose="02020603050405020304" pitchFamily="18" charset="0"/>
              </a:rPr>
              <a:t>normal </a:t>
            </a:r>
            <a:r>
              <a:rPr lang="en-US" sz="2800" dirty="0" smtClean="0">
                <a:latin typeface="Times New Roman" panose="02020603050405020304" pitchFamily="18" charset="0"/>
                <a:cs typeface="Times New Roman" panose="02020603050405020304" pitchFamily="18" charset="0"/>
              </a:rPr>
              <a:t>distribution</a:t>
            </a:r>
          </a:p>
          <a:p>
            <a:r>
              <a:rPr lang="en-US" sz="2800" dirty="0" smtClean="0">
                <a:latin typeface="Times New Roman" panose="02020603050405020304" pitchFamily="18" charset="0"/>
                <a:cs typeface="Times New Roman" panose="02020603050405020304" pitchFamily="18" charset="0"/>
              </a:rPr>
              <a:t>* Random </a:t>
            </a:r>
            <a:r>
              <a:rPr lang="en-US" sz="2800" dirty="0">
                <a:latin typeface="Times New Roman" panose="02020603050405020304" pitchFamily="18" charset="0"/>
                <a:cs typeface="Times New Roman" panose="02020603050405020304" pitchFamily="18" charset="0"/>
              </a:rPr>
              <a:t>Variables </a:t>
            </a:r>
            <a:endParaRPr lang="en-US" sz="2800" dirty="0" smtClean="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Discrete Random Variable</a:t>
            </a:r>
          </a:p>
          <a:p>
            <a:r>
              <a:rPr lang="en-US" sz="2800" dirty="0" smtClean="0">
                <a:latin typeface="Times New Roman" panose="02020603050405020304" pitchFamily="18" charset="0"/>
                <a:cs typeface="Times New Roman" panose="02020603050405020304" pitchFamily="18" charset="0"/>
              </a:rPr>
              <a:t>- Continuous </a:t>
            </a:r>
            <a:r>
              <a:rPr lang="en-US" sz="2800" dirty="0">
                <a:latin typeface="Times New Roman" panose="02020603050405020304" pitchFamily="18" charset="0"/>
                <a:cs typeface="Times New Roman" panose="02020603050405020304" pitchFamily="18" charset="0"/>
              </a:rPr>
              <a:t>Random Variable</a:t>
            </a:r>
          </a:p>
          <a:p>
            <a:endParaRPr lang="en-US"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0023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819150"/>
            <a:ext cx="7620000" cy="4370427"/>
          </a:xfrm>
          <a:prstGeom prst="rect">
            <a:avLst/>
          </a:prstGeom>
          <a:noFill/>
        </p:spPr>
        <p:txBody>
          <a:bodyPr wrap="square" rtlCol="0">
            <a:spAutoFit/>
          </a:bodyPr>
          <a:lstStyle/>
          <a:p>
            <a:endParaRPr lang="en-US" dirty="0"/>
          </a:p>
          <a:p>
            <a:r>
              <a:rPr lang="en-US" sz="3200" b="1" dirty="0">
                <a:latin typeface="Times New Roman" panose="02020603050405020304" pitchFamily="18" charset="0"/>
                <a:cs typeface="Times New Roman" panose="02020603050405020304" pitchFamily="18" charset="0"/>
              </a:rPr>
              <a:t>Probability and Probability Distributions </a:t>
            </a:r>
            <a:endParaRPr lang="en-US" sz="3200" b="1" dirty="0" smtClean="0">
              <a:latin typeface="Times New Roman" panose="02020603050405020304" pitchFamily="18" charset="0"/>
              <a:cs typeface="Times New Roman" panose="02020603050405020304" pitchFamily="18" charset="0"/>
            </a:endParaRPr>
          </a:p>
          <a:p>
            <a:endParaRPr lang="en-US" sz="3200" b="1"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Usually we want to do more with data than just describing them!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We might want to test certain specific inferences about the behavior of the data.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9001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8382000" cy="5693866"/>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Example </a:t>
            </a:r>
            <a:endParaRPr lang="en-US" sz="2800" b="1"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One theory concerning the etiology of breast cancer states that</a:t>
            </a:r>
            <a:r>
              <a:rPr lang="en-US" sz="2800" b="1"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Women aged (over 30) who give birth to their first child are at </a:t>
            </a:r>
            <a:r>
              <a:rPr lang="en-US" sz="2800" b="1" dirty="0">
                <a:solidFill>
                  <a:srgbClr val="FF0000"/>
                </a:solidFill>
                <a:latin typeface="Times New Roman" panose="02020603050405020304" pitchFamily="18" charset="0"/>
                <a:cs typeface="Times New Roman" panose="02020603050405020304" pitchFamily="18" charset="0"/>
              </a:rPr>
              <a:t>greater risk </a:t>
            </a:r>
            <a:r>
              <a:rPr lang="en-US" sz="2800" dirty="0">
                <a:latin typeface="Times New Roman" panose="02020603050405020304" pitchFamily="18" charset="0"/>
                <a:cs typeface="Times New Roman" panose="02020603050405020304" pitchFamily="18" charset="0"/>
              </a:rPr>
              <a:t>for eventually developing breast cancer than are women who give birth to their first child early in life (before age 20)! </a:t>
            </a:r>
            <a:endParaRPr lang="en-US" sz="2800"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To test this hypothesis, we might choose 2000 women who are currently ages 45–54 and have never had breast cancer, of whom 1000 had their first child before the age of 20 (call this group A) and 1000 after the age of 30 (group B) </a:t>
            </a:r>
          </a:p>
        </p:txBody>
      </p:sp>
    </p:spTree>
    <p:extLst>
      <p:ext uri="{BB962C8B-B14F-4D97-AF65-F5344CB8AC3E}">
        <p14:creationId xmlns:p14="http://schemas.microsoft.com/office/powerpoint/2010/main" val="649613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457200"/>
            <a:ext cx="7924800" cy="6124754"/>
          </a:xfrm>
          <a:prstGeom prst="rect">
            <a:avLst/>
          </a:prstGeom>
          <a:noFill/>
        </p:spPr>
        <p:txBody>
          <a:bodyPr wrap="square" rtlCol="0">
            <a:spAutoFit/>
          </a:bodyPr>
          <a:lstStyle/>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Follow them for 5 years to assess whether they developed breast cancer during this period </a:t>
            </a:r>
            <a:endParaRPr lang="en-US" sz="28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Suppose </a:t>
            </a:r>
            <a:r>
              <a:rPr lang="en-US" sz="2800" dirty="0">
                <a:latin typeface="Times New Roman" panose="02020603050405020304" pitchFamily="18" charset="0"/>
                <a:cs typeface="Times New Roman" panose="02020603050405020304" pitchFamily="18" charset="0"/>
              </a:rPr>
              <a:t>there are 4 new cases of breast cancer in group A and 5 new cases in group B.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•Is </a:t>
            </a:r>
            <a:r>
              <a:rPr lang="en-US" sz="2800" dirty="0">
                <a:latin typeface="Times New Roman" panose="02020603050405020304" pitchFamily="18" charset="0"/>
                <a:cs typeface="Times New Roman" panose="02020603050405020304" pitchFamily="18" charset="0"/>
              </a:rPr>
              <a:t>this evidence enough to confirm a difference in risk </a:t>
            </a:r>
            <a:r>
              <a:rPr lang="en-US" sz="2800" b="1" u="sng" dirty="0">
                <a:latin typeface="Times New Roman" panose="02020603050405020304" pitchFamily="18" charset="0"/>
                <a:cs typeface="Times New Roman" panose="02020603050405020304" pitchFamily="18" charset="0"/>
              </a:rPr>
              <a:t>between the two </a:t>
            </a:r>
            <a:r>
              <a:rPr lang="en-US" sz="2800" dirty="0">
                <a:latin typeface="Times New Roman" panose="02020603050405020304" pitchFamily="18" charset="0"/>
                <a:cs typeface="Times New Roman" panose="02020603050405020304" pitchFamily="18" charset="0"/>
              </a:rPr>
              <a:t>groups?!! </a:t>
            </a:r>
          </a:p>
          <a:p>
            <a:r>
              <a:rPr lang="en-US" sz="2800" dirty="0">
                <a:latin typeface="Times New Roman" panose="02020603050405020304" pitchFamily="18" charset="0"/>
                <a:cs typeface="Times New Roman" panose="02020603050405020304" pitchFamily="18" charset="0"/>
              </a:rPr>
              <a:t>•Do we need to increase the sample size? Could this results be due to chance!! </a:t>
            </a:r>
          </a:p>
          <a:p>
            <a:r>
              <a:rPr lang="en-US" sz="2800" dirty="0">
                <a:latin typeface="Times New Roman" panose="02020603050405020304" pitchFamily="18" charset="0"/>
                <a:cs typeface="Times New Roman" panose="02020603050405020304" pitchFamily="18" charset="0"/>
              </a:rPr>
              <a:t>•The problem is that we need a conceptual framework to make these decisions!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This framework is provided by the underlying concept of </a:t>
            </a:r>
            <a:r>
              <a:rPr lang="en-US" sz="2800" dirty="0">
                <a:solidFill>
                  <a:srgbClr val="FF0000"/>
                </a:solidFill>
                <a:latin typeface="Times New Roman" panose="02020603050405020304" pitchFamily="18" charset="0"/>
                <a:cs typeface="Times New Roman" panose="02020603050405020304" pitchFamily="18" charset="0"/>
              </a:rPr>
              <a:t>probability</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950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685800"/>
            <a:ext cx="6248400" cy="4401205"/>
          </a:xfrm>
          <a:prstGeom prst="rect">
            <a:avLst/>
          </a:prstGeom>
          <a:noFill/>
        </p:spPr>
        <p:txBody>
          <a:bodyPr wrap="square" rtlCol="0">
            <a:spAutoFit/>
          </a:bodyPr>
          <a:lstStyle/>
          <a:p>
            <a:pPr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Probability </a:t>
            </a:r>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 A </a:t>
            </a:r>
            <a:r>
              <a:rPr lang="en-US" sz="2800" b="1" dirty="0">
                <a:solidFill>
                  <a:srgbClr val="FF0000"/>
                </a:solidFill>
                <a:latin typeface="Times New Roman" panose="02020603050405020304" pitchFamily="18" charset="0"/>
                <a:cs typeface="Times New Roman" panose="02020603050405020304" pitchFamily="18" charset="0"/>
              </a:rPr>
              <a:t>probability</a:t>
            </a:r>
            <a:r>
              <a:rPr lang="en-US" sz="2800" dirty="0">
                <a:latin typeface="Times New Roman" panose="02020603050405020304" pitchFamily="18" charset="0"/>
                <a:cs typeface="Times New Roman" panose="02020603050405020304" pitchFamily="18" charset="0"/>
              </a:rPr>
              <a:t> is a measure of the likelihood that </a:t>
            </a:r>
            <a:r>
              <a:rPr lang="en-US" sz="2800" dirty="0" smtClean="0">
                <a:latin typeface="Times New Roman" panose="02020603050405020304" pitchFamily="18" charset="0"/>
                <a:cs typeface="Times New Roman" panose="02020603050405020304" pitchFamily="18" charset="0"/>
              </a:rPr>
              <a:t> an </a:t>
            </a:r>
            <a:r>
              <a:rPr lang="en-US" sz="2800" b="1" dirty="0">
                <a:solidFill>
                  <a:srgbClr val="FF0000"/>
                </a:solidFill>
                <a:latin typeface="Times New Roman" panose="02020603050405020304" pitchFamily="18" charset="0"/>
                <a:cs typeface="Times New Roman" panose="02020603050405020304" pitchFamily="18" charset="0"/>
              </a:rPr>
              <a:t>event </a:t>
            </a:r>
            <a:r>
              <a:rPr lang="en-US" sz="2800" b="1" dirty="0">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n the future will happen. It can only assume a value between 0 and 1. </a:t>
            </a:r>
            <a:endParaRPr lang="en-US" sz="2800"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•A value </a:t>
            </a:r>
            <a:r>
              <a:rPr lang="en-US" sz="2800" u="sng" dirty="0">
                <a:solidFill>
                  <a:srgbClr val="FF0000"/>
                </a:solidFill>
                <a:latin typeface="Times New Roman" panose="02020603050405020304" pitchFamily="18" charset="0"/>
                <a:cs typeface="Times New Roman" panose="02020603050405020304" pitchFamily="18" charset="0"/>
              </a:rPr>
              <a:t>near zero </a:t>
            </a:r>
            <a:r>
              <a:rPr lang="en-US" sz="2800" dirty="0">
                <a:latin typeface="Times New Roman" panose="02020603050405020304" pitchFamily="18" charset="0"/>
                <a:cs typeface="Times New Roman" panose="02020603050405020304" pitchFamily="18" charset="0"/>
              </a:rPr>
              <a:t>means the event is not likely to happen.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value near </a:t>
            </a:r>
            <a:r>
              <a:rPr lang="en-US" sz="2800" dirty="0">
                <a:solidFill>
                  <a:srgbClr val="FF0000"/>
                </a:solidFill>
                <a:latin typeface="Times New Roman" panose="02020603050405020304" pitchFamily="18" charset="0"/>
                <a:cs typeface="Times New Roman" panose="02020603050405020304" pitchFamily="18" charset="0"/>
              </a:rPr>
              <a:t>one </a:t>
            </a:r>
            <a:r>
              <a:rPr lang="en-US" sz="2800" dirty="0">
                <a:latin typeface="Times New Roman" panose="02020603050405020304" pitchFamily="18" charset="0"/>
                <a:cs typeface="Times New Roman" panose="02020603050405020304" pitchFamily="18" charset="0"/>
              </a:rPr>
              <a:t>means it is likely. </a:t>
            </a:r>
          </a:p>
        </p:txBody>
      </p:sp>
    </p:spTree>
    <p:extLst>
      <p:ext uri="{BB962C8B-B14F-4D97-AF65-F5344CB8AC3E}">
        <p14:creationId xmlns:p14="http://schemas.microsoft.com/office/powerpoint/2010/main" val="353525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0100" y="685800"/>
            <a:ext cx="7391400" cy="5262979"/>
          </a:xfrm>
          <a:prstGeom prst="rect">
            <a:avLst/>
          </a:prstGeom>
          <a:noFill/>
        </p:spPr>
        <p:txBody>
          <a:bodyPr wrap="square" rtlCol="0">
            <a:spAutoFit/>
          </a:bodyPr>
          <a:lstStyle/>
          <a:p>
            <a:pPr algn="just"/>
            <a:endParaRPr lang="en-US" sz="2800" dirty="0">
              <a:latin typeface="Times New Roman" panose="02020603050405020304" pitchFamily="18" charset="0"/>
              <a:cs typeface="Times New Roman" panose="02020603050405020304" pitchFamily="18" charset="0"/>
            </a:endParaRPr>
          </a:p>
          <a:p>
            <a:pPr algn="just"/>
            <a:r>
              <a:rPr lang="en-US" sz="2800" b="1" dirty="0">
                <a:latin typeface="Times New Roman" panose="02020603050405020304" pitchFamily="18" charset="0"/>
                <a:cs typeface="Times New Roman" panose="02020603050405020304" pitchFamily="18" charset="0"/>
              </a:rPr>
              <a:t>Definitions </a:t>
            </a:r>
            <a:endParaRPr lang="en-US" sz="2800" b="1"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•An </a:t>
            </a:r>
            <a:r>
              <a:rPr lang="en-US" sz="2800" b="1" dirty="0">
                <a:solidFill>
                  <a:srgbClr val="FF0000"/>
                </a:solidFill>
                <a:latin typeface="Times New Roman" panose="02020603050405020304" pitchFamily="18" charset="0"/>
                <a:cs typeface="Times New Roman" panose="02020603050405020304" pitchFamily="18" charset="0"/>
              </a:rPr>
              <a:t>experiment</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is the observation of some activity or the act of taking some measurement. </a:t>
            </a:r>
            <a:endParaRPr lang="en-US" sz="2800"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•An</a:t>
            </a:r>
            <a:r>
              <a:rPr lang="en-US" sz="2800" dirty="0" smtClean="0">
                <a:solidFill>
                  <a:srgbClr val="FF0000"/>
                </a:solidFill>
                <a:latin typeface="Times New Roman" panose="02020603050405020304" pitchFamily="18" charset="0"/>
                <a:cs typeface="Times New Roman" panose="02020603050405020304" pitchFamily="18" charset="0"/>
              </a:rPr>
              <a:t> </a:t>
            </a:r>
            <a:r>
              <a:rPr lang="en-US" sz="2800" b="1" dirty="0" smtClean="0">
                <a:solidFill>
                  <a:srgbClr val="FF0000"/>
                </a:solidFill>
                <a:latin typeface="Times New Roman" panose="02020603050405020304" pitchFamily="18" charset="0"/>
                <a:cs typeface="Times New Roman" panose="02020603050405020304" pitchFamily="18" charset="0"/>
              </a:rPr>
              <a:t>outcome</a:t>
            </a:r>
            <a:r>
              <a:rPr lang="en-US" sz="2800" b="1"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is the particular result of an experiment. </a:t>
            </a:r>
            <a:endParaRPr lang="en-US" sz="2800" dirty="0" smtClean="0">
              <a:latin typeface="Times New Roman" panose="02020603050405020304" pitchFamily="18" charset="0"/>
              <a:cs typeface="Times New Roman" panose="02020603050405020304" pitchFamily="18" charset="0"/>
            </a:endParaRPr>
          </a:p>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•An</a:t>
            </a:r>
            <a:r>
              <a:rPr lang="en-US" sz="2800" dirty="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event </a:t>
            </a:r>
            <a:r>
              <a:rPr lang="en-US" sz="2800" dirty="0">
                <a:latin typeface="Times New Roman" panose="02020603050405020304" pitchFamily="18" charset="0"/>
                <a:cs typeface="Times New Roman" panose="02020603050405020304" pitchFamily="18" charset="0"/>
              </a:rPr>
              <a:t>is the collection of one or more outcomes of an experiment. </a:t>
            </a:r>
          </a:p>
          <a:p>
            <a:pPr algn="just"/>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8409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0" y="381000"/>
                <a:ext cx="8915400" cy="6345391"/>
              </a:xfrm>
              <a:prstGeom prst="rect">
                <a:avLst/>
              </a:prstGeom>
              <a:noFill/>
            </p:spPr>
            <p:txBody>
              <a:bodyPr wrap="square" rtlCol="0">
                <a:spAutoFit/>
              </a:bodyPr>
              <a:lstStyle/>
              <a:p>
                <a:endParaRPr lang="en-US" dirty="0" smtClean="0"/>
              </a:p>
              <a:p>
                <a:r>
                  <a:rPr lang="en-US" sz="2800" b="1" dirty="0">
                    <a:latin typeface="Times New Roman" panose="02020603050405020304" pitchFamily="18" charset="0"/>
                    <a:cs typeface="Times New Roman" panose="02020603050405020304" pitchFamily="18" charset="0"/>
                  </a:rPr>
                  <a:t>Classical Probability </a:t>
                </a:r>
              </a:p>
              <a:p>
                <a:endParaRPr lang="en-US" sz="2800" dirty="0">
                  <a:latin typeface="Times New Roman" panose="02020603050405020304" pitchFamily="18" charset="0"/>
                  <a:cs typeface="Times New Roman" panose="02020603050405020304" pitchFamily="18" charset="0"/>
                </a:endParaRPr>
              </a:p>
              <a:p>
                <a:pPr algn="ctr"/>
                <a:r>
                  <a:rPr lang="en-US" sz="2800" b="1" dirty="0">
                    <a:latin typeface="Times New Roman" panose="02020603050405020304" pitchFamily="18" charset="0"/>
                    <a:cs typeface="Times New Roman" panose="02020603050405020304" pitchFamily="18" charset="0"/>
                  </a:rPr>
                  <a:t>Classical Probability </a:t>
                </a:r>
                <a:r>
                  <a:rPr lang="en-US" sz="2800" b="1" dirty="0" smtClean="0">
                    <a:latin typeface="Times New Roman" panose="02020603050405020304" pitchFamily="18" charset="0"/>
                    <a:cs typeface="Times New Roman" panose="02020603050405020304" pitchFamily="18" charset="0"/>
                  </a:rPr>
                  <a:t> (Probability of an event) = </a:t>
                </a:r>
                <a14:m>
                  <m:oMath xmlns:m="http://schemas.openxmlformats.org/officeDocument/2006/math">
                    <m:f>
                      <m:fPr>
                        <m:ctrlPr>
                          <a:rPr lang="en-US" sz="2800" b="1" i="1" smtClean="0">
                            <a:latin typeface="Cambria Math"/>
                          </a:rPr>
                        </m:ctrlPr>
                      </m:fPr>
                      <m:num>
                        <m:r>
                          <a:rPr lang="en-US" sz="2800" b="1" i="0" smtClean="0">
                            <a:latin typeface="Cambria Math"/>
                          </a:rPr>
                          <m:t>𝐍𝐮𝐦𝐛𝐞𝐫</m:t>
                        </m:r>
                        <m:r>
                          <a:rPr lang="en-US" sz="2800" b="1" i="0" smtClean="0">
                            <a:latin typeface="Cambria Math"/>
                          </a:rPr>
                          <m:t> </m:t>
                        </m:r>
                        <m:r>
                          <a:rPr lang="en-US" sz="2800" b="1" i="0" smtClean="0">
                            <a:latin typeface="Cambria Math"/>
                          </a:rPr>
                          <m:t>𝐨𝐟</m:t>
                        </m:r>
                        <m:r>
                          <a:rPr lang="en-US" sz="2800" b="1" i="0" smtClean="0">
                            <a:latin typeface="Cambria Math"/>
                          </a:rPr>
                          <m:t> </m:t>
                        </m:r>
                        <m:r>
                          <a:rPr lang="en-US" sz="2800" b="1" i="0" smtClean="0">
                            <a:latin typeface="Cambria Math"/>
                          </a:rPr>
                          <m:t>𝐟𝐚𝐯𝐨𝐫𝐚𝐛𝐥𝐞</m:t>
                        </m:r>
                        <m:r>
                          <a:rPr lang="en-US" sz="2800" b="1" i="0" smtClean="0">
                            <a:latin typeface="Cambria Math"/>
                          </a:rPr>
                          <m:t> </m:t>
                        </m:r>
                        <m:r>
                          <a:rPr lang="en-US" sz="2800" b="1" i="0" smtClean="0">
                            <a:latin typeface="Cambria Math"/>
                          </a:rPr>
                          <m:t>𝐨𝐮𝐭𝐜𝐨𝐦𝐞𝐬</m:t>
                        </m:r>
                      </m:num>
                      <m:den>
                        <m:r>
                          <a:rPr lang="en-US" sz="2800" b="1" i="0" smtClean="0">
                            <a:latin typeface="Cambria Math"/>
                          </a:rPr>
                          <m:t>𝐓𝐨𝐭𝐚𝐥</m:t>
                        </m:r>
                        <m:r>
                          <a:rPr lang="en-US" sz="2800" b="1" i="0" smtClean="0">
                            <a:latin typeface="Cambria Math"/>
                          </a:rPr>
                          <m:t> </m:t>
                        </m:r>
                        <m:r>
                          <a:rPr lang="en-US" sz="2800" b="1" i="0" smtClean="0">
                            <a:latin typeface="Cambria Math"/>
                          </a:rPr>
                          <m:t>𝐧𝐮𝐦𝐛𝐞𝐫</m:t>
                        </m:r>
                        <m:r>
                          <a:rPr lang="en-US" sz="2800" b="1" i="0" smtClean="0">
                            <a:latin typeface="Cambria Math"/>
                          </a:rPr>
                          <m:t> </m:t>
                        </m:r>
                        <m:r>
                          <a:rPr lang="en-US" sz="2800" b="1" i="0" smtClean="0">
                            <a:latin typeface="Cambria Math"/>
                          </a:rPr>
                          <m:t>𝐨𝐟</m:t>
                        </m:r>
                        <m:r>
                          <a:rPr lang="en-US" sz="2800" b="1" i="0" smtClean="0">
                            <a:latin typeface="Cambria Math"/>
                          </a:rPr>
                          <m:t> </m:t>
                        </m:r>
                        <m:r>
                          <a:rPr lang="en-US" sz="2800" b="1" i="0" smtClean="0">
                            <a:latin typeface="Cambria Math"/>
                          </a:rPr>
                          <m:t>𝐩𝐨𝐬𝐬𝐢𝐛𝐥𝐞</m:t>
                        </m:r>
                        <m:r>
                          <a:rPr lang="en-US" sz="2800" b="1" i="0" smtClean="0">
                            <a:latin typeface="Cambria Math"/>
                          </a:rPr>
                          <m:t> </m:t>
                        </m:r>
                        <m:r>
                          <a:rPr lang="en-US" sz="2800" b="1" i="0" smtClean="0">
                            <a:latin typeface="Cambria Math"/>
                          </a:rPr>
                          <m:t>𝐨𝐮𝐭𝐜𝐨𝐦𝐞𝐬</m:t>
                        </m:r>
                      </m:den>
                    </m:f>
                  </m:oMath>
                </a14:m>
                <a:r>
                  <a:rPr lang="en-US" sz="2800" b="1" dirty="0" smtClean="0">
                    <a:latin typeface="Times New Roman" panose="02020603050405020304" pitchFamily="18" charset="0"/>
                    <a:cs typeface="Times New Roman" panose="02020603050405020304" pitchFamily="18" charset="0"/>
                  </a:rPr>
                  <a:t> </a:t>
                </a:r>
                <a:endParaRPr lang="en-US" sz="2800" b="1"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Consider an experiment of rolling a </a:t>
                </a:r>
                <a:r>
                  <a:rPr lang="en-US" sz="2800" b="1" dirty="0">
                    <a:latin typeface="Times New Roman" panose="02020603050405020304" pitchFamily="18" charset="0"/>
                    <a:cs typeface="Times New Roman" panose="02020603050405020304" pitchFamily="18" charset="0"/>
                  </a:rPr>
                  <a:t>six-sided dice </a:t>
                </a:r>
                <a:r>
                  <a:rPr lang="en-US" sz="2800" dirty="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What is the probability of the event </a:t>
                </a:r>
                <a:r>
                  <a:rPr lang="en-US" sz="2800" dirty="0" smtClean="0">
                    <a:latin typeface="Times New Roman" panose="02020603050405020304" pitchFamily="18" charset="0"/>
                    <a:cs typeface="Times New Roman" panose="02020603050405020304" pitchFamily="18" charset="0"/>
                  </a:rPr>
                  <a:t>an</a:t>
                </a:r>
                <a:r>
                  <a:rPr lang="en-US" sz="2800" b="1" dirty="0" smtClean="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even number </a:t>
                </a:r>
                <a:r>
                  <a:rPr lang="en-US" sz="2800" dirty="0">
                    <a:latin typeface="Times New Roman" panose="02020603050405020304" pitchFamily="18" charset="0"/>
                    <a:cs typeface="Times New Roman" panose="02020603050405020304" pitchFamily="18" charset="0"/>
                  </a:rPr>
                  <a:t>of spots appear face up”? </a:t>
                </a:r>
                <a:endParaRPr lang="en-US" sz="2800" dirty="0" smtClean="0">
                  <a:latin typeface="Times New Roman" panose="02020603050405020304" pitchFamily="18" charset="0"/>
                  <a:cs typeface="Times New Roman" panose="02020603050405020304" pitchFamily="18" charset="0"/>
                </a:endParaRPr>
              </a:p>
              <a:p>
                <a:endParaRPr lang="en-US" dirty="0"/>
              </a:p>
              <a:p>
                <a:r>
                  <a:rPr lang="en-US" sz="2800" dirty="0"/>
                  <a:t>The possible outcomes are: </a:t>
                </a:r>
                <a:endParaRPr lang="en-US" sz="2800" dirty="0" smtClean="0"/>
              </a:p>
              <a:p>
                <a:endParaRPr lang="en-US" sz="2800" dirty="0" smtClean="0"/>
              </a:p>
              <a:p>
                <a:endParaRPr lang="en-US" dirty="0"/>
              </a:p>
              <a:p>
                <a:pPr algn="just"/>
                <a:r>
                  <a:rPr lang="en-US" sz="2800" dirty="0">
                    <a:latin typeface="Times New Roman" panose="02020603050405020304" pitchFamily="18" charset="0"/>
                    <a:cs typeface="Times New Roman" panose="02020603050405020304" pitchFamily="18" charset="0"/>
                  </a:rPr>
                  <a:t>There are </a:t>
                </a:r>
                <a:r>
                  <a:rPr lang="en-US" sz="2800" b="1" dirty="0">
                    <a:latin typeface="Times New Roman" panose="02020603050405020304" pitchFamily="18" charset="0"/>
                    <a:cs typeface="Times New Roman" panose="02020603050405020304" pitchFamily="18" charset="0"/>
                  </a:rPr>
                  <a:t>three </a:t>
                </a:r>
                <a:r>
                  <a:rPr lang="en-US" sz="2800" dirty="0">
                    <a:latin typeface="Times New Roman" panose="02020603050405020304" pitchFamily="18" charset="0"/>
                    <a:cs typeface="Times New Roman" panose="02020603050405020304" pitchFamily="18" charset="0"/>
                  </a:rPr>
                  <a:t>“favorable” outcomes (a two, a four, and a six) in the collection of six equally likely possible outcomes</a:t>
                </a:r>
                <a:r>
                  <a:rPr lang="en-US" dirty="0"/>
                  <a:t>. </a:t>
                </a:r>
              </a:p>
            </p:txBody>
          </p:sp>
        </mc:Choice>
        <mc:Fallback xmlns="">
          <p:sp>
            <p:nvSpPr>
              <p:cNvPr id="2" name="TextBox 1"/>
              <p:cNvSpPr txBox="1">
                <a:spLocks noRot="1" noChangeAspect="1" noMove="1" noResize="1" noEditPoints="1" noAdjustHandles="1" noChangeArrowheads="1" noChangeShapeType="1" noTextEdit="1"/>
              </p:cNvSpPr>
              <p:nvPr/>
            </p:nvSpPr>
            <p:spPr>
              <a:xfrm>
                <a:off x="0" y="381000"/>
                <a:ext cx="8915400" cy="6345391"/>
              </a:xfrm>
              <a:prstGeom prst="rect">
                <a:avLst/>
              </a:prstGeom>
              <a:blipFill rotWithShape="1">
                <a:blip r:embed="rId2"/>
                <a:stretch>
                  <a:fillRect l="-1367" r="-2256" b="-1731"/>
                </a:stretch>
              </a:blipFill>
            </p:spPr>
            <p:txBody>
              <a:bodyPr/>
              <a:lstStyle/>
              <a:p>
                <a:r>
                  <a:rPr lang="en-US">
                    <a:noFill/>
                  </a:rPr>
                  <a:t> </a:t>
                </a:r>
              </a:p>
            </p:txBody>
          </p:sp>
        </mc:Fallback>
      </mc:AlternateContent>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4190999"/>
            <a:ext cx="388620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7984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950" y="221365"/>
            <a:ext cx="7620000" cy="4093428"/>
          </a:xfrm>
          <a:prstGeom prst="rect">
            <a:avLst/>
          </a:prstGeom>
          <a:noFill/>
        </p:spPr>
        <p:txBody>
          <a:bodyPr wrap="square" rtlCol="0">
            <a:spAutoFit/>
          </a:bodyPr>
          <a:lstStyle/>
          <a:p>
            <a:endParaRPr lang="en-US" dirty="0"/>
          </a:p>
          <a:p>
            <a:r>
              <a:rPr lang="en-US" sz="2800" b="1" dirty="0"/>
              <a:t>Mutually Exclusive Events </a:t>
            </a:r>
            <a:endParaRPr lang="en-US" sz="2800" b="1" dirty="0" smtClean="0"/>
          </a:p>
          <a:p>
            <a:endParaRPr lang="en-US" sz="2800" dirty="0"/>
          </a:p>
          <a:p>
            <a:r>
              <a:rPr lang="en-US" sz="2800" dirty="0"/>
              <a:t>•Events are </a:t>
            </a:r>
            <a:r>
              <a:rPr lang="en-US" sz="2800" b="1" dirty="0">
                <a:solidFill>
                  <a:srgbClr val="FF0000"/>
                </a:solidFill>
              </a:rPr>
              <a:t>mutually exclusive </a:t>
            </a:r>
            <a:r>
              <a:rPr lang="en-US" sz="2800" dirty="0"/>
              <a:t>if the occurrence of any one event means that none of the others can occur at the same time. </a:t>
            </a:r>
            <a:endParaRPr lang="en-US" sz="2800" dirty="0" smtClean="0"/>
          </a:p>
          <a:p>
            <a:endParaRPr lang="en-US" sz="2800" dirty="0"/>
          </a:p>
          <a:p>
            <a:r>
              <a:rPr lang="en-US" sz="2800" dirty="0"/>
              <a:t>•Two events A and B are mutually exclusive if they cannot both happen at the same time. </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4876800"/>
            <a:ext cx="2362200"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9650" y="4789786"/>
            <a:ext cx="259080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57200" y="4062850"/>
            <a:ext cx="3124200" cy="707886"/>
          </a:xfrm>
          <a:prstGeom prst="rect">
            <a:avLst/>
          </a:prstGeom>
          <a:noFill/>
        </p:spPr>
        <p:txBody>
          <a:bodyPr wrap="square" rtlCol="0">
            <a:spAutoFit/>
          </a:bodyPr>
          <a:lstStyle/>
          <a:p>
            <a:endParaRPr lang="en-US" sz="2000" b="1" dirty="0"/>
          </a:p>
          <a:p>
            <a:r>
              <a:rPr lang="en-US" sz="2000" b="1" dirty="0"/>
              <a:t>A, B NOT mutually exclusive </a:t>
            </a:r>
          </a:p>
        </p:txBody>
      </p:sp>
      <p:sp>
        <p:nvSpPr>
          <p:cNvPr id="6" name="TextBox 5"/>
          <p:cNvSpPr txBox="1"/>
          <p:nvPr/>
        </p:nvSpPr>
        <p:spPr>
          <a:xfrm>
            <a:off x="4800600" y="4016895"/>
            <a:ext cx="2819400" cy="707886"/>
          </a:xfrm>
          <a:prstGeom prst="rect">
            <a:avLst/>
          </a:prstGeom>
          <a:noFill/>
        </p:spPr>
        <p:txBody>
          <a:bodyPr wrap="square" rtlCol="0">
            <a:spAutoFit/>
          </a:bodyPr>
          <a:lstStyle/>
          <a:p>
            <a:endParaRPr lang="en-US" sz="2000" b="1" dirty="0"/>
          </a:p>
          <a:p>
            <a:r>
              <a:rPr lang="en-US" sz="2000" b="1" dirty="0"/>
              <a:t>A, B </a:t>
            </a:r>
            <a:r>
              <a:rPr lang="en-US" sz="2000" b="1" dirty="0" smtClean="0"/>
              <a:t>mutually </a:t>
            </a:r>
            <a:r>
              <a:rPr lang="en-US" sz="2000" b="1" dirty="0"/>
              <a:t>exclusive </a:t>
            </a:r>
          </a:p>
        </p:txBody>
      </p:sp>
    </p:spTree>
    <p:extLst>
      <p:ext uri="{BB962C8B-B14F-4D97-AF65-F5344CB8AC3E}">
        <p14:creationId xmlns:p14="http://schemas.microsoft.com/office/powerpoint/2010/main" val="3858318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8575"/>
            <a:ext cx="8305800" cy="6555641"/>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Example </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Let A be the event that a person has normotensive diastolic blood pressure (DBP) readings (DBP &lt; 90), and let B be the event that a person has borderline DBP readings (90 ≤ DBP &lt; 95).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•Suppose that </a:t>
            </a:r>
            <a:r>
              <a:rPr lang="en-US" sz="2800" i="1" dirty="0" err="1">
                <a:latin typeface="Times New Roman" panose="02020603050405020304" pitchFamily="18" charset="0"/>
                <a:cs typeface="Times New Roman" panose="02020603050405020304" pitchFamily="18" charset="0"/>
              </a:rPr>
              <a:t>Pr</a:t>
            </a:r>
            <a:r>
              <a:rPr lang="en-US" sz="2800" i="1" dirty="0">
                <a:latin typeface="Times New Roman" panose="02020603050405020304" pitchFamily="18" charset="0"/>
                <a:cs typeface="Times New Roman" panose="02020603050405020304" pitchFamily="18" charset="0"/>
              </a:rPr>
              <a:t>(A) = .7</a:t>
            </a:r>
            <a:r>
              <a:rPr lang="en-US" sz="2800" dirty="0">
                <a:latin typeface="Times New Roman" panose="02020603050405020304" pitchFamily="18" charset="0"/>
                <a:cs typeface="Times New Roman" panose="02020603050405020304" pitchFamily="18" charset="0"/>
              </a:rPr>
              <a:t>, and </a:t>
            </a:r>
            <a:r>
              <a:rPr lang="en-US" sz="2800" i="1" dirty="0" err="1">
                <a:latin typeface="Times New Roman" panose="02020603050405020304" pitchFamily="18" charset="0"/>
                <a:cs typeface="Times New Roman" panose="02020603050405020304" pitchFamily="18" charset="0"/>
              </a:rPr>
              <a:t>Pr</a:t>
            </a:r>
            <a:r>
              <a:rPr lang="en-US" sz="2800" i="1" dirty="0">
                <a:latin typeface="Times New Roman" panose="02020603050405020304" pitchFamily="18" charset="0"/>
                <a:cs typeface="Times New Roman" panose="02020603050405020304" pitchFamily="18" charset="0"/>
              </a:rPr>
              <a:t>(B) = .1. </a:t>
            </a:r>
          </a:p>
          <a:p>
            <a:r>
              <a:rPr lang="en-US" sz="2800" dirty="0">
                <a:latin typeface="Times New Roman" panose="02020603050405020304" pitchFamily="18" charset="0"/>
                <a:cs typeface="Times New Roman" panose="02020603050405020304" pitchFamily="18" charset="0"/>
              </a:rPr>
              <a:t>•Let </a:t>
            </a:r>
            <a:r>
              <a:rPr lang="en-US" sz="2800" i="1" dirty="0">
                <a:latin typeface="Times New Roman" panose="02020603050405020304" pitchFamily="18" charset="0"/>
                <a:cs typeface="Times New Roman" panose="02020603050405020304" pitchFamily="18" charset="0"/>
              </a:rPr>
              <a:t>Z</a:t>
            </a:r>
            <a:r>
              <a:rPr lang="en-US" sz="2800" dirty="0">
                <a:latin typeface="Times New Roman" panose="02020603050405020304" pitchFamily="18" charset="0"/>
                <a:cs typeface="Times New Roman" panose="02020603050405020304" pitchFamily="18" charset="0"/>
              </a:rPr>
              <a:t> be the event that a person has a DBP &lt; 95. Then </a:t>
            </a:r>
          </a:p>
          <a:p>
            <a:pPr algn="ctr"/>
            <a:r>
              <a:rPr lang="en-US" sz="2800" b="1" dirty="0" smtClean="0">
                <a:solidFill>
                  <a:srgbClr val="FF0000"/>
                </a:solidFill>
                <a:latin typeface="Times New Roman" panose="02020603050405020304" pitchFamily="18" charset="0"/>
                <a:cs typeface="Times New Roman" panose="02020603050405020304" pitchFamily="18" charset="0"/>
              </a:rPr>
              <a:t>Pr </a:t>
            </a:r>
            <a:r>
              <a:rPr lang="en-US" sz="2800" b="1" dirty="0">
                <a:solidFill>
                  <a:srgbClr val="FF0000"/>
                </a:solidFill>
                <a:latin typeface="Times New Roman" panose="02020603050405020304" pitchFamily="18" charset="0"/>
                <a:cs typeface="Times New Roman" panose="02020603050405020304" pitchFamily="18" charset="0"/>
              </a:rPr>
              <a:t>(Z) = Pr (A) + Pr (B) = .</a:t>
            </a:r>
            <a:r>
              <a:rPr lang="en-US" sz="2800" b="1" dirty="0" smtClean="0">
                <a:solidFill>
                  <a:srgbClr val="FF0000"/>
                </a:solidFill>
                <a:latin typeface="Times New Roman" panose="02020603050405020304" pitchFamily="18" charset="0"/>
                <a:cs typeface="Times New Roman" panose="02020603050405020304" pitchFamily="18" charset="0"/>
              </a:rPr>
              <a:t>8</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•because the events A and B cannot occur at the same time.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Let </a:t>
            </a:r>
            <a:r>
              <a:rPr lang="en-US" sz="2800" i="1" dirty="0">
                <a:latin typeface="Times New Roman" panose="02020603050405020304" pitchFamily="18" charset="0"/>
                <a:cs typeface="Times New Roman" panose="02020603050405020304" pitchFamily="18" charset="0"/>
              </a:rPr>
              <a:t>X</a:t>
            </a:r>
            <a:r>
              <a:rPr lang="en-US" sz="2800" dirty="0">
                <a:latin typeface="Times New Roman" panose="02020603050405020304" pitchFamily="18" charset="0"/>
                <a:cs typeface="Times New Roman" panose="02020603050405020304" pitchFamily="18" charset="0"/>
              </a:rPr>
              <a:t> be DBP, C be the event </a:t>
            </a:r>
            <a:r>
              <a:rPr lang="en-US" sz="2800" i="1" dirty="0">
                <a:latin typeface="Times New Roman" panose="02020603050405020304" pitchFamily="18" charset="0"/>
                <a:cs typeface="Times New Roman" panose="02020603050405020304" pitchFamily="18" charset="0"/>
              </a:rPr>
              <a:t>X </a:t>
            </a:r>
            <a:r>
              <a:rPr lang="en-US" sz="2800" dirty="0">
                <a:latin typeface="Times New Roman" panose="02020603050405020304" pitchFamily="18" charset="0"/>
                <a:cs typeface="Times New Roman" panose="02020603050405020304" pitchFamily="18" charset="0"/>
              </a:rPr>
              <a:t>≥ 90, and D be the event 75 ≤ </a:t>
            </a:r>
            <a:r>
              <a:rPr lang="en-US" sz="2800" i="1" dirty="0">
                <a:latin typeface="Times New Roman" panose="02020603050405020304" pitchFamily="18" charset="0"/>
                <a:cs typeface="Times New Roman" panose="02020603050405020304" pitchFamily="18" charset="0"/>
              </a:rPr>
              <a:t>X</a:t>
            </a:r>
            <a:r>
              <a:rPr lang="en-US" sz="2800" dirty="0">
                <a:latin typeface="Times New Roman" panose="02020603050405020304" pitchFamily="18" charset="0"/>
                <a:cs typeface="Times New Roman" panose="02020603050405020304" pitchFamily="18" charset="0"/>
              </a:rPr>
              <a:t> ≤ 100. Events C and D are</a:t>
            </a:r>
            <a:r>
              <a:rPr lang="en-US" sz="2800" b="1" dirty="0">
                <a:solidFill>
                  <a:srgbClr val="FF0000"/>
                </a:solidFill>
                <a:latin typeface="Times New Roman" panose="02020603050405020304" pitchFamily="18" charset="0"/>
                <a:cs typeface="Times New Roman" panose="02020603050405020304" pitchFamily="18" charset="0"/>
              </a:rPr>
              <a:t> not </a:t>
            </a:r>
            <a:r>
              <a:rPr lang="en-US" sz="2800" dirty="0">
                <a:latin typeface="Times New Roman" panose="02020603050405020304" pitchFamily="18" charset="0"/>
                <a:cs typeface="Times New Roman" panose="02020603050405020304" pitchFamily="18" charset="0"/>
              </a:rPr>
              <a:t>mutually exclusive, because they both occur when 90 ≤ </a:t>
            </a:r>
            <a:r>
              <a:rPr lang="en-US" sz="2800" i="1" dirty="0">
                <a:latin typeface="Times New Roman" panose="02020603050405020304" pitchFamily="18" charset="0"/>
                <a:cs typeface="Times New Roman" panose="02020603050405020304" pitchFamily="18" charset="0"/>
              </a:rPr>
              <a:t>X</a:t>
            </a:r>
            <a:r>
              <a:rPr lang="en-US" sz="2800" dirty="0">
                <a:latin typeface="Times New Roman" panose="02020603050405020304" pitchFamily="18" charset="0"/>
                <a:cs typeface="Times New Roman" panose="02020603050405020304" pitchFamily="18" charset="0"/>
              </a:rPr>
              <a:t> ≤ 100.</a:t>
            </a:r>
          </a:p>
        </p:txBody>
      </p:sp>
    </p:spTree>
    <p:extLst>
      <p:ext uri="{BB962C8B-B14F-4D97-AF65-F5344CB8AC3E}">
        <p14:creationId xmlns:p14="http://schemas.microsoft.com/office/powerpoint/2010/main" val="2940120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228600" y="9525"/>
                <a:ext cx="8229600" cy="6555641"/>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Rules </a:t>
                </a:r>
                <a:r>
                  <a:rPr lang="en-US" sz="2800" b="1" dirty="0">
                    <a:latin typeface="Times New Roman" panose="02020603050405020304" pitchFamily="18" charset="0"/>
                    <a:cs typeface="Times New Roman" panose="02020603050405020304" pitchFamily="18" charset="0"/>
                  </a:rPr>
                  <a:t>of </a:t>
                </a:r>
                <a:r>
                  <a:rPr lang="en-US" sz="2800" b="1" dirty="0" smtClean="0">
                    <a:latin typeface="Times New Roman" panose="02020603050405020304" pitchFamily="18" charset="0"/>
                    <a:cs typeface="Times New Roman" panose="02020603050405020304" pitchFamily="18" charset="0"/>
                  </a:rPr>
                  <a:t>Probability</a:t>
                </a:r>
              </a:p>
              <a:p>
                <a:endParaRPr lang="en-US" sz="2800" dirty="0" smtClean="0">
                  <a:latin typeface="Times New Roman" panose="02020603050405020304" pitchFamily="18" charset="0"/>
                  <a:cs typeface="Times New Roman" panose="02020603050405020304" pitchFamily="18" charset="0"/>
                </a:endParaRPr>
              </a:p>
              <a:p>
                <a:r>
                  <a:rPr lang="en-US" sz="2800" b="1" dirty="0" smtClean="0">
                    <a:solidFill>
                      <a:srgbClr val="FF0000"/>
                    </a:solidFill>
                    <a:latin typeface="Times New Roman" panose="02020603050405020304" pitchFamily="18" charset="0"/>
                    <a:cs typeface="Times New Roman" panose="02020603050405020304" pitchFamily="18" charset="0"/>
                  </a:rPr>
                  <a:t>- Rules </a:t>
                </a:r>
                <a:r>
                  <a:rPr lang="en-US" sz="2800" b="1" dirty="0">
                    <a:solidFill>
                      <a:srgbClr val="FF0000"/>
                    </a:solidFill>
                    <a:latin typeface="Times New Roman" panose="02020603050405020304" pitchFamily="18" charset="0"/>
                    <a:cs typeface="Times New Roman" panose="02020603050405020304" pitchFamily="18" charset="0"/>
                  </a:rPr>
                  <a:t>of </a:t>
                </a:r>
                <a:r>
                  <a:rPr lang="en-US" sz="2800" b="1" dirty="0" smtClean="0">
                    <a:solidFill>
                      <a:srgbClr val="FF0000"/>
                    </a:solidFill>
                    <a:latin typeface="Times New Roman" panose="02020603050405020304" pitchFamily="18" charset="0"/>
                    <a:cs typeface="Times New Roman" panose="02020603050405020304" pitchFamily="18" charset="0"/>
                  </a:rPr>
                  <a:t>Addition</a:t>
                </a:r>
              </a:p>
              <a:p>
                <a:r>
                  <a:rPr lang="en-US" sz="2800" b="1" dirty="0" smtClean="0">
                    <a:solidFill>
                      <a:srgbClr val="00B050"/>
                    </a:solidFill>
                    <a:latin typeface="Times New Roman" panose="02020603050405020304" pitchFamily="18" charset="0"/>
                    <a:cs typeface="Times New Roman" panose="02020603050405020304" pitchFamily="18" charset="0"/>
                  </a:rPr>
                  <a:t>1.Special </a:t>
                </a:r>
                <a:r>
                  <a:rPr lang="en-US" sz="2800" b="1" dirty="0">
                    <a:solidFill>
                      <a:srgbClr val="00B050"/>
                    </a:solidFill>
                    <a:latin typeface="Times New Roman" panose="02020603050405020304" pitchFamily="18" charset="0"/>
                    <a:cs typeface="Times New Roman" panose="02020603050405020304" pitchFamily="18" charset="0"/>
                  </a:rPr>
                  <a:t>Rule of Addition </a:t>
                </a:r>
              </a:p>
              <a:p>
                <a:r>
                  <a:rPr lang="en-US" sz="2800" dirty="0">
                    <a:latin typeface="Times New Roman" panose="02020603050405020304" pitchFamily="18" charset="0"/>
                    <a:cs typeface="Times New Roman" panose="02020603050405020304" pitchFamily="18" charset="0"/>
                  </a:rPr>
                  <a:t>If two events A and B are </a:t>
                </a:r>
                <a:r>
                  <a:rPr lang="en-US" sz="2800" u="sng" dirty="0">
                    <a:latin typeface="Times New Roman" panose="02020603050405020304" pitchFamily="18" charset="0"/>
                    <a:cs typeface="Times New Roman" panose="02020603050405020304" pitchFamily="18" charset="0"/>
                  </a:rPr>
                  <a:t>mutually exclusive</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probability of one or the other </a:t>
                </a:r>
                <a:r>
                  <a:rPr lang="en-US" sz="2800" dirty="0" smtClean="0">
                    <a:latin typeface="Times New Roman" panose="02020603050405020304" pitchFamily="18" charset="0"/>
                    <a:cs typeface="Times New Roman" panose="02020603050405020304" pitchFamily="18" charset="0"/>
                  </a:rPr>
                  <a:t>event’s</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occurring equals the sum of their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probabilities</a:t>
                </a:r>
                <a:r>
                  <a:rPr lang="en-US" sz="2800" dirty="0">
                    <a:latin typeface="Times New Roman" panose="02020603050405020304" pitchFamily="18" charset="0"/>
                    <a:cs typeface="Times New Roman" panose="02020603050405020304" pitchFamily="18" charset="0"/>
                  </a:rPr>
                  <a:t>. </a:t>
                </a:r>
              </a:p>
              <a:p>
                <a:pPr algn="ctr"/>
                <a:r>
                  <a:rPr lang="en-US" sz="2800" b="1" dirty="0" smtClean="0">
                    <a:solidFill>
                      <a:srgbClr val="FF0000"/>
                    </a:solidFill>
                    <a:latin typeface="Times New Roman" panose="02020603050405020304" pitchFamily="18" charset="0"/>
                    <a:cs typeface="Times New Roman" panose="02020603050405020304" pitchFamily="18" charset="0"/>
                  </a:rPr>
                  <a:t>P(A </a:t>
                </a:r>
                <a14:m>
                  <m:oMath xmlns:m="http://schemas.openxmlformats.org/officeDocument/2006/math">
                    <m:r>
                      <a:rPr lang="en-US" sz="2800" b="1" i="1" dirty="0" smtClean="0">
                        <a:solidFill>
                          <a:srgbClr val="FF0000"/>
                        </a:solidFill>
                        <a:latin typeface="Cambria Math"/>
                        <a:ea typeface="Cambria Math"/>
                        <a:cs typeface="Times New Roman" panose="02020603050405020304" pitchFamily="18" charset="0"/>
                      </a:rPr>
                      <m:t>∪</m:t>
                    </m:r>
                  </m:oMath>
                </a14:m>
                <a:r>
                  <a:rPr lang="en-US" sz="2800" b="1" dirty="0">
                    <a:solidFill>
                      <a:srgbClr val="FF0000"/>
                    </a:solidFill>
                    <a:latin typeface="Times New Roman" panose="02020603050405020304" pitchFamily="18" charset="0"/>
                    <a:cs typeface="Times New Roman" panose="02020603050405020304" pitchFamily="18" charset="0"/>
                  </a:rPr>
                  <a:t> B) </a:t>
                </a:r>
                <a:r>
                  <a:rPr lang="en-US" sz="2800" b="1" dirty="0" smtClean="0">
                    <a:solidFill>
                      <a:srgbClr val="FF0000"/>
                    </a:solidFill>
                    <a:latin typeface="Times New Roman" panose="02020603050405020304" pitchFamily="18" charset="0"/>
                    <a:cs typeface="Times New Roman" panose="02020603050405020304" pitchFamily="18" charset="0"/>
                  </a:rPr>
                  <a:t>= P(A)+P(B)</a:t>
                </a:r>
              </a:p>
              <a:p>
                <a:endParaRPr lang="en-US" sz="2800" dirty="0">
                  <a:latin typeface="Times New Roman" panose="02020603050405020304" pitchFamily="18" charset="0"/>
                  <a:cs typeface="Times New Roman" panose="02020603050405020304" pitchFamily="18" charset="0"/>
                </a:endParaRPr>
              </a:p>
              <a:p>
                <a:r>
                  <a:rPr lang="en-US" sz="2800" b="1" dirty="0" smtClean="0">
                    <a:solidFill>
                      <a:srgbClr val="00B050"/>
                    </a:solidFill>
                    <a:latin typeface="Times New Roman" panose="02020603050405020304" pitchFamily="18" charset="0"/>
                    <a:cs typeface="Times New Roman" panose="02020603050405020304" pitchFamily="18" charset="0"/>
                  </a:rPr>
                  <a:t>2.The </a:t>
                </a:r>
                <a:r>
                  <a:rPr lang="en-US" sz="2800" b="1" dirty="0">
                    <a:solidFill>
                      <a:srgbClr val="00B050"/>
                    </a:solidFill>
                    <a:latin typeface="Times New Roman" panose="02020603050405020304" pitchFamily="18" charset="0"/>
                    <a:cs typeface="Times New Roman" panose="02020603050405020304" pitchFamily="18" charset="0"/>
                  </a:rPr>
                  <a:t>General Rule of Addition </a:t>
                </a:r>
              </a:p>
              <a:p>
                <a:r>
                  <a:rPr lang="en-US" sz="2800" dirty="0" smtClean="0">
                    <a:latin typeface="Times New Roman" panose="02020603050405020304" pitchFamily="18" charset="0"/>
                    <a:cs typeface="Times New Roman" panose="02020603050405020304" pitchFamily="18" charset="0"/>
                  </a:rPr>
                  <a:t>If </a:t>
                </a:r>
                <a:r>
                  <a:rPr lang="en-US" sz="2800" dirty="0">
                    <a:latin typeface="Times New Roman" panose="02020603050405020304" pitchFamily="18" charset="0"/>
                    <a:cs typeface="Times New Roman" panose="02020603050405020304" pitchFamily="18" charset="0"/>
                  </a:rPr>
                  <a:t>A and B are two events that are </a:t>
                </a:r>
                <a:r>
                  <a:rPr lang="en-US" sz="2800" dirty="0" smtClean="0">
                    <a:latin typeface="Times New Roman" panose="02020603050405020304" pitchFamily="18" charset="0"/>
                    <a:cs typeface="Times New Roman" panose="02020603050405020304" pitchFamily="18" charset="0"/>
                  </a:rPr>
                  <a:t>not</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mutually exclusive, then P(A or B) </a:t>
                </a:r>
                <a:r>
                  <a:rPr lang="en-US" sz="2800" dirty="0" smtClean="0">
                    <a:latin typeface="Times New Roman" panose="02020603050405020304" pitchFamily="18" charset="0"/>
                    <a:cs typeface="Times New Roman" panose="02020603050405020304" pitchFamily="18" charset="0"/>
                  </a:rPr>
                  <a:t>is</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given by the following formula: </a:t>
                </a:r>
                <a:endParaRPr lang="en-US" sz="2800" dirty="0" smtClean="0">
                  <a:latin typeface="Times New Roman" panose="02020603050405020304" pitchFamily="18" charset="0"/>
                  <a:cs typeface="Times New Roman" panose="02020603050405020304" pitchFamily="18" charset="0"/>
                </a:endParaRPr>
              </a:p>
              <a:p>
                <a:r>
                  <a:rPr lang="en-US" sz="2800" b="1" dirty="0" smtClean="0">
                    <a:solidFill>
                      <a:srgbClr val="FF0000"/>
                    </a:solidFill>
                    <a:latin typeface="Times New Roman" panose="02020603050405020304" pitchFamily="18" charset="0"/>
                    <a:cs typeface="Times New Roman" panose="02020603050405020304" pitchFamily="18" charset="0"/>
                  </a:rPr>
                  <a:t>P(A </a:t>
                </a:r>
                <a14:m>
                  <m:oMath xmlns:m="http://schemas.openxmlformats.org/officeDocument/2006/math">
                    <m:r>
                      <a:rPr lang="en-US" sz="2800" b="1" i="1" dirty="0">
                        <a:solidFill>
                          <a:srgbClr val="FF0000"/>
                        </a:solidFill>
                        <a:latin typeface="Cambria Math"/>
                        <a:ea typeface="Cambria Math"/>
                        <a:cs typeface="Times New Roman" panose="02020603050405020304" pitchFamily="18" charset="0"/>
                      </a:rPr>
                      <m:t>∪</m:t>
                    </m:r>
                  </m:oMath>
                </a14:m>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smtClean="0">
                    <a:solidFill>
                      <a:srgbClr val="FF0000"/>
                    </a:solidFill>
                    <a:latin typeface="Times New Roman" panose="02020603050405020304" pitchFamily="18" charset="0"/>
                    <a:cs typeface="Times New Roman" panose="02020603050405020304" pitchFamily="18" charset="0"/>
                  </a:rPr>
                  <a:t>B) = P(A) + P(B) - P(A </a:t>
                </a:r>
                <a14:m>
                  <m:oMath xmlns:m="http://schemas.openxmlformats.org/officeDocument/2006/math">
                    <m:r>
                      <a:rPr lang="en-US" sz="2800" b="1" i="1" smtClean="0">
                        <a:solidFill>
                          <a:srgbClr val="FF0000"/>
                        </a:solidFill>
                        <a:latin typeface="Cambria Math"/>
                        <a:ea typeface="Cambria Math"/>
                        <a:cs typeface="Times New Roman" panose="02020603050405020304" pitchFamily="18" charset="0"/>
                      </a:rPr>
                      <m:t>∩</m:t>
                    </m:r>
                    <m:r>
                      <a:rPr lang="en-US" sz="2800" b="1" i="1" smtClean="0">
                        <a:solidFill>
                          <a:srgbClr val="FF0000"/>
                        </a:solidFill>
                        <a:latin typeface="Cambria Math"/>
                        <a:ea typeface="Cambria Math"/>
                        <a:cs typeface="Times New Roman" panose="02020603050405020304" pitchFamily="18" charset="0"/>
                      </a:rPr>
                      <m:t>𝑩</m:t>
                    </m:r>
                    <m:r>
                      <a:rPr lang="en-US" sz="2800" b="1" i="1" smtClean="0">
                        <a:solidFill>
                          <a:srgbClr val="FF0000"/>
                        </a:solidFill>
                        <a:latin typeface="Cambria Math"/>
                        <a:ea typeface="Cambria Math"/>
                        <a:cs typeface="Times New Roman" panose="02020603050405020304" pitchFamily="18" charset="0"/>
                      </a:rPr>
                      <m:t>)</m:t>
                    </m:r>
                  </m:oMath>
                </a14:m>
                <a:endParaRPr lang="en-US" sz="2800" b="1"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228600" y="9525"/>
                <a:ext cx="8229600" cy="6555641"/>
              </a:xfrm>
              <a:prstGeom prst="rect">
                <a:avLst/>
              </a:prstGeom>
              <a:blipFill rotWithShape="1">
                <a:blip r:embed="rId2"/>
                <a:stretch>
                  <a:fillRect l="-1556" t="-930" b="-1674"/>
                </a:stretch>
              </a:blipFill>
            </p:spPr>
            <p:txBody>
              <a:bodyPr/>
              <a:lstStyle/>
              <a:p>
                <a:r>
                  <a:rPr lang="en-US">
                    <a:noFill/>
                  </a:rPr>
                  <a:t> </a:t>
                </a:r>
              </a:p>
            </p:txBody>
          </p:sp>
        </mc:Fallback>
      </mc:AlternateContent>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743200"/>
            <a:ext cx="2700999" cy="1645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5874" y="4945916"/>
            <a:ext cx="2381250"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3295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0" y="133350"/>
                <a:ext cx="9144000" cy="6832640"/>
              </a:xfrm>
              <a:prstGeom prst="rect">
                <a:avLst/>
              </a:prstGeom>
              <a:noFill/>
            </p:spPr>
            <p:txBody>
              <a:bodyPr wrap="square" rtlCol="0">
                <a:spAutoFit/>
              </a:bodyPr>
              <a:lstStyle/>
              <a:p>
                <a:r>
                  <a:rPr lang="en-US" sz="2800" b="1" dirty="0" smtClean="0">
                    <a:solidFill>
                      <a:srgbClr val="FF0000"/>
                    </a:solidFill>
                    <a:latin typeface="Times New Roman" panose="02020603050405020304" pitchFamily="18" charset="0"/>
                    <a:cs typeface="Times New Roman" panose="02020603050405020304" pitchFamily="18" charset="0"/>
                  </a:rPr>
                  <a:t>- Rule </a:t>
                </a:r>
                <a:r>
                  <a:rPr lang="en-US" sz="2800" b="1" dirty="0">
                    <a:solidFill>
                      <a:srgbClr val="FF0000"/>
                    </a:solidFill>
                    <a:latin typeface="Times New Roman" panose="02020603050405020304" pitchFamily="18" charset="0"/>
                    <a:cs typeface="Times New Roman" panose="02020603050405020304" pitchFamily="18" charset="0"/>
                  </a:rPr>
                  <a:t>of </a:t>
                </a:r>
                <a:r>
                  <a:rPr lang="en-US" sz="2800" b="1" dirty="0" smtClean="0">
                    <a:solidFill>
                      <a:srgbClr val="FF0000"/>
                    </a:solidFill>
                    <a:latin typeface="Times New Roman" panose="02020603050405020304" pitchFamily="18" charset="0"/>
                    <a:cs typeface="Times New Roman" panose="02020603050405020304" pitchFamily="18" charset="0"/>
                  </a:rPr>
                  <a:t>Multiplication</a:t>
                </a:r>
              </a:p>
              <a:p>
                <a:endParaRPr lang="en-US" sz="2800" b="1" dirty="0" smtClean="0">
                  <a:solidFill>
                    <a:srgbClr val="00B050"/>
                  </a:solidFill>
                  <a:latin typeface="Times New Roman" panose="02020603050405020304" pitchFamily="18" charset="0"/>
                  <a:cs typeface="Times New Roman" panose="02020603050405020304" pitchFamily="18" charset="0"/>
                </a:endParaRPr>
              </a:p>
              <a:p>
                <a:r>
                  <a:rPr lang="en-US" sz="2800" b="1" dirty="0" smtClean="0">
                    <a:solidFill>
                      <a:srgbClr val="00B050"/>
                    </a:solidFill>
                    <a:latin typeface="Times New Roman" panose="02020603050405020304" pitchFamily="18" charset="0"/>
                    <a:cs typeface="Times New Roman" panose="02020603050405020304" pitchFamily="18" charset="0"/>
                  </a:rPr>
                  <a:t>1.Special </a:t>
                </a:r>
                <a:r>
                  <a:rPr lang="en-US" sz="2800" b="1" dirty="0">
                    <a:solidFill>
                      <a:srgbClr val="00B050"/>
                    </a:solidFill>
                    <a:latin typeface="Times New Roman" panose="02020603050405020304" pitchFamily="18" charset="0"/>
                    <a:cs typeface="Times New Roman" panose="02020603050405020304" pitchFamily="18" charset="0"/>
                  </a:rPr>
                  <a:t>Rule of Multiplication </a:t>
                </a: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special rule of multiplication requires that two events A and B are </a:t>
                </a:r>
                <a:r>
                  <a:rPr lang="en-US" sz="2800" b="1" i="1" dirty="0">
                    <a:solidFill>
                      <a:srgbClr val="00B050"/>
                    </a:solidFill>
                    <a:latin typeface="Times New Roman" panose="02020603050405020304" pitchFamily="18" charset="0"/>
                    <a:cs typeface="Times New Roman" panose="02020603050405020304" pitchFamily="18" charset="0"/>
                  </a:rPr>
                  <a:t>independent</a:t>
                </a:r>
                <a:r>
                  <a:rPr lang="en-US" sz="2800" i="1" dirty="0">
                    <a:solidFill>
                      <a:srgbClr val="00B050"/>
                    </a:solidFill>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–If </a:t>
                </a:r>
                <a:r>
                  <a:rPr lang="en-US" sz="2800" b="1" dirty="0">
                    <a:solidFill>
                      <a:srgbClr val="FF0000"/>
                    </a:solidFill>
                    <a:latin typeface="Times New Roman" panose="02020603050405020304" pitchFamily="18" charset="0"/>
                    <a:cs typeface="Times New Roman" panose="02020603050405020304" pitchFamily="18" charset="0"/>
                  </a:rPr>
                  <a:t>A</a:t>
                </a:r>
                <a:r>
                  <a:rPr lang="en-US" sz="2800" dirty="0">
                    <a:latin typeface="Times New Roman" panose="02020603050405020304" pitchFamily="18" charset="0"/>
                    <a:cs typeface="Times New Roman" panose="02020603050405020304" pitchFamily="18" charset="0"/>
                  </a:rPr>
                  <a:t> and </a:t>
                </a:r>
                <a:r>
                  <a:rPr lang="en-US" sz="2800" b="1" dirty="0">
                    <a:solidFill>
                      <a:srgbClr val="FF0000"/>
                    </a:solidFill>
                    <a:latin typeface="Times New Roman" panose="02020603050405020304" pitchFamily="18" charset="0"/>
                    <a:cs typeface="Times New Roman" panose="02020603050405020304" pitchFamily="18" charset="0"/>
                  </a:rPr>
                  <a:t>B</a:t>
                </a:r>
                <a:r>
                  <a:rPr lang="en-US" sz="2800" dirty="0">
                    <a:latin typeface="Times New Roman" panose="02020603050405020304" pitchFamily="18" charset="0"/>
                    <a:cs typeface="Times New Roman" panose="02020603050405020304" pitchFamily="18" charset="0"/>
                  </a:rPr>
                  <a:t> are independent events, then </a:t>
                </a:r>
              </a:p>
              <a:p>
                <a:endParaRPr lang="en-US" sz="2800" dirty="0" smtClean="0">
                  <a:latin typeface="Times New Roman" panose="02020603050405020304" pitchFamily="18" charset="0"/>
                  <a:cs typeface="Times New Roman" panose="02020603050405020304" pitchFamily="18" charset="0"/>
                </a:endParaRPr>
              </a:p>
              <a:p>
                <a:pPr algn="ctr"/>
                <a:r>
                  <a:rPr lang="en-US" sz="2800" b="1" dirty="0" smtClean="0">
                    <a:solidFill>
                      <a:srgbClr val="FF0000"/>
                    </a:solidFill>
                    <a:latin typeface="Times New Roman" panose="02020603050405020304" pitchFamily="18" charset="0"/>
                    <a:cs typeface="Times New Roman" panose="02020603050405020304" pitchFamily="18" charset="0"/>
                  </a:rPr>
                  <a:t>P(A</a:t>
                </a:r>
                <a14:m>
                  <m:oMath xmlns:m="http://schemas.openxmlformats.org/officeDocument/2006/math">
                    <m:r>
                      <a:rPr lang="en-US" sz="2800" b="1" i="1">
                        <a:solidFill>
                          <a:srgbClr val="FF0000"/>
                        </a:solidFill>
                        <a:latin typeface="Cambria Math"/>
                        <a:ea typeface="Cambria Math"/>
                        <a:cs typeface="Times New Roman" panose="02020603050405020304" pitchFamily="18" charset="0"/>
                      </a:rPr>
                      <m:t>∩</m:t>
                    </m:r>
                  </m:oMath>
                </a14:m>
                <a:r>
                  <a:rPr lang="en-US" sz="2800" b="1" dirty="0">
                    <a:solidFill>
                      <a:srgbClr val="FF0000"/>
                    </a:solidFill>
                    <a:latin typeface="Times New Roman" panose="02020603050405020304" pitchFamily="18" charset="0"/>
                    <a:cs typeface="Times New Roman" panose="02020603050405020304" pitchFamily="18" charset="0"/>
                  </a:rPr>
                  <a:t>B) = P(A</a:t>
                </a:r>
                <a:r>
                  <a:rPr lang="en-US" sz="2800" b="1" dirty="0" smtClean="0">
                    <a:solidFill>
                      <a:srgbClr val="FF0000"/>
                    </a:solidFill>
                    <a:latin typeface="Times New Roman" panose="02020603050405020304" pitchFamily="18" charset="0"/>
                    <a:cs typeface="Times New Roman" panose="02020603050405020304" pitchFamily="18" charset="0"/>
                  </a:rPr>
                  <a:t>) * P(B</a:t>
                </a:r>
                <a:r>
                  <a:rPr lang="en-US" sz="2800" b="1" dirty="0">
                    <a:solidFill>
                      <a:srgbClr val="FF0000"/>
                    </a:solidFill>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r>
                  <a:rPr lang="en-US" sz="2800" b="1" dirty="0" smtClean="0">
                    <a:solidFill>
                      <a:srgbClr val="00B050"/>
                    </a:solidFill>
                    <a:latin typeface="Times New Roman" panose="02020603050405020304" pitchFamily="18" charset="0"/>
                    <a:cs typeface="Times New Roman" panose="02020603050405020304" pitchFamily="18" charset="0"/>
                  </a:rPr>
                  <a:t>2.General </a:t>
                </a:r>
                <a:r>
                  <a:rPr lang="en-US" sz="2800" b="1" dirty="0">
                    <a:solidFill>
                      <a:srgbClr val="00B050"/>
                    </a:solidFill>
                    <a:latin typeface="Times New Roman" panose="02020603050405020304" pitchFamily="18" charset="0"/>
                    <a:cs typeface="Times New Roman" panose="02020603050405020304" pitchFamily="18" charset="0"/>
                  </a:rPr>
                  <a:t>rule of multiplication </a:t>
                </a:r>
              </a:p>
              <a:p>
                <a:r>
                  <a:rPr lang="en-US" sz="2800" dirty="0">
                    <a:latin typeface="Times New Roman" panose="02020603050405020304" pitchFamily="18" charset="0"/>
                    <a:cs typeface="Times New Roman" panose="02020603050405020304" pitchFamily="18" charset="0"/>
                  </a:rPr>
                  <a:t>–Use the general rule of multiplication to find the joint probability of two events when the events are not independent. </a:t>
                </a:r>
              </a:p>
              <a:p>
                <a:r>
                  <a:rPr lang="en-US" sz="2800" dirty="0">
                    <a:latin typeface="Times New Roman" panose="02020603050405020304" pitchFamily="18" charset="0"/>
                    <a:cs typeface="Times New Roman" panose="02020603050405020304" pitchFamily="18" charset="0"/>
                  </a:rPr>
                  <a:t>–If </a:t>
                </a:r>
                <a:r>
                  <a:rPr lang="en-US" sz="2800" b="1" dirty="0">
                    <a:solidFill>
                      <a:srgbClr val="FF0000"/>
                    </a:solidFill>
                    <a:latin typeface="Times New Roman" panose="02020603050405020304" pitchFamily="18" charset="0"/>
                    <a:cs typeface="Times New Roman" panose="02020603050405020304" pitchFamily="18" charset="0"/>
                  </a:rPr>
                  <a:t>A</a:t>
                </a:r>
                <a:r>
                  <a:rPr lang="en-US" sz="2800" dirty="0">
                    <a:latin typeface="Times New Roman" panose="02020603050405020304" pitchFamily="18" charset="0"/>
                    <a:cs typeface="Times New Roman" panose="02020603050405020304" pitchFamily="18" charset="0"/>
                  </a:rPr>
                  <a:t> and </a:t>
                </a:r>
                <a:r>
                  <a:rPr lang="en-US" sz="2800" b="1" dirty="0">
                    <a:solidFill>
                      <a:srgbClr val="FF0000"/>
                    </a:solidFill>
                    <a:latin typeface="Times New Roman" panose="02020603050405020304" pitchFamily="18" charset="0"/>
                    <a:cs typeface="Times New Roman" panose="02020603050405020304" pitchFamily="18" charset="0"/>
                  </a:rPr>
                  <a:t>B</a:t>
                </a:r>
                <a:r>
                  <a:rPr lang="en-US" sz="2800" dirty="0">
                    <a:latin typeface="Times New Roman" panose="02020603050405020304" pitchFamily="18" charset="0"/>
                    <a:cs typeface="Times New Roman" panose="02020603050405020304" pitchFamily="18" charset="0"/>
                  </a:rPr>
                  <a:t> are </a:t>
                </a:r>
                <a:r>
                  <a:rPr lang="en-US" sz="2800" b="1" dirty="0">
                    <a:solidFill>
                      <a:srgbClr val="FF0000"/>
                    </a:solidFill>
                    <a:latin typeface="Times New Roman" panose="02020603050405020304" pitchFamily="18" charset="0"/>
                    <a:cs typeface="Times New Roman" panose="02020603050405020304" pitchFamily="18" charset="0"/>
                  </a:rPr>
                  <a:t>NOT independent </a:t>
                </a:r>
                <a:r>
                  <a:rPr lang="en-US" sz="2800" dirty="0">
                    <a:latin typeface="Times New Roman" panose="02020603050405020304" pitchFamily="18" charset="0"/>
                    <a:cs typeface="Times New Roman" panose="02020603050405020304" pitchFamily="18" charset="0"/>
                  </a:rPr>
                  <a:t>events, then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algn="ctr"/>
                <a:r>
                  <a:rPr lang="en-US" sz="2800" b="1" dirty="0">
                    <a:solidFill>
                      <a:srgbClr val="FF0000"/>
                    </a:solidFill>
                    <a:latin typeface="Times New Roman" panose="02020603050405020304" pitchFamily="18" charset="0"/>
                    <a:cs typeface="Times New Roman" panose="02020603050405020304" pitchFamily="18" charset="0"/>
                  </a:rPr>
                  <a:t>P(A</a:t>
                </a:r>
                <a14:m>
                  <m:oMath xmlns:m="http://schemas.openxmlformats.org/officeDocument/2006/math">
                    <m:r>
                      <a:rPr lang="en-US" sz="2800" b="1" i="1">
                        <a:solidFill>
                          <a:srgbClr val="FF0000"/>
                        </a:solidFill>
                        <a:latin typeface="Cambria Math"/>
                        <a:ea typeface="Cambria Math"/>
                        <a:cs typeface="Times New Roman" panose="02020603050405020304" pitchFamily="18" charset="0"/>
                      </a:rPr>
                      <m:t>∩</m:t>
                    </m:r>
                  </m:oMath>
                </a14:m>
                <a:r>
                  <a:rPr lang="en-US" sz="2800" b="1" dirty="0">
                    <a:solidFill>
                      <a:srgbClr val="FF0000"/>
                    </a:solidFill>
                    <a:latin typeface="Times New Roman" panose="02020603050405020304" pitchFamily="18" charset="0"/>
                    <a:cs typeface="Times New Roman" panose="02020603050405020304" pitchFamily="18" charset="0"/>
                  </a:rPr>
                  <a:t>B) = P(A) * </a:t>
                </a:r>
                <a:r>
                  <a:rPr lang="en-US" sz="2800" b="1" dirty="0" smtClean="0">
                    <a:solidFill>
                      <a:srgbClr val="FF0000"/>
                    </a:solidFill>
                    <a:latin typeface="Times New Roman" panose="02020603050405020304" pitchFamily="18" charset="0"/>
                    <a:cs typeface="Times New Roman" panose="02020603050405020304" pitchFamily="18" charset="0"/>
                  </a:rPr>
                  <a:t>P(B/A)</a:t>
                </a:r>
                <a:endParaRPr lang="en-US" sz="2800" dirty="0">
                  <a:latin typeface="Times New Roman" panose="02020603050405020304" pitchFamily="18" charset="0"/>
                  <a:cs typeface="Times New Roman" panose="02020603050405020304" pitchFamily="18" charset="0"/>
                </a:endParaRPr>
              </a:p>
              <a:p>
                <a:endParaRPr lang="en-US" dirty="0"/>
              </a:p>
            </p:txBody>
          </p:sp>
        </mc:Choice>
        <mc:Fallback xmlns="">
          <p:sp>
            <p:nvSpPr>
              <p:cNvPr id="2" name="TextBox 1"/>
              <p:cNvSpPr txBox="1">
                <a:spLocks noRot="1" noChangeAspect="1" noMove="1" noResize="1" noEditPoints="1" noAdjustHandles="1" noChangeArrowheads="1" noChangeShapeType="1" noTextEdit="1"/>
              </p:cNvSpPr>
              <p:nvPr/>
            </p:nvSpPr>
            <p:spPr>
              <a:xfrm>
                <a:off x="0" y="133350"/>
                <a:ext cx="9144000" cy="6832640"/>
              </a:xfrm>
              <a:prstGeom prst="rect">
                <a:avLst/>
              </a:prstGeom>
              <a:blipFill rotWithShape="1">
                <a:blip r:embed="rId2"/>
                <a:stretch>
                  <a:fillRect l="-1333" t="-892" r="-1800"/>
                </a:stretch>
              </a:blipFill>
            </p:spPr>
            <p:txBody>
              <a:bodyPr/>
              <a:lstStyle/>
              <a:p>
                <a:r>
                  <a:rPr lang="en-US">
                    <a:noFill/>
                  </a:rPr>
                  <a:t> </a:t>
                </a:r>
              </a:p>
            </p:txBody>
          </p:sp>
        </mc:Fallback>
      </mc:AlternateContent>
    </p:spTree>
    <p:extLst>
      <p:ext uri="{BB962C8B-B14F-4D97-AF65-F5344CB8AC3E}">
        <p14:creationId xmlns:p14="http://schemas.microsoft.com/office/powerpoint/2010/main" val="585591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304800" y="381000"/>
                <a:ext cx="8153400" cy="4832092"/>
              </a:xfrm>
              <a:prstGeom prst="rect">
                <a:avLst/>
              </a:prstGeom>
              <a:noFill/>
            </p:spPr>
            <p:txBody>
              <a:bodyPr wrap="square" rtlCol="0">
                <a:spAutoFit/>
              </a:bodyPr>
              <a:lstStyle/>
              <a:p>
                <a:endParaRPr lang="en-US" sz="2800" b="1" dirty="0" smtClean="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Independent Events </a:t>
                </a:r>
                <a:endParaRPr lang="en-US" sz="2800" b="1"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Events </a:t>
                </a:r>
                <a:r>
                  <a:rPr lang="en-US" sz="2800" dirty="0">
                    <a:latin typeface="Times New Roman" panose="02020603050405020304" pitchFamily="18" charset="0"/>
                    <a:cs typeface="Times New Roman" panose="02020603050405020304" pitchFamily="18" charset="0"/>
                  </a:rPr>
                  <a:t>are </a:t>
                </a:r>
                <a:r>
                  <a:rPr lang="en-US" sz="2800" b="1" dirty="0">
                    <a:solidFill>
                      <a:srgbClr val="FF0000"/>
                    </a:solidFill>
                    <a:latin typeface="Times New Roman" panose="02020603050405020304" pitchFamily="18" charset="0"/>
                    <a:cs typeface="Times New Roman" panose="02020603050405020304" pitchFamily="18" charset="0"/>
                  </a:rPr>
                  <a:t>independent </a:t>
                </a:r>
                <a:r>
                  <a:rPr lang="en-US" sz="2800" dirty="0">
                    <a:latin typeface="Times New Roman" panose="02020603050405020304" pitchFamily="18" charset="0"/>
                    <a:cs typeface="Times New Roman" panose="02020603050405020304" pitchFamily="18" charset="0"/>
                  </a:rPr>
                  <a:t>if the occurrence of one event does not affect the occurrence of another. </a:t>
                </a:r>
                <a:endParaRPr lang="en-US" sz="28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•Two events A and B are called independent events if: </a:t>
                </a:r>
              </a:p>
              <a:p>
                <a:endParaRPr lang="en-US" sz="2800" b="1" dirty="0" smtClean="0">
                  <a:solidFill>
                    <a:srgbClr val="FF0000"/>
                  </a:solidFill>
                  <a:latin typeface="Times New Roman" panose="02020603050405020304" pitchFamily="18" charset="0"/>
                  <a:cs typeface="Times New Roman" panose="02020603050405020304" pitchFamily="18" charset="0"/>
                </a:endParaRPr>
              </a:p>
              <a:p>
                <a:r>
                  <a:rPr lang="pt-BR" sz="2800" b="1" dirty="0">
                    <a:solidFill>
                      <a:srgbClr val="FF0000"/>
                    </a:solidFill>
                    <a:latin typeface="Times New Roman" panose="02020603050405020304" pitchFamily="18" charset="0"/>
                    <a:cs typeface="Times New Roman" panose="02020603050405020304" pitchFamily="18" charset="0"/>
                  </a:rPr>
                  <a:t>Pr (</a:t>
                </a:r>
                <a:r>
                  <a:rPr lang="pt-BR" sz="2800" b="1" dirty="0" smtClean="0">
                    <a:solidFill>
                      <a:srgbClr val="FF0000"/>
                    </a:solidFill>
                    <a:latin typeface="Times New Roman" panose="02020603050405020304" pitchFamily="18" charset="0"/>
                    <a:cs typeface="Times New Roman" panose="02020603050405020304" pitchFamily="18" charset="0"/>
                  </a:rPr>
                  <a:t>A  </a:t>
                </a:r>
                <a14:m>
                  <m:oMath xmlns:m="http://schemas.openxmlformats.org/officeDocument/2006/math">
                    <m:r>
                      <a:rPr lang="pt-BR" sz="2800" b="1" i="1" smtClean="0">
                        <a:solidFill>
                          <a:srgbClr val="FF0000"/>
                        </a:solidFill>
                        <a:latin typeface="Cambria Math"/>
                        <a:ea typeface="Cambria Math"/>
                      </a:rPr>
                      <m:t>∩</m:t>
                    </m:r>
                    <m:r>
                      <a:rPr lang="en-US" sz="2800" b="1" i="1" smtClean="0">
                        <a:solidFill>
                          <a:srgbClr val="FF0000"/>
                        </a:solidFill>
                        <a:latin typeface="Cambria Math"/>
                        <a:ea typeface="Cambria Math"/>
                      </a:rPr>
                      <m:t> </m:t>
                    </m:r>
                  </m:oMath>
                </a14:m>
                <a:r>
                  <a:rPr lang="pt-BR" sz="2800" b="1" dirty="0" smtClean="0">
                    <a:solidFill>
                      <a:srgbClr val="FF0000"/>
                    </a:solidFill>
                    <a:latin typeface="Times New Roman" panose="02020603050405020304" pitchFamily="18" charset="0"/>
                    <a:cs typeface="Times New Roman" panose="02020603050405020304" pitchFamily="18" charset="0"/>
                  </a:rPr>
                  <a:t>B</a:t>
                </a:r>
                <a:r>
                  <a:rPr lang="pt-BR" sz="2800" b="1" dirty="0">
                    <a:solidFill>
                      <a:srgbClr val="FF0000"/>
                    </a:solidFill>
                    <a:latin typeface="Times New Roman" panose="02020603050405020304" pitchFamily="18" charset="0"/>
                    <a:cs typeface="Times New Roman" panose="02020603050405020304" pitchFamily="18" charset="0"/>
                  </a:rPr>
                  <a:t>) = Pr (A) </a:t>
                </a:r>
                <a:r>
                  <a:rPr lang="pt-BR" sz="2800" b="1" dirty="0" smtClean="0">
                    <a:solidFill>
                      <a:srgbClr val="FF0000"/>
                    </a:solidFill>
                    <a:latin typeface="Times New Roman" panose="02020603050405020304" pitchFamily="18" charset="0"/>
                    <a:cs typeface="Times New Roman" panose="02020603050405020304" pitchFamily="18" charset="0"/>
                  </a:rPr>
                  <a:t>.  </a:t>
                </a:r>
                <a:r>
                  <a:rPr lang="pt-BR" sz="2800" b="1" dirty="0">
                    <a:solidFill>
                      <a:srgbClr val="FF0000"/>
                    </a:solidFill>
                    <a:latin typeface="Times New Roman" panose="02020603050405020304" pitchFamily="18" charset="0"/>
                    <a:cs typeface="Times New Roman" panose="02020603050405020304" pitchFamily="18" charset="0"/>
                  </a:rPr>
                  <a:t>Pr (B) </a:t>
                </a:r>
                <a:endParaRPr lang="pt-BR" sz="2800" b="1" dirty="0" smtClean="0">
                  <a:solidFill>
                    <a:srgbClr val="FF0000"/>
                  </a:solidFill>
                  <a:latin typeface="Times New Roman" panose="02020603050405020304" pitchFamily="18" charset="0"/>
                  <a:cs typeface="Times New Roman" panose="02020603050405020304" pitchFamily="18" charset="0"/>
                </a:endParaRPr>
              </a:p>
              <a:p>
                <a:endParaRPr lang="pt-BR" sz="2800" dirty="0">
                  <a:latin typeface="Times New Roman" panose="02020603050405020304" pitchFamily="18" charset="0"/>
                  <a:cs typeface="Times New Roman" panose="02020603050405020304" pitchFamily="18" charset="0"/>
                </a:endParaRPr>
              </a:p>
              <a:p>
                <a:endParaRPr lang="pt-BR" sz="2800" dirty="0">
                  <a:latin typeface="Times New Roman" panose="02020603050405020304" pitchFamily="18" charset="0"/>
                  <a:cs typeface="Times New Roman" panose="02020603050405020304" pitchFamily="18"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304800" y="381000"/>
                <a:ext cx="8153400" cy="4832092"/>
              </a:xfrm>
              <a:prstGeom prst="rect">
                <a:avLst/>
              </a:prstGeom>
              <a:blipFill rotWithShape="1">
                <a:blip r:embed="rId2"/>
                <a:stretch>
                  <a:fillRect l="-1495"/>
                </a:stretch>
              </a:blipFill>
            </p:spPr>
            <p:txBody>
              <a:bodyPr/>
              <a:lstStyle/>
              <a:p>
                <a:r>
                  <a:rPr lang="en-US">
                    <a:noFill/>
                  </a:rPr>
                  <a:t> </a:t>
                </a:r>
              </a:p>
            </p:txBody>
          </p:sp>
        </mc:Fallback>
      </mc:AlternateContent>
    </p:spTree>
    <p:extLst>
      <p:ext uri="{BB962C8B-B14F-4D97-AF65-F5344CB8AC3E}">
        <p14:creationId xmlns:p14="http://schemas.microsoft.com/office/powerpoint/2010/main" val="3880240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p:cNvSpPr txBox="1"/>
              <p:nvPr/>
            </p:nvSpPr>
            <p:spPr>
              <a:xfrm>
                <a:off x="742950" y="685800"/>
                <a:ext cx="7239000" cy="5145832"/>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Conditional </a:t>
                </a:r>
                <a:r>
                  <a:rPr lang="en-US" sz="2800" b="1" dirty="0">
                    <a:latin typeface="Times New Roman" panose="02020603050405020304" pitchFamily="18" charset="0"/>
                    <a:cs typeface="Times New Roman" panose="02020603050405020304" pitchFamily="18" charset="0"/>
                  </a:rPr>
                  <a:t>Probability </a:t>
                </a:r>
                <a:endParaRPr lang="en-US" sz="2800" b="1"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A </a:t>
                </a:r>
                <a:r>
                  <a:rPr lang="en-US" sz="2800" b="1" dirty="0">
                    <a:latin typeface="Times New Roman" panose="02020603050405020304" pitchFamily="18" charset="0"/>
                    <a:cs typeface="Times New Roman" panose="02020603050405020304" pitchFamily="18" charset="0"/>
                  </a:rPr>
                  <a:t>conditional probability </a:t>
                </a:r>
                <a:r>
                  <a:rPr lang="en-US" sz="2800" dirty="0">
                    <a:latin typeface="Times New Roman" panose="02020603050405020304" pitchFamily="18" charset="0"/>
                    <a:cs typeface="Times New Roman" panose="02020603050405020304" pitchFamily="18" charset="0"/>
                  </a:rPr>
                  <a:t>is the probability of a particular event occurring, given that another event has occurred.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probability of the event A given that the event B has occurred is written as: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pPr algn="ctr"/>
                <a:r>
                  <a:rPr lang="pt-BR" sz="2800" b="1" dirty="0" smtClean="0">
                    <a:solidFill>
                      <a:srgbClr val="FF0000"/>
                    </a:solidFill>
                    <a:latin typeface="Times New Roman" panose="02020603050405020304" pitchFamily="18" charset="0"/>
                    <a:cs typeface="Times New Roman" panose="02020603050405020304" pitchFamily="18" charset="0"/>
                  </a:rPr>
                  <a:t>P  (</a:t>
                </a:r>
                <a:r>
                  <a:rPr lang="pt-BR" sz="2800" b="1" dirty="0">
                    <a:solidFill>
                      <a:srgbClr val="FF0000"/>
                    </a:solidFill>
                    <a:latin typeface="Times New Roman" panose="02020603050405020304" pitchFamily="18" charset="0"/>
                    <a:cs typeface="Times New Roman" panose="02020603050405020304" pitchFamily="18" charset="0"/>
                  </a:rPr>
                  <a:t>A  </a:t>
                </a:r>
                <a14:m>
                  <m:oMath xmlns:m="http://schemas.openxmlformats.org/officeDocument/2006/math">
                    <m:r>
                      <a:rPr lang="en-US" sz="2800" b="1" i="1" smtClean="0">
                        <a:solidFill>
                          <a:srgbClr val="FF0000"/>
                        </a:solidFill>
                        <a:latin typeface="Cambria Math"/>
                        <a:ea typeface="Cambria Math"/>
                      </a:rPr>
                      <m:t>/</m:t>
                    </m:r>
                    <m:r>
                      <a:rPr lang="en-US" sz="2800" b="1" i="1">
                        <a:solidFill>
                          <a:srgbClr val="FF0000"/>
                        </a:solidFill>
                        <a:latin typeface="Cambria Math"/>
                        <a:ea typeface="Cambria Math"/>
                      </a:rPr>
                      <m:t> </m:t>
                    </m:r>
                  </m:oMath>
                </a14:m>
                <a:r>
                  <a:rPr lang="pt-BR" sz="2800" b="1" dirty="0">
                    <a:solidFill>
                      <a:srgbClr val="FF0000"/>
                    </a:solidFill>
                    <a:latin typeface="Times New Roman" panose="02020603050405020304" pitchFamily="18" charset="0"/>
                    <a:cs typeface="Times New Roman" panose="02020603050405020304" pitchFamily="18" charset="0"/>
                  </a:rPr>
                  <a:t>B) </a:t>
                </a:r>
                <a:r>
                  <a:rPr lang="pt-BR" sz="2800" b="1" dirty="0" smtClean="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f>
                      <m:fPr>
                        <m:ctrlPr>
                          <a:rPr lang="pt-BR" sz="2800" b="1" i="1" smtClean="0">
                            <a:solidFill>
                              <a:srgbClr val="FF0000"/>
                            </a:solidFill>
                            <a:latin typeface="Cambria Math"/>
                          </a:rPr>
                        </m:ctrlPr>
                      </m:fPr>
                      <m:num>
                        <m:r>
                          <m:rPr>
                            <m:nor/>
                          </m:rPr>
                          <a:rPr lang="pt-BR" sz="2800" b="1" dirty="0">
                            <a:solidFill>
                              <a:srgbClr val="FF0000"/>
                            </a:solidFill>
                            <a:latin typeface="Times New Roman" panose="02020603050405020304" pitchFamily="18" charset="0"/>
                            <a:cs typeface="Times New Roman" panose="02020603050405020304" pitchFamily="18" charset="0"/>
                          </a:rPr>
                          <m:t>P</m:t>
                        </m:r>
                        <m:r>
                          <a:rPr lang="en-US" sz="2800" b="1" i="1" dirty="0" smtClean="0">
                            <a:solidFill>
                              <a:srgbClr val="FF0000"/>
                            </a:solidFill>
                            <a:latin typeface="Cambria Math"/>
                          </a:rPr>
                          <m:t> </m:t>
                        </m:r>
                        <m:r>
                          <a:rPr lang="pt-BR" sz="2800" b="1" i="1" dirty="0" smtClean="0">
                            <a:solidFill>
                              <a:srgbClr val="FF0000"/>
                            </a:solidFill>
                            <a:latin typeface="Cambria Math"/>
                          </a:rPr>
                          <m:t> </m:t>
                        </m:r>
                        <m:r>
                          <m:rPr>
                            <m:nor/>
                          </m:rPr>
                          <a:rPr lang="pt-BR" sz="2800" b="1" dirty="0">
                            <a:solidFill>
                              <a:srgbClr val="FF0000"/>
                            </a:solidFill>
                            <a:latin typeface="Times New Roman" panose="02020603050405020304" pitchFamily="18" charset="0"/>
                            <a:cs typeface="Times New Roman" panose="02020603050405020304" pitchFamily="18" charset="0"/>
                          </a:rPr>
                          <m:t>(</m:t>
                        </m:r>
                        <m:r>
                          <m:rPr>
                            <m:nor/>
                          </m:rPr>
                          <a:rPr lang="pt-BR" sz="2800" b="1" dirty="0">
                            <a:solidFill>
                              <a:srgbClr val="FF0000"/>
                            </a:solidFill>
                            <a:latin typeface="Times New Roman" panose="02020603050405020304" pitchFamily="18" charset="0"/>
                            <a:cs typeface="Times New Roman" panose="02020603050405020304" pitchFamily="18" charset="0"/>
                          </a:rPr>
                          <m:t>A</m:t>
                        </m:r>
                        <m:r>
                          <m:rPr>
                            <m:nor/>
                          </m:rPr>
                          <a:rPr lang="pt-BR" sz="2800" b="1" dirty="0">
                            <a:solidFill>
                              <a:srgbClr val="FF0000"/>
                            </a:solidFill>
                            <a:latin typeface="Times New Roman" panose="02020603050405020304" pitchFamily="18" charset="0"/>
                            <a:cs typeface="Times New Roman" panose="02020603050405020304" pitchFamily="18" charset="0"/>
                          </a:rPr>
                          <m:t>  </m:t>
                        </m:r>
                        <m:r>
                          <a:rPr lang="pt-BR" sz="2800" b="1" i="1" smtClean="0">
                            <a:solidFill>
                              <a:srgbClr val="FF0000"/>
                            </a:solidFill>
                            <a:latin typeface="Cambria Math"/>
                            <a:ea typeface="Cambria Math"/>
                          </a:rPr>
                          <m:t>∩</m:t>
                        </m:r>
                        <m:r>
                          <a:rPr lang="en-US" sz="2800" b="1" i="1" smtClean="0">
                            <a:solidFill>
                              <a:srgbClr val="FF0000"/>
                            </a:solidFill>
                            <a:latin typeface="Cambria Math"/>
                            <a:ea typeface="Cambria Math"/>
                          </a:rPr>
                          <m:t> </m:t>
                        </m:r>
                        <m:r>
                          <a:rPr lang="en-US" sz="2800" b="1" i="1">
                            <a:solidFill>
                              <a:srgbClr val="FF0000"/>
                            </a:solidFill>
                            <a:latin typeface="Cambria Math"/>
                            <a:ea typeface="Cambria Math"/>
                          </a:rPr>
                          <m:t> </m:t>
                        </m:r>
                        <m:r>
                          <m:rPr>
                            <m:nor/>
                          </m:rPr>
                          <a:rPr lang="pt-BR" sz="2800" b="1" dirty="0">
                            <a:solidFill>
                              <a:srgbClr val="FF0000"/>
                            </a:solidFill>
                            <a:latin typeface="Times New Roman" panose="02020603050405020304" pitchFamily="18" charset="0"/>
                            <a:cs typeface="Times New Roman" panose="02020603050405020304" pitchFamily="18" charset="0"/>
                          </a:rPr>
                          <m:t>B</m:t>
                        </m:r>
                        <m:r>
                          <m:rPr>
                            <m:nor/>
                          </m:rPr>
                          <a:rPr lang="pt-BR" sz="2800" b="1" dirty="0">
                            <a:solidFill>
                              <a:srgbClr val="FF0000"/>
                            </a:solidFill>
                            <a:latin typeface="Times New Roman" panose="02020603050405020304" pitchFamily="18" charset="0"/>
                            <a:cs typeface="Times New Roman" panose="02020603050405020304" pitchFamily="18" charset="0"/>
                          </a:rPr>
                          <m:t>)</m:t>
                        </m:r>
                      </m:num>
                      <m:den>
                        <m:r>
                          <a:rPr lang="en-US" sz="2800" b="1" i="1" smtClean="0">
                            <a:solidFill>
                              <a:srgbClr val="FF0000"/>
                            </a:solidFill>
                            <a:latin typeface="Cambria Math"/>
                          </a:rPr>
                          <m:t>𝑷</m:t>
                        </m:r>
                        <m:r>
                          <a:rPr lang="en-US" sz="2800" b="1" i="1" smtClean="0">
                            <a:solidFill>
                              <a:srgbClr val="FF0000"/>
                            </a:solidFill>
                            <a:latin typeface="Cambria Math"/>
                          </a:rPr>
                          <m:t>(</m:t>
                        </m:r>
                        <m:r>
                          <a:rPr lang="en-US" sz="2800" b="1" i="1" smtClean="0">
                            <a:solidFill>
                              <a:srgbClr val="FF0000"/>
                            </a:solidFill>
                            <a:latin typeface="Cambria Math"/>
                          </a:rPr>
                          <m:t>𝑩</m:t>
                        </m:r>
                        <m:r>
                          <a:rPr lang="en-US" sz="2800" b="1" i="1" smtClean="0">
                            <a:solidFill>
                              <a:srgbClr val="FF0000"/>
                            </a:solidFill>
                            <a:latin typeface="Cambria Math"/>
                          </a:rPr>
                          <m:t>)</m:t>
                        </m:r>
                      </m:den>
                    </m:f>
                  </m:oMath>
                </a14:m>
                <a:endParaRPr lang="en-US" sz="2800" dirty="0">
                  <a:latin typeface="Times New Roman" panose="02020603050405020304" pitchFamily="18" charset="0"/>
                  <a:cs typeface="Times New Roman" panose="02020603050405020304" pitchFamily="18" charset="0"/>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742950" y="685800"/>
                <a:ext cx="7239000" cy="5145832"/>
              </a:xfrm>
              <a:prstGeom prst="rect">
                <a:avLst/>
              </a:prstGeom>
              <a:blipFill rotWithShape="1">
                <a:blip r:embed="rId2"/>
                <a:stretch>
                  <a:fillRect l="-1769" t="-1185"/>
                </a:stretch>
              </a:blipFill>
            </p:spPr>
            <p:txBody>
              <a:bodyPr/>
              <a:lstStyle/>
              <a:p>
                <a:r>
                  <a:rPr lang="en-US">
                    <a:noFill/>
                  </a:rPr>
                  <a:t> </a:t>
                </a:r>
              </a:p>
            </p:txBody>
          </p:sp>
        </mc:Fallback>
      </mc:AlternateContent>
    </p:spTree>
    <p:extLst>
      <p:ext uri="{BB962C8B-B14F-4D97-AF65-F5344CB8AC3E}">
        <p14:creationId xmlns:p14="http://schemas.microsoft.com/office/powerpoint/2010/main" val="2788171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31131"/>
            <a:ext cx="2819400" cy="646331"/>
          </a:xfrm>
          <a:prstGeom prst="rect">
            <a:avLst/>
          </a:prstGeom>
          <a:noFill/>
        </p:spPr>
        <p:txBody>
          <a:bodyPr wrap="square" rtlCol="0">
            <a:spAutoFit/>
          </a:bodyPr>
          <a:lstStyle/>
          <a:p>
            <a:endParaRPr lang="en-US" dirty="0"/>
          </a:p>
          <a:p>
            <a:r>
              <a:rPr lang="en-US" dirty="0"/>
              <a:t>Example</a:t>
            </a:r>
          </a:p>
        </p:txBody>
      </p:sp>
      <p:sp>
        <p:nvSpPr>
          <p:cNvPr id="3" name="TextBox 2"/>
          <p:cNvSpPr txBox="1"/>
          <p:nvPr/>
        </p:nvSpPr>
        <p:spPr>
          <a:xfrm>
            <a:off x="152400" y="3810000"/>
            <a:ext cx="7391400" cy="2308324"/>
          </a:xfrm>
          <a:prstGeom prst="rect">
            <a:avLst/>
          </a:prstGeom>
          <a:noFill/>
        </p:spPr>
        <p:txBody>
          <a:bodyPr wrap="square" rtlCol="0">
            <a:spAutoFit/>
          </a:bodyPr>
          <a:lstStyle/>
          <a:p>
            <a:endParaRPr lang="en-US" dirty="0"/>
          </a:p>
          <a:p>
            <a:r>
              <a:rPr lang="en-US" dirty="0"/>
              <a:t>If we chose one person at random, what is the probability that he is: </a:t>
            </a:r>
          </a:p>
          <a:p>
            <a:r>
              <a:rPr lang="en-US" dirty="0"/>
              <a:t>1.A smoker? </a:t>
            </a:r>
          </a:p>
          <a:p>
            <a:r>
              <a:rPr lang="en-US" dirty="0"/>
              <a:t>2.Has no cancer? </a:t>
            </a:r>
          </a:p>
          <a:p>
            <a:r>
              <a:rPr lang="en-US" dirty="0"/>
              <a:t>3.Smoker and has cancer? </a:t>
            </a:r>
          </a:p>
          <a:p>
            <a:r>
              <a:rPr lang="en-US" dirty="0"/>
              <a:t>4.Has cancer given that he is smoker? </a:t>
            </a:r>
          </a:p>
          <a:p>
            <a:r>
              <a:rPr lang="en-US" dirty="0"/>
              <a:t>5.Has no cancer or non smoker? </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15052"/>
            <a:ext cx="7316787"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035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6462" y="609600"/>
            <a:ext cx="6019800" cy="523220"/>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What </a:t>
            </a:r>
            <a:r>
              <a:rPr lang="en-US" sz="2800" b="1" dirty="0">
                <a:latin typeface="Times New Roman" panose="02020603050405020304" pitchFamily="18" charset="0"/>
                <a:cs typeface="Times New Roman" panose="02020603050405020304" pitchFamily="18" charset="0"/>
              </a:rPr>
              <a:t>is a Probability Distribution?</a:t>
            </a:r>
          </a:p>
        </p:txBody>
      </p:sp>
      <p:sp>
        <p:nvSpPr>
          <p:cNvPr id="3" name="TextBox 2"/>
          <p:cNvSpPr txBox="1"/>
          <p:nvPr/>
        </p:nvSpPr>
        <p:spPr>
          <a:xfrm>
            <a:off x="634562" y="1209020"/>
            <a:ext cx="7518838" cy="1384995"/>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Probability Distribution:</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 listing of all the outcomes of an experiment and the probability associated with each outcome.</a:t>
            </a:r>
          </a:p>
        </p:txBody>
      </p:sp>
      <p:sp>
        <p:nvSpPr>
          <p:cNvPr id="4" name="TextBox 3"/>
          <p:cNvSpPr txBox="1"/>
          <p:nvPr/>
        </p:nvSpPr>
        <p:spPr>
          <a:xfrm>
            <a:off x="596462" y="2895600"/>
            <a:ext cx="8090338" cy="3539430"/>
          </a:xfrm>
          <a:prstGeom prst="rect">
            <a:avLst/>
          </a:prstGeom>
          <a:noFill/>
        </p:spPr>
        <p:txBody>
          <a:bodyPr wrap="square" rtlCol="0">
            <a:spAutoFit/>
          </a:bodyPr>
          <a:lstStyle/>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Characteristics of a Probability Distribution </a:t>
            </a:r>
          </a:p>
          <a:p>
            <a:r>
              <a:rPr lang="en-US" sz="2800" dirty="0" smtClean="0">
                <a:latin typeface="Times New Roman" panose="02020603050405020304" pitchFamily="18" charset="0"/>
                <a:cs typeface="Times New Roman" panose="02020603050405020304" pitchFamily="18" charset="0"/>
              </a:rPr>
              <a:t>1.The </a:t>
            </a:r>
            <a:r>
              <a:rPr lang="en-US" sz="2800" dirty="0">
                <a:latin typeface="Times New Roman" panose="02020603050405020304" pitchFamily="18" charset="0"/>
                <a:cs typeface="Times New Roman" panose="02020603050405020304" pitchFamily="18" charset="0"/>
              </a:rPr>
              <a:t>probability of a particular outcome is between 0 and 1 inclusive. </a:t>
            </a:r>
          </a:p>
          <a:p>
            <a:r>
              <a:rPr lang="en-US" sz="2800" dirty="0">
                <a:latin typeface="Times New Roman" panose="02020603050405020304" pitchFamily="18" charset="0"/>
                <a:cs typeface="Times New Roman" panose="02020603050405020304" pitchFamily="18" charset="0"/>
              </a:rPr>
              <a:t>2.The outcomes are mutually exclusive events. </a:t>
            </a:r>
          </a:p>
          <a:p>
            <a:r>
              <a:rPr lang="en-US" sz="2800" dirty="0">
                <a:latin typeface="Times New Roman" panose="02020603050405020304" pitchFamily="18" charset="0"/>
                <a:cs typeface="Times New Roman" panose="02020603050405020304" pitchFamily="18" charset="0"/>
              </a:rPr>
              <a:t>3.The list is exhaustive. So the sum of the probabilities of the various events is equal to 1.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1455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0550" y="381000"/>
            <a:ext cx="6648450" cy="954107"/>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Probability </a:t>
            </a:r>
            <a:r>
              <a:rPr lang="en-US" sz="2800" b="1" dirty="0">
                <a:latin typeface="Times New Roman" panose="02020603050405020304" pitchFamily="18" charset="0"/>
                <a:cs typeface="Times New Roman" panose="02020603050405020304" pitchFamily="18" charset="0"/>
              </a:rPr>
              <a:t>Distributions for Discrete Random Variables</a:t>
            </a:r>
          </a:p>
        </p:txBody>
      </p:sp>
      <p:sp>
        <p:nvSpPr>
          <p:cNvPr id="3" name="TextBox 2"/>
          <p:cNvSpPr txBox="1"/>
          <p:nvPr/>
        </p:nvSpPr>
        <p:spPr>
          <a:xfrm>
            <a:off x="571500" y="1600200"/>
            <a:ext cx="7429500" cy="1815882"/>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Experiment</a:t>
            </a:r>
            <a:r>
              <a:rPr lang="en-US" sz="2800" b="1"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Toss a coin three times. Observe the number of heads. What is the probability distribution for the number of heads</a:t>
            </a:r>
            <a:r>
              <a:rPr lang="en-US" sz="2800" b="1" dirty="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657600"/>
            <a:ext cx="6705600"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4315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8229600" cy="4663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1762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153400" cy="5693866"/>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Example</a:t>
            </a:r>
            <a:r>
              <a:rPr lang="en-US" sz="2800" dirty="0" smtClean="0">
                <a:latin typeface="Times New Roman" panose="02020603050405020304" pitchFamily="18" charset="0"/>
                <a:cs typeface="Times New Roman" panose="02020603050405020304" pitchFamily="18" charset="0"/>
              </a:rPr>
              <a:t> </a:t>
            </a: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Many new drugs have been introduced in the past several decades to bring </a:t>
            </a:r>
            <a:r>
              <a:rPr lang="en-US" sz="2800" dirty="0">
                <a:solidFill>
                  <a:srgbClr val="FF0000"/>
                </a:solidFill>
                <a:latin typeface="Times New Roman" panose="02020603050405020304" pitchFamily="18" charset="0"/>
                <a:cs typeface="Times New Roman" panose="02020603050405020304" pitchFamily="18" charset="0"/>
              </a:rPr>
              <a:t>hypertension</a:t>
            </a:r>
            <a:r>
              <a:rPr lang="en-US" sz="2800" dirty="0">
                <a:latin typeface="Times New Roman" panose="02020603050405020304" pitchFamily="18" charset="0"/>
                <a:cs typeface="Times New Roman" panose="02020603050405020304" pitchFamily="18" charset="0"/>
              </a:rPr>
              <a:t> under control </a:t>
            </a:r>
            <a:r>
              <a:rPr lang="en-US" sz="2800" dirty="0" smtClean="0">
                <a:latin typeface="Times New Roman" panose="02020603050405020304" pitchFamily="18" charset="0"/>
                <a:cs typeface="Times New Roman" panose="02020603050405020304" pitchFamily="18" charset="0"/>
              </a:rPr>
              <a:t>- that </a:t>
            </a:r>
            <a:r>
              <a:rPr lang="en-US" sz="2800" dirty="0">
                <a:latin typeface="Times New Roman" panose="02020603050405020304" pitchFamily="18" charset="0"/>
                <a:cs typeface="Times New Roman" panose="02020603050405020304" pitchFamily="18" charset="0"/>
              </a:rPr>
              <a:t>is, to reduce high blood pressure to normotensive levels.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Suppose a physician agrees to use a new antihypertensive drug on atrial basis on the first four untreated hypertensives she encounters in her practice, before deciding whether to adopt the drug for routine use.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Let X = the number of patients of four who are brought under control. Then X is a </a:t>
            </a:r>
            <a:r>
              <a:rPr lang="en-US" sz="2800" dirty="0">
                <a:solidFill>
                  <a:srgbClr val="FF0000"/>
                </a:solidFill>
                <a:latin typeface="Times New Roman" panose="02020603050405020304" pitchFamily="18" charset="0"/>
                <a:cs typeface="Times New Roman" panose="02020603050405020304" pitchFamily="18" charset="0"/>
              </a:rPr>
              <a:t>discrete random variable</a:t>
            </a:r>
            <a:r>
              <a:rPr lang="en-US" sz="2800" dirty="0">
                <a:latin typeface="Times New Roman" panose="02020603050405020304" pitchFamily="18" charset="0"/>
                <a:cs typeface="Times New Roman" panose="02020603050405020304" pitchFamily="18" charset="0"/>
              </a:rPr>
              <a:t>, which takes on the values 0, 1, 2, 3, 4.</a:t>
            </a:r>
          </a:p>
        </p:txBody>
      </p:sp>
    </p:spTree>
    <p:extLst>
      <p:ext uri="{BB962C8B-B14F-4D97-AF65-F5344CB8AC3E}">
        <p14:creationId xmlns:p14="http://schemas.microsoft.com/office/powerpoint/2010/main" val="4096690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14400"/>
            <a:ext cx="8382000" cy="3908762"/>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Suppose from previous experience with the drug, the drug company expects that for any clinical practice the probability that 0 patients of 4 will be brought under control is .008, 1 patient of 4 is .076, 2 patients of 4 is .265, 3 patients of 4 is .411, and all 4 patients is .240.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Probability-mass </a:t>
            </a:r>
            <a:r>
              <a:rPr lang="en-US" sz="2400" dirty="0">
                <a:latin typeface="Times New Roman" panose="02020603050405020304" pitchFamily="18" charset="0"/>
                <a:cs typeface="Times New Roman" panose="02020603050405020304" pitchFamily="18" charset="0"/>
              </a:rPr>
              <a:t>function for the hypertension-control </a:t>
            </a:r>
            <a:r>
              <a:rPr lang="en-US" sz="2400" dirty="0" smtClean="0">
                <a:latin typeface="Times New Roman" panose="02020603050405020304" pitchFamily="18" charset="0"/>
                <a:cs typeface="Times New Roman" panose="02020603050405020304" pitchFamily="18" charset="0"/>
              </a:rPr>
              <a:t>example</a:t>
            </a:r>
          </a:p>
          <a:p>
            <a:endParaRPr lang="en-US" sz="2800"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8918" y="4572000"/>
            <a:ext cx="597376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2254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4800"/>
            <a:ext cx="7772400" cy="5262979"/>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number of </a:t>
            </a:r>
            <a:r>
              <a:rPr lang="en-US" sz="2800" u="sng" dirty="0">
                <a:solidFill>
                  <a:srgbClr val="FF0000"/>
                </a:solidFill>
                <a:latin typeface="Times New Roman" panose="02020603050405020304" pitchFamily="18" charset="0"/>
                <a:cs typeface="Times New Roman" panose="02020603050405020304" pitchFamily="18" charset="0"/>
              </a:rPr>
              <a:t>combinations</a:t>
            </a:r>
            <a:r>
              <a:rPr lang="en-US" sz="2800" dirty="0">
                <a:latin typeface="Times New Roman" panose="02020603050405020304" pitchFamily="18" charset="0"/>
                <a:cs typeface="Times New Roman" panose="02020603050405020304" pitchFamily="18" charset="0"/>
              </a:rPr>
              <a:t> of </a:t>
            </a:r>
            <a:r>
              <a:rPr lang="en-US" sz="2800" i="1" dirty="0">
                <a:latin typeface="Times New Roman" panose="02020603050405020304" pitchFamily="18" charset="0"/>
                <a:cs typeface="Times New Roman" panose="02020603050405020304" pitchFamily="18" charset="0"/>
              </a:rPr>
              <a:t>n </a:t>
            </a:r>
            <a:r>
              <a:rPr lang="en-US" sz="2800" dirty="0">
                <a:latin typeface="Times New Roman" panose="02020603050405020304" pitchFamily="18" charset="0"/>
                <a:cs typeface="Times New Roman" panose="02020603050405020304" pitchFamily="18" charset="0"/>
              </a:rPr>
              <a:t>things taken </a:t>
            </a:r>
            <a:r>
              <a:rPr lang="en-US" sz="2800" i="1" dirty="0">
                <a:latin typeface="Times New Roman" panose="02020603050405020304" pitchFamily="18" charset="0"/>
                <a:cs typeface="Times New Roman" panose="02020603050405020304" pitchFamily="18" charset="0"/>
              </a:rPr>
              <a:t>k </a:t>
            </a:r>
            <a:endParaRPr lang="en-US" sz="2800" i="1"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t>
            </a:r>
            <a:r>
              <a:rPr lang="en-US" sz="2800" dirty="0">
                <a:latin typeface="Times New Roman" panose="02020603050405020304" pitchFamily="18" charset="0"/>
                <a:cs typeface="Times New Roman" panose="02020603050405020304" pitchFamily="18" charset="0"/>
              </a:rPr>
              <a:t>a time is: </a:t>
            </a: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It represents the number of ways of selecting </a:t>
            </a:r>
            <a:r>
              <a:rPr lang="en-US" sz="2800" i="1" dirty="0">
                <a:latin typeface="Times New Roman" panose="02020603050405020304" pitchFamily="18" charset="0"/>
                <a:cs typeface="Times New Roman" panose="02020603050405020304" pitchFamily="18" charset="0"/>
              </a:rPr>
              <a:t>k</a:t>
            </a:r>
            <a:r>
              <a:rPr lang="en-US" sz="2800" dirty="0">
                <a:latin typeface="Times New Roman" panose="02020603050405020304" pitchFamily="18" charset="0"/>
                <a:cs typeface="Times New Roman" panose="02020603050405020304" pitchFamily="18" charset="0"/>
              </a:rPr>
              <a:t> objects out of </a:t>
            </a:r>
            <a:r>
              <a:rPr lang="en-US" sz="2800" i="1" dirty="0">
                <a:latin typeface="Times New Roman" panose="02020603050405020304" pitchFamily="18" charset="0"/>
                <a:cs typeface="Times New Roman" panose="02020603050405020304" pitchFamily="18" charset="0"/>
              </a:rPr>
              <a:t>n </a:t>
            </a:r>
            <a:r>
              <a:rPr lang="en-US" sz="2800" dirty="0">
                <a:latin typeface="Times New Roman" panose="02020603050405020304" pitchFamily="18" charset="0"/>
                <a:cs typeface="Times New Roman" panose="02020603050405020304" pitchFamily="18" charset="0"/>
              </a:rPr>
              <a:t>where the order of selection does not matter. </a:t>
            </a:r>
          </a:p>
          <a:p>
            <a:endParaRPr lang="en-US" sz="2800" dirty="0">
              <a:latin typeface="Times New Roman" panose="02020603050405020304" pitchFamily="18" charset="0"/>
              <a:cs typeface="Times New Roman" panose="02020603050405020304" pitchFamily="18"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80133"/>
            <a:ext cx="5486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8930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57200"/>
            <a:ext cx="8229600" cy="5693866"/>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The </a:t>
            </a:r>
            <a:r>
              <a:rPr lang="en-US" sz="2800" b="1" dirty="0">
                <a:latin typeface="Times New Roman" panose="02020603050405020304" pitchFamily="18" charset="0"/>
                <a:cs typeface="Times New Roman" panose="02020603050405020304" pitchFamily="18" charset="0"/>
              </a:rPr>
              <a:t>Binomial Distribution </a:t>
            </a:r>
            <a:endParaRPr lang="en-US" sz="2800" b="1" dirty="0" smtClean="0">
              <a:latin typeface="Times New Roman" panose="02020603050405020304" pitchFamily="18" charset="0"/>
              <a:cs typeface="Times New Roman" panose="02020603050405020304" pitchFamily="18" charset="0"/>
            </a:endParaRPr>
          </a:p>
          <a:p>
            <a:endParaRPr lang="en-US" sz="2800" b="1"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All </a:t>
            </a:r>
            <a:r>
              <a:rPr lang="en-US" sz="2800" dirty="0">
                <a:latin typeface="Times New Roman" panose="02020603050405020304" pitchFamily="18" charset="0"/>
                <a:cs typeface="Times New Roman" panose="02020603050405020304" pitchFamily="18" charset="0"/>
              </a:rPr>
              <a:t>examples involving the binomial distribution have a common structure: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A </a:t>
            </a:r>
            <a:r>
              <a:rPr lang="en-US" sz="2800" dirty="0">
                <a:latin typeface="Times New Roman" panose="02020603050405020304" pitchFamily="18" charset="0"/>
                <a:cs typeface="Times New Roman" panose="02020603050405020304" pitchFamily="18" charset="0"/>
              </a:rPr>
              <a:t>sample of n independent trials, each of which can have only two possible outcomes, denoted as “</a:t>
            </a:r>
            <a:r>
              <a:rPr lang="en-US" sz="2800" b="1" dirty="0">
                <a:solidFill>
                  <a:srgbClr val="FF0000"/>
                </a:solidFill>
                <a:latin typeface="Times New Roman" panose="02020603050405020304" pitchFamily="18" charset="0"/>
                <a:cs typeface="Times New Roman" panose="02020603050405020304" pitchFamily="18" charset="0"/>
              </a:rPr>
              <a:t>success</a:t>
            </a:r>
            <a:r>
              <a:rPr lang="en-US" sz="2800" dirty="0">
                <a:latin typeface="Times New Roman" panose="02020603050405020304" pitchFamily="18" charset="0"/>
                <a:cs typeface="Times New Roman" panose="02020603050405020304" pitchFamily="18" charset="0"/>
              </a:rPr>
              <a:t>” and “</a:t>
            </a:r>
            <a:r>
              <a:rPr lang="en-US" sz="2800" b="1" dirty="0">
                <a:solidFill>
                  <a:srgbClr val="FF0000"/>
                </a:solidFill>
                <a:latin typeface="Times New Roman" panose="02020603050405020304" pitchFamily="18" charset="0"/>
                <a:cs typeface="Times New Roman" panose="02020603050405020304" pitchFamily="18" charset="0"/>
              </a:rPr>
              <a:t>failure</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probability of a success at each trial is assumed to be some constant p, and hence the probability of a failure at each trial is 1 − p = q.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The </a:t>
            </a:r>
            <a:r>
              <a:rPr lang="en-US" sz="2800" dirty="0">
                <a:latin typeface="Times New Roman" panose="02020603050405020304" pitchFamily="18" charset="0"/>
                <a:cs typeface="Times New Roman" panose="02020603050405020304" pitchFamily="18" charset="0"/>
              </a:rPr>
              <a:t>term “success” is used in a general way, without any specific contextual meaning.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8092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8150" y="457200"/>
            <a:ext cx="8001000" cy="2246769"/>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distribution of the number of successes in n statistically independent trials, where the probability of success on each trial is p, is known as the binomial distribution and has a probability-mass function given by</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TextBox 2"/>
              <p:cNvSpPr txBox="1"/>
              <p:nvPr/>
            </p:nvSpPr>
            <p:spPr>
              <a:xfrm>
                <a:off x="742950" y="2342873"/>
                <a:ext cx="7696200" cy="1170192"/>
              </a:xfrm>
              <a:prstGeom prst="rect">
                <a:avLst/>
              </a:prstGeom>
              <a:noFill/>
            </p:spPr>
            <p:txBody>
              <a:bodyPr wrap="square" rtlCol="0">
                <a:spAutoFit/>
              </a:bodyPr>
              <a:lstStyle/>
              <a:p>
                <a:pPr algn="ctr"/>
                <a:endParaRPr lang="en-US" sz="2800" dirty="0" smtClean="0">
                  <a:solidFill>
                    <a:srgbClr val="FF0000"/>
                  </a:solidFill>
                </a:endParaRPr>
              </a:p>
              <a:p>
                <a:pPr algn="ctr"/>
                <a:r>
                  <a:rPr lang="pt-BR" sz="2800" dirty="0" smtClean="0">
                    <a:solidFill>
                      <a:srgbClr val="FF0000"/>
                    </a:solidFill>
                  </a:rPr>
                  <a:t>P (</a:t>
                </a:r>
                <a:r>
                  <a:rPr lang="pt-BR" sz="2800" dirty="0">
                    <a:solidFill>
                      <a:srgbClr val="FF0000"/>
                    </a:solidFill>
                  </a:rPr>
                  <a:t>X=k) </a:t>
                </a:r>
                <a:r>
                  <a:rPr lang="pt-BR" sz="2800" dirty="0" smtClean="0">
                    <a:solidFill>
                      <a:srgbClr val="FF0000"/>
                    </a:solidFill>
                  </a:rPr>
                  <a:t>=   </a:t>
                </a:r>
                <a14:m>
                  <m:oMath xmlns:m="http://schemas.openxmlformats.org/officeDocument/2006/math">
                    <m:d>
                      <m:dPr>
                        <m:begChr m:val="["/>
                        <m:endChr m:val="]"/>
                        <m:ctrlPr>
                          <a:rPr lang="pt-BR" sz="2800" i="1" smtClean="0">
                            <a:solidFill>
                              <a:srgbClr val="FF0000"/>
                            </a:solidFill>
                            <a:latin typeface="Cambria Math"/>
                          </a:rPr>
                        </m:ctrlPr>
                      </m:dPr>
                      <m:e>
                        <m:eqArr>
                          <m:eqArrPr>
                            <m:ctrlPr>
                              <a:rPr lang="en-US" sz="2800" b="0" i="1" smtClean="0">
                                <a:solidFill>
                                  <a:srgbClr val="FF0000"/>
                                </a:solidFill>
                                <a:latin typeface="Cambria Math"/>
                              </a:rPr>
                            </m:ctrlPr>
                          </m:eqArrPr>
                          <m:e>
                            <m:r>
                              <a:rPr lang="en-US" sz="2800" b="0" i="1" smtClean="0">
                                <a:solidFill>
                                  <a:srgbClr val="FF0000"/>
                                </a:solidFill>
                                <a:latin typeface="Cambria Math"/>
                              </a:rPr>
                              <m:t>𝑛</m:t>
                            </m:r>
                          </m:e>
                          <m:e>
                            <m:r>
                              <a:rPr lang="en-US" sz="2800" b="0" i="1" smtClean="0">
                                <a:solidFill>
                                  <a:srgbClr val="FF0000"/>
                                </a:solidFill>
                                <a:latin typeface="Cambria Math"/>
                              </a:rPr>
                              <m:t>𝑘</m:t>
                            </m:r>
                          </m:e>
                        </m:eqArr>
                      </m:e>
                    </m:d>
                    <m:sSup>
                      <m:sSupPr>
                        <m:ctrlPr>
                          <a:rPr lang="pt-BR" sz="2800" i="1" smtClean="0">
                            <a:solidFill>
                              <a:srgbClr val="FF0000"/>
                            </a:solidFill>
                            <a:latin typeface="Cambria Math"/>
                          </a:rPr>
                        </m:ctrlPr>
                      </m:sSupPr>
                      <m:e>
                        <m:r>
                          <a:rPr lang="en-US" sz="2800" b="0" i="1" smtClean="0">
                            <a:solidFill>
                              <a:srgbClr val="FF0000"/>
                            </a:solidFill>
                            <a:latin typeface="Cambria Math"/>
                          </a:rPr>
                          <m:t>𝑝</m:t>
                        </m:r>
                      </m:e>
                      <m:sup>
                        <m:r>
                          <a:rPr lang="en-US" sz="2800" b="0" i="1" smtClean="0">
                            <a:solidFill>
                              <a:srgbClr val="FF0000"/>
                            </a:solidFill>
                            <a:latin typeface="Cambria Math"/>
                          </a:rPr>
                          <m:t>𝑘</m:t>
                        </m:r>
                      </m:sup>
                    </m:sSup>
                    <m:sSup>
                      <m:sSupPr>
                        <m:ctrlPr>
                          <a:rPr lang="pt-BR" sz="2800" i="1" smtClean="0">
                            <a:solidFill>
                              <a:srgbClr val="FF0000"/>
                            </a:solidFill>
                            <a:latin typeface="Cambria Math"/>
                          </a:rPr>
                        </m:ctrlPr>
                      </m:sSupPr>
                      <m:e>
                        <m:r>
                          <a:rPr lang="en-US" sz="2800" b="0" i="1" smtClean="0">
                            <a:solidFill>
                              <a:srgbClr val="FF0000"/>
                            </a:solidFill>
                            <a:latin typeface="Cambria Math"/>
                          </a:rPr>
                          <m:t>𝑞</m:t>
                        </m:r>
                      </m:e>
                      <m:sup>
                        <m:r>
                          <a:rPr lang="en-US" sz="2800" b="0" i="1" smtClean="0">
                            <a:solidFill>
                              <a:srgbClr val="FF0000"/>
                            </a:solidFill>
                            <a:latin typeface="Cambria Math"/>
                          </a:rPr>
                          <m:t>𝑛</m:t>
                        </m:r>
                        <m:r>
                          <a:rPr lang="en-US" sz="2800" b="0" i="1" smtClean="0">
                            <a:solidFill>
                              <a:srgbClr val="FF0000"/>
                            </a:solidFill>
                            <a:latin typeface="Cambria Math"/>
                          </a:rPr>
                          <m:t>−</m:t>
                        </m:r>
                        <m:r>
                          <a:rPr lang="en-US" sz="2800" b="0" i="1" smtClean="0">
                            <a:solidFill>
                              <a:srgbClr val="FF0000"/>
                            </a:solidFill>
                            <a:latin typeface="Cambria Math"/>
                          </a:rPr>
                          <m:t>𝑘</m:t>
                        </m:r>
                      </m:sup>
                    </m:sSup>
                  </m:oMath>
                </a14:m>
                <a:r>
                  <a:rPr lang="pt-BR" sz="2800" dirty="0" smtClean="0">
                    <a:solidFill>
                      <a:srgbClr val="FF0000"/>
                    </a:solidFill>
                  </a:rPr>
                  <a:t>               ,   k </a:t>
                </a:r>
                <a:r>
                  <a:rPr lang="pt-BR" sz="2800" dirty="0">
                    <a:solidFill>
                      <a:srgbClr val="FF0000"/>
                    </a:solidFill>
                  </a:rPr>
                  <a:t>= 0,1,…,n</a:t>
                </a:r>
                <a:endParaRPr lang="en-US" sz="2800" dirty="0">
                  <a:solidFill>
                    <a:srgbClr val="FF0000"/>
                  </a:solidFill>
                </a:endParaRPr>
              </a:p>
            </p:txBody>
          </p:sp>
        </mc:Choice>
        <mc:Fallback xmlns="">
          <p:sp>
            <p:nvSpPr>
              <p:cNvPr id="3" name="TextBox 2"/>
              <p:cNvSpPr txBox="1">
                <a:spLocks noRot="1" noChangeAspect="1" noMove="1" noResize="1" noEditPoints="1" noAdjustHandles="1" noChangeArrowheads="1" noChangeShapeType="1" noTextEdit="1"/>
              </p:cNvSpPr>
              <p:nvPr/>
            </p:nvSpPr>
            <p:spPr>
              <a:xfrm>
                <a:off x="742950" y="2342873"/>
                <a:ext cx="7696200" cy="1170192"/>
              </a:xfrm>
              <a:prstGeom prst="rect">
                <a:avLst/>
              </a:prstGeom>
              <a:blipFill rotWithShape="1">
                <a:blip r:embed="rId2"/>
                <a:stretch>
                  <a:fillRect b="-52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591205" y="3513065"/>
                <a:ext cx="8400395" cy="2971198"/>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Example </a:t>
                </a:r>
              </a:p>
              <a:p>
                <a:pPr algn="just"/>
                <a:r>
                  <a:rPr lang="en-US" sz="2800" dirty="0" smtClean="0">
                    <a:latin typeface="Times New Roman" panose="02020603050405020304" pitchFamily="18" charset="0"/>
                    <a:cs typeface="Times New Roman" panose="02020603050405020304" pitchFamily="18" charset="0"/>
                  </a:rPr>
                  <a:t>What </a:t>
                </a:r>
                <a:r>
                  <a:rPr lang="en-US" sz="2800" dirty="0">
                    <a:latin typeface="Times New Roman" panose="02020603050405020304" pitchFamily="18" charset="0"/>
                    <a:cs typeface="Times New Roman" panose="02020603050405020304" pitchFamily="18" charset="0"/>
                  </a:rPr>
                  <a:t>is the probability of obtaining 2 boys out of 5 children if the probability of a boy is 0.51 at each birth and the sexes of successive children are considered independent random variables</a:t>
                </a:r>
                <a:r>
                  <a:rPr lang="en-US" sz="2800" dirty="0" smtClean="0">
                    <a:latin typeface="Times New Roman" panose="02020603050405020304" pitchFamily="18" charset="0"/>
                    <a:cs typeface="Times New Roman" panose="02020603050405020304" pitchFamily="18" charset="0"/>
                  </a:rPr>
                  <a:t>?</a:t>
                </a:r>
              </a:p>
              <a:p>
                <a:r>
                  <a:rPr lang="pt-BR" sz="2800" dirty="0" smtClean="0">
                    <a:latin typeface="Times New Roman" panose="02020603050405020304" pitchFamily="18" charset="0"/>
                    <a:cs typeface="Times New Roman" panose="02020603050405020304" pitchFamily="18" charset="0"/>
                  </a:rPr>
                  <a:t>P </a:t>
                </a:r>
                <a:r>
                  <a:rPr lang="pt-BR" sz="2800" dirty="0">
                    <a:latin typeface="Times New Roman" panose="02020603050405020304" pitchFamily="18" charset="0"/>
                    <a:cs typeface="Times New Roman" panose="02020603050405020304" pitchFamily="18" charset="0"/>
                  </a:rPr>
                  <a:t>(</a:t>
                </a:r>
                <a:r>
                  <a:rPr lang="pt-BR" sz="2800" dirty="0" smtClean="0">
                    <a:latin typeface="Times New Roman" panose="02020603050405020304" pitchFamily="18" charset="0"/>
                    <a:cs typeface="Times New Roman" panose="02020603050405020304" pitchFamily="18" charset="0"/>
                  </a:rPr>
                  <a:t>X=2) </a:t>
                </a:r>
                <a:r>
                  <a:rPr lang="pt-BR" sz="2800" dirty="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pt-BR" sz="2800" i="1">
                            <a:latin typeface="Cambria Math"/>
                          </a:rPr>
                        </m:ctrlPr>
                      </m:dPr>
                      <m:e>
                        <m:eqArr>
                          <m:eqArrPr>
                            <m:ctrlPr>
                              <a:rPr lang="en-US" sz="2800" i="1">
                                <a:latin typeface="Cambria Math"/>
                              </a:rPr>
                            </m:ctrlPr>
                          </m:eqArrPr>
                          <m:e>
                            <m:r>
                              <a:rPr lang="en-US" sz="2800" b="0" i="1" smtClean="0">
                                <a:latin typeface="Cambria Math"/>
                              </a:rPr>
                              <m:t>5</m:t>
                            </m:r>
                          </m:e>
                          <m:e>
                            <m:r>
                              <a:rPr lang="en-US" sz="2800" b="0" i="1" smtClean="0">
                                <a:latin typeface="Cambria Math"/>
                              </a:rPr>
                              <m:t>2</m:t>
                            </m:r>
                          </m:e>
                        </m:eqArr>
                      </m:e>
                    </m:d>
                    <m:r>
                      <a:rPr lang="en-US" sz="2800" b="0" i="1" smtClean="0">
                        <a:latin typeface="Cambria Math"/>
                      </a:rPr>
                      <m:t>(</m:t>
                    </m:r>
                    <m:sSup>
                      <m:sSupPr>
                        <m:ctrlPr>
                          <a:rPr lang="pt-BR" sz="2800" i="1">
                            <a:latin typeface="Cambria Math"/>
                          </a:rPr>
                        </m:ctrlPr>
                      </m:sSupPr>
                      <m:e>
                        <m:r>
                          <a:rPr lang="en-US" sz="2800" b="0" i="1" smtClean="0">
                            <a:latin typeface="Cambria Math"/>
                          </a:rPr>
                          <m:t>0</m:t>
                        </m:r>
                        <m:r>
                          <a:rPr lang="en-US" sz="2800" b="0" i="1" smtClean="0">
                            <a:latin typeface="Cambria Math"/>
                          </a:rPr>
                          <m:t>.</m:t>
                        </m:r>
                        <m:r>
                          <a:rPr lang="en-US" sz="2800" b="0" i="1" smtClean="0">
                            <a:latin typeface="Cambria Math"/>
                          </a:rPr>
                          <m:t>51</m:t>
                        </m:r>
                        <m:r>
                          <a:rPr lang="en-US" sz="2800" b="0" i="1" smtClean="0">
                            <a:latin typeface="Cambria Math"/>
                          </a:rPr>
                          <m:t>)</m:t>
                        </m:r>
                      </m:e>
                      <m:sup>
                        <m:r>
                          <a:rPr lang="en-US" sz="2800" b="0" i="1" smtClean="0">
                            <a:latin typeface="Cambria Math"/>
                          </a:rPr>
                          <m:t>2</m:t>
                        </m:r>
                      </m:sup>
                    </m:sSup>
                    <m:sSup>
                      <m:sSupPr>
                        <m:ctrlPr>
                          <a:rPr lang="pt-BR" sz="2800" i="1">
                            <a:latin typeface="Cambria Math"/>
                          </a:rPr>
                        </m:ctrlPr>
                      </m:sSupPr>
                      <m:e>
                        <m:r>
                          <a:rPr lang="en-US" sz="2800" b="0" i="1" smtClean="0">
                            <a:latin typeface="Cambria Math"/>
                          </a:rPr>
                          <m:t>  (</m:t>
                        </m:r>
                        <m:r>
                          <a:rPr lang="en-US" sz="2800" b="0" i="1" smtClean="0">
                            <a:latin typeface="Cambria Math"/>
                          </a:rPr>
                          <m:t>0</m:t>
                        </m:r>
                        <m:r>
                          <a:rPr lang="en-US" sz="2800" b="0" i="1" smtClean="0">
                            <a:latin typeface="Cambria Math"/>
                          </a:rPr>
                          <m:t>.</m:t>
                        </m:r>
                        <m:r>
                          <a:rPr lang="en-US" sz="2800" b="0" i="1" smtClean="0">
                            <a:latin typeface="Cambria Math"/>
                          </a:rPr>
                          <m:t>49</m:t>
                        </m:r>
                        <m:r>
                          <a:rPr lang="en-US" sz="2800" b="0" i="1" smtClean="0">
                            <a:latin typeface="Cambria Math"/>
                          </a:rPr>
                          <m:t>)</m:t>
                        </m:r>
                      </m:e>
                      <m:sup>
                        <m:r>
                          <a:rPr lang="en-US" sz="2800" b="0" i="1" smtClean="0">
                            <a:latin typeface="Cambria Math"/>
                          </a:rPr>
                          <m:t>3</m:t>
                        </m:r>
                      </m:sup>
                    </m:sSup>
                  </m:oMath>
                </a14:m>
                <a:endParaRPr lang="en-US" sz="2800" dirty="0">
                  <a:latin typeface="Times New Roman" panose="02020603050405020304" pitchFamily="18" charset="0"/>
                  <a:cs typeface="Times New Roman" panose="02020603050405020304"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591205" y="3513065"/>
                <a:ext cx="8400395" cy="2971198"/>
              </a:xfrm>
              <a:prstGeom prst="rect">
                <a:avLst/>
              </a:prstGeom>
              <a:blipFill rotWithShape="1">
                <a:blip r:embed="rId3"/>
                <a:stretch>
                  <a:fillRect l="-1524" t="-2049" r="-1451"/>
                </a:stretch>
              </a:blipFill>
            </p:spPr>
            <p:txBody>
              <a:bodyPr/>
              <a:lstStyle/>
              <a:p>
                <a:r>
                  <a:rPr lang="en-US">
                    <a:noFill/>
                  </a:rPr>
                  <a:t> </a:t>
                </a:r>
              </a:p>
            </p:txBody>
          </p:sp>
        </mc:Fallback>
      </mc:AlternateContent>
    </p:spTree>
    <p:extLst>
      <p:ext uri="{BB962C8B-B14F-4D97-AF65-F5344CB8AC3E}">
        <p14:creationId xmlns:p14="http://schemas.microsoft.com/office/powerpoint/2010/main" val="2453951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838200" y="723900"/>
                <a:ext cx="7696200" cy="4535472"/>
              </a:xfrm>
              <a:prstGeom prst="rect">
                <a:avLst/>
              </a:prstGeom>
              <a:noFill/>
            </p:spPr>
            <p:txBody>
              <a:bodyPr wrap="square" rtlCol="0">
                <a:spAutoFit/>
              </a:bodyPr>
              <a:lstStyle/>
              <a:p>
                <a:endParaRPr lang="en-US" sz="2800" dirty="0" smtClean="0"/>
              </a:p>
              <a:p>
                <a:r>
                  <a:rPr lang="en-US" sz="2800" b="1" dirty="0">
                    <a:latin typeface="Times New Roman" panose="02020603050405020304" pitchFamily="18" charset="0"/>
                    <a:cs typeface="Times New Roman" panose="02020603050405020304" pitchFamily="18" charset="0"/>
                  </a:rPr>
                  <a:t>Expected Value and Variance of the Binomial </a:t>
                </a:r>
                <a:r>
                  <a:rPr lang="en-US" sz="2800" b="1" dirty="0" smtClean="0">
                    <a:latin typeface="Times New Roman" panose="02020603050405020304" pitchFamily="18" charset="0"/>
                    <a:cs typeface="Times New Roman" panose="02020603050405020304" pitchFamily="18" charset="0"/>
                  </a:rPr>
                  <a:t>Distribution</a:t>
                </a:r>
              </a:p>
              <a:p>
                <a:endParaRPr lang="en-US" sz="2800" dirty="0"/>
              </a:p>
              <a:p>
                <a:r>
                  <a:rPr lang="en-US" sz="2800" dirty="0" smtClean="0"/>
                  <a:t>* </a:t>
                </a: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expected value and the variance of a binomial distribution are </a:t>
                </a:r>
                <a:r>
                  <a:rPr lang="en-US" sz="2800" b="1" i="1" dirty="0">
                    <a:solidFill>
                      <a:srgbClr val="FF0000"/>
                    </a:solidFill>
                  </a:rPr>
                  <a:t>np </a:t>
                </a:r>
                <a:r>
                  <a:rPr lang="en-US" sz="2800" dirty="0">
                    <a:latin typeface="Times New Roman" panose="02020603050405020304" pitchFamily="18" charset="0"/>
                    <a:cs typeface="Times New Roman" panose="02020603050405020304" pitchFamily="18" charset="0"/>
                  </a:rPr>
                  <a:t>and</a:t>
                </a:r>
                <a:r>
                  <a:rPr lang="en-US" sz="2800" dirty="0"/>
                  <a:t> </a:t>
                </a:r>
                <a:r>
                  <a:rPr lang="en-US" sz="2800" b="1" i="1" dirty="0" err="1">
                    <a:solidFill>
                      <a:srgbClr val="FF0000"/>
                    </a:solidFill>
                  </a:rPr>
                  <a:t>npq</a:t>
                </a:r>
                <a:r>
                  <a:rPr lang="en-US" sz="2800" dirty="0"/>
                  <a:t>, </a:t>
                </a:r>
                <a:r>
                  <a:rPr lang="en-US" sz="2800" dirty="0">
                    <a:latin typeface="Times New Roman" panose="02020603050405020304" pitchFamily="18" charset="0"/>
                    <a:cs typeface="Times New Roman" panose="02020603050405020304" pitchFamily="18" charset="0"/>
                  </a:rPr>
                  <a:t>respectively. That is: </a:t>
                </a:r>
              </a:p>
              <a:p>
                <a:endParaRPr lang="en-US" sz="2800" dirty="0" smtClean="0"/>
              </a:p>
              <a:p>
                <a:endParaRPr lang="en-US" sz="2800" dirty="0" smtClean="0"/>
              </a:p>
              <a:p>
                <a:pPr algn="ctr"/>
                <a:r>
                  <a:rPr lang="en-US" sz="3200" b="1" dirty="0" smtClean="0">
                    <a:solidFill>
                      <a:srgbClr val="FF0000"/>
                    </a:solidFill>
                  </a:rPr>
                  <a:t>E(x</a:t>
                </a:r>
                <a:r>
                  <a:rPr lang="en-US" sz="3200" b="1" dirty="0">
                    <a:solidFill>
                      <a:srgbClr val="FF0000"/>
                    </a:solidFill>
                  </a:rPr>
                  <a:t>) = </a:t>
                </a:r>
                <a:r>
                  <a:rPr lang="el-GR" sz="3200" b="1" dirty="0">
                    <a:solidFill>
                      <a:srgbClr val="FF0000"/>
                    </a:solidFill>
                  </a:rPr>
                  <a:t>μ = </a:t>
                </a:r>
                <a:r>
                  <a:rPr lang="en-US" sz="3200" b="1" dirty="0">
                    <a:solidFill>
                      <a:srgbClr val="FF0000"/>
                    </a:solidFill>
                  </a:rPr>
                  <a:t>np </a:t>
                </a:r>
              </a:p>
              <a:p>
                <a:pPr algn="ctr"/>
                <a:r>
                  <a:rPr lang="en-US" sz="3200" b="1" dirty="0">
                    <a:solidFill>
                      <a:srgbClr val="FF0000"/>
                    </a:solidFill>
                  </a:rPr>
                  <a:t>V(x) = </a:t>
                </a:r>
                <a:r>
                  <a:rPr lang="en-US" sz="3200" b="1" dirty="0" smtClean="0">
                    <a:solidFill>
                      <a:srgbClr val="FF0000"/>
                    </a:solidFill>
                  </a:rPr>
                  <a:t>   </a:t>
                </a:r>
                <a14:m>
                  <m:oMath xmlns:m="http://schemas.openxmlformats.org/officeDocument/2006/math">
                    <m:sSup>
                      <m:sSupPr>
                        <m:ctrlPr>
                          <a:rPr lang="en-US" sz="3200" b="1" i="1" smtClean="0">
                            <a:solidFill>
                              <a:srgbClr val="FF0000"/>
                            </a:solidFill>
                            <a:latin typeface="Cambria Math"/>
                          </a:rPr>
                        </m:ctrlPr>
                      </m:sSupPr>
                      <m:e>
                        <m:r>
                          <a:rPr lang="en-US" sz="3200" b="1" i="1" smtClean="0">
                            <a:solidFill>
                              <a:srgbClr val="FF0000"/>
                            </a:solidFill>
                            <a:latin typeface="Cambria Math"/>
                            <a:ea typeface="Cambria Math"/>
                          </a:rPr>
                          <m:t>𝝈</m:t>
                        </m:r>
                      </m:e>
                      <m:sup>
                        <m:r>
                          <a:rPr lang="en-US" sz="3200" b="1" i="1" smtClean="0">
                            <a:solidFill>
                              <a:srgbClr val="FF0000"/>
                            </a:solidFill>
                            <a:latin typeface="Cambria Math"/>
                          </a:rPr>
                          <m:t>𝟐</m:t>
                        </m:r>
                      </m:sup>
                    </m:sSup>
                  </m:oMath>
                </a14:m>
                <a:r>
                  <a:rPr lang="en-US" sz="3200" b="1" dirty="0" smtClean="0">
                    <a:solidFill>
                      <a:srgbClr val="FF0000"/>
                    </a:solidFill>
                  </a:rPr>
                  <a:t>= </a:t>
                </a:r>
                <a:r>
                  <a:rPr lang="en-US" sz="3200" b="1" dirty="0" err="1">
                    <a:solidFill>
                      <a:srgbClr val="FF0000"/>
                    </a:solidFill>
                  </a:rPr>
                  <a:t>npq</a:t>
                </a:r>
                <a:endParaRPr lang="en-US" sz="3200" b="1" dirty="0">
                  <a:solidFill>
                    <a:srgbClr val="FF0000"/>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838200" y="723900"/>
                <a:ext cx="7696200" cy="4535472"/>
              </a:xfrm>
              <a:prstGeom prst="rect">
                <a:avLst/>
              </a:prstGeom>
              <a:blipFill rotWithShape="1">
                <a:blip r:embed="rId2"/>
                <a:stretch>
                  <a:fillRect l="-1664" r="-1506" b="-3629"/>
                </a:stretch>
              </a:blipFill>
            </p:spPr>
            <p:txBody>
              <a:bodyPr/>
              <a:lstStyle/>
              <a:p>
                <a:r>
                  <a:rPr lang="en-US">
                    <a:noFill/>
                  </a:rPr>
                  <a:t> </a:t>
                </a:r>
              </a:p>
            </p:txBody>
          </p:sp>
        </mc:Fallback>
      </mc:AlternateContent>
    </p:spTree>
    <p:extLst>
      <p:ext uri="{BB962C8B-B14F-4D97-AF65-F5344CB8AC3E}">
        <p14:creationId xmlns:p14="http://schemas.microsoft.com/office/powerpoint/2010/main" val="3135297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685800"/>
            <a:ext cx="5638800" cy="584775"/>
          </a:xfrm>
          <a:prstGeom prst="rect">
            <a:avLst/>
          </a:prstGeom>
          <a:noFill/>
        </p:spPr>
        <p:txBody>
          <a:bodyPr wrap="square" rtlCol="0">
            <a:spAutoFit/>
          </a:bodyPr>
          <a:lstStyle/>
          <a:p>
            <a:r>
              <a:rPr lang="en-US" sz="3200" b="1" dirty="0" smtClean="0">
                <a:latin typeface="Times New Roman" panose="02020603050405020304" pitchFamily="18" charset="0"/>
                <a:cs typeface="Times New Roman" panose="02020603050405020304" pitchFamily="18" charset="0"/>
              </a:rPr>
              <a:t>Practice </a:t>
            </a:r>
            <a:r>
              <a:rPr lang="en-US" sz="3200" b="1" dirty="0">
                <a:latin typeface="Times New Roman" panose="02020603050405020304" pitchFamily="18" charset="0"/>
                <a:cs typeface="Times New Roman" panose="02020603050405020304" pitchFamily="18" charset="0"/>
              </a:rPr>
              <a:t>Problem</a:t>
            </a:r>
          </a:p>
        </p:txBody>
      </p:sp>
      <p:sp>
        <p:nvSpPr>
          <p:cNvPr id="3" name="TextBox 2"/>
          <p:cNvSpPr txBox="1"/>
          <p:nvPr/>
        </p:nvSpPr>
        <p:spPr>
          <a:xfrm>
            <a:off x="609600" y="1270575"/>
            <a:ext cx="8077200" cy="4401205"/>
          </a:xfrm>
          <a:prstGeom prst="rect">
            <a:avLst/>
          </a:prstGeom>
          <a:noFill/>
        </p:spPr>
        <p:txBody>
          <a:bodyPr wrap="square" rtlCol="0">
            <a:spAutoFit/>
          </a:bodyPr>
          <a:lstStyle/>
          <a:p>
            <a:pPr algn="just"/>
            <a:endParaRPr lang="en-US" sz="2800" dirty="0">
              <a:latin typeface="Times New Roman" panose="02020603050405020304" pitchFamily="18" charset="0"/>
              <a:cs typeface="Times New Roman" panose="02020603050405020304" pitchFamily="18" charset="0"/>
            </a:endParaRPr>
          </a:p>
          <a:p>
            <a:pPr algn="just"/>
            <a:r>
              <a:rPr lang="en-US" sz="2800" dirty="0">
                <a:latin typeface="Times New Roman" panose="02020603050405020304" pitchFamily="18" charset="0"/>
                <a:cs typeface="Times New Roman" panose="02020603050405020304" pitchFamily="18" charset="0"/>
              </a:rPr>
              <a:t>•You are performing a cohort study. If the probability of developing disease in the exposed group is </a:t>
            </a:r>
            <a:r>
              <a:rPr lang="en-US" sz="2800" b="1" dirty="0">
                <a:solidFill>
                  <a:srgbClr val="FF0000"/>
                </a:solidFill>
                <a:latin typeface="Times New Roman" panose="02020603050405020304" pitchFamily="18" charset="0"/>
                <a:cs typeface="Times New Roman" panose="02020603050405020304" pitchFamily="18" charset="0"/>
              </a:rPr>
              <a:t>.05</a:t>
            </a:r>
            <a:r>
              <a:rPr lang="en-US" sz="2800" dirty="0">
                <a:latin typeface="Times New Roman" panose="02020603050405020304" pitchFamily="18" charset="0"/>
                <a:cs typeface="Times New Roman" panose="02020603050405020304" pitchFamily="18" charset="0"/>
              </a:rPr>
              <a:t> for the study duration, then if you (randomly) sample </a:t>
            </a:r>
            <a:r>
              <a:rPr lang="en-US" sz="2800" b="1" dirty="0">
                <a:solidFill>
                  <a:srgbClr val="FF0000"/>
                </a:solidFill>
                <a:latin typeface="Times New Roman" panose="02020603050405020304" pitchFamily="18" charset="0"/>
                <a:cs typeface="Times New Roman" panose="02020603050405020304" pitchFamily="18" charset="0"/>
              </a:rPr>
              <a:t>500</a:t>
            </a:r>
            <a:r>
              <a:rPr lang="en-US" sz="2800" dirty="0">
                <a:latin typeface="Times New Roman" panose="02020603050405020304" pitchFamily="18" charset="0"/>
                <a:cs typeface="Times New Roman" panose="02020603050405020304" pitchFamily="18" charset="0"/>
              </a:rPr>
              <a:t> exposed people.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1.How </a:t>
            </a:r>
            <a:r>
              <a:rPr lang="en-US" sz="2800" dirty="0">
                <a:latin typeface="Times New Roman" panose="02020603050405020304" pitchFamily="18" charset="0"/>
                <a:cs typeface="Times New Roman" panose="02020603050405020304" pitchFamily="18" charset="0"/>
              </a:rPr>
              <a:t>many do you expect to develop the disease? Give a margin of error (+/- 1 standard deviation) for your estimate.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2.What’s </a:t>
            </a:r>
            <a:r>
              <a:rPr lang="en-US" sz="2800" dirty="0">
                <a:latin typeface="Times New Roman" panose="02020603050405020304" pitchFamily="18" charset="0"/>
                <a:cs typeface="Times New Roman" panose="02020603050405020304" pitchFamily="18" charset="0"/>
              </a:rPr>
              <a:t>the probability that </a:t>
            </a:r>
            <a:r>
              <a:rPr lang="en-US" sz="2800" b="1" u="sng" dirty="0">
                <a:solidFill>
                  <a:srgbClr val="FF0000"/>
                </a:solidFill>
                <a:latin typeface="Times New Roman" panose="02020603050405020304" pitchFamily="18" charset="0"/>
                <a:cs typeface="Times New Roman" panose="02020603050405020304" pitchFamily="18" charset="0"/>
              </a:rPr>
              <a:t>at most </a:t>
            </a:r>
            <a:r>
              <a:rPr lang="en-US" sz="2800" dirty="0">
                <a:latin typeface="Times New Roman" panose="02020603050405020304" pitchFamily="18" charset="0"/>
                <a:cs typeface="Times New Roman" panose="02020603050405020304" pitchFamily="18" charset="0"/>
              </a:rPr>
              <a:t>10 exposed people develop the disease?</a:t>
            </a:r>
          </a:p>
        </p:txBody>
      </p:sp>
    </p:spTree>
    <p:extLst>
      <p:ext uri="{BB962C8B-B14F-4D97-AF65-F5344CB8AC3E}">
        <p14:creationId xmlns:p14="http://schemas.microsoft.com/office/powerpoint/2010/main" val="2504689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extBox 1"/>
              <p:cNvSpPr txBox="1"/>
              <p:nvPr/>
            </p:nvSpPr>
            <p:spPr>
              <a:xfrm>
                <a:off x="381000" y="457200"/>
                <a:ext cx="8053754" cy="5778890"/>
              </a:xfrm>
              <a:prstGeom prst="rect">
                <a:avLst/>
              </a:prstGeom>
              <a:noFill/>
            </p:spPr>
            <p:txBody>
              <a:bodyPr wrap="square" rtlCol="0">
                <a:spAutoFit/>
              </a:bodyPr>
              <a:lstStyle/>
              <a:p>
                <a:r>
                  <a:rPr lang="sv-SE" sz="2800" dirty="0" smtClean="0"/>
                  <a:t>1.   </a:t>
                </a:r>
                <a:r>
                  <a:rPr lang="sv-SE" sz="2800" dirty="0"/>
                  <a:t>X ~ binomial (500, .05) </a:t>
                </a:r>
              </a:p>
              <a:p>
                <a:r>
                  <a:rPr lang="en-US" sz="2800" dirty="0"/>
                  <a:t>E(X) = 500 (.05) = 25, </a:t>
                </a:r>
                <a:r>
                  <a:rPr lang="en-US" sz="2800" dirty="0" smtClean="0"/>
                  <a:t>   </a:t>
                </a:r>
                <a:r>
                  <a:rPr lang="en-US" sz="2800" dirty="0" err="1" smtClean="0"/>
                  <a:t>Var</a:t>
                </a:r>
                <a:r>
                  <a:rPr lang="en-US" sz="2800" dirty="0" smtClean="0"/>
                  <a:t>(X</a:t>
                </a:r>
                <a:r>
                  <a:rPr lang="en-US" sz="2800" dirty="0"/>
                  <a:t>) = 500 (.05) (.95) = 23.75 </a:t>
                </a:r>
              </a:p>
              <a:p>
                <a:r>
                  <a:rPr lang="en-US" sz="2800" dirty="0" smtClean="0"/>
                  <a:t> </a:t>
                </a:r>
                <a:r>
                  <a:rPr lang="el-GR" sz="2800" dirty="0" smtClean="0"/>
                  <a:t>σ</a:t>
                </a:r>
                <a:r>
                  <a:rPr lang="en-US" sz="2800" dirty="0"/>
                  <a:t>x = </a:t>
                </a:r>
                <a14:m>
                  <m:oMath xmlns:m="http://schemas.openxmlformats.org/officeDocument/2006/math">
                    <m:rad>
                      <m:radPr>
                        <m:degHide m:val="on"/>
                        <m:ctrlPr>
                          <a:rPr lang="en-US" sz="2800" i="1" smtClean="0">
                            <a:latin typeface="Cambria Math"/>
                          </a:rPr>
                        </m:ctrlPr>
                      </m:radPr>
                      <m:deg/>
                      <m:e>
                        <m:r>
                          <m:rPr>
                            <m:nor/>
                          </m:rPr>
                          <a:rPr lang="en-US" sz="2800" dirty="0"/>
                          <m:t>23.75</m:t>
                        </m:r>
                      </m:e>
                    </m:rad>
                  </m:oMath>
                </a14:m>
                <a:r>
                  <a:rPr lang="en-US" sz="2800" dirty="0"/>
                  <a:t>= </a:t>
                </a:r>
                <a:r>
                  <a:rPr lang="en-US" sz="2800" dirty="0" smtClean="0"/>
                  <a:t>4.87</a:t>
                </a:r>
              </a:p>
              <a:p>
                <a:endParaRPr lang="en-US" sz="2800" dirty="0"/>
              </a:p>
              <a:p>
                <a:pPr algn="ctr"/>
                <a:r>
                  <a:rPr lang="en-US" sz="2800" b="1" dirty="0">
                    <a:solidFill>
                      <a:srgbClr val="FF0000"/>
                    </a:solidFill>
                  </a:rPr>
                  <a:t>25 </a:t>
                </a:r>
                <a:r>
                  <a:rPr lang="en-US" sz="2800" b="1" dirty="0" smtClean="0">
                    <a:solidFill>
                      <a:srgbClr val="FF0000"/>
                    </a:solidFill>
                  </a:rPr>
                  <a:t>± 4.87</a:t>
                </a:r>
              </a:p>
              <a:p>
                <a:r>
                  <a:rPr lang="en-US" sz="2800" dirty="0" smtClean="0"/>
                  <a:t>2</a:t>
                </a:r>
                <a:r>
                  <a:rPr lang="en-US" sz="2800" dirty="0"/>
                  <a:t>. P(X≤10) = P(X=0) + P(X=1) + P(X=2) + P(X=3) + P(X=4)+….+ P(X=10) </a:t>
                </a:r>
                <a:r>
                  <a:rPr lang="en-US" sz="2800" dirty="0" smtClean="0"/>
                  <a:t>=</a:t>
                </a:r>
              </a:p>
              <a:p>
                <a:r>
                  <a:rPr lang="pt-BR" sz="2800" dirty="0" smtClean="0"/>
                  <a:t>=   </a:t>
                </a:r>
                <a14:m>
                  <m:oMath xmlns:m="http://schemas.openxmlformats.org/officeDocument/2006/math">
                    <m:d>
                      <m:dPr>
                        <m:begChr m:val="["/>
                        <m:endChr m:val="]"/>
                        <m:ctrlPr>
                          <a:rPr lang="pt-BR" sz="2800" i="1">
                            <a:latin typeface="Cambria Math"/>
                          </a:rPr>
                        </m:ctrlPr>
                      </m:dPr>
                      <m:e>
                        <m:eqArr>
                          <m:eqArrPr>
                            <m:ctrlPr>
                              <a:rPr lang="en-US" sz="2800" i="1">
                                <a:latin typeface="Cambria Math"/>
                              </a:rPr>
                            </m:ctrlPr>
                          </m:eqArrPr>
                          <m:e>
                            <m:r>
                              <a:rPr lang="en-US" sz="2800" i="1">
                                <a:latin typeface="Cambria Math"/>
                              </a:rPr>
                              <m:t>5</m:t>
                            </m:r>
                            <m:r>
                              <a:rPr lang="en-US" sz="2800" b="0" i="1" smtClean="0">
                                <a:latin typeface="Cambria Math"/>
                              </a:rPr>
                              <m:t>00</m:t>
                            </m:r>
                          </m:e>
                          <m:e>
                            <m:r>
                              <a:rPr lang="en-US" sz="2800" b="0" i="1" smtClean="0">
                                <a:latin typeface="Cambria Math"/>
                              </a:rPr>
                              <m:t>0</m:t>
                            </m:r>
                          </m:e>
                        </m:eqArr>
                      </m:e>
                    </m:d>
                    <m:r>
                      <a:rPr lang="en-US" sz="2800" i="1">
                        <a:latin typeface="Cambria Math"/>
                      </a:rPr>
                      <m:t>(</m:t>
                    </m:r>
                    <m:sSup>
                      <m:sSupPr>
                        <m:ctrlPr>
                          <a:rPr lang="pt-BR" sz="2800" i="1">
                            <a:latin typeface="Cambria Math"/>
                          </a:rPr>
                        </m:ctrlPr>
                      </m:sSupPr>
                      <m:e>
                        <m:r>
                          <a:rPr lang="en-US" sz="2800" i="1">
                            <a:latin typeface="Cambria Math"/>
                          </a:rPr>
                          <m:t>0.</m:t>
                        </m:r>
                        <m:r>
                          <a:rPr lang="en-US" sz="2800" b="0" i="1" smtClean="0">
                            <a:latin typeface="Cambria Math"/>
                          </a:rPr>
                          <m:t>05</m:t>
                        </m:r>
                        <m:r>
                          <a:rPr lang="en-US" sz="2800" i="1">
                            <a:latin typeface="Cambria Math"/>
                          </a:rPr>
                          <m:t>)</m:t>
                        </m:r>
                      </m:e>
                      <m:sup>
                        <m:r>
                          <a:rPr lang="en-US" sz="2800" b="0" i="1" smtClean="0">
                            <a:latin typeface="Cambria Math"/>
                          </a:rPr>
                          <m:t>0</m:t>
                        </m:r>
                      </m:sup>
                    </m:sSup>
                    <m:sSup>
                      <m:sSupPr>
                        <m:ctrlPr>
                          <a:rPr lang="pt-BR" sz="2800" i="1">
                            <a:latin typeface="Cambria Math"/>
                          </a:rPr>
                        </m:ctrlPr>
                      </m:sSupPr>
                      <m:e>
                        <m:r>
                          <a:rPr lang="en-US" sz="2800" i="1">
                            <a:latin typeface="Cambria Math"/>
                          </a:rPr>
                          <m:t>  (0.</m:t>
                        </m:r>
                        <m:r>
                          <a:rPr lang="en-US" sz="2800" b="0" i="1" smtClean="0">
                            <a:latin typeface="Cambria Math"/>
                          </a:rPr>
                          <m:t>95</m:t>
                        </m:r>
                        <m:r>
                          <a:rPr lang="en-US" sz="2800" i="1">
                            <a:latin typeface="Cambria Math"/>
                          </a:rPr>
                          <m:t>)</m:t>
                        </m:r>
                      </m:e>
                      <m:sup>
                        <m:r>
                          <a:rPr lang="en-US" sz="2800" b="0" i="1" smtClean="0">
                            <a:latin typeface="Cambria Math"/>
                          </a:rPr>
                          <m:t>500</m:t>
                        </m:r>
                      </m:sup>
                    </m:sSup>
                  </m:oMath>
                </a14:m>
                <a:r>
                  <a:rPr lang="en-US" sz="2800" dirty="0" smtClean="0"/>
                  <a:t> + </a:t>
                </a:r>
                <a:r>
                  <a:rPr lang="pt-BR" sz="2800" dirty="0"/>
                  <a:t>=   </a:t>
                </a:r>
                <a14:m>
                  <m:oMath xmlns:m="http://schemas.openxmlformats.org/officeDocument/2006/math">
                    <m:d>
                      <m:dPr>
                        <m:begChr m:val="["/>
                        <m:endChr m:val="]"/>
                        <m:ctrlPr>
                          <a:rPr lang="pt-BR" sz="2800" i="1">
                            <a:latin typeface="Cambria Math"/>
                          </a:rPr>
                        </m:ctrlPr>
                      </m:dPr>
                      <m:e>
                        <m:eqArr>
                          <m:eqArrPr>
                            <m:ctrlPr>
                              <a:rPr lang="en-US" sz="2800" i="1">
                                <a:latin typeface="Cambria Math"/>
                              </a:rPr>
                            </m:ctrlPr>
                          </m:eqArrPr>
                          <m:e>
                            <m:r>
                              <a:rPr lang="en-US" sz="2800" i="1">
                                <a:latin typeface="Cambria Math"/>
                              </a:rPr>
                              <m:t>5</m:t>
                            </m:r>
                            <m:r>
                              <a:rPr lang="en-US" sz="2800" b="0" i="1" smtClean="0">
                                <a:latin typeface="Cambria Math"/>
                              </a:rPr>
                              <m:t>00</m:t>
                            </m:r>
                          </m:e>
                          <m:e>
                            <m:r>
                              <a:rPr lang="en-US" sz="2800" b="0" i="1" smtClean="0">
                                <a:latin typeface="Cambria Math"/>
                              </a:rPr>
                              <m:t>1</m:t>
                            </m:r>
                          </m:e>
                        </m:eqArr>
                      </m:e>
                    </m:d>
                    <m:r>
                      <a:rPr lang="en-US" sz="2800" i="1">
                        <a:latin typeface="Cambria Math"/>
                      </a:rPr>
                      <m:t>(</m:t>
                    </m:r>
                    <m:sSup>
                      <m:sSupPr>
                        <m:ctrlPr>
                          <a:rPr lang="pt-BR" sz="2800" i="1">
                            <a:latin typeface="Cambria Math"/>
                          </a:rPr>
                        </m:ctrlPr>
                      </m:sSupPr>
                      <m:e>
                        <m:r>
                          <a:rPr lang="en-US" sz="2800" i="1">
                            <a:latin typeface="Cambria Math"/>
                          </a:rPr>
                          <m:t>0.</m:t>
                        </m:r>
                        <m:r>
                          <a:rPr lang="en-US" sz="2800" b="0" i="1" smtClean="0">
                            <a:latin typeface="Cambria Math"/>
                          </a:rPr>
                          <m:t>05</m:t>
                        </m:r>
                        <m:r>
                          <a:rPr lang="en-US" sz="2800" i="1">
                            <a:latin typeface="Cambria Math"/>
                          </a:rPr>
                          <m:t>)</m:t>
                        </m:r>
                      </m:e>
                      <m:sup>
                        <m:r>
                          <a:rPr lang="en-US" sz="2800" b="0" i="1" smtClean="0">
                            <a:latin typeface="Cambria Math"/>
                          </a:rPr>
                          <m:t>1</m:t>
                        </m:r>
                      </m:sup>
                    </m:sSup>
                    <m:sSup>
                      <m:sSupPr>
                        <m:ctrlPr>
                          <a:rPr lang="pt-BR" sz="2800" i="1">
                            <a:latin typeface="Cambria Math"/>
                          </a:rPr>
                        </m:ctrlPr>
                      </m:sSupPr>
                      <m:e>
                        <m:r>
                          <a:rPr lang="en-US" sz="2800" i="1">
                            <a:latin typeface="Cambria Math"/>
                          </a:rPr>
                          <m:t>  (0.</m:t>
                        </m:r>
                        <m:r>
                          <a:rPr lang="en-US" sz="2800" b="0" i="1" smtClean="0">
                            <a:latin typeface="Cambria Math"/>
                          </a:rPr>
                          <m:t>95</m:t>
                        </m:r>
                        <m:r>
                          <a:rPr lang="en-US" sz="2800" i="1">
                            <a:latin typeface="Cambria Math"/>
                          </a:rPr>
                          <m:t>)</m:t>
                        </m:r>
                      </m:e>
                      <m:sup>
                        <m:r>
                          <a:rPr lang="en-US" sz="2800" b="0" i="1" smtClean="0">
                            <a:latin typeface="Cambria Math"/>
                          </a:rPr>
                          <m:t>499</m:t>
                        </m:r>
                      </m:sup>
                    </m:sSup>
                  </m:oMath>
                </a14:m>
                <a:r>
                  <a:rPr lang="en-US" sz="2800" dirty="0" smtClean="0"/>
                  <a:t>+</a:t>
                </a:r>
                <a:r>
                  <a:rPr lang="pt-BR" sz="2800" dirty="0"/>
                  <a:t> </a:t>
                </a:r>
                <a14:m>
                  <m:oMath xmlns:m="http://schemas.openxmlformats.org/officeDocument/2006/math">
                    <m:d>
                      <m:dPr>
                        <m:begChr m:val="["/>
                        <m:endChr m:val="]"/>
                        <m:ctrlPr>
                          <a:rPr lang="pt-BR" sz="2800" i="1">
                            <a:latin typeface="Cambria Math"/>
                          </a:rPr>
                        </m:ctrlPr>
                      </m:dPr>
                      <m:e>
                        <m:eqArr>
                          <m:eqArrPr>
                            <m:ctrlPr>
                              <a:rPr lang="en-US" sz="2800" i="1">
                                <a:latin typeface="Cambria Math"/>
                              </a:rPr>
                            </m:ctrlPr>
                          </m:eqArrPr>
                          <m:e>
                            <m:r>
                              <a:rPr lang="en-US" sz="2800" i="1">
                                <a:latin typeface="Cambria Math"/>
                              </a:rPr>
                              <m:t>5</m:t>
                            </m:r>
                            <m:r>
                              <a:rPr lang="en-US" sz="2800" b="0" i="1" smtClean="0">
                                <a:latin typeface="Cambria Math"/>
                              </a:rPr>
                              <m:t>00</m:t>
                            </m:r>
                          </m:e>
                          <m:e>
                            <m:r>
                              <a:rPr lang="en-US" sz="2800" i="1">
                                <a:latin typeface="Cambria Math"/>
                              </a:rPr>
                              <m:t>2</m:t>
                            </m:r>
                          </m:e>
                        </m:eqArr>
                      </m:e>
                    </m:d>
                    <m:r>
                      <a:rPr lang="en-US" sz="2800" i="1">
                        <a:latin typeface="Cambria Math"/>
                      </a:rPr>
                      <m:t>(</m:t>
                    </m:r>
                    <m:sSup>
                      <m:sSupPr>
                        <m:ctrlPr>
                          <a:rPr lang="pt-BR" sz="2800" i="1">
                            <a:latin typeface="Cambria Math"/>
                          </a:rPr>
                        </m:ctrlPr>
                      </m:sSupPr>
                      <m:e>
                        <m:r>
                          <a:rPr lang="en-US" sz="2800" i="1">
                            <a:latin typeface="Cambria Math"/>
                          </a:rPr>
                          <m:t>0.</m:t>
                        </m:r>
                        <m:r>
                          <a:rPr lang="en-US" sz="2800" b="0" i="1" smtClean="0">
                            <a:latin typeface="Cambria Math"/>
                          </a:rPr>
                          <m:t>05</m:t>
                        </m:r>
                        <m:r>
                          <a:rPr lang="en-US" sz="2800" i="1">
                            <a:latin typeface="Cambria Math"/>
                          </a:rPr>
                          <m:t>)</m:t>
                        </m:r>
                      </m:e>
                      <m:sup>
                        <m:r>
                          <a:rPr lang="en-US" sz="2800" i="1">
                            <a:latin typeface="Cambria Math"/>
                          </a:rPr>
                          <m:t>2</m:t>
                        </m:r>
                      </m:sup>
                    </m:sSup>
                    <m:sSup>
                      <m:sSupPr>
                        <m:ctrlPr>
                          <a:rPr lang="pt-BR" sz="2800" i="1">
                            <a:latin typeface="Cambria Math"/>
                          </a:rPr>
                        </m:ctrlPr>
                      </m:sSupPr>
                      <m:e>
                        <m:r>
                          <a:rPr lang="en-US" sz="2800" i="1">
                            <a:latin typeface="Cambria Math"/>
                          </a:rPr>
                          <m:t>  (0.</m:t>
                        </m:r>
                        <m:r>
                          <a:rPr lang="en-US" sz="2800" b="0" i="1" smtClean="0">
                            <a:latin typeface="Cambria Math"/>
                          </a:rPr>
                          <m:t>95</m:t>
                        </m:r>
                        <m:r>
                          <a:rPr lang="en-US" sz="2800" i="1">
                            <a:latin typeface="Cambria Math"/>
                          </a:rPr>
                          <m:t>)</m:t>
                        </m:r>
                      </m:e>
                      <m:sup>
                        <m:r>
                          <a:rPr lang="en-US" sz="2800" b="0" i="1" smtClean="0">
                            <a:latin typeface="Cambria Math"/>
                          </a:rPr>
                          <m:t>498</m:t>
                        </m:r>
                      </m:sup>
                    </m:sSup>
                  </m:oMath>
                </a14:m>
                <a:r>
                  <a:rPr lang="en-US" sz="2800" dirty="0" smtClean="0"/>
                  <a:t>  + …………………+</a:t>
                </a:r>
                <a:r>
                  <a:rPr lang="pt-BR" sz="2800" dirty="0"/>
                  <a:t> </a:t>
                </a:r>
                <a14:m>
                  <m:oMath xmlns:m="http://schemas.openxmlformats.org/officeDocument/2006/math">
                    <m:d>
                      <m:dPr>
                        <m:begChr m:val="["/>
                        <m:endChr m:val="]"/>
                        <m:ctrlPr>
                          <a:rPr lang="pt-BR" sz="2800" i="1">
                            <a:latin typeface="Cambria Math"/>
                          </a:rPr>
                        </m:ctrlPr>
                      </m:dPr>
                      <m:e>
                        <m:eqArr>
                          <m:eqArrPr>
                            <m:ctrlPr>
                              <a:rPr lang="en-US" sz="2800" i="1">
                                <a:latin typeface="Cambria Math"/>
                              </a:rPr>
                            </m:ctrlPr>
                          </m:eqArrPr>
                          <m:e>
                            <m:r>
                              <a:rPr lang="en-US" sz="2800" i="1">
                                <a:latin typeface="Cambria Math"/>
                              </a:rPr>
                              <m:t>5</m:t>
                            </m:r>
                            <m:r>
                              <a:rPr lang="en-US" sz="2800" b="0" i="1" smtClean="0">
                                <a:latin typeface="Cambria Math"/>
                              </a:rPr>
                              <m:t>00</m:t>
                            </m:r>
                          </m:e>
                          <m:e>
                            <m:r>
                              <a:rPr lang="en-US" sz="2800" b="0" i="1" smtClean="0">
                                <a:latin typeface="Cambria Math"/>
                              </a:rPr>
                              <m:t>10</m:t>
                            </m:r>
                          </m:e>
                        </m:eqArr>
                      </m:e>
                    </m:d>
                    <m:r>
                      <a:rPr lang="en-US" sz="2800" i="1">
                        <a:latin typeface="Cambria Math"/>
                      </a:rPr>
                      <m:t>(</m:t>
                    </m:r>
                    <m:sSup>
                      <m:sSupPr>
                        <m:ctrlPr>
                          <a:rPr lang="pt-BR" sz="2800" i="1">
                            <a:latin typeface="Cambria Math"/>
                          </a:rPr>
                        </m:ctrlPr>
                      </m:sSupPr>
                      <m:e>
                        <m:r>
                          <a:rPr lang="en-US" sz="2800" i="1">
                            <a:latin typeface="Cambria Math"/>
                          </a:rPr>
                          <m:t>0.</m:t>
                        </m:r>
                        <m:r>
                          <a:rPr lang="en-US" sz="2800" b="0" i="1" smtClean="0">
                            <a:latin typeface="Cambria Math"/>
                          </a:rPr>
                          <m:t>05</m:t>
                        </m:r>
                        <m:r>
                          <a:rPr lang="en-US" sz="2800" i="1">
                            <a:latin typeface="Cambria Math"/>
                          </a:rPr>
                          <m:t>)</m:t>
                        </m:r>
                      </m:e>
                      <m:sup>
                        <m:r>
                          <a:rPr lang="en-US" sz="2800" b="0" i="1" smtClean="0">
                            <a:latin typeface="Cambria Math"/>
                          </a:rPr>
                          <m:t>10</m:t>
                        </m:r>
                      </m:sup>
                    </m:sSup>
                    <m:sSup>
                      <m:sSupPr>
                        <m:ctrlPr>
                          <a:rPr lang="pt-BR" sz="2800" i="1">
                            <a:latin typeface="Cambria Math"/>
                          </a:rPr>
                        </m:ctrlPr>
                      </m:sSupPr>
                      <m:e>
                        <m:r>
                          <a:rPr lang="en-US" sz="2800" i="1">
                            <a:latin typeface="Cambria Math"/>
                          </a:rPr>
                          <m:t>  (0.</m:t>
                        </m:r>
                        <m:r>
                          <a:rPr lang="en-US" sz="2800" b="0" i="1" smtClean="0">
                            <a:latin typeface="Cambria Math"/>
                          </a:rPr>
                          <m:t>95</m:t>
                        </m:r>
                        <m:r>
                          <a:rPr lang="en-US" sz="2800" i="1">
                            <a:latin typeface="Cambria Math"/>
                          </a:rPr>
                          <m:t>)</m:t>
                        </m:r>
                      </m:e>
                      <m:sup>
                        <m:r>
                          <a:rPr lang="en-US" sz="2800" b="0" i="1" smtClean="0">
                            <a:latin typeface="Cambria Math"/>
                          </a:rPr>
                          <m:t>490</m:t>
                        </m:r>
                      </m:sup>
                    </m:sSup>
                  </m:oMath>
                </a14:m>
                <a:r>
                  <a:rPr lang="en-US" sz="2800" dirty="0" smtClean="0"/>
                  <a:t>   &lt;  0.01</a:t>
                </a:r>
              </a:p>
              <a:p>
                <a:endParaRPr lang="en-US" sz="2800" dirty="0"/>
              </a:p>
            </p:txBody>
          </p:sp>
        </mc:Choice>
        <mc:Fallback>
          <p:sp>
            <p:nvSpPr>
              <p:cNvPr id="2" name="TextBox 1"/>
              <p:cNvSpPr txBox="1">
                <a:spLocks noRot="1" noChangeAspect="1" noMove="1" noResize="1" noEditPoints="1" noAdjustHandles="1" noChangeArrowheads="1" noChangeShapeType="1" noTextEdit="1"/>
              </p:cNvSpPr>
              <p:nvPr/>
            </p:nvSpPr>
            <p:spPr>
              <a:xfrm>
                <a:off x="381000" y="457200"/>
                <a:ext cx="8053754" cy="5778890"/>
              </a:xfrm>
              <a:prstGeom prst="rect">
                <a:avLst/>
              </a:prstGeom>
              <a:blipFill rotWithShape="1">
                <a:blip r:embed="rId2"/>
                <a:stretch>
                  <a:fillRect l="-1590" t="-949" r="-1590"/>
                </a:stretch>
              </a:blipFill>
            </p:spPr>
            <p:txBody>
              <a:bodyPr/>
              <a:lstStyle/>
              <a:p>
                <a:r>
                  <a:rPr lang="en-US">
                    <a:noFill/>
                  </a:rPr>
                  <a:t> </a:t>
                </a:r>
              </a:p>
            </p:txBody>
          </p:sp>
        </mc:Fallback>
      </mc:AlternateContent>
    </p:spTree>
    <p:extLst>
      <p:ext uri="{BB962C8B-B14F-4D97-AF65-F5344CB8AC3E}">
        <p14:creationId xmlns:p14="http://schemas.microsoft.com/office/powerpoint/2010/main" val="1378425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33400"/>
            <a:ext cx="4800600" cy="584775"/>
          </a:xfrm>
          <a:prstGeom prst="rect">
            <a:avLst/>
          </a:prstGeom>
          <a:noFill/>
        </p:spPr>
        <p:txBody>
          <a:bodyPr wrap="square" rtlCol="0">
            <a:spAutoFit/>
          </a:bodyPr>
          <a:lstStyle/>
          <a:p>
            <a:r>
              <a:rPr lang="en-US" sz="3200" b="1" dirty="0" smtClean="0">
                <a:latin typeface="Times New Roman" panose="02020603050405020304" pitchFamily="18" charset="0"/>
                <a:cs typeface="Times New Roman" panose="02020603050405020304" pitchFamily="18" charset="0"/>
              </a:rPr>
              <a:t>The </a:t>
            </a:r>
            <a:r>
              <a:rPr lang="en-US" sz="3200" b="1" dirty="0">
                <a:latin typeface="Times New Roman" panose="02020603050405020304" pitchFamily="18" charset="0"/>
                <a:cs typeface="Times New Roman" panose="02020603050405020304" pitchFamily="18" charset="0"/>
              </a:rPr>
              <a:t>Poisson Distribution</a:t>
            </a:r>
          </a:p>
        </p:txBody>
      </p:sp>
      <mc:AlternateContent xmlns:mc="http://schemas.openxmlformats.org/markup-compatibility/2006" xmlns:a14="http://schemas.microsoft.com/office/drawing/2010/main">
        <mc:Choice Requires="a14">
          <p:sp>
            <p:nvSpPr>
              <p:cNvPr id="3" name="TextBox 2"/>
              <p:cNvSpPr txBox="1"/>
              <p:nvPr/>
            </p:nvSpPr>
            <p:spPr>
              <a:xfrm>
                <a:off x="381000" y="1118175"/>
                <a:ext cx="8534400" cy="5376985"/>
              </a:xfrm>
              <a:prstGeom prst="rect">
                <a:avLst/>
              </a:prstGeom>
              <a:noFill/>
            </p:spPr>
            <p:txBody>
              <a:bodyPr wrap="square" rtlCol="0">
                <a:spAutoFit/>
              </a:bodyPr>
              <a:lstStyle/>
              <a:p>
                <a:endParaRPr lang="en-US" dirty="0" smtClean="0"/>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Poisson distribution is perhaps the second most frequently used discrete distribution after the binomial distribution. This distribution is usually associated with rare events.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probability of </a:t>
                </a:r>
                <a:r>
                  <a:rPr lang="en-US" sz="2800" dirty="0" smtClean="0">
                    <a:latin typeface="Times New Roman" panose="02020603050405020304" pitchFamily="18" charset="0"/>
                    <a:cs typeface="Times New Roman" panose="02020603050405020304" pitchFamily="18" charset="0"/>
                  </a:rPr>
                  <a:t> k </a:t>
                </a:r>
                <a:r>
                  <a:rPr lang="en-US" sz="2800" dirty="0">
                    <a:latin typeface="Times New Roman" panose="02020603050405020304" pitchFamily="18" charset="0"/>
                    <a:cs typeface="Times New Roman" panose="02020603050405020304" pitchFamily="18" charset="0"/>
                  </a:rPr>
                  <a:t>events occurring in a time period t for a Poisson random variable with parameter λ is given by: </a:t>
                </a:r>
              </a:p>
              <a:p>
                <a:endParaRPr lang="en-US" dirty="0"/>
              </a:p>
              <a:p>
                <a:pPr algn="ctr"/>
                <a14:m>
                  <m:oMath xmlns:m="http://schemas.openxmlformats.org/officeDocument/2006/math">
                    <m:sSub>
                      <m:sSubPr>
                        <m:ctrlPr>
                          <a:rPr lang="en-US" sz="2800" b="1" i="1" smtClean="0">
                            <a:solidFill>
                              <a:srgbClr val="FF0000"/>
                            </a:solidFill>
                            <a:latin typeface="Cambria Math"/>
                          </a:rPr>
                        </m:ctrlPr>
                      </m:sSubPr>
                      <m:e>
                        <m:r>
                          <a:rPr lang="en-US" sz="2800" b="1" i="1" smtClean="0">
                            <a:solidFill>
                              <a:srgbClr val="FF0000"/>
                            </a:solidFill>
                            <a:latin typeface="Cambria Math"/>
                          </a:rPr>
                          <m:t>𝑷</m:t>
                        </m:r>
                      </m:e>
                      <m:sub>
                        <m:r>
                          <a:rPr lang="en-US" sz="2800" b="1" i="1" smtClean="0">
                            <a:solidFill>
                              <a:srgbClr val="FF0000"/>
                            </a:solidFill>
                            <a:latin typeface="Cambria Math"/>
                          </a:rPr>
                          <m:t>𝒓</m:t>
                        </m:r>
                      </m:sub>
                    </m:sSub>
                  </m:oMath>
                </a14:m>
                <a:r>
                  <a:rPr lang="en-US" sz="2800" b="1" dirty="0" smtClean="0">
                    <a:solidFill>
                      <a:srgbClr val="FF0000"/>
                    </a:solidFill>
                  </a:rPr>
                  <a:t> </a:t>
                </a:r>
                <a:r>
                  <a:rPr lang="en-US" sz="2800" b="1" dirty="0">
                    <a:solidFill>
                      <a:srgbClr val="FF0000"/>
                    </a:solidFill>
                  </a:rPr>
                  <a:t>(X=k) </a:t>
                </a:r>
                <a:r>
                  <a:rPr lang="en-US" sz="2800" b="1" dirty="0" smtClean="0">
                    <a:solidFill>
                      <a:srgbClr val="FF0000"/>
                    </a:solidFill>
                  </a:rPr>
                  <a:t>=  </a:t>
                </a:r>
                <a14:m>
                  <m:oMath xmlns:m="http://schemas.openxmlformats.org/officeDocument/2006/math">
                    <m:f>
                      <m:fPr>
                        <m:ctrlPr>
                          <a:rPr lang="en-US" sz="3200" b="1" i="1" smtClean="0">
                            <a:solidFill>
                              <a:srgbClr val="FF0000"/>
                            </a:solidFill>
                            <a:latin typeface="Cambria Math"/>
                          </a:rPr>
                        </m:ctrlPr>
                      </m:fPr>
                      <m:num>
                        <m:sSup>
                          <m:sSupPr>
                            <m:ctrlPr>
                              <a:rPr lang="en-US" sz="3200" b="1" i="1" smtClean="0">
                                <a:solidFill>
                                  <a:srgbClr val="FF0000"/>
                                </a:solidFill>
                                <a:latin typeface="Cambria Math"/>
                              </a:rPr>
                            </m:ctrlPr>
                          </m:sSupPr>
                          <m:e>
                            <m:r>
                              <a:rPr lang="en-US" sz="3200" b="1" i="1" smtClean="0">
                                <a:solidFill>
                                  <a:srgbClr val="FF0000"/>
                                </a:solidFill>
                                <a:latin typeface="Cambria Math"/>
                              </a:rPr>
                              <m:t>𝒆</m:t>
                            </m:r>
                          </m:e>
                          <m:sup>
                            <m:r>
                              <a:rPr lang="en-US" sz="3200" b="1" i="1" smtClean="0">
                                <a:solidFill>
                                  <a:srgbClr val="FF0000"/>
                                </a:solidFill>
                                <a:latin typeface="Cambria Math"/>
                              </a:rPr>
                              <m:t>−</m:t>
                            </m:r>
                            <m:r>
                              <a:rPr lang="en-US" sz="3200" b="1" i="1" smtClean="0">
                                <a:solidFill>
                                  <a:srgbClr val="FF0000"/>
                                </a:solidFill>
                                <a:latin typeface="Cambria Math"/>
                                <a:ea typeface="Cambria Math"/>
                              </a:rPr>
                              <m:t>𝝁</m:t>
                            </m:r>
                          </m:sup>
                        </m:sSup>
                        <m:sSup>
                          <m:sSupPr>
                            <m:ctrlPr>
                              <a:rPr lang="en-US" sz="3200" b="1" i="1" smtClean="0">
                                <a:solidFill>
                                  <a:srgbClr val="FF0000"/>
                                </a:solidFill>
                                <a:latin typeface="Cambria Math"/>
                              </a:rPr>
                            </m:ctrlPr>
                          </m:sSupPr>
                          <m:e>
                            <m:r>
                              <a:rPr lang="en-US" sz="3200" b="1" i="1" smtClean="0">
                                <a:solidFill>
                                  <a:srgbClr val="FF0000"/>
                                </a:solidFill>
                                <a:latin typeface="Cambria Math"/>
                                <a:ea typeface="Cambria Math"/>
                              </a:rPr>
                              <m:t>𝝁</m:t>
                            </m:r>
                          </m:e>
                          <m:sup>
                            <m:r>
                              <a:rPr lang="en-US" sz="3200" b="1" i="1" smtClean="0">
                                <a:solidFill>
                                  <a:srgbClr val="FF0000"/>
                                </a:solidFill>
                                <a:latin typeface="Cambria Math"/>
                              </a:rPr>
                              <m:t>𝒌</m:t>
                            </m:r>
                          </m:sup>
                        </m:sSup>
                      </m:num>
                      <m:den>
                        <m:r>
                          <a:rPr lang="en-US" sz="3200" b="1" i="1" smtClean="0">
                            <a:solidFill>
                              <a:srgbClr val="FF0000"/>
                            </a:solidFill>
                            <a:latin typeface="Cambria Math"/>
                          </a:rPr>
                          <m:t>𝒌</m:t>
                        </m:r>
                        <m:r>
                          <a:rPr lang="en-US" sz="3200" b="1" i="1" smtClean="0">
                            <a:solidFill>
                              <a:srgbClr val="FF0000"/>
                            </a:solidFill>
                            <a:latin typeface="Cambria Math"/>
                          </a:rPr>
                          <m:t>!</m:t>
                        </m:r>
                      </m:den>
                    </m:f>
                  </m:oMath>
                </a14:m>
                <a:r>
                  <a:rPr lang="en-US" sz="3200" b="1" dirty="0" smtClean="0">
                    <a:solidFill>
                      <a:srgbClr val="FF0000"/>
                    </a:solidFill>
                  </a:rPr>
                  <a:t>                      </a:t>
                </a:r>
                <a:r>
                  <a:rPr lang="en-US" sz="2800" b="1" dirty="0" smtClean="0">
                    <a:solidFill>
                      <a:srgbClr val="FF0000"/>
                    </a:solidFill>
                  </a:rPr>
                  <a:t>k=0,1,…..</a:t>
                </a:r>
              </a:p>
              <a:p>
                <a:endParaRPr lang="en-US" dirty="0"/>
              </a:p>
              <a:p>
                <a:endParaRPr lang="en-US" dirty="0" smtClean="0"/>
              </a:p>
              <a:p>
                <a:r>
                  <a:rPr lang="en-US" sz="2400" dirty="0" smtClean="0"/>
                  <a:t>where </a:t>
                </a:r>
                <a:r>
                  <a:rPr lang="en-US" sz="2400" b="1" dirty="0"/>
                  <a:t>μ </a:t>
                </a:r>
                <a:r>
                  <a:rPr lang="en-US" sz="2400" dirty="0"/>
                  <a:t>= </a:t>
                </a:r>
                <a:r>
                  <a:rPr lang="en-US" sz="2400" b="1" dirty="0" err="1"/>
                  <a:t>λ</a:t>
                </a:r>
                <a:r>
                  <a:rPr lang="en-US" sz="2400" dirty="0" err="1"/>
                  <a:t>t</a:t>
                </a:r>
                <a:r>
                  <a:rPr lang="en-US" sz="2400" dirty="0"/>
                  <a:t> </a:t>
                </a:r>
                <a:r>
                  <a:rPr lang="en-US" sz="2400" dirty="0" smtClean="0"/>
                  <a:t>  and    </a:t>
                </a:r>
                <a:r>
                  <a:rPr lang="en-US" sz="2400" i="1" dirty="0"/>
                  <a:t>e</a:t>
                </a:r>
                <a:r>
                  <a:rPr lang="en-US" sz="2400" dirty="0"/>
                  <a:t> is approximately 2.71828. </a:t>
                </a:r>
              </a:p>
            </p:txBody>
          </p:sp>
        </mc:Choice>
        <mc:Fallback xmlns="">
          <p:sp>
            <p:nvSpPr>
              <p:cNvPr id="3" name="TextBox 2"/>
              <p:cNvSpPr txBox="1">
                <a:spLocks noRot="1" noChangeAspect="1" noMove="1" noResize="1" noEditPoints="1" noAdjustHandles="1" noChangeArrowheads="1" noChangeShapeType="1" noTextEdit="1"/>
              </p:cNvSpPr>
              <p:nvPr/>
            </p:nvSpPr>
            <p:spPr>
              <a:xfrm>
                <a:off x="381000" y="1118175"/>
                <a:ext cx="8534400" cy="5376985"/>
              </a:xfrm>
              <a:prstGeom prst="rect">
                <a:avLst/>
              </a:prstGeom>
              <a:blipFill rotWithShape="1">
                <a:blip r:embed="rId2"/>
                <a:stretch>
                  <a:fillRect l="-1500" b="-1587"/>
                </a:stretch>
              </a:blipFill>
            </p:spPr>
            <p:txBody>
              <a:bodyPr/>
              <a:lstStyle/>
              <a:p>
                <a:r>
                  <a:rPr lang="en-US">
                    <a:noFill/>
                  </a:rPr>
                  <a:t> </a:t>
                </a:r>
              </a:p>
            </p:txBody>
          </p:sp>
        </mc:Fallback>
      </mc:AlternateContent>
    </p:spTree>
    <p:extLst>
      <p:ext uri="{BB962C8B-B14F-4D97-AF65-F5344CB8AC3E}">
        <p14:creationId xmlns:p14="http://schemas.microsoft.com/office/powerpoint/2010/main" val="42322797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02359"/>
            <a:ext cx="8686800" cy="6124754"/>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Thus the Poisson distribution depends on a single parameter </a:t>
            </a:r>
            <a:r>
              <a:rPr lang="en-US" sz="2800" b="1" dirty="0">
                <a:solidFill>
                  <a:srgbClr val="FF0000"/>
                </a:solidFill>
                <a:latin typeface="Times New Roman" panose="02020603050405020304" pitchFamily="18" charset="0"/>
                <a:cs typeface="Times New Roman" panose="02020603050405020304" pitchFamily="18" charset="0"/>
              </a:rPr>
              <a:t>μ </a:t>
            </a:r>
            <a:r>
              <a:rPr lang="en-US" sz="2800"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λ</a:t>
            </a:r>
            <a:r>
              <a:rPr lang="en-US" sz="2800" dirty="0" err="1">
                <a:solidFill>
                  <a:srgbClr val="FF0000"/>
                </a:solidFill>
                <a:latin typeface="Times New Roman" panose="02020603050405020304" pitchFamily="18" charset="0"/>
                <a:cs typeface="Times New Roman" panose="02020603050405020304" pitchFamily="18" charset="0"/>
              </a:rPr>
              <a:t>t</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Note that the parameter λ represents the </a:t>
            </a:r>
            <a:r>
              <a:rPr lang="en-US" sz="2800" b="1" i="1" u="sng" dirty="0">
                <a:solidFill>
                  <a:srgbClr val="FF0000"/>
                </a:solidFill>
                <a:latin typeface="Times New Roman" panose="02020603050405020304" pitchFamily="18" charset="0"/>
                <a:cs typeface="Times New Roman" panose="02020603050405020304" pitchFamily="18" charset="0"/>
              </a:rPr>
              <a:t>expected number of events per unit </a:t>
            </a:r>
            <a:r>
              <a:rPr lang="en-US" sz="2800" b="1" i="1" u="sng" dirty="0" err="1" smtClean="0">
                <a:solidFill>
                  <a:srgbClr val="FF0000"/>
                </a:solidFill>
                <a:latin typeface="Times New Roman" panose="02020603050405020304" pitchFamily="18" charset="0"/>
                <a:cs typeface="Times New Roman" panose="02020603050405020304" pitchFamily="18" charset="0"/>
              </a:rPr>
              <a:t>time</a:t>
            </a:r>
            <a:r>
              <a:rPr lang="en-US" sz="2800" i="1" dirty="0" err="1" smtClean="0">
                <a:latin typeface="Times New Roman" panose="02020603050405020304" pitchFamily="18" charset="0"/>
                <a:cs typeface="Times New Roman" panose="02020603050405020304" pitchFamily="18" charset="0"/>
              </a:rPr>
              <a:t>,</a:t>
            </a:r>
            <a:r>
              <a:rPr lang="en-US" sz="2800" dirty="0" err="1" smtClean="0">
                <a:latin typeface="Times New Roman" panose="02020603050405020304" pitchFamily="18" charset="0"/>
                <a:cs typeface="Times New Roman" panose="02020603050405020304" pitchFamily="18" charset="0"/>
              </a:rPr>
              <a:t>whereas</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a:t>
            </a:r>
            <a:r>
              <a:rPr lang="en-US" sz="2800" b="1" i="1" dirty="0">
                <a:solidFill>
                  <a:srgbClr val="FF0000"/>
                </a:solidFill>
                <a:latin typeface="Times New Roman" panose="02020603050405020304" pitchFamily="18" charset="0"/>
                <a:cs typeface="Times New Roman" panose="02020603050405020304" pitchFamily="18" charset="0"/>
              </a:rPr>
              <a:t>parameter μ represents the expected number of events over time period t</a:t>
            </a:r>
            <a:r>
              <a:rPr lang="en-US" sz="2800" dirty="0">
                <a:latin typeface="Times New Roman" panose="02020603050405020304" pitchFamily="18" charset="0"/>
                <a:cs typeface="Times New Roman" panose="02020603050405020304" pitchFamily="18" charset="0"/>
              </a:rPr>
              <a:t>. </a:t>
            </a:r>
          </a:p>
          <a:p>
            <a:pPr algn="just"/>
            <a:r>
              <a:rPr lang="en-US" sz="2800" dirty="0">
                <a:latin typeface="Times New Roman" panose="02020603050405020304" pitchFamily="18" charset="0"/>
                <a:cs typeface="Times New Roman" panose="02020603050405020304" pitchFamily="18" charset="0"/>
              </a:rPr>
              <a:t>•One important </a:t>
            </a:r>
            <a:r>
              <a:rPr lang="en-US" sz="2800" b="1" dirty="0">
                <a:solidFill>
                  <a:srgbClr val="FF0000"/>
                </a:solidFill>
                <a:latin typeface="Times New Roman" panose="02020603050405020304" pitchFamily="18" charset="0"/>
                <a:cs typeface="Times New Roman" panose="02020603050405020304" pitchFamily="18" charset="0"/>
              </a:rPr>
              <a:t>difference</a:t>
            </a:r>
            <a:r>
              <a:rPr lang="en-US" sz="2800" dirty="0">
                <a:latin typeface="Times New Roman" panose="02020603050405020304" pitchFamily="18" charset="0"/>
                <a:cs typeface="Times New Roman" panose="02020603050405020304" pitchFamily="18" charset="0"/>
              </a:rPr>
              <a:t> between the </a:t>
            </a:r>
            <a:r>
              <a:rPr lang="en-US" sz="2800" b="1" dirty="0">
                <a:solidFill>
                  <a:srgbClr val="FF0000"/>
                </a:solidFill>
                <a:latin typeface="Times New Roman" panose="02020603050405020304" pitchFamily="18" charset="0"/>
                <a:cs typeface="Times New Roman" panose="02020603050405020304" pitchFamily="18" charset="0"/>
              </a:rPr>
              <a:t>Poisson</a:t>
            </a:r>
            <a:r>
              <a:rPr lang="en-US" sz="2800" dirty="0">
                <a:latin typeface="Times New Roman" panose="02020603050405020304" pitchFamily="18" charset="0"/>
                <a:cs typeface="Times New Roman" panose="02020603050405020304" pitchFamily="18" charset="0"/>
              </a:rPr>
              <a:t> and binomial distributions concerns the numbers of trials and events. </a:t>
            </a:r>
            <a:endParaRPr lang="en-US" sz="2800"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For a binomial distribution there are a </a:t>
            </a:r>
            <a:r>
              <a:rPr lang="en-US" sz="2800" b="1" dirty="0">
                <a:solidFill>
                  <a:srgbClr val="FF0000"/>
                </a:solidFill>
                <a:latin typeface="Times New Roman" panose="02020603050405020304" pitchFamily="18" charset="0"/>
                <a:cs typeface="Times New Roman" panose="02020603050405020304" pitchFamily="18" charset="0"/>
              </a:rPr>
              <a:t>finite</a:t>
            </a:r>
            <a:r>
              <a:rPr lang="en-US" sz="2800" dirty="0">
                <a:latin typeface="Times New Roman" panose="02020603050405020304" pitchFamily="18" charset="0"/>
                <a:cs typeface="Times New Roman" panose="02020603050405020304" pitchFamily="18" charset="0"/>
              </a:rPr>
              <a:t> number of trials </a:t>
            </a:r>
            <a:r>
              <a:rPr lang="en-US" sz="2800" i="1" dirty="0">
                <a:latin typeface="Times New Roman" panose="02020603050405020304" pitchFamily="18" charset="0"/>
                <a:cs typeface="Times New Roman" panose="02020603050405020304" pitchFamily="18" charset="0"/>
              </a:rPr>
              <a:t>n</a:t>
            </a:r>
            <a:r>
              <a:rPr lang="en-US" sz="2800" dirty="0">
                <a:latin typeface="Times New Roman" panose="02020603050405020304" pitchFamily="18" charset="0"/>
                <a:cs typeface="Times New Roman" panose="02020603050405020304" pitchFamily="18" charset="0"/>
              </a:rPr>
              <a:t>, and the number of events can be no larger than </a:t>
            </a:r>
            <a:r>
              <a:rPr lang="en-US" sz="2800" i="1" dirty="0">
                <a:latin typeface="Times New Roman" panose="02020603050405020304" pitchFamily="18" charset="0"/>
                <a:cs typeface="Times New Roman" panose="02020603050405020304" pitchFamily="18" charset="0"/>
              </a:rPr>
              <a:t>n</a:t>
            </a:r>
            <a:r>
              <a:rPr lang="en-US" sz="2800" dirty="0" smtClean="0">
                <a:latin typeface="Times New Roman" panose="02020603050405020304" pitchFamily="18" charset="0"/>
                <a:cs typeface="Times New Roman" panose="02020603050405020304" pitchFamily="18" charset="0"/>
              </a:rPr>
              <a:t>.</a:t>
            </a:r>
          </a:p>
          <a:p>
            <a:pPr algn="just"/>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–For a Poisson distribution the number of trials is essentially</a:t>
            </a:r>
            <a:r>
              <a:rPr lang="en-US" sz="2800" dirty="0">
                <a:solidFill>
                  <a:srgbClr val="FF0000"/>
                </a:solidFill>
                <a:latin typeface="Times New Roman" panose="02020603050405020304" pitchFamily="18" charset="0"/>
                <a:cs typeface="Times New Roman" panose="02020603050405020304" pitchFamily="18" charset="0"/>
              </a:rPr>
              <a:t> </a:t>
            </a:r>
            <a:r>
              <a:rPr lang="en-US" sz="2800" b="1" dirty="0">
                <a:solidFill>
                  <a:srgbClr val="FF0000"/>
                </a:solidFill>
                <a:latin typeface="Times New Roman" panose="02020603050405020304" pitchFamily="18" charset="0"/>
                <a:cs typeface="Times New Roman" panose="02020603050405020304" pitchFamily="18" charset="0"/>
              </a:rPr>
              <a:t>infinite</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and the number of events (or number of deaths) can be indefinitely large, although the probability of </a:t>
            </a:r>
            <a:r>
              <a:rPr lang="en-US" sz="2800" i="1" dirty="0">
                <a:latin typeface="Times New Roman" panose="02020603050405020304" pitchFamily="18" charset="0"/>
                <a:cs typeface="Times New Roman" panose="02020603050405020304" pitchFamily="18" charset="0"/>
              </a:rPr>
              <a:t>k</a:t>
            </a:r>
            <a:r>
              <a:rPr lang="en-US" sz="2800" dirty="0">
                <a:latin typeface="Times New Roman" panose="02020603050405020304" pitchFamily="18" charset="0"/>
                <a:cs typeface="Times New Roman" panose="02020603050405020304" pitchFamily="18" charset="0"/>
              </a:rPr>
              <a:t> events becomes very small as </a:t>
            </a:r>
            <a:r>
              <a:rPr lang="en-US" sz="2800" i="1" dirty="0">
                <a:latin typeface="Times New Roman" panose="02020603050405020304" pitchFamily="18" charset="0"/>
                <a:cs typeface="Times New Roman" panose="02020603050405020304" pitchFamily="18" charset="0"/>
              </a:rPr>
              <a:t>k</a:t>
            </a:r>
            <a:r>
              <a:rPr lang="en-US" sz="2800" dirty="0">
                <a:latin typeface="Times New Roman" panose="02020603050405020304" pitchFamily="18" charset="0"/>
                <a:cs typeface="Times New Roman" panose="02020603050405020304" pitchFamily="18" charset="0"/>
              </a:rPr>
              <a:t> increases. </a:t>
            </a:r>
          </a:p>
        </p:txBody>
      </p:sp>
    </p:spTree>
    <p:extLst>
      <p:ext uri="{BB962C8B-B14F-4D97-AF65-F5344CB8AC3E}">
        <p14:creationId xmlns:p14="http://schemas.microsoft.com/office/powerpoint/2010/main" val="103940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838200"/>
            <a:ext cx="7848600" cy="1077218"/>
          </a:xfrm>
          <a:prstGeom prst="rect">
            <a:avLst/>
          </a:prstGeom>
          <a:noFill/>
        </p:spPr>
        <p:txBody>
          <a:bodyPr wrap="square" rtlCol="0">
            <a:spAutoFit/>
          </a:bodyPr>
          <a:lstStyle/>
          <a:p>
            <a:r>
              <a:rPr lang="en-US" sz="3200" b="1" dirty="0" smtClean="0"/>
              <a:t>Expected </a:t>
            </a:r>
            <a:r>
              <a:rPr lang="en-US" sz="3200" b="1" dirty="0"/>
              <a:t>Value and Variance of the Poisson Distribution</a:t>
            </a:r>
          </a:p>
        </p:txBody>
      </p:sp>
      <p:sp>
        <p:nvSpPr>
          <p:cNvPr id="3" name="TextBox 2"/>
          <p:cNvSpPr txBox="1"/>
          <p:nvPr/>
        </p:nvSpPr>
        <p:spPr>
          <a:xfrm>
            <a:off x="381000" y="2286000"/>
            <a:ext cx="8305800" cy="954107"/>
          </a:xfrm>
          <a:prstGeom prst="rect">
            <a:avLst/>
          </a:prstGeom>
          <a:noFill/>
        </p:spPr>
        <p:txBody>
          <a:bodyPr wrap="square" rtlCol="0">
            <a:spAutoFit/>
          </a:bodyPr>
          <a:lstStyle/>
          <a:p>
            <a:r>
              <a:rPr lang="en-US" sz="2800" dirty="0" smtClean="0"/>
              <a:t>For </a:t>
            </a:r>
            <a:r>
              <a:rPr lang="en-US" sz="2800" dirty="0"/>
              <a:t>a Poisson distribution with parameter </a:t>
            </a:r>
            <a:r>
              <a:rPr lang="en-US" sz="2800" b="1" dirty="0">
                <a:solidFill>
                  <a:srgbClr val="FF0000"/>
                </a:solidFill>
              </a:rPr>
              <a:t>μ</a:t>
            </a:r>
            <a:r>
              <a:rPr lang="en-US" sz="2800" dirty="0"/>
              <a:t>, the </a:t>
            </a:r>
            <a:r>
              <a:rPr lang="en-US" sz="2800" b="1" dirty="0">
                <a:solidFill>
                  <a:srgbClr val="FF0000"/>
                </a:solidFill>
              </a:rPr>
              <a:t>mean</a:t>
            </a:r>
            <a:r>
              <a:rPr lang="en-US" sz="2800" b="1" dirty="0"/>
              <a:t> </a:t>
            </a:r>
            <a:r>
              <a:rPr lang="en-US" sz="2800" dirty="0"/>
              <a:t>and </a:t>
            </a:r>
            <a:r>
              <a:rPr lang="en-US" sz="2800" b="1" dirty="0">
                <a:solidFill>
                  <a:srgbClr val="FF0000"/>
                </a:solidFill>
              </a:rPr>
              <a:t>variance</a:t>
            </a:r>
            <a:r>
              <a:rPr lang="en-US" sz="2800" dirty="0"/>
              <a:t> are both equal to </a:t>
            </a:r>
            <a:r>
              <a:rPr lang="en-US" sz="2800" b="1" dirty="0"/>
              <a:t>μ</a:t>
            </a:r>
            <a:r>
              <a:rPr lang="en-US" sz="2800" dirty="0"/>
              <a:t>.</a:t>
            </a:r>
          </a:p>
        </p:txBody>
      </p:sp>
      <p:sp>
        <p:nvSpPr>
          <p:cNvPr id="4" name="TextBox 3"/>
          <p:cNvSpPr txBox="1"/>
          <p:nvPr/>
        </p:nvSpPr>
        <p:spPr>
          <a:xfrm>
            <a:off x="533400" y="4038600"/>
            <a:ext cx="7239000" cy="1815882"/>
          </a:xfrm>
          <a:prstGeom prst="rect">
            <a:avLst/>
          </a:prstGeom>
          <a:noFill/>
        </p:spPr>
        <p:txBody>
          <a:bodyPr wrap="square" rtlCol="0">
            <a:spAutoFit/>
          </a:bodyPr>
          <a:lstStyle/>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This fact is useful, because if we have a data set from a discrete distribution where the </a:t>
            </a:r>
            <a:r>
              <a:rPr lang="en-US" sz="2800" b="1" i="1" dirty="0">
                <a:solidFill>
                  <a:srgbClr val="FF0000"/>
                </a:solidFill>
                <a:latin typeface="Times New Roman" panose="02020603050405020304" pitchFamily="18" charset="0"/>
                <a:cs typeface="Times New Roman" panose="02020603050405020304" pitchFamily="18" charset="0"/>
              </a:rPr>
              <a:t>mean and variance are about the same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20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1814" y="286453"/>
            <a:ext cx="7162800" cy="1077218"/>
          </a:xfrm>
          <a:prstGeom prst="rect">
            <a:avLst/>
          </a:prstGeom>
          <a:noFill/>
        </p:spPr>
        <p:txBody>
          <a:bodyPr wrap="square" rtlCol="0">
            <a:spAutoFit/>
          </a:bodyPr>
          <a:lstStyle/>
          <a:p>
            <a:r>
              <a:rPr lang="en-US" sz="3200" b="1" dirty="0" smtClean="0">
                <a:latin typeface="Times New Roman" panose="02020603050405020304" pitchFamily="18" charset="0"/>
                <a:cs typeface="Times New Roman" panose="02020603050405020304" pitchFamily="18" charset="0"/>
              </a:rPr>
              <a:t>Poisson </a:t>
            </a:r>
            <a:r>
              <a:rPr lang="en-US" sz="3200" b="1" dirty="0">
                <a:latin typeface="Times New Roman" panose="02020603050405020304" pitchFamily="18" charset="0"/>
                <a:cs typeface="Times New Roman" panose="02020603050405020304" pitchFamily="18" charset="0"/>
              </a:rPr>
              <a:t>Approximation to the </a:t>
            </a:r>
            <a:r>
              <a:rPr lang="en-US" sz="3200" b="1" dirty="0" smtClean="0">
                <a:latin typeface="Times New Roman" panose="02020603050405020304" pitchFamily="18" charset="0"/>
                <a:cs typeface="Times New Roman" panose="02020603050405020304" pitchFamily="18" charset="0"/>
              </a:rPr>
              <a:t>Binomial </a:t>
            </a:r>
            <a:r>
              <a:rPr lang="en-US" sz="3200" b="1" dirty="0">
                <a:latin typeface="Times New Roman" panose="02020603050405020304" pitchFamily="18" charset="0"/>
                <a:cs typeface="Times New Roman" panose="02020603050405020304" pitchFamily="18" charset="0"/>
              </a:rPr>
              <a:t>Distribution</a:t>
            </a:r>
          </a:p>
        </p:txBody>
      </p:sp>
      <p:sp>
        <p:nvSpPr>
          <p:cNvPr id="3" name="TextBox 2"/>
          <p:cNvSpPr txBox="1"/>
          <p:nvPr/>
        </p:nvSpPr>
        <p:spPr>
          <a:xfrm>
            <a:off x="381000" y="1430346"/>
            <a:ext cx="8077200" cy="1384995"/>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binomial distribution with large n and small </a:t>
            </a:r>
            <a:r>
              <a:rPr lang="en-US" sz="2800" i="1" dirty="0">
                <a:latin typeface="Times New Roman" panose="02020603050405020304" pitchFamily="18" charset="0"/>
                <a:cs typeface="Times New Roman" panose="02020603050405020304" pitchFamily="18" charset="0"/>
              </a:rPr>
              <a:t>p</a:t>
            </a:r>
            <a:r>
              <a:rPr lang="en-US" sz="2800" dirty="0">
                <a:latin typeface="Times New Roman" panose="02020603050405020304" pitchFamily="18" charset="0"/>
                <a:cs typeface="Times New Roman" panose="02020603050405020304" pitchFamily="18" charset="0"/>
              </a:rPr>
              <a:t> can be accurately approximated by a Poisson distribution with parameter </a:t>
            </a:r>
            <a:r>
              <a:rPr lang="en-US" sz="2800" b="1" i="1" dirty="0">
                <a:solidFill>
                  <a:srgbClr val="FF0000"/>
                </a:solidFill>
                <a:latin typeface="Times New Roman" panose="02020603050405020304" pitchFamily="18" charset="0"/>
                <a:cs typeface="Times New Roman" panose="02020603050405020304" pitchFamily="18" charset="0"/>
              </a:rPr>
              <a:t>μ</a:t>
            </a:r>
            <a:r>
              <a:rPr lang="en-US" sz="2800" b="1" dirty="0">
                <a:solidFill>
                  <a:srgbClr val="FF0000"/>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rPr>
              <a:t>= </a:t>
            </a:r>
            <a:r>
              <a:rPr lang="en-US" sz="2800" i="1" dirty="0">
                <a:solidFill>
                  <a:srgbClr val="FF0000"/>
                </a:solidFill>
                <a:latin typeface="Times New Roman" panose="02020603050405020304" pitchFamily="18" charset="0"/>
                <a:cs typeface="Times New Roman" panose="02020603050405020304" pitchFamily="18" charset="0"/>
              </a:rPr>
              <a:t>np</a:t>
            </a:r>
            <a:r>
              <a:rPr lang="en-US" sz="2800"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4" name="TextBox 3"/>
              <p:cNvSpPr txBox="1"/>
              <p:nvPr/>
            </p:nvSpPr>
            <p:spPr>
              <a:xfrm>
                <a:off x="419100" y="2815341"/>
                <a:ext cx="8382000" cy="3369577"/>
              </a:xfrm>
              <a:prstGeom prst="rect">
                <a:avLst/>
              </a:prstGeom>
              <a:noFill/>
            </p:spPr>
            <p:txBody>
              <a:bodyPr wrap="square" rtlCol="0">
                <a:spAutoFit/>
              </a:bodyPr>
              <a:lstStyle/>
              <a:p>
                <a:r>
                  <a:rPr lang="en-US" sz="2800" b="1" dirty="0" smtClean="0"/>
                  <a:t>Example</a:t>
                </a:r>
                <a:r>
                  <a:rPr lang="en-US" sz="2800" b="1" dirty="0"/>
                  <a:t>: </a:t>
                </a:r>
              </a:p>
              <a:p>
                <a:r>
                  <a:rPr lang="en-US" sz="2800" dirty="0"/>
                  <a:t>If you have X ~ binomial (500, .05), </a:t>
                </a:r>
                <a:endParaRPr lang="en-US" sz="2800" dirty="0" smtClean="0"/>
              </a:p>
              <a:p>
                <a:r>
                  <a:rPr lang="en-US" sz="2800" dirty="0" smtClean="0"/>
                  <a:t>n= 500   , p = 0.5   , </a:t>
                </a:r>
              </a:p>
              <a:p>
                <a:endParaRPr lang="en-US" sz="2800" dirty="0"/>
              </a:p>
              <a:p>
                <a:r>
                  <a:rPr lang="en-US" sz="2800" dirty="0" smtClean="0"/>
                  <a:t>then </a:t>
                </a:r>
                <a:r>
                  <a:rPr lang="en-US" sz="2800" dirty="0"/>
                  <a:t>μ = E(X) = 500 (.05) = 25 </a:t>
                </a:r>
                <a:endParaRPr lang="en-US" sz="2800" dirty="0" smtClean="0"/>
              </a:p>
              <a:p>
                <a:r>
                  <a:rPr lang="en-US" sz="2800" dirty="0" smtClean="0"/>
                  <a:t>P(X</a:t>
                </a:r>
                <a:r>
                  <a:rPr lang="en-US" sz="2800" dirty="0"/>
                  <a:t>≤10) = </a:t>
                </a:r>
                <a14:m>
                  <m:oMath xmlns:m="http://schemas.openxmlformats.org/officeDocument/2006/math">
                    <m:f>
                      <m:fPr>
                        <m:ctrlPr>
                          <a:rPr lang="en-US" sz="2800" b="1" i="1" smtClean="0">
                            <a:solidFill>
                              <a:srgbClr val="FF0000"/>
                            </a:solidFill>
                            <a:latin typeface="Cambria Math"/>
                          </a:rPr>
                        </m:ctrlPr>
                      </m:fPr>
                      <m:num>
                        <m:sSup>
                          <m:sSupPr>
                            <m:ctrlPr>
                              <a:rPr lang="en-US" sz="2800" b="1" i="1" smtClean="0">
                                <a:solidFill>
                                  <a:srgbClr val="FF0000"/>
                                </a:solidFill>
                                <a:latin typeface="Cambria Math"/>
                              </a:rPr>
                            </m:ctrlPr>
                          </m:sSupPr>
                          <m:e>
                            <m:r>
                              <a:rPr lang="en-US" sz="2800" b="1" i="1" smtClean="0">
                                <a:solidFill>
                                  <a:srgbClr val="FF0000"/>
                                </a:solidFill>
                                <a:latin typeface="Cambria Math"/>
                              </a:rPr>
                              <m:t>𝒆</m:t>
                            </m:r>
                          </m:e>
                          <m:sup>
                            <m:r>
                              <a:rPr lang="en-US" sz="2800" b="1" i="1" smtClean="0">
                                <a:solidFill>
                                  <a:srgbClr val="FF0000"/>
                                </a:solidFill>
                                <a:latin typeface="Cambria Math"/>
                              </a:rPr>
                              <m:t>−</m:t>
                            </m:r>
                            <m:r>
                              <a:rPr lang="en-US" sz="2800" b="1" i="1" smtClean="0">
                                <a:solidFill>
                                  <a:srgbClr val="FF0000"/>
                                </a:solidFill>
                                <a:latin typeface="Cambria Math"/>
                              </a:rPr>
                              <m:t>𝟐𝟓</m:t>
                            </m:r>
                          </m:sup>
                        </m:sSup>
                        <m:sSup>
                          <m:sSupPr>
                            <m:ctrlPr>
                              <a:rPr lang="en-US" sz="2800" b="1" i="1" smtClean="0">
                                <a:solidFill>
                                  <a:srgbClr val="FF0000"/>
                                </a:solidFill>
                                <a:latin typeface="Cambria Math"/>
                              </a:rPr>
                            </m:ctrlPr>
                          </m:sSupPr>
                          <m:e>
                            <m:r>
                              <a:rPr lang="en-US" sz="2800" b="1" i="1" smtClean="0">
                                <a:solidFill>
                                  <a:srgbClr val="FF0000"/>
                                </a:solidFill>
                                <a:latin typeface="Cambria Math"/>
                              </a:rPr>
                              <m:t>𝟐𝟓</m:t>
                            </m:r>
                          </m:e>
                          <m:sup>
                            <m:r>
                              <a:rPr lang="en-US" sz="2800" b="1" i="1" smtClean="0">
                                <a:solidFill>
                                  <a:srgbClr val="FF0000"/>
                                </a:solidFill>
                                <a:latin typeface="Cambria Math"/>
                              </a:rPr>
                              <m:t>𝟎</m:t>
                            </m:r>
                          </m:sup>
                        </m:sSup>
                      </m:num>
                      <m:den>
                        <m:r>
                          <a:rPr lang="en-US" sz="2800" b="1" i="1" smtClean="0">
                            <a:solidFill>
                              <a:srgbClr val="FF0000"/>
                            </a:solidFill>
                            <a:latin typeface="Cambria Math"/>
                          </a:rPr>
                          <m:t>𝟎</m:t>
                        </m:r>
                        <m:r>
                          <a:rPr lang="en-US" sz="2800" b="1" i="1" smtClean="0">
                            <a:solidFill>
                              <a:srgbClr val="FF0000"/>
                            </a:solidFill>
                            <a:latin typeface="Cambria Math"/>
                          </a:rPr>
                          <m:t>!</m:t>
                        </m:r>
                      </m:den>
                    </m:f>
                    <m:r>
                      <a:rPr lang="en-US" sz="2800" b="1" i="1" smtClean="0">
                        <a:solidFill>
                          <a:srgbClr val="FF0000"/>
                        </a:solidFill>
                        <a:latin typeface="Cambria Math"/>
                      </a:rPr>
                      <m:t>+ </m:t>
                    </m:r>
                    <m:f>
                      <m:fPr>
                        <m:ctrlPr>
                          <a:rPr lang="en-US" sz="2800" b="1" i="1" smtClean="0">
                            <a:solidFill>
                              <a:srgbClr val="FF0000"/>
                            </a:solidFill>
                            <a:latin typeface="Cambria Math"/>
                          </a:rPr>
                        </m:ctrlPr>
                      </m:fPr>
                      <m:num>
                        <m:sSup>
                          <m:sSupPr>
                            <m:ctrlPr>
                              <a:rPr lang="en-US" sz="2800" b="1" i="1" smtClean="0">
                                <a:solidFill>
                                  <a:srgbClr val="FF0000"/>
                                </a:solidFill>
                                <a:latin typeface="Cambria Math"/>
                              </a:rPr>
                            </m:ctrlPr>
                          </m:sSupPr>
                          <m:e>
                            <m:r>
                              <a:rPr lang="en-US" sz="2800" b="1" i="1" smtClean="0">
                                <a:solidFill>
                                  <a:srgbClr val="FF0000"/>
                                </a:solidFill>
                                <a:latin typeface="Cambria Math"/>
                              </a:rPr>
                              <m:t>𝒆</m:t>
                            </m:r>
                          </m:e>
                          <m:sup>
                            <m:r>
                              <a:rPr lang="en-US" sz="2800" b="1" i="1" smtClean="0">
                                <a:solidFill>
                                  <a:srgbClr val="FF0000"/>
                                </a:solidFill>
                                <a:latin typeface="Cambria Math"/>
                              </a:rPr>
                              <m:t>−</m:t>
                            </m:r>
                            <m:r>
                              <a:rPr lang="en-US" sz="2800" b="1" i="1" smtClean="0">
                                <a:solidFill>
                                  <a:srgbClr val="FF0000"/>
                                </a:solidFill>
                                <a:latin typeface="Cambria Math"/>
                              </a:rPr>
                              <m:t>𝟐𝟓</m:t>
                            </m:r>
                          </m:sup>
                        </m:sSup>
                        <m:sSup>
                          <m:sSupPr>
                            <m:ctrlPr>
                              <a:rPr lang="en-US" sz="2800" b="1" i="1" smtClean="0">
                                <a:solidFill>
                                  <a:srgbClr val="FF0000"/>
                                </a:solidFill>
                                <a:latin typeface="Cambria Math"/>
                              </a:rPr>
                            </m:ctrlPr>
                          </m:sSupPr>
                          <m:e>
                            <m:r>
                              <a:rPr lang="en-US" sz="2800" b="1" i="1" smtClean="0">
                                <a:solidFill>
                                  <a:srgbClr val="FF0000"/>
                                </a:solidFill>
                                <a:latin typeface="Cambria Math"/>
                              </a:rPr>
                              <m:t>𝟐𝟓</m:t>
                            </m:r>
                          </m:e>
                          <m:sup>
                            <m:r>
                              <a:rPr lang="en-US" sz="2800" b="1" i="1" smtClean="0">
                                <a:solidFill>
                                  <a:srgbClr val="FF0000"/>
                                </a:solidFill>
                                <a:latin typeface="Cambria Math"/>
                              </a:rPr>
                              <m:t>𝟏</m:t>
                            </m:r>
                          </m:sup>
                        </m:sSup>
                      </m:num>
                      <m:den>
                        <m:r>
                          <a:rPr lang="en-US" sz="2800" b="1" i="1" smtClean="0">
                            <a:solidFill>
                              <a:srgbClr val="FF0000"/>
                            </a:solidFill>
                            <a:latin typeface="Cambria Math"/>
                          </a:rPr>
                          <m:t>𝟏</m:t>
                        </m:r>
                        <m:r>
                          <a:rPr lang="en-US" sz="2800" b="1" i="1" smtClean="0">
                            <a:solidFill>
                              <a:srgbClr val="FF0000"/>
                            </a:solidFill>
                            <a:latin typeface="Cambria Math"/>
                          </a:rPr>
                          <m:t>!</m:t>
                        </m:r>
                      </m:den>
                    </m:f>
                    <m:r>
                      <a:rPr lang="en-US" sz="2800" b="1" i="1" smtClean="0">
                        <a:solidFill>
                          <a:srgbClr val="FF0000"/>
                        </a:solidFill>
                        <a:latin typeface="Cambria Math"/>
                      </a:rPr>
                      <m:t> + ……+  </m:t>
                    </m:r>
                    <m:f>
                      <m:fPr>
                        <m:ctrlPr>
                          <a:rPr lang="en-US" sz="2800" b="1" i="1" smtClean="0">
                            <a:solidFill>
                              <a:srgbClr val="FF0000"/>
                            </a:solidFill>
                            <a:latin typeface="Cambria Math"/>
                          </a:rPr>
                        </m:ctrlPr>
                      </m:fPr>
                      <m:num>
                        <m:sSup>
                          <m:sSupPr>
                            <m:ctrlPr>
                              <a:rPr lang="en-US" sz="2800" b="1" i="1" smtClean="0">
                                <a:solidFill>
                                  <a:srgbClr val="FF0000"/>
                                </a:solidFill>
                                <a:latin typeface="Cambria Math"/>
                              </a:rPr>
                            </m:ctrlPr>
                          </m:sSupPr>
                          <m:e>
                            <m:r>
                              <a:rPr lang="en-US" sz="2800" b="1" i="1" smtClean="0">
                                <a:solidFill>
                                  <a:srgbClr val="FF0000"/>
                                </a:solidFill>
                                <a:latin typeface="Cambria Math"/>
                              </a:rPr>
                              <m:t>𝒆</m:t>
                            </m:r>
                          </m:e>
                          <m:sup>
                            <m:r>
                              <a:rPr lang="en-US" sz="2800" b="1" i="1" smtClean="0">
                                <a:solidFill>
                                  <a:srgbClr val="FF0000"/>
                                </a:solidFill>
                                <a:latin typeface="Cambria Math"/>
                              </a:rPr>
                              <m:t>−</m:t>
                            </m:r>
                            <m:r>
                              <a:rPr lang="en-US" sz="2800" b="1" i="1" smtClean="0">
                                <a:solidFill>
                                  <a:srgbClr val="FF0000"/>
                                </a:solidFill>
                                <a:latin typeface="Cambria Math"/>
                              </a:rPr>
                              <m:t>𝟐𝟓</m:t>
                            </m:r>
                          </m:sup>
                        </m:sSup>
                        <m:sSup>
                          <m:sSupPr>
                            <m:ctrlPr>
                              <a:rPr lang="en-US" sz="2800" b="1" i="1" smtClean="0">
                                <a:solidFill>
                                  <a:srgbClr val="FF0000"/>
                                </a:solidFill>
                                <a:latin typeface="Cambria Math"/>
                              </a:rPr>
                            </m:ctrlPr>
                          </m:sSupPr>
                          <m:e>
                            <m:r>
                              <a:rPr lang="en-US" sz="2800" b="1" i="1" smtClean="0">
                                <a:solidFill>
                                  <a:srgbClr val="FF0000"/>
                                </a:solidFill>
                                <a:latin typeface="Cambria Math"/>
                              </a:rPr>
                              <m:t>𝟐𝟓</m:t>
                            </m:r>
                          </m:e>
                          <m:sup>
                            <m:r>
                              <a:rPr lang="en-US" sz="2800" b="1" i="1" smtClean="0">
                                <a:solidFill>
                                  <a:srgbClr val="FF0000"/>
                                </a:solidFill>
                                <a:latin typeface="Cambria Math"/>
                              </a:rPr>
                              <m:t>𝟏𝟎</m:t>
                            </m:r>
                          </m:sup>
                        </m:sSup>
                      </m:num>
                      <m:den>
                        <m:r>
                          <a:rPr lang="en-US" sz="2800" b="1" i="1" smtClean="0">
                            <a:solidFill>
                              <a:srgbClr val="FF0000"/>
                            </a:solidFill>
                            <a:latin typeface="Cambria Math"/>
                          </a:rPr>
                          <m:t>𝟏𝟎</m:t>
                        </m:r>
                        <m:r>
                          <a:rPr lang="en-US" sz="2800" b="1" i="1" smtClean="0">
                            <a:solidFill>
                              <a:srgbClr val="FF0000"/>
                            </a:solidFill>
                            <a:latin typeface="Cambria Math"/>
                          </a:rPr>
                          <m:t>!</m:t>
                        </m:r>
                      </m:den>
                    </m:f>
                  </m:oMath>
                </a14:m>
                <a:endParaRPr lang="en-US" sz="2800" b="1" dirty="0" smtClean="0"/>
              </a:p>
              <a:p>
                <a:endParaRPr lang="en-US"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419100" y="2815341"/>
                <a:ext cx="8382000" cy="3369577"/>
              </a:xfrm>
              <a:prstGeom prst="rect">
                <a:avLst/>
              </a:prstGeom>
              <a:blipFill rotWithShape="1">
                <a:blip r:embed="rId2"/>
                <a:stretch>
                  <a:fillRect l="-1527" t="-1627"/>
                </a:stretch>
              </a:blipFill>
            </p:spPr>
            <p:txBody>
              <a:bodyPr/>
              <a:lstStyle/>
              <a:p>
                <a:r>
                  <a:rPr lang="en-US">
                    <a:noFill/>
                  </a:rPr>
                  <a:t> </a:t>
                </a:r>
              </a:p>
            </p:txBody>
          </p:sp>
        </mc:Fallback>
      </mc:AlternateContent>
    </p:spTree>
    <p:extLst>
      <p:ext uri="{BB962C8B-B14F-4D97-AF65-F5344CB8AC3E}">
        <p14:creationId xmlns:p14="http://schemas.microsoft.com/office/powerpoint/2010/main" val="27136650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 y="393412"/>
            <a:ext cx="5410200" cy="584775"/>
          </a:xfrm>
          <a:prstGeom prst="rect">
            <a:avLst/>
          </a:prstGeom>
          <a:noFill/>
        </p:spPr>
        <p:txBody>
          <a:bodyPr wrap="square" rtlCol="0">
            <a:spAutoFit/>
          </a:bodyPr>
          <a:lstStyle/>
          <a:p>
            <a:r>
              <a:rPr lang="en-US" sz="3200" b="1" dirty="0" smtClean="0">
                <a:latin typeface="Times New Roman" panose="02020603050405020304" pitchFamily="18" charset="0"/>
                <a:cs typeface="Times New Roman" panose="02020603050405020304" pitchFamily="18" charset="0"/>
              </a:rPr>
              <a:t>Example</a:t>
            </a:r>
            <a:endParaRPr lang="en-US" sz="32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61950" y="1346775"/>
            <a:ext cx="8629650" cy="4832092"/>
          </a:xfrm>
          <a:prstGeom prst="rect">
            <a:avLst/>
          </a:prstGeom>
          <a:noFill/>
        </p:spPr>
        <p:txBody>
          <a:bodyPr wrap="square" rtlCol="0">
            <a:spAutoFit/>
          </a:bodyPr>
          <a:lstStyle/>
          <a:p>
            <a:r>
              <a:rPr lang="en-US" sz="2800" dirty="0" smtClean="0"/>
              <a:t>•</a:t>
            </a:r>
            <a:r>
              <a:rPr lang="en-US" sz="2800" dirty="0"/>
              <a:t>Assume that in Riyadh region an average of </a:t>
            </a:r>
            <a:r>
              <a:rPr lang="en-US" sz="2800" b="1" dirty="0">
                <a:solidFill>
                  <a:srgbClr val="FF0000"/>
                </a:solidFill>
              </a:rPr>
              <a:t>13 new cases </a:t>
            </a:r>
            <a:r>
              <a:rPr lang="en-US" sz="2800" dirty="0"/>
              <a:t>of </a:t>
            </a:r>
            <a:r>
              <a:rPr lang="en-US" sz="2800" b="1" dirty="0">
                <a:solidFill>
                  <a:srgbClr val="FF0000"/>
                </a:solidFill>
              </a:rPr>
              <a:t>lung cancer </a:t>
            </a:r>
            <a:r>
              <a:rPr lang="en-US" sz="2800" dirty="0"/>
              <a:t>are diagnosed each year. If the annual incidence of lung cancer follows a Poisson distribution, find the probability of that in a given year the number of newly diagnosed cases of lung cancer will be: </a:t>
            </a:r>
          </a:p>
          <a:p>
            <a:r>
              <a:rPr lang="en-US" sz="2800" dirty="0"/>
              <a:t>a)Exactly 10. </a:t>
            </a:r>
          </a:p>
          <a:p>
            <a:r>
              <a:rPr lang="en-US" sz="2800" dirty="0"/>
              <a:t>b)At lest 8. </a:t>
            </a:r>
          </a:p>
          <a:p>
            <a:r>
              <a:rPr lang="en-US" sz="2800" dirty="0"/>
              <a:t>c)No more than 12. </a:t>
            </a:r>
          </a:p>
          <a:p>
            <a:r>
              <a:rPr lang="en-US" sz="2800" dirty="0"/>
              <a:t>d)Between 9 and 15. </a:t>
            </a:r>
          </a:p>
          <a:p>
            <a:r>
              <a:rPr lang="en-US" sz="2800" dirty="0"/>
              <a:t>e)Fewer than 7. </a:t>
            </a:r>
          </a:p>
          <a:p>
            <a:endParaRPr lang="en-US" sz="2800" dirty="0"/>
          </a:p>
        </p:txBody>
      </p:sp>
    </p:spTree>
    <p:extLst>
      <p:ext uri="{BB962C8B-B14F-4D97-AF65-F5344CB8AC3E}">
        <p14:creationId xmlns:p14="http://schemas.microsoft.com/office/powerpoint/2010/main" val="3912466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100" y="253425"/>
            <a:ext cx="3886200" cy="584775"/>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Solution</a:t>
            </a:r>
            <a:r>
              <a:rPr lang="en-US" sz="3200" dirty="0">
                <a:latin typeface="Times New Roman" panose="02020603050405020304" pitchFamily="18" charset="0"/>
                <a:cs typeface="Times New Roman" panose="02020603050405020304" pitchFamily="18" charset="0"/>
              </a:rPr>
              <a:t>:</a:t>
            </a:r>
          </a:p>
        </p:txBody>
      </p:sp>
      <mc:AlternateContent xmlns:mc="http://schemas.openxmlformats.org/markup-compatibility/2006">
        <mc:Choice xmlns:a14="http://schemas.microsoft.com/office/drawing/2010/main" Requires="a14">
          <p:sp>
            <p:nvSpPr>
              <p:cNvPr id="3" name="TextBox 2"/>
              <p:cNvSpPr txBox="1"/>
              <p:nvPr/>
            </p:nvSpPr>
            <p:spPr>
              <a:xfrm>
                <a:off x="95250" y="1143000"/>
                <a:ext cx="8458200" cy="4800417"/>
              </a:xfrm>
              <a:prstGeom prst="rect">
                <a:avLst/>
              </a:prstGeom>
              <a:noFill/>
            </p:spPr>
            <p:txBody>
              <a:bodyPr wrap="square" rtlCol="0">
                <a:spAutoFit/>
              </a:bodyPr>
              <a:lstStyle/>
              <a:p>
                <a:r>
                  <a:rPr lang="pt-BR" sz="3200" dirty="0" smtClean="0"/>
                  <a:t>a)Pr </a:t>
                </a:r>
                <a:r>
                  <a:rPr lang="pt-BR" sz="3200" dirty="0"/>
                  <a:t>(X=10) </a:t>
                </a:r>
                <a:r>
                  <a:rPr lang="pt-BR" sz="3200" dirty="0" smtClean="0"/>
                  <a:t>=    </a:t>
                </a:r>
                <a14:m>
                  <m:oMath xmlns:m="http://schemas.openxmlformats.org/officeDocument/2006/math">
                    <m:f>
                      <m:fPr>
                        <m:ctrlPr>
                          <a:rPr lang="pt-BR" sz="3200" i="1" smtClean="0">
                            <a:latin typeface="Cambria Math"/>
                          </a:rPr>
                        </m:ctrlPr>
                      </m:fPr>
                      <m:num>
                        <m:sSup>
                          <m:sSupPr>
                            <m:ctrlPr>
                              <a:rPr lang="pt-BR" sz="3200" i="1" smtClean="0">
                                <a:latin typeface="Cambria Math"/>
                              </a:rPr>
                            </m:ctrlPr>
                          </m:sSupPr>
                          <m:e>
                            <m:r>
                              <a:rPr lang="en-US" sz="3200" b="0" i="1" smtClean="0">
                                <a:latin typeface="Cambria Math"/>
                              </a:rPr>
                              <m:t>𝑒</m:t>
                            </m:r>
                          </m:e>
                          <m:sup>
                            <m:r>
                              <a:rPr lang="en-US" sz="3200" b="0" i="1" smtClean="0">
                                <a:latin typeface="Cambria Math"/>
                              </a:rPr>
                              <m:t>−</m:t>
                            </m:r>
                            <m:r>
                              <a:rPr lang="en-US" sz="3200" b="0" i="1" smtClean="0">
                                <a:latin typeface="Cambria Math"/>
                              </a:rPr>
                              <m:t>13</m:t>
                            </m:r>
                          </m:sup>
                        </m:sSup>
                        <m:sSup>
                          <m:sSupPr>
                            <m:ctrlPr>
                              <a:rPr lang="pt-BR" sz="3200" i="1" smtClean="0">
                                <a:latin typeface="Cambria Math"/>
                              </a:rPr>
                            </m:ctrlPr>
                          </m:sSupPr>
                          <m:e>
                            <m:r>
                              <a:rPr lang="en-US" sz="3200" b="0" i="1" smtClean="0">
                                <a:latin typeface="Cambria Math"/>
                              </a:rPr>
                              <m:t>13</m:t>
                            </m:r>
                          </m:e>
                          <m:sup>
                            <m:r>
                              <a:rPr lang="en-US" sz="3200" b="0" i="1" smtClean="0">
                                <a:latin typeface="Cambria Math"/>
                              </a:rPr>
                              <m:t>10</m:t>
                            </m:r>
                          </m:sup>
                        </m:sSup>
                      </m:num>
                      <m:den>
                        <m:r>
                          <a:rPr lang="en-US" sz="3200" b="0" i="1" smtClean="0">
                            <a:latin typeface="Cambria Math"/>
                          </a:rPr>
                          <m:t>10</m:t>
                        </m:r>
                        <m:r>
                          <a:rPr lang="en-US" sz="3200" b="0" i="1" smtClean="0">
                            <a:latin typeface="Cambria Math"/>
                          </a:rPr>
                          <m:t>!</m:t>
                        </m:r>
                      </m:den>
                    </m:f>
                  </m:oMath>
                </a14:m>
                <a:r>
                  <a:rPr lang="pt-BR" sz="3200" dirty="0" smtClean="0"/>
                  <a:t>  = </a:t>
                </a:r>
                <a:r>
                  <a:rPr lang="pt-BR" sz="3200" dirty="0"/>
                  <a:t>0.859 </a:t>
                </a:r>
                <a:endParaRPr lang="pt-BR" sz="3200" dirty="0" smtClean="0"/>
              </a:p>
              <a:p>
                <a:endParaRPr lang="pt-BR" sz="3200" dirty="0"/>
              </a:p>
              <a:p>
                <a:r>
                  <a:rPr lang="pt-BR" sz="3200" dirty="0" smtClean="0"/>
                  <a:t>b)  Pr </a:t>
                </a:r>
                <a:r>
                  <a:rPr lang="pt-BR" sz="3200" dirty="0"/>
                  <a:t>(X ≥ 8) = 1 – Pr (X ≤ 7 ) = 1 – 0.054 = 0.946 </a:t>
                </a:r>
                <a:endParaRPr lang="pt-BR" sz="3200" dirty="0" smtClean="0"/>
              </a:p>
              <a:p>
                <a:r>
                  <a:rPr lang="en-US" sz="3200" dirty="0" smtClean="0"/>
                  <a:t>c</a:t>
                </a:r>
                <a:r>
                  <a:rPr lang="en-US" sz="3200" dirty="0" smtClean="0"/>
                  <a:t>)</a:t>
                </a:r>
                <a:r>
                  <a:rPr lang="ar-IQ" sz="3200" dirty="0" smtClean="0"/>
                  <a:t> </a:t>
                </a:r>
                <a:r>
                  <a:rPr lang="en-US" sz="3200" dirty="0" smtClean="0"/>
                  <a:t>Pr </a:t>
                </a:r>
                <a:r>
                  <a:rPr lang="en-US" sz="3200" dirty="0"/>
                  <a:t>(X ≤ 12) = 0.4631 </a:t>
                </a:r>
                <a:endParaRPr lang="en-US" sz="3200" dirty="0" smtClean="0"/>
              </a:p>
              <a:p>
                <a:endParaRPr lang="en-US" sz="3200" dirty="0"/>
              </a:p>
              <a:p>
                <a:r>
                  <a:rPr lang="en-US" sz="3200" dirty="0"/>
                  <a:t>d</a:t>
                </a:r>
                <a:r>
                  <a:rPr lang="en-US" sz="3200" dirty="0" smtClean="0"/>
                  <a:t>)</a:t>
                </a:r>
                <a:r>
                  <a:rPr lang="ar-IQ" sz="3200" dirty="0" smtClean="0"/>
                  <a:t> </a:t>
                </a:r>
                <a:r>
                  <a:rPr lang="en-US" sz="3200" dirty="0" smtClean="0"/>
                  <a:t>Pr </a:t>
                </a:r>
                <a:r>
                  <a:rPr lang="en-US" sz="3200" dirty="0"/>
                  <a:t>(9 ≤ X ≤ 15) = 0.6639 </a:t>
                </a:r>
                <a:endParaRPr lang="en-US" sz="3200" dirty="0" smtClean="0"/>
              </a:p>
              <a:p>
                <a:endParaRPr lang="en-US" sz="3200" dirty="0"/>
              </a:p>
              <a:p>
                <a:r>
                  <a:rPr lang="pt-BR" sz="3200" dirty="0"/>
                  <a:t>e)Pr (X &lt; 7) = Pr ( X ≤ 6) = 0.0259 </a:t>
                </a:r>
              </a:p>
              <a:p>
                <a:endParaRPr lang="en-US" sz="3200" dirty="0"/>
              </a:p>
            </p:txBody>
          </p:sp>
        </mc:Choice>
        <mc:Fallback>
          <p:sp>
            <p:nvSpPr>
              <p:cNvPr id="3" name="TextBox 2"/>
              <p:cNvSpPr txBox="1">
                <a:spLocks noRot="1" noChangeAspect="1" noMove="1" noResize="1" noEditPoints="1" noAdjustHandles="1" noChangeArrowheads="1" noChangeShapeType="1" noTextEdit="1"/>
              </p:cNvSpPr>
              <p:nvPr/>
            </p:nvSpPr>
            <p:spPr>
              <a:xfrm>
                <a:off x="95250" y="1143000"/>
                <a:ext cx="8458200" cy="4800417"/>
              </a:xfrm>
              <a:prstGeom prst="rect">
                <a:avLst/>
              </a:prstGeom>
              <a:blipFill rotWithShape="1">
                <a:blip r:embed="rId2"/>
                <a:stretch>
                  <a:fillRect l="-1875"/>
                </a:stretch>
              </a:blipFill>
            </p:spPr>
            <p:txBody>
              <a:bodyPr/>
              <a:lstStyle/>
              <a:p>
                <a:r>
                  <a:rPr lang="en-US">
                    <a:noFill/>
                  </a:rPr>
                  <a:t> </a:t>
                </a:r>
              </a:p>
            </p:txBody>
          </p:sp>
        </mc:Fallback>
      </mc:AlternateContent>
    </p:spTree>
    <p:extLst>
      <p:ext uri="{BB962C8B-B14F-4D97-AF65-F5344CB8AC3E}">
        <p14:creationId xmlns:p14="http://schemas.microsoft.com/office/powerpoint/2010/main" val="421876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685800"/>
            <a:ext cx="7772400" cy="4893647"/>
          </a:xfrm>
          <a:prstGeom prst="rect">
            <a:avLst/>
          </a:prstGeom>
          <a:noFill/>
        </p:spPr>
        <p:txBody>
          <a:bodyPr wrap="square" rtlCol="0">
            <a:spAutoFit/>
          </a:bodyPr>
          <a:lstStyle/>
          <a:p>
            <a:pPr algn="just"/>
            <a:r>
              <a:rPr lang="en-US" sz="3200" b="1" dirty="0" smtClean="0">
                <a:latin typeface="Times New Roman" panose="02020603050405020304" pitchFamily="18" charset="0"/>
                <a:cs typeface="Times New Roman" panose="02020603050405020304" pitchFamily="18" charset="0"/>
              </a:rPr>
              <a:t>Continuous </a:t>
            </a:r>
            <a:r>
              <a:rPr lang="en-US" sz="3200" b="1" dirty="0">
                <a:latin typeface="Times New Roman" panose="02020603050405020304" pitchFamily="18" charset="0"/>
                <a:cs typeface="Times New Roman" panose="02020603050405020304" pitchFamily="18" charset="0"/>
              </a:rPr>
              <a:t>Probability Distributions </a:t>
            </a:r>
          </a:p>
          <a:p>
            <a:pPr algn="just"/>
            <a:r>
              <a:rPr lang="en-US" sz="2800" b="1" dirty="0">
                <a:latin typeface="Times New Roman" panose="02020603050405020304" pitchFamily="18" charset="0"/>
                <a:cs typeface="Times New Roman" panose="02020603050405020304" pitchFamily="18" charset="0"/>
              </a:rPr>
              <a:t>A reminder: </a:t>
            </a:r>
            <a:endParaRPr lang="en-US" sz="28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r>
              <a:rPr lang="en-US" sz="2800" b="1" dirty="0" smtClean="0">
                <a:latin typeface="Times New Roman" panose="02020603050405020304" pitchFamily="18" charset="0"/>
                <a:cs typeface="Times New Roman" panose="02020603050405020304" pitchFamily="18" charset="0"/>
              </a:rPr>
              <a:t>Discrete </a:t>
            </a:r>
            <a:r>
              <a:rPr lang="en-US" sz="2800" dirty="0">
                <a:latin typeface="Times New Roman" panose="02020603050405020304" pitchFamily="18" charset="0"/>
                <a:cs typeface="Times New Roman" panose="02020603050405020304" pitchFamily="18" charset="0"/>
              </a:rPr>
              <a:t>random variables have a countable number of outcomes </a:t>
            </a:r>
          </a:p>
          <a:p>
            <a:pPr algn="just"/>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t>
            </a:r>
            <a:r>
              <a:rPr lang="en-US" sz="2800" b="1" dirty="0" smtClean="0">
                <a:solidFill>
                  <a:srgbClr val="FF0000"/>
                </a:solidFill>
                <a:latin typeface="Times New Roman" panose="02020603050405020304" pitchFamily="18" charset="0"/>
                <a:cs typeface="Times New Roman" panose="02020603050405020304" pitchFamily="18" charset="0"/>
              </a:rPr>
              <a:t>Examples</a:t>
            </a:r>
            <a:r>
              <a:rPr lang="en-US" sz="2800" b="1" dirty="0">
                <a:solidFill>
                  <a:srgbClr val="FF0000"/>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Dead/alive, treatment/placebo, dice, counts, etc. </a:t>
            </a:r>
          </a:p>
          <a:p>
            <a:pPr marL="285750" indent="-285750" algn="just">
              <a:buFont typeface="Wingdings" panose="05000000000000000000" pitchFamily="2" charset="2"/>
              <a:buChar char="q"/>
            </a:pPr>
            <a:r>
              <a:rPr lang="en-US" sz="2800" b="1" dirty="0" smtClean="0">
                <a:latin typeface="Times New Roman" panose="02020603050405020304" pitchFamily="18" charset="0"/>
                <a:cs typeface="Times New Roman" panose="02020603050405020304" pitchFamily="18" charset="0"/>
              </a:rPr>
              <a:t>Continuous </a:t>
            </a:r>
            <a:r>
              <a:rPr lang="en-US" sz="2800" dirty="0">
                <a:latin typeface="Times New Roman" panose="02020603050405020304" pitchFamily="18" charset="0"/>
                <a:cs typeface="Times New Roman" panose="02020603050405020304" pitchFamily="18" charset="0"/>
              </a:rPr>
              <a:t>random variables have an infinite continuum of possible values. </a:t>
            </a:r>
          </a:p>
          <a:p>
            <a:pPr algn="just"/>
            <a:r>
              <a:rPr lang="en-US" sz="2800" dirty="0" smtClean="0">
                <a:latin typeface="Times New Roman" panose="02020603050405020304" pitchFamily="18" charset="0"/>
                <a:cs typeface="Times New Roman" panose="02020603050405020304" pitchFamily="18" charset="0"/>
              </a:rPr>
              <a:t>- </a:t>
            </a:r>
            <a:r>
              <a:rPr lang="en-US" sz="2800" b="1" dirty="0" smtClean="0">
                <a:solidFill>
                  <a:srgbClr val="FF0000"/>
                </a:solidFill>
                <a:latin typeface="Times New Roman" panose="02020603050405020304" pitchFamily="18" charset="0"/>
                <a:cs typeface="Times New Roman" panose="02020603050405020304" pitchFamily="18" charset="0"/>
              </a:rPr>
              <a:t>Examples</a:t>
            </a:r>
            <a:r>
              <a:rPr lang="en-US" sz="2800" b="1" dirty="0">
                <a:solidFill>
                  <a:srgbClr val="FF0000"/>
                </a:solidFill>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blood pressure, weight, the speed of a car, the real numbers from 1 to 6. </a:t>
            </a:r>
          </a:p>
          <a:p>
            <a:pPr algn="just"/>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6483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457200"/>
            <a:ext cx="8229600" cy="5262979"/>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Properties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Continuous Probability </a:t>
            </a:r>
            <a:r>
              <a:rPr lang="en-US" sz="2800" dirty="0">
                <a:latin typeface="Times New Roman" panose="02020603050405020304" pitchFamily="18" charset="0"/>
                <a:cs typeface="Times New Roman" panose="02020603050405020304" pitchFamily="18" charset="0"/>
              </a:rPr>
              <a:t>Distributions: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•For continuous random variable, we use the following two concepts to describe the probability distribution: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marL="457200" indent="-457200">
              <a:buFontTx/>
              <a:buChar char="-"/>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Normal Distribution </a:t>
            </a:r>
            <a:endParaRPr lang="en-US" sz="2800" dirty="0" smtClean="0">
              <a:latin typeface="Times New Roman" panose="02020603050405020304" pitchFamily="18" charset="0"/>
              <a:cs typeface="Times New Roman" panose="02020603050405020304" pitchFamily="18" charset="0"/>
            </a:endParaRPr>
          </a:p>
          <a:p>
            <a:pPr marL="457200" indent="-457200">
              <a:buFontTx/>
              <a:buChar char="-"/>
            </a:pPr>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Rules governing continuous distributions: </a:t>
            </a:r>
          </a:p>
          <a:p>
            <a:r>
              <a:rPr lang="en-US" sz="2800" dirty="0">
                <a:latin typeface="Times New Roman" panose="02020603050405020304" pitchFamily="18" charset="0"/>
                <a:cs typeface="Times New Roman" panose="02020603050405020304" pitchFamily="18" charset="0"/>
              </a:rPr>
              <a:t>a)Area under the curve = 1. </a:t>
            </a:r>
          </a:p>
          <a:p>
            <a:r>
              <a:rPr lang="en-US" sz="2800" dirty="0">
                <a:latin typeface="Times New Roman" panose="02020603050405020304" pitchFamily="18" charset="0"/>
                <a:cs typeface="Times New Roman" panose="02020603050405020304" pitchFamily="18" charset="0"/>
              </a:rPr>
              <a:t>b)P(X = a) = 0 , where a is a constant. </a:t>
            </a:r>
          </a:p>
          <a:p>
            <a:r>
              <a:rPr lang="en-US" sz="2800" dirty="0">
                <a:latin typeface="Times New Roman" panose="02020603050405020304" pitchFamily="18" charset="0"/>
                <a:cs typeface="Times New Roman" panose="02020603050405020304" pitchFamily="18" charset="0"/>
              </a:rPr>
              <a:t>c)Area between two points a and b = P(a &lt; x &lt; b)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3240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381000" y="313766"/>
                <a:ext cx="8229600" cy="5604996"/>
              </a:xfrm>
              <a:prstGeom prst="rect">
                <a:avLst/>
              </a:prstGeom>
              <a:no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The </a:t>
                </a:r>
                <a:r>
                  <a:rPr lang="en-US" sz="2400" b="1" dirty="0">
                    <a:latin typeface="Times New Roman" panose="02020603050405020304" pitchFamily="18" charset="0"/>
                    <a:cs typeface="Times New Roman" panose="02020603050405020304" pitchFamily="18" charset="0"/>
                  </a:rPr>
                  <a:t>Normal Distribution </a:t>
                </a:r>
                <a:endParaRPr lang="en-US" sz="2400" b="1" dirty="0" smtClean="0">
                  <a:latin typeface="Times New Roman" panose="02020603050405020304" pitchFamily="18" charset="0"/>
                  <a:cs typeface="Times New Roman" panose="02020603050405020304" pitchFamily="18" charset="0"/>
                </a:endParaRPr>
              </a:p>
              <a:p>
                <a:endParaRPr lang="en-US" sz="2400" b="1"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normal distribution is the most widely used continuous distribution. It is also frequently called the Gaussian distribution, after the well-known mathematician Karl Friedrich Gauss. </a:t>
                </a:r>
                <a:endParaRPr lang="en-US" sz="24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normal distribution is defined by </a:t>
                </a:r>
                <a:r>
                  <a:rPr lang="en-US" sz="2400"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en-US" sz="2400" dirty="0"/>
              </a:p>
              <a:p>
                <a:r>
                  <a:rPr lang="en-US" sz="2400" dirty="0" smtClean="0"/>
                  <a:t>   </a:t>
                </a:r>
                <a14:m>
                  <m:oMath xmlns:m="http://schemas.openxmlformats.org/officeDocument/2006/math">
                    <m:r>
                      <a:rPr lang="en-US" sz="3200" b="1" i="1" smtClean="0">
                        <a:solidFill>
                          <a:srgbClr val="FF0000"/>
                        </a:solidFill>
                        <a:latin typeface="Cambria Math"/>
                      </a:rPr>
                      <m:t>𝒇</m:t>
                    </m:r>
                    <m:d>
                      <m:dPr>
                        <m:ctrlPr>
                          <a:rPr lang="en-US" sz="3200" b="1" i="1" smtClean="0">
                            <a:solidFill>
                              <a:srgbClr val="FF0000"/>
                            </a:solidFill>
                            <a:latin typeface="Cambria Math"/>
                          </a:rPr>
                        </m:ctrlPr>
                      </m:dPr>
                      <m:e>
                        <m:r>
                          <a:rPr lang="en-US" sz="3200" b="1" i="1" smtClean="0">
                            <a:solidFill>
                              <a:srgbClr val="FF0000"/>
                            </a:solidFill>
                            <a:latin typeface="Cambria Math"/>
                          </a:rPr>
                          <m:t>𝒙</m:t>
                        </m:r>
                      </m:e>
                    </m:d>
                    <m:r>
                      <a:rPr lang="en-US" sz="3200" b="1" i="1" smtClean="0">
                        <a:solidFill>
                          <a:srgbClr val="FF0000"/>
                        </a:solidFill>
                        <a:latin typeface="Cambria Math"/>
                      </a:rPr>
                      <m:t>= </m:t>
                    </m:r>
                    <m:f>
                      <m:fPr>
                        <m:ctrlPr>
                          <a:rPr lang="en-US" sz="3200" b="1" i="1" smtClean="0">
                            <a:solidFill>
                              <a:srgbClr val="FF0000"/>
                            </a:solidFill>
                            <a:latin typeface="Cambria Math"/>
                          </a:rPr>
                        </m:ctrlPr>
                      </m:fPr>
                      <m:num>
                        <m:r>
                          <a:rPr lang="en-US" sz="3200" b="1" i="1" smtClean="0">
                            <a:solidFill>
                              <a:srgbClr val="FF0000"/>
                            </a:solidFill>
                            <a:latin typeface="Cambria Math"/>
                          </a:rPr>
                          <m:t>𝟏</m:t>
                        </m:r>
                      </m:num>
                      <m:den>
                        <m:r>
                          <a:rPr lang="en-US" sz="3200" b="1" i="1" smtClean="0">
                            <a:solidFill>
                              <a:srgbClr val="FF0000"/>
                            </a:solidFill>
                            <a:latin typeface="Cambria Math"/>
                            <a:ea typeface="Cambria Math"/>
                          </a:rPr>
                          <m:t>𝝈𝝅</m:t>
                        </m:r>
                      </m:den>
                    </m:f>
                  </m:oMath>
                </a14:m>
                <a:r>
                  <a:rPr lang="en-US" sz="3200" b="1" dirty="0" smtClean="0">
                    <a:solidFill>
                      <a:srgbClr val="FF0000"/>
                    </a:solidFill>
                  </a:rPr>
                  <a:t>   </a:t>
                </a:r>
                <a14:m>
                  <m:oMath xmlns:m="http://schemas.openxmlformats.org/officeDocument/2006/math">
                    <m:sSup>
                      <m:sSupPr>
                        <m:ctrlPr>
                          <a:rPr lang="en-US" sz="3200" b="1" i="1" dirty="0" smtClean="0">
                            <a:solidFill>
                              <a:srgbClr val="FF0000"/>
                            </a:solidFill>
                            <a:latin typeface="Cambria Math"/>
                          </a:rPr>
                        </m:ctrlPr>
                      </m:sSupPr>
                      <m:e>
                        <m:r>
                          <a:rPr lang="en-US" sz="3200" b="1" i="1" dirty="0" smtClean="0">
                            <a:solidFill>
                              <a:srgbClr val="FF0000"/>
                            </a:solidFill>
                            <a:latin typeface="Cambria Math"/>
                          </a:rPr>
                          <m:t>𝒆</m:t>
                        </m:r>
                      </m:e>
                      <m:sup>
                        <m:r>
                          <a:rPr lang="en-US" sz="3200" b="1" i="1" dirty="0" smtClean="0">
                            <a:solidFill>
                              <a:srgbClr val="FF0000"/>
                            </a:solidFill>
                            <a:latin typeface="Cambria Math"/>
                          </a:rPr>
                          <m:t>−</m:t>
                        </m:r>
                        <m:sSup>
                          <m:sSupPr>
                            <m:ctrlPr>
                              <a:rPr lang="en-US" sz="3200" b="1" i="1" dirty="0" smtClean="0">
                                <a:solidFill>
                                  <a:srgbClr val="FF0000"/>
                                </a:solidFill>
                                <a:latin typeface="Cambria Math"/>
                              </a:rPr>
                            </m:ctrlPr>
                          </m:sSupPr>
                          <m:e>
                            <m:r>
                              <a:rPr lang="en-US" sz="3200" b="1" i="1" dirty="0" smtClean="0">
                                <a:solidFill>
                                  <a:srgbClr val="FF0000"/>
                                </a:solidFill>
                                <a:latin typeface="Cambria Math"/>
                              </a:rPr>
                              <m:t>(</m:t>
                            </m:r>
                            <m:r>
                              <a:rPr lang="en-US" sz="3200" b="1" i="1" dirty="0" smtClean="0">
                                <a:solidFill>
                                  <a:srgbClr val="FF0000"/>
                                </a:solidFill>
                                <a:latin typeface="Cambria Math"/>
                              </a:rPr>
                              <m:t>𝒙</m:t>
                            </m:r>
                            <m:r>
                              <a:rPr lang="en-US" sz="3200" b="1" i="1" dirty="0" smtClean="0">
                                <a:solidFill>
                                  <a:srgbClr val="FF0000"/>
                                </a:solidFill>
                                <a:latin typeface="Cambria Math"/>
                              </a:rPr>
                              <m:t>−</m:t>
                            </m:r>
                            <m:r>
                              <a:rPr lang="en-US" sz="3200" b="1" i="1" dirty="0" smtClean="0">
                                <a:solidFill>
                                  <a:srgbClr val="FF0000"/>
                                </a:solidFill>
                                <a:latin typeface="Cambria Math"/>
                                <a:ea typeface="Cambria Math"/>
                              </a:rPr>
                              <m:t>𝝁</m:t>
                            </m:r>
                            <m:r>
                              <a:rPr lang="en-US" sz="3200" b="1" i="1" dirty="0" smtClean="0">
                                <a:solidFill>
                                  <a:srgbClr val="FF0000"/>
                                </a:solidFill>
                                <a:latin typeface="Cambria Math"/>
                                <a:ea typeface="Cambria Math"/>
                              </a:rPr>
                              <m:t>)</m:t>
                            </m:r>
                          </m:e>
                          <m:sup>
                            <m:r>
                              <a:rPr lang="en-US" sz="3200" b="1" i="1" dirty="0" smtClean="0">
                                <a:solidFill>
                                  <a:srgbClr val="FF0000"/>
                                </a:solidFill>
                                <a:latin typeface="Cambria Math"/>
                              </a:rPr>
                              <m:t>𝟐</m:t>
                            </m:r>
                          </m:sup>
                        </m:sSup>
                        <m:r>
                          <a:rPr lang="en-US" sz="3200" b="1" i="1" dirty="0" smtClean="0">
                            <a:solidFill>
                              <a:srgbClr val="FF0000"/>
                            </a:solidFill>
                            <a:latin typeface="Cambria Math"/>
                          </a:rPr>
                          <m:t>/</m:t>
                        </m:r>
                        <m:sSup>
                          <m:sSupPr>
                            <m:ctrlPr>
                              <a:rPr lang="en-US" sz="3200" b="1" i="1" dirty="0" smtClean="0">
                                <a:solidFill>
                                  <a:srgbClr val="FF0000"/>
                                </a:solidFill>
                                <a:latin typeface="Cambria Math"/>
                              </a:rPr>
                            </m:ctrlPr>
                          </m:sSupPr>
                          <m:e>
                            <m:r>
                              <a:rPr lang="en-US" sz="3200" b="1" i="1" dirty="0" smtClean="0">
                                <a:solidFill>
                                  <a:srgbClr val="FF0000"/>
                                </a:solidFill>
                                <a:latin typeface="Cambria Math"/>
                              </a:rPr>
                              <m:t>𝟐</m:t>
                            </m:r>
                            <m:r>
                              <a:rPr lang="en-US" sz="3200" b="1" i="1" dirty="0" smtClean="0">
                                <a:solidFill>
                                  <a:srgbClr val="FF0000"/>
                                </a:solidFill>
                                <a:latin typeface="Cambria Math"/>
                                <a:ea typeface="Cambria Math"/>
                              </a:rPr>
                              <m:t>𝝈</m:t>
                            </m:r>
                          </m:e>
                          <m:sup>
                            <m:r>
                              <a:rPr lang="en-US" sz="3200" b="1" i="1" dirty="0" smtClean="0">
                                <a:solidFill>
                                  <a:srgbClr val="FF0000"/>
                                </a:solidFill>
                                <a:latin typeface="Cambria Math"/>
                              </a:rPr>
                              <m:t>𝟐</m:t>
                            </m:r>
                          </m:sup>
                        </m:sSup>
                      </m:sup>
                    </m:sSup>
                  </m:oMath>
                </a14:m>
                <a:r>
                  <a:rPr lang="en-US" sz="3200" b="1" dirty="0" smtClean="0">
                    <a:solidFill>
                      <a:srgbClr val="FF0000"/>
                    </a:solidFill>
                  </a:rPr>
                  <a:t>         , -</a:t>
                </a:r>
                <a14:m>
                  <m:oMath xmlns:m="http://schemas.openxmlformats.org/officeDocument/2006/math">
                    <m:r>
                      <a:rPr lang="en-US" sz="3200" b="1" i="1" smtClean="0">
                        <a:solidFill>
                          <a:srgbClr val="FF0000"/>
                        </a:solidFill>
                        <a:latin typeface="Cambria Math"/>
                        <a:ea typeface="Cambria Math"/>
                      </a:rPr>
                      <m:t>∞&lt;</m:t>
                    </m:r>
                    <m:r>
                      <a:rPr lang="en-US" sz="3200" b="1" i="1" smtClean="0">
                        <a:solidFill>
                          <a:srgbClr val="FF0000"/>
                        </a:solidFill>
                        <a:latin typeface="Cambria Math"/>
                        <a:ea typeface="Cambria Math"/>
                      </a:rPr>
                      <m:t>𝒙</m:t>
                    </m:r>
                    <m:r>
                      <a:rPr lang="en-US" sz="3200" b="1" i="1" smtClean="0">
                        <a:solidFill>
                          <a:srgbClr val="FF0000"/>
                        </a:solidFill>
                        <a:latin typeface="Cambria Math"/>
                        <a:ea typeface="Cambria Math"/>
                      </a:rPr>
                      <m:t>&lt; ∞</m:t>
                    </m:r>
                  </m:oMath>
                </a14:m>
                <a:endParaRPr lang="en-US" sz="3200" b="1" dirty="0" smtClean="0">
                  <a:solidFill>
                    <a:srgbClr val="FF0000"/>
                  </a:solidFill>
                </a:endParaRPr>
              </a:p>
              <a:p>
                <a:endParaRPr lang="en-US" sz="2400" dirty="0" smtClean="0"/>
              </a:p>
              <a:p>
                <a:r>
                  <a:rPr lang="en-US" sz="2400" dirty="0" smtClean="0"/>
                  <a:t>Where</a:t>
                </a:r>
                <a:r>
                  <a:rPr lang="en-US" sz="2400" dirty="0"/>
                  <a:t>: </a:t>
                </a:r>
              </a:p>
              <a:p>
                <a:r>
                  <a:rPr lang="el-GR" sz="2400" b="1" dirty="0"/>
                  <a:t>μ </a:t>
                </a:r>
                <a:r>
                  <a:rPr lang="en-US" sz="2400" b="1" dirty="0"/>
                  <a:t>is the mean </a:t>
                </a:r>
              </a:p>
              <a:p>
                <a:r>
                  <a:rPr lang="en-US" sz="2400" b="1" dirty="0"/>
                  <a:t>σ is the standard deviation </a:t>
                </a:r>
              </a:p>
              <a:p>
                <a14:m>
                  <m:oMath xmlns:m="http://schemas.openxmlformats.org/officeDocument/2006/math">
                    <m:r>
                      <a:rPr lang="en-US" sz="2400" b="1" i="1" dirty="0" smtClean="0">
                        <a:latin typeface="Cambria Math"/>
                        <a:ea typeface="Cambria Math"/>
                      </a:rPr>
                      <m:t>𝝅</m:t>
                    </m:r>
                  </m:oMath>
                </a14:m>
                <a:r>
                  <a:rPr lang="en-US" sz="2400" b="1" dirty="0"/>
                  <a:t> = 3.1459 </a:t>
                </a:r>
              </a:p>
              <a:p>
                <a:r>
                  <a:rPr lang="en-US" sz="2400" b="1" dirty="0"/>
                  <a:t>e = 2.71828</a:t>
                </a:r>
              </a:p>
            </p:txBody>
          </p:sp>
        </mc:Choice>
        <mc:Fallback xmlns="">
          <p:sp>
            <p:nvSpPr>
              <p:cNvPr id="2" name="TextBox 1"/>
              <p:cNvSpPr txBox="1">
                <a:spLocks noRot="1" noChangeAspect="1" noMove="1" noResize="1" noEditPoints="1" noAdjustHandles="1" noChangeArrowheads="1" noChangeShapeType="1" noTextEdit="1"/>
              </p:cNvSpPr>
              <p:nvPr/>
            </p:nvSpPr>
            <p:spPr>
              <a:xfrm>
                <a:off x="381000" y="313766"/>
                <a:ext cx="8229600" cy="5604996"/>
              </a:xfrm>
              <a:prstGeom prst="rect">
                <a:avLst/>
              </a:prstGeom>
              <a:blipFill rotWithShape="1">
                <a:blip r:embed="rId2"/>
                <a:stretch>
                  <a:fillRect l="-1185" t="-870" r="-1111" b="-1413"/>
                </a:stretch>
              </a:blipFill>
            </p:spPr>
            <p:txBody>
              <a:bodyPr/>
              <a:lstStyle/>
              <a:p>
                <a:r>
                  <a:rPr lang="en-US">
                    <a:noFill/>
                  </a:rPr>
                  <a:t> </a:t>
                </a:r>
              </a:p>
            </p:txBody>
          </p:sp>
        </mc:Fallback>
      </mc:AlternateContent>
    </p:spTree>
    <p:extLst>
      <p:ext uri="{BB962C8B-B14F-4D97-AF65-F5344CB8AC3E}">
        <p14:creationId xmlns:p14="http://schemas.microsoft.com/office/powerpoint/2010/main" val="1129837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074" y="685800"/>
            <a:ext cx="8086725" cy="5324535"/>
          </a:xfrm>
          <a:prstGeom prst="rect">
            <a:avLst/>
          </a:prstGeom>
          <a:noFill/>
        </p:spPr>
        <p:txBody>
          <a:bodyPr wrap="square" rtlCol="0">
            <a:spAutoFit/>
          </a:bodyPr>
          <a:lstStyle/>
          <a:p>
            <a:r>
              <a:rPr lang="en-US" sz="3200" dirty="0" smtClean="0">
                <a:latin typeface="Times New Roman" panose="02020603050405020304" pitchFamily="18" charset="0"/>
                <a:cs typeface="Times New Roman" panose="02020603050405020304" pitchFamily="18" charset="0"/>
              </a:rPr>
              <a:t>Characteristics </a:t>
            </a:r>
            <a:r>
              <a:rPr lang="en-US" sz="3200" dirty="0">
                <a:latin typeface="Times New Roman" panose="02020603050405020304" pitchFamily="18" charset="0"/>
                <a:cs typeface="Times New Roman" panose="02020603050405020304" pitchFamily="18" charset="0"/>
              </a:rPr>
              <a:t>of the normal </a:t>
            </a:r>
            <a:r>
              <a:rPr lang="en-US" sz="3200" dirty="0" smtClean="0">
                <a:latin typeface="Times New Roman" panose="02020603050405020304" pitchFamily="18" charset="0"/>
                <a:cs typeface="Times New Roman" panose="02020603050405020304" pitchFamily="18" charset="0"/>
              </a:rPr>
              <a:t>distribution</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distribution is </a:t>
            </a:r>
            <a:r>
              <a:rPr lang="en-US" sz="2800" dirty="0">
                <a:solidFill>
                  <a:srgbClr val="FF0000"/>
                </a:solidFill>
                <a:latin typeface="Times New Roman" panose="02020603050405020304" pitchFamily="18" charset="0"/>
                <a:cs typeface="Times New Roman" panose="02020603050405020304" pitchFamily="18" charset="0"/>
              </a:rPr>
              <a:t>symmetric about the mean </a:t>
            </a:r>
            <a:r>
              <a:rPr lang="en-US" sz="2800" b="1" dirty="0">
                <a:solidFill>
                  <a:srgbClr val="FF0000"/>
                </a:solidFill>
                <a:latin typeface="Times New Roman" panose="02020603050405020304" pitchFamily="18" charset="0"/>
                <a:cs typeface="Times New Roman" panose="02020603050405020304" pitchFamily="18" charset="0"/>
              </a:rPr>
              <a:t>μ</a:t>
            </a:r>
            <a:r>
              <a:rPr lang="en-US" sz="2800" dirty="0">
                <a:latin typeface="Times New Roman" panose="02020603050405020304" pitchFamily="18" charset="0"/>
                <a:cs typeface="Times New Roman" panose="02020603050405020304" pitchFamily="18" charset="0"/>
              </a:rPr>
              <a:t>, and is bell-shaped.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mean, the median, and the mode are all equal.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total area under the curve above the x-axis is one. </a:t>
            </a:r>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normal distribution is completely determined by the parameters </a:t>
            </a:r>
            <a:r>
              <a:rPr lang="en-US" sz="2800" dirty="0">
                <a:solidFill>
                  <a:srgbClr val="FF0000"/>
                </a:solidFill>
                <a:latin typeface="Times New Roman" panose="02020603050405020304" pitchFamily="18" charset="0"/>
                <a:cs typeface="Times New Roman" panose="02020603050405020304" pitchFamily="18" charset="0"/>
              </a:rPr>
              <a:t>μ</a:t>
            </a:r>
            <a:r>
              <a:rPr lang="en-US" sz="2800" dirty="0">
                <a:latin typeface="Times New Roman" panose="02020603050405020304" pitchFamily="18" charset="0"/>
                <a:cs typeface="Times New Roman" panose="02020603050405020304" pitchFamily="18" charset="0"/>
              </a:rPr>
              <a:t> and </a:t>
            </a:r>
            <a:r>
              <a:rPr lang="en-US" sz="2800" b="1" dirty="0">
                <a:solidFill>
                  <a:srgbClr val="FF0000"/>
                </a:solidFill>
                <a:latin typeface="Times New Roman" panose="02020603050405020304" pitchFamily="18" charset="0"/>
                <a:cs typeface="Times New Roman" panose="02020603050405020304" pitchFamily="18" charset="0"/>
              </a:rPr>
              <a:t>σ</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6431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533400"/>
            <a:ext cx="6858000" cy="3970318"/>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mean can be any numerical value: negative, zero, or positive and determines the location of the curve</a:t>
            </a:r>
            <a:r>
              <a:rPr lang="en-US" sz="2800" dirty="0" smtClean="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standard deviation determines the width of the curve: larger values result in wider, flatter curves</a:t>
            </a:r>
            <a:r>
              <a:rPr lang="en-US" sz="2800" dirty="0" smtClean="0">
                <a:latin typeface="Times New Roman" panose="02020603050405020304" pitchFamily="18" charset="0"/>
                <a:cs typeface="Times New Roman" panose="02020603050405020304" pitchFamily="18" charset="0"/>
              </a:rPr>
              <a:t>.</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3886200"/>
            <a:ext cx="359709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0212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1143000" y="4343400"/>
                <a:ext cx="6324600" cy="1569660"/>
              </a:xfrm>
              <a:prstGeom prst="rect">
                <a:avLst/>
              </a:prstGeom>
              <a:noFill/>
            </p:spPr>
            <p:txBody>
              <a:bodyPr wrap="square" rtlCol="0">
                <a:spAutoFit/>
              </a:bodyPr>
              <a:lstStyle/>
              <a:p>
                <a:r>
                  <a:rPr lang="en-US" sz="2400" dirty="0" smtClean="0"/>
                  <a:t>68</a:t>
                </a:r>
                <a:r>
                  <a:rPr lang="en-US" sz="2400" dirty="0"/>
                  <a:t>% of data lie within 1</a:t>
                </a:r>
                <a14:m>
                  <m:oMath xmlns:m="http://schemas.openxmlformats.org/officeDocument/2006/math">
                    <m:r>
                      <a:rPr lang="en-US" sz="2400" i="1" dirty="0" smtClean="0">
                        <a:latin typeface="Cambria Math"/>
                        <a:ea typeface="Cambria Math"/>
                      </a:rPr>
                      <m:t>𝜎</m:t>
                    </m:r>
                  </m:oMath>
                </a14:m>
                <a:r>
                  <a:rPr lang="en-US" sz="2400" dirty="0"/>
                  <a:t>of the mean </a:t>
                </a:r>
                <a14:m>
                  <m:oMath xmlns:m="http://schemas.openxmlformats.org/officeDocument/2006/math">
                    <m:r>
                      <a:rPr lang="en-US" sz="2400" i="1" dirty="0" smtClean="0">
                        <a:latin typeface="Cambria Math"/>
                        <a:ea typeface="Cambria Math"/>
                      </a:rPr>
                      <m:t>𝜇</m:t>
                    </m:r>
                  </m:oMath>
                </a14:m>
                <a:endParaRPr lang="en-US" sz="2400" dirty="0"/>
              </a:p>
              <a:p>
                <a:r>
                  <a:rPr lang="en-US" sz="2400" dirty="0"/>
                  <a:t>•95% of data lie within 2</a:t>
                </a:r>
                <a14:m>
                  <m:oMath xmlns:m="http://schemas.openxmlformats.org/officeDocument/2006/math">
                    <m:r>
                      <a:rPr lang="en-US" sz="2400" i="1" dirty="0" smtClean="0">
                        <a:latin typeface="Cambria Math"/>
                        <a:ea typeface="Cambria Math"/>
                      </a:rPr>
                      <m:t>𝜎</m:t>
                    </m:r>
                  </m:oMath>
                </a14:m>
                <a:r>
                  <a:rPr lang="en-US" sz="2400" dirty="0"/>
                  <a:t>of the mean </a:t>
                </a:r>
                <a14:m>
                  <m:oMath xmlns:m="http://schemas.openxmlformats.org/officeDocument/2006/math">
                    <m:r>
                      <a:rPr lang="en-US" sz="2400" i="1" dirty="0" smtClean="0">
                        <a:latin typeface="Cambria Math"/>
                        <a:ea typeface="Cambria Math"/>
                      </a:rPr>
                      <m:t>𝜇</m:t>
                    </m:r>
                  </m:oMath>
                </a14:m>
                <a:endParaRPr lang="en-US" sz="2400" dirty="0"/>
              </a:p>
              <a:p>
                <a:r>
                  <a:rPr lang="en-US" sz="2400" dirty="0"/>
                  <a:t>•99.7% of data lie within 3</a:t>
                </a:r>
                <a14:m>
                  <m:oMath xmlns:m="http://schemas.openxmlformats.org/officeDocument/2006/math">
                    <m:r>
                      <a:rPr lang="en-US" sz="2400" i="1" dirty="0" smtClean="0">
                        <a:latin typeface="Cambria Math"/>
                        <a:ea typeface="Cambria Math"/>
                      </a:rPr>
                      <m:t>𝜎</m:t>
                    </m:r>
                  </m:oMath>
                </a14:m>
                <a:r>
                  <a:rPr lang="en-US" sz="2400" dirty="0"/>
                  <a:t>of the mean </a:t>
                </a:r>
                <a14:m>
                  <m:oMath xmlns:m="http://schemas.openxmlformats.org/officeDocument/2006/math">
                    <m:r>
                      <a:rPr lang="en-US" sz="2400" i="1" dirty="0" smtClean="0">
                        <a:latin typeface="Cambria Math"/>
                        <a:ea typeface="Cambria Math"/>
                      </a:rPr>
                      <m:t>𝜇</m:t>
                    </m:r>
                  </m:oMath>
                </a14:m>
                <a:endParaRPr lang="en-US" sz="2400" dirty="0"/>
              </a:p>
              <a:p>
                <a:endParaRPr lang="en-US"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1143000" y="4343400"/>
                <a:ext cx="6324600" cy="1569660"/>
              </a:xfrm>
              <a:prstGeom prst="rect">
                <a:avLst/>
              </a:prstGeom>
              <a:blipFill rotWithShape="1">
                <a:blip r:embed="rId2"/>
                <a:stretch>
                  <a:fillRect l="-1543" t="-3113"/>
                </a:stretch>
              </a:blipFill>
            </p:spPr>
            <p:txBody>
              <a:bodyPr/>
              <a:lstStyle/>
              <a:p>
                <a:r>
                  <a:rPr lang="en-US">
                    <a:noFill/>
                  </a:rPr>
                  <a:t> </a:t>
                </a:r>
              </a:p>
            </p:txBody>
          </p:sp>
        </mc:Fallback>
      </mc:AlternateContent>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295400"/>
            <a:ext cx="5577840" cy="2755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43487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81000"/>
            <a:ext cx="8067675" cy="2677656"/>
          </a:xfrm>
          <a:prstGeom prst="rect">
            <a:avLst/>
          </a:prstGeom>
          <a:noFill/>
        </p:spPr>
        <p:txBody>
          <a:bodyPr wrap="square" rtlCol="0">
            <a:spAutoFit/>
          </a:bodyPr>
          <a:lstStyle/>
          <a:p>
            <a:pPr algn="just"/>
            <a:r>
              <a:rPr lang="en-US" sz="2800" b="1" dirty="0" smtClean="0">
                <a:latin typeface="Times New Roman" panose="02020603050405020304" pitchFamily="18" charset="0"/>
                <a:cs typeface="Times New Roman" panose="02020603050405020304" pitchFamily="18" charset="0"/>
              </a:rPr>
              <a:t>The </a:t>
            </a:r>
            <a:r>
              <a:rPr lang="en-US" sz="2800" b="1" dirty="0">
                <a:latin typeface="Times New Roman" panose="02020603050405020304" pitchFamily="18" charset="0"/>
                <a:cs typeface="Times New Roman" panose="02020603050405020304" pitchFamily="18" charset="0"/>
              </a:rPr>
              <a:t>Standard Normal Distribution </a:t>
            </a:r>
            <a:endParaRPr lang="en-US" sz="2800" b="1" dirty="0" smtClean="0">
              <a:latin typeface="Times New Roman" panose="02020603050405020304" pitchFamily="18" charset="0"/>
              <a:cs typeface="Times New Roman" panose="02020603050405020304" pitchFamily="18" charset="0"/>
            </a:endParaRPr>
          </a:p>
          <a:p>
            <a:pPr algn="just"/>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Normal distribution with mean 0 and variance 1 is called a standard, or unit, normal distribution. This distribution is also called an N(0,1) distribution.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The letter z is used to designate the standard normal random variable.</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335326"/>
            <a:ext cx="6172200"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9229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6275" y="457200"/>
            <a:ext cx="7620000" cy="4462760"/>
          </a:xfrm>
          <a:prstGeom prst="rect">
            <a:avLst/>
          </a:prstGeom>
          <a:noFill/>
        </p:spPr>
        <p:txBody>
          <a:bodyPr wrap="square" rtlCol="0">
            <a:spAutoFit/>
          </a:bodyPr>
          <a:lstStyle/>
          <a:p>
            <a:r>
              <a:rPr lang="en-US" sz="3200" b="1" dirty="0" smtClean="0">
                <a:latin typeface="Times New Roman" panose="02020603050405020304" pitchFamily="18" charset="0"/>
                <a:cs typeface="Times New Roman" panose="02020603050405020304" pitchFamily="18" charset="0"/>
              </a:rPr>
              <a:t>Random </a:t>
            </a:r>
            <a:r>
              <a:rPr lang="en-US" sz="3200" b="1" dirty="0">
                <a:latin typeface="Times New Roman" panose="02020603050405020304" pitchFamily="18" charset="0"/>
                <a:cs typeface="Times New Roman" panose="02020603050405020304" pitchFamily="18" charset="0"/>
              </a:rPr>
              <a:t>Variables </a:t>
            </a:r>
            <a:endParaRPr lang="en-US" sz="3200" b="1"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A random variable is a function that assigns numeric values to different events in a sample space</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•When the values of a variable (height, weight, or age) can’t be predicted in advance, the variable is called a random variable. </a:t>
            </a:r>
          </a:p>
          <a:p>
            <a:endParaRPr lang="en-US" sz="2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381000" y="4900910"/>
            <a:ext cx="7696200" cy="1384995"/>
          </a:xfrm>
          <a:prstGeom prst="rect">
            <a:avLst/>
          </a:prstGeom>
          <a:noFill/>
        </p:spPr>
        <p:txBody>
          <a:bodyPr wrap="square" rtlCol="0">
            <a:spAutoFit/>
          </a:bodyPr>
          <a:lstStyle/>
          <a:p>
            <a:r>
              <a:rPr lang="en-US" sz="2800" b="1" dirty="0" smtClean="0">
                <a:latin typeface="Times New Roman" panose="02020603050405020304" pitchFamily="18" charset="0"/>
                <a:cs typeface="Times New Roman" panose="02020603050405020304" pitchFamily="18" charset="0"/>
              </a:rPr>
              <a:t>RANDOM </a:t>
            </a:r>
            <a:r>
              <a:rPr lang="en-US" sz="2800" b="1" dirty="0">
                <a:latin typeface="Times New Roman" panose="02020603050405020304" pitchFamily="18" charset="0"/>
                <a:cs typeface="Times New Roman" panose="02020603050405020304" pitchFamily="18" charset="0"/>
              </a:rPr>
              <a:t>VARIABLE </a:t>
            </a:r>
            <a:r>
              <a:rPr lang="en-US" sz="2800" dirty="0">
                <a:latin typeface="Times New Roman" panose="02020603050405020304" pitchFamily="18" charset="0"/>
                <a:cs typeface="Times New Roman" panose="02020603050405020304" pitchFamily="18" charset="0"/>
              </a:rPr>
              <a:t>A quantity resulting from an experiment that, by chance, can assume different values.</a:t>
            </a:r>
          </a:p>
        </p:txBody>
      </p:sp>
    </p:spTree>
    <p:extLst>
      <p:ext uri="{BB962C8B-B14F-4D97-AF65-F5344CB8AC3E}">
        <p14:creationId xmlns:p14="http://schemas.microsoft.com/office/powerpoint/2010/main" val="3730909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36604"/>
            <a:ext cx="4038600" cy="2677656"/>
          </a:xfrm>
          <a:prstGeom prst="rect">
            <a:avLst/>
          </a:prstGeom>
          <a:noFill/>
        </p:spPr>
        <p:txBody>
          <a:bodyPr wrap="square" rtlCol="0">
            <a:spAutoFit/>
          </a:bodyPr>
          <a:lstStyle/>
          <a:p>
            <a:pPr algn="just"/>
            <a:r>
              <a:rPr lang="en-US" sz="2400" b="1" dirty="0" smtClean="0">
                <a:latin typeface="Times New Roman" panose="02020603050405020304" pitchFamily="18" charset="0"/>
                <a:cs typeface="Times New Roman" panose="02020603050405020304" pitchFamily="18" charset="0"/>
              </a:rPr>
              <a:t>DISCRETE</a:t>
            </a:r>
            <a:r>
              <a:rPr lang="ar-IQ" sz="2400" b="1"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RANDOM </a:t>
            </a:r>
            <a:r>
              <a:rPr lang="en-US" sz="2400" b="1" dirty="0">
                <a:latin typeface="Times New Roman" panose="02020603050405020304" pitchFamily="18" charset="0"/>
                <a:cs typeface="Times New Roman" panose="02020603050405020304" pitchFamily="18" charset="0"/>
              </a:rPr>
              <a:t>VARIABLE </a:t>
            </a:r>
            <a:r>
              <a:rPr lang="ar-IQ" sz="2400" b="1" dirty="0" smtClean="0">
                <a:latin typeface="Times New Roman" panose="02020603050405020304" pitchFamily="18" charset="0"/>
                <a:cs typeface="Times New Roman" panose="02020603050405020304" pitchFamily="18" charset="0"/>
              </a:rPr>
              <a:t>:</a:t>
            </a:r>
          </a:p>
          <a:p>
            <a:pPr algn="just"/>
            <a:r>
              <a:rPr lang="en-US" sz="2400" dirty="0" smtClean="0">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random variable that can assume only certain clearly separated values. It is usually the result of counting something.</a:t>
            </a:r>
          </a:p>
        </p:txBody>
      </p:sp>
      <p:sp>
        <p:nvSpPr>
          <p:cNvPr id="3" name="TextBox 2"/>
          <p:cNvSpPr txBox="1"/>
          <p:nvPr/>
        </p:nvSpPr>
        <p:spPr>
          <a:xfrm>
            <a:off x="4800600" y="304800"/>
            <a:ext cx="4114800" cy="2308324"/>
          </a:xfrm>
          <a:prstGeom prst="rect">
            <a:avLst/>
          </a:prstGeom>
          <a:no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CONTINUOUS </a:t>
            </a:r>
            <a:r>
              <a:rPr lang="en-US" sz="2400" b="1" dirty="0">
                <a:latin typeface="Times New Roman" panose="02020603050405020304" pitchFamily="18" charset="0"/>
                <a:cs typeface="Times New Roman" panose="02020603050405020304" pitchFamily="18" charset="0"/>
              </a:rPr>
              <a:t>RANDOM </a:t>
            </a:r>
            <a:r>
              <a:rPr lang="en-US" sz="2400" b="1" dirty="0" smtClean="0">
                <a:latin typeface="Times New Roman" panose="02020603050405020304" pitchFamily="18" charset="0"/>
                <a:cs typeface="Times New Roman" panose="02020603050405020304" pitchFamily="18" charset="0"/>
              </a:rPr>
              <a:t>VARIABLE</a:t>
            </a:r>
            <a:r>
              <a:rPr lang="ar-IQ" sz="2400" b="1" dirty="0" smtClean="0">
                <a:latin typeface="Times New Roman" panose="02020603050405020304" pitchFamily="18" charset="0"/>
                <a:cs typeface="Times New Roman" panose="02020603050405020304" pitchFamily="18" charset="0"/>
              </a:rPr>
              <a:t>   : </a:t>
            </a:r>
            <a:endParaRPr lang="en-US" sz="2400" b="1"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can assume an infinite number of values within a given range. It is usually the result of some type of </a:t>
            </a:r>
            <a:r>
              <a:rPr lang="en-US" sz="2400" dirty="0" smtClean="0">
                <a:latin typeface="Times New Roman" panose="02020603050405020304" pitchFamily="18" charset="0"/>
                <a:cs typeface="Times New Roman" panose="02020603050405020304" pitchFamily="18" charset="0"/>
              </a:rPr>
              <a:t>measurement</a:t>
            </a:r>
            <a:r>
              <a:rPr lang="ar-IQ"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228600" y="3060680"/>
            <a:ext cx="4343400" cy="3416320"/>
          </a:xfrm>
          <a:prstGeom prst="rect">
            <a:avLst/>
          </a:prstGeom>
          <a:noFill/>
        </p:spPr>
        <p:txBody>
          <a:bodyPr wrap="square" rtlCol="0">
            <a:spAutoFit/>
          </a:bodyPr>
          <a:lstStyle/>
          <a:p>
            <a:pPr algn="just"/>
            <a:r>
              <a:rPr lang="en-US" sz="2400" b="1" dirty="0" smtClean="0">
                <a:latin typeface="Times New Roman" panose="02020603050405020304" pitchFamily="18" charset="0"/>
                <a:cs typeface="Times New Roman" panose="02020603050405020304" pitchFamily="18" charset="0"/>
              </a:rPr>
              <a:t>EXAMPLES</a:t>
            </a:r>
            <a:r>
              <a:rPr lang="en-US" sz="2400" b="1" dirty="0">
                <a:latin typeface="Times New Roman" panose="02020603050405020304" pitchFamily="18" charset="0"/>
                <a:cs typeface="Times New Roman" panose="02020603050405020304" pitchFamily="18" charset="0"/>
              </a:rPr>
              <a:t>: </a:t>
            </a:r>
          </a:p>
          <a:p>
            <a:pPr algn="just"/>
            <a:r>
              <a:rPr lang="en-US" sz="2400" b="1" dirty="0">
                <a:solidFill>
                  <a:srgbClr val="FF0000"/>
                </a:solidFill>
                <a:latin typeface="Times New Roman" panose="02020603050405020304" pitchFamily="18" charset="0"/>
                <a:cs typeface="Times New Roman" panose="02020603050405020304" pitchFamily="18" charset="0"/>
              </a:rPr>
              <a:t>1.</a:t>
            </a:r>
            <a:r>
              <a:rPr lang="en-US" sz="2400" dirty="0">
                <a:latin typeface="Times New Roman" panose="02020603050405020304" pitchFamily="18" charset="0"/>
                <a:cs typeface="Times New Roman" panose="02020603050405020304" pitchFamily="18" charset="0"/>
              </a:rPr>
              <a:t>The number of students in a class. </a:t>
            </a:r>
          </a:p>
          <a:p>
            <a:pPr algn="just"/>
            <a:r>
              <a:rPr lang="en-US" sz="2400" b="1" dirty="0">
                <a:solidFill>
                  <a:srgbClr val="FF0000"/>
                </a:solidFill>
                <a:latin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cs typeface="Times New Roman" panose="02020603050405020304" pitchFamily="18" charset="0"/>
              </a:rPr>
              <a:t>The number of children in a family. </a:t>
            </a:r>
          </a:p>
          <a:p>
            <a:pPr algn="just"/>
            <a:r>
              <a:rPr lang="en-US" sz="2400" b="1" dirty="0">
                <a:solidFill>
                  <a:srgbClr val="FF0000"/>
                </a:solidFill>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The number of cigarettes smoked per day. </a:t>
            </a:r>
          </a:p>
          <a:p>
            <a:pPr algn="just"/>
            <a:r>
              <a:rPr lang="en-US" sz="2400" b="1" dirty="0" smtClean="0">
                <a:solidFill>
                  <a:srgbClr val="FF0000"/>
                </a:solidFill>
                <a:latin typeface="Times New Roman" panose="02020603050405020304" pitchFamily="18" charset="0"/>
                <a:cs typeface="Times New Roman" panose="02020603050405020304" pitchFamily="18" charset="0"/>
              </a:rPr>
              <a:t>4.</a:t>
            </a:r>
            <a:r>
              <a:rPr lang="en-US" sz="2400" dirty="0" smtClean="0">
                <a:latin typeface="Times New Roman" panose="02020603050405020304" pitchFamily="18" charset="0"/>
                <a:cs typeface="Times New Roman" panose="02020603050405020304" pitchFamily="18" charset="0"/>
              </a:rPr>
              <a:t>Number </a:t>
            </a:r>
            <a:r>
              <a:rPr lang="en-US" sz="2400" dirty="0">
                <a:latin typeface="Times New Roman" panose="02020603050405020304" pitchFamily="18" charset="0"/>
                <a:cs typeface="Times New Roman" panose="02020603050405020304" pitchFamily="18" charset="0"/>
              </a:rPr>
              <a:t>of motor-vehicle fatalities in a city during a </a:t>
            </a:r>
            <a:r>
              <a:rPr lang="en-US" sz="2400" dirty="0" smtClean="0">
                <a:latin typeface="Times New Roman" panose="02020603050405020304" pitchFamily="18" charset="0"/>
                <a:cs typeface="Times New Roman" panose="02020603050405020304" pitchFamily="18" charset="0"/>
              </a:rPr>
              <a:t>week. </a:t>
            </a:r>
            <a:endParaRPr lang="en-US" sz="24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105400" y="2895600"/>
            <a:ext cx="3429000" cy="3416320"/>
          </a:xfrm>
          <a:prstGeom prst="rect">
            <a:avLst/>
          </a:prstGeom>
          <a:noFill/>
        </p:spPr>
        <p:txBody>
          <a:bodyPr wrap="square" rtlCol="0">
            <a:spAutoFit/>
          </a:bodyPr>
          <a:lstStyle/>
          <a:p>
            <a:pPr algn="just"/>
            <a:r>
              <a:rPr lang="en-US" sz="2400" b="1" dirty="0" smtClean="0">
                <a:latin typeface="Times New Roman" panose="02020603050405020304" pitchFamily="18" charset="0"/>
                <a:cs typeface="Times New Roman" panose="02020603050405020304" pitchFamily="18" charset="0"/>
              </a:rPr>
              <a:t>EXAMPLES</a:t>
            </a:r>
            <a:r>
              <a:rPr lang="en-US" sz="2400" b="1" dirty="0">
                <a:latin typeface="Times New Roman" panose="02020603050405020304" pitchFamily="18" charset="0"/>
                <a:cs typeface="Times New Roman" panose="02020603050405020304" pitchFamily="18" charset="0"/>
              </a:rPr>
              <a:t>: </a:t>
            </a:r>
          </a:p>
          <a:p>
            <a:pPr algn="just"/>
            <a:r>
              <a:rPr lang="en-US" sz="2400" b="1" dirty="0">
                <a:solidFill>
                  <a:srgbClr val="FF0000"/>
                </a:solidFill>
                <a:latin typeface="Times New Roman" panose="02020603050405020304" pitchFamily="18" charset="0"/>
                <a:cs typeface="Times New Roman" panose="02020603050405020304" pitchFamily="18" charset="0"/>
              </a:rPr>
              <a:t>1</a:t>
            </a:r>
            <a:r>
              <a:rPr lang="en-US" sz="2400" b="1" dirty="0" smtClean="0">
                <a:solidFill>
                  <a:srgbClr val="FF0000"/>
                </a:solidFill>
                <a:latin typeface="Times New Roman" panose="02020603050405020304" pitchFamily="18" charset="0"/>
                <a:cs typeface="Times New Roman" panose="02020603050405020304" pitchFamily="18" charset="0"/>
              </a:rPr>
              <a:t>.</a:t>
            </a:r>
            <a:r>
              <a:rPr lang="ar-IQ"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Diastolic </a:t>
            </a:r>
            <a:r>
              <a:rPr lang="en-US" sz="2400" dirty="0">
                <a:latin typeface="Times New Roman" panose="02020603050405020304" pitchFamily="18" charset="0"/>
                <a:cs typeface="Times New Roman" panose="02020603050405020304" pitchFamily="18" charset="0"/>
              </a:rPr>
              <a:t>blood-pressure (DBP) of group of people. </a:t>
            </a:r>
          </a:p>
          <a:p>
            <a:pPr algn="just"/>
            <a:r>
              <a:rPr lang="en-US" sz="2400" b="1" dirty="0">
                <a:solidFill>
                  <a:srgbClr val="FF0000"/>
                </a:solidFill>
                <a:latin typeface="Times New Roman" panose="02020603050405020304" pitchFamily="18" charset="0"/>
                <a:cs typeface="Times New Roman" panose="02020603050405020304" pitchFamily="18" charset="0"/>
              </a:rPr>
              <a:t>2</a:t>
            </a:r>
            <a:r>
              <a:rPr lang="en-US" sz="2400" b="1" dirty="0" smtClean="0">
                <a:solidFill>
                  <a:srgbClr val="FF0000"/>
                </a:solidFill>
                <a:latin typeface="Times New Roman" panose="02020603050405020304" pitchFamily="18" charset="0"/>
                <a:cs typeface="Times New Roman" panose="02020603050405020304" pitchFamily="18" charset="0"/>
              </a:rPr>
              <a:t>.</a:t>
            </a:r>
            <a:r>
              <a:rPr lang="ar-IQ" sz="2400" b="1" dirty="0" smtClean="0">
                <a:solidFill>
                  <a:srgbClr val="FF0000"/>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weight of each student in this class. </a:t>
            </a:r>
          </a:p>
          <a:p>
            <a:pPr algn="just"/>
            <a:r>
              <a:rPr lang="en-US" sz="2400" b="1" dirty="0">
                <a:solidFill>
                  <a:srgbClr val="FF0000"/>
                </a:solidFill>
                <a:latin typeface="Times New Roman" panose="02020603050405020304" pitchFamily="18" charset="0"/>
                <a:cs typeface="Times New Roman" panose="02020603050405020304" pitchFamily="18" charset="0"/>
              </a:rPr>
              <a:t>3</a:t>
            </a:r>
            <a:r>
              <a:rPr lang="en-US" sz="2400" b="1" dirty="0" smtClean="0">
                <a:solidFill>
                  <a:srgbClr val="FF0000"/>
                </a:solidFill>
                <a:latin typeface="Times New Roman" panose="02020603050405020304" pitchFamily="18" charset="0"/>
                <a:cs typeface="Times New Roman" panose="02020603050405020304" pitchFamily="18" charset="0"/>
              </a:rPr>
              <a:t>.</a:t>
            </a:r>
            <a:r>
              <a:rPr lang="ar-IQ" sz="2400" b="1" dirty="0" smtClean="0">
                <a:solidFill>
                  <a:srgbClr val="FF0000"/>
                </a:solidFill>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temperature of a patient. </a:t>
            </a:r>
          </a:p>
          <a:p>
            <a:pPr algn="just"/>
            <a:r>
              <a:rPr lang="en-US" sz="2400" b="1" dirty="0">
                <a:solidFill>
                  <a:srgbClr val="FF0000"/>
                </a:solidFill>
                <a:latin typeface="Times New Roman" panose="02020603050405020304" pitchFamily="18" charset="0"/>
                <a:cs typeface="Times New Roman" panose="02020603050405020304" pitchFamily="18" charset="0"/>
              </a:rPr>
              <a:t>4</a:t>
            </a:r>
            <a:r>
              <a:rPr lang="en-US" sz="2400" b="1" dirty="0" smtClean="0">
                <a:solidFill>
                  <a:srgbClr val="FF0000"/>
                </a:solidFill>
                <a:latin typeface="Times New Roman" panose="02020603050405020304" pitchFamily="18" charset="0"/>
                <a:cs typeface="Times New Roman" panose="02020603050405020304" pitchFamily="18" charset="0"/>
              </a:rPr>
              <a:t>.</a:t>
            </a:r>
            <a:r>
              <a:rPr lang="ar-IQ"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Age </a:t>
            </a:r>
            <a:r>
              <a:rPr lang="en-US" sz="2400" dirty="0">
                <a:latin typeface="Times New Roman" panose="02020603050405020304" pitchFamily="18" charset="0"/>
                <a:cs typeface="Times New Roman" panose="02020603050405020304" pitchFamily="18" charset="0"/>
              </a:rPr>
              <a:t>of patients. </a:t>
            </a:r>
          </a:p>
        </p:txBody>
      </p:sp>
    </p:spTree>
    <p:extLst>
      <p:ext uri="{BB962C8B-B14F-4D97-AF65-F5344CB8AC3E}">
        <p14:creationId xmlns:p14="http://schemas.microsoft.com/office/powerpoint/2010/main" val="1276280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2492</TotalTime>
  <Words>2937</Words>
  <Application>Microsoft Office PowerPoint</Application>
  <PresentationFormat>On-screen Show (4:3)</PresentationFormat>
  <Paragraphs>303</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39</cp:revision>
  <dcterms:created xsi:type="dcterms:W3CDTF">2006-08-16T00:00:00Z</dcterms:created>
  <dcterms:modified xsi:type="dcterms:W3CDTF">2025-11-02T17:08:08Z</dcterms:modified>
</cp:coreProperties>
</file>