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8" r:id="rId14"/>
  </p:sldIdLst>
  <p:sldSz cx="9144000" cy="6858000" type="screen4x3"/>
  <p:notesSz cx="6858000" cy="9144000"/>
  <p:defaultTextStyle>
    <a:defPPr lvl="0">
      <a:defRPr lang="ar-IQ"/>
    </a:defPPr>
    <a:lvl1pPr marL="0" lv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579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579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783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682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74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251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256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039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53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07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481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25D7D-6E20-4D00-A48F-92FD8AA61BA1}" type="datetimeFigureOut">
              <a:rPr lang="ar-IQ" smtClean="0"/>
              <a:pPr/>
              <a:t>20/03/1445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BF154-F30E-4632-BC0D-96D0118027EF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101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ulfuric_acid" TargetMode="External"/><Relationship Id="rId2" Type="http://schemas.openxmlformats.org/officeDocument/2006/relationships/hyperlink" Target="http://en.wikipedia.org/wiki/Barium_chlori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Precipitation_(chemistry)" TargetMode="External"/><Relationship Id="rId4" Type="http://schemas.openxmlformats.org/officeDocument/2006/relationships/hyperlink" Target="http://en.wikipedia.org/wiki/Barium_sulfat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teria" TargetMode="External"/><Relationship Id="rId2" Type="http://schemas.openxmlformats.org/officeDocument/2006/relationships/hyperlink" Target="http://en.wikipedia.org/wiki/Turbid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uspension_(chemistry)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536503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rgbClr val="00B050"/>
                </a:solidFill>
                <a:cs typeface="+mj-cs"/>
              </a:rPr>
              <a:t>Practical Immunology</a:t>
            </a:r>
            <a:br>
              <a:rPr lang="en-US" sz="4800" b="1" i="1" dirty="0">
                <a:solidFill>
                  <a:srgbClr val="00B050"/>
                </a:solidFill>
                <a:cs typeface="+mj-cs"/>
              </a:rPr>
            </a:br>
            <a:r>
              <a:rPr lang="en-US" sz="6000" b="1" i="1" dirty="0">
                <a:solidFill>
                  <a:srgbClr val="FF0000"/>
                </a:solidFill>
                <a:cs typeface="+mj-cs"/>
              </a:rPr>
              <a:t>Antigens Preparation</a:t>
            </a:r>
            <a:br>
              <a:rPr lang="en-US" sz="6000" b="1" i="1" dirty="0">
                <a:solidFill>
                  <a:srgbClr val="FF0000"/>
                </a:solidFill>
                <a:cs typeface="+mj-cs"/>
              </a:rPr>
            </a:br>
            <a:br>
              <a:rPr lang="en-US" b="1" dirty="0">
                <a:solidFill>
                  <a:schemeClr val="tx1"/>
                </a:solidFill>
                <a:cs typeface="+mj-cs"/>
              </a:rPr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2855"/>
            <a:ext cx="6400800" cy="2135945"/>
          </a:xfrm>
        </p:spPr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err="1">
                <a:solidFill>
                  <a:srgbClr val="FF0000"/>
                </a:solidFill>
              </a:rPr>
              <a:t>Assist.Prof.Dr.Huda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Sadoon</a:t>
            </a:r>
            <a:r>
              <a:rPr lang="en-US" b="1" dirty="0">
                <a:solidFill>
                  <a:srgbClr val="FF0000"/>
                </a:solidFill>
              </a:rPr>
              <a:t> Al </a:t>
            </a:r>
            <a:r>
              <a:rPr lang="en-US" b="1" dirty="0" err="1">
                <a:solidFill>
                  <a:srgbClr val="FF0000"/>
                </a:solidFill>
              </a:rPr>
              <a:t>Biaty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4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05151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5112568"/>
          </a:xfrm>
        </p:spPr>
        <p:txBody>
          <a:bodyPr/>
          <a:lstStyle/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prstClr val="black"/>
                </a:solidFill>
              </a:rPr>
              <a:t>Original McFarland standards were mixing specified amounts of </a:t>
            </a:r>
            <a:r>
              <a:rPr lang="en-US" sz="2400" b="1" u="sng" dirty="0">
                <a:solidFill>
                  <a:srgbClr val="CF6DA4">
                    <a:lumMod val="50000"/>
                  </a:srgbClr>
                </a:solidFill>
                <a:hlinkClick r:id="rId2" tooltip="Barium chloride"/>
              </a:rPr>
              <a:t>barium chloride</a:t>
            </a:r>
            <a:r>
              <a:rPr lang="en-US" sz="2400" b="1" dirty="0">
                <a:solidFill>
                  <a:srgbClr val="CF6DA4">
                    <a:lumMod val="50000"/>
                  </a:srgbClr>
                </a:solidFill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and </a:t>
            </a:r>
            <a:r>
              <a:rPr lang="en-US" sz="2400" b="1" u="sng" dirty="0">
                <a:solidFill>
                  <a:prstClr val="black"/>
                </a:solidFill>
                <a:hlinkClick r:id="rId3" tooltip="Sulfuric acid"/>
              </a:rPr>
              <a:t>sulfuric acid</a:t>
            </a:r>
            <a:r>
              <a:rPr lang="en-US" sz="2400" b="1" dirty="0">
                <a:solidFill>
                  <a:prstClr val="black"/>
                </a:solidFill>
              </a:rPr>
              <a:t> together. Mixing the two compounds forms a </a:t>
            </a:r>
            <a:r>
              <a:rPr lang="en-US" sz="2400" b="1" u="sng" dirty="0">
                <a:solidFill>
                  <a:prstClr val="black"/>
                </a:solidFill>
                <a:hlinkClick r:id="rId4" tooltip="Barium sulfate"/>
              </a:rPr>
              <a:t>barium sulfate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u="sng" dirty="0">
                <a:solidFill>
                  <a:prstClr val="black"/>
                </a:solidFill>
                <a:hlinkClick r:id="rId5" tooltip="Precipitation (chemistry)"/>
              </a:rPr>
              <a:t>precipitate</a:t>
            </a:r>
            <a:r>
              <a:rPr lang="en-US" sz="2400" b="1" dirty="0">
                <a:solidFill>
                  <a:prstClr val="black"/>
                </a:solidFill>
              </a:rPr>
              <a:t>, which causes turbidity in the solution.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A 5.0 McFarland standard is prepared by mixing 0.5 mL of 1% barium chloride </a:t>
            </a:r>
            <a:r>
              <a:rPr lang="en-US" sz="2400" b="1" dirty="0" err="1">
                <a:solidFill>
                  <a:srgbClr val="FF0000"/>
                </a:solidFill>
              </a:rPr>
              <a:t>dihydrate</a:t>
            </a:r>
            <a:r>
              <a:rPr lang="en-US" sz="2400" b="1" dirty="0">
                <a:solidFill>
                  <a:srgbClr val="FF0000"/>
                </a:solidFill>
              </a:rPr>
              <a:t> (BaCl2•2H2O), with 9.5 mL of 1% sulfuric acid (H2SO4).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4236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775" y="476672"/>
            <a:ext cx="9144000" cy="6264696"/>
          </a:xfrm>
        </p:spPr>
        <p:txBody>
          <a:bodyPr>
            <a:normAutofit/>
          </a:bodyPr>
          <a:lstStyle/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  <a:cs typeface="+mj-cs"/>
              </a:rPr>
              <a:t>Standardization by using McFarland ′s tubes (10 capacity tubes contains </a:t>
            </a:r>
          </a:p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  <a:cs typeface="+mj-cs"/>
              </a:rPr>
              <a:t>       different concentrations of 1% BaCl2 &amp; 1% H2SO4 .</a:t>
            </a:r>
          </a:p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  <a:cs typeface="+mj-cs"/>
              </a:rPr>
              <a:t>  Tube ……..3----------9× 10⁸ cell/ ml .</a:t>
            </a:r>
          </a:p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  <a:cs typeface="+mj-cs"/>
              </a:rPr>
              <a:t>   Tube ……….4 -----------1.2 × 10⁹ cell/ ml .</a:t>
            </a:r>
          </a:p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  <a:cs typeface="+mj-cs"/>
              </a:rPr>
              <a:t>Or by using </a:t>
            </a:r>
            <a:r>
              <a:rPr lang="en-US" sz="2400" b="1" dirty="0" err="1">
                <a:solidFill>
                  <a:prstClr val="black"/>
                </a:solidFill>
                <a:cs typeface="+mj-cs"/>
              </a:rPr>
              <a:t>haemocytometer</a:t>
            </a:r>
            <a:r>
              <a:rPr lang="en-US" sz="2400" b="1" dirty="0">
                <a:solidFill>
                  <a:prstClr val="black"/>
                </a:solidFill>
                <a:cs typeface="+mj-cs"/>
              </a:rPr>
              <a:t> chamber , also , in case of H-Ag we used spectrophotometer . </a:t>
            </a:r>
          </a:p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i="1" dirty="0">
                <a:solidFill>
                  <a:srgbClr val="FF0000"/>
                </a:solidFill>
                <a:cs typeface="+mj-cs"/>
              </a:rPr>
              <a:t>McFarland Method </a:t>
            </a:r>
            <a:r>
              <a:rPr lang="en-US" sz="2400" b="1" dirty="0">
                <a:solidFill>
                  <a:prstClr val="black"/>
                </a:solidFill>
                <a:cs typeface="+mj-cs"/>
              </a:rPr>
              <a:t>:-</a:t>
            </a:r>
          </a:p>
          <a:p>
            <a:pPr marL="0" lvl="0" indent="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  <a:cs typeface="+mj-cs"/>
              </a:rPr>
              <a:t>      The method consists of comparing the opacity of the vaccine with a series of ten standard  tubes containing varying amounts of barium sulfate in suspension.</a:t>
            </a:r>
          </a:p>
          <a:p>
            <a:pPr marL="0" indent="0" algn="l">
              <a:buNone/>
            </a:pPr>
            <a:endParaRPr lang="ar-IQ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1459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4743" y="885372"/>
            <a:ext cx="7445828" cy="499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119"/>
            <a:ext cx="8229600" cy="45719"/>
          </a:xfrm>
        </p:spPr>
        <p:txBody>
          <a:bodyPr>
            <a:normAutofit fontScale="90000"/>
          </a:bodyPr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6309320"/>
          </a:xfrm>
        </p:spPr>
        <p:txBody>
          <a:bodyPr>
            <a:normAutofit/>
          </a:bodyPr>
          <a:lstStyle/>
          <a:p>
            <a:pPr marL="0" lvl="0" indent="0" algn="just" rtl="0"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Preparation of RBCs:-</a:t>
            </a:r>
          </a:p>
          <a:p>
            <a:pPr marL="0" lvl="0" indent="0" algn="just" rtl="0">
              <a:buNone/>
            </a:pPr>
            <a:r>
              <a:rPr lang="en-US" sz="2400" b="1" dirty="0">
                <a:solidFill>
                  <a:prstClr val="black"/>
                </a:solidFill>
              </a:rPr>
              <a:t>       Collect blood in sterile test tube containing suitable anticoagulants , Centrifugation and wash RBCs three times with isotonic saline solution , injection of RBCs in laboratory animals recording anti RBCs serum .</a:t>
            </a:r>
          </a:p>
          <a:p>
            <a:pPr marL="0" lvl="0" indent="0" algn="just" rtl="0"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Preparation of immunoglobulin</a:t>
            </a:r>
            <a:r>
              <a:rPr lang="en-US" sz="2400" b="1" dirty="0">
                <a:solidFill>
                  <a:srgbClr val="FF0000"/>
                </a:solidFill>
              </a:rPr>
              <a:t>:-</a:t>
            </a:r>
          </a:p>
          <a:p>
            <a:pPr marL="0" lvl="0" indent="0" algn="just" rtl="0">
              <a:buNone/>
            </a:pPr>
            <a:r>
              <a:rPr lang="en-US" sz="2400" b="1" dirty="0">
                <a:solidFill>
                  <a:prstClr val="black"/>
                </a:solidFill>
              </a:rPr>
              <a:t>        Collect hyper immune serum , precipitation of immunoglobulin by using highly concentration of salts like ammonium sulfate , ligation of </a:t>
            </a:r>
            <a:r>
              <a:rPr lang="en-US" sz="2400" b="1" dirty="0" err="1">
                <a:solidFill>
                  <a:prstClr val="black"/>
                </a:solidFill>
              </a:rPr>
              <a:t>Ig</a:t>
            </a:r>
            <a:r>
              <a:rPr lang="en-US" sz="2400" b="1" dirty="0">
                <a:solidFill>
                  <a:prstClr val="black"/>
                </a:solidFill>
              </a:rPr>
              <a:t> with  adjuvant , injected in laboratory animals , recording of anti immunoglobulin </a:t>
            </a:r>
          </a:p>
          <a:p>
            <a:pPr marL="0" lvl="0" indent="0" algn="just" rtl="0">
              <a:buNone/>
            </a:pPr>
            <a:r>
              <a:rPr lang="en-US" sz="2400" b="1" dirty="0">
                <a:solidFill>
                  <a:prstClr val="black"/>
                </a:solidFill>
              </a:rPr>
              <a:t>(Antibodies</a:t>
            </a:r>
            <a:r>
              <a:rPr lang="en-US" sz="2600" b="1" dirty="0">
                <a:solidFill>
                  <a:prstClr val="black"/>
                </a:solidFill>
              </a:rPr>
              <a:t>) .</a:t>
            </a:r>
          </a:p>
          <a:p>
            <a:pPr marL="0" indent="0" algn="l">
              <a:buNone/>
            </a:pP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67991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Google Shape;2053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2054" name="Google Shape;2054;p1"/>
          <p:cNvSpPr txBox="1">
            <a:spLocks noGrp="1"/>
          </p:cNvSpPr>
          <p:nvPr>
            <p:ph type="body" idx="1"/>
          </p:nvPr>
        </p:nvSpPr>
        <p:spPr>
          <a:xfrm>
            <a:off x="0" y="1417647"/>
            <a:ext cx="9009896" cy="56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Antigen</a:t>
            </a:r>
            <a:r>
              <a:rPr lang="en-US" sz="2000" b="1" dirty="0">
                <a:solidFill>
                  <a:srgbClr val="002060"/>
                </a:solidFill>
              </a:rPr>
              <a:t> :</a:t>
            </a:r>
            <a:r>
              <a:rPr lang="en-US" sz="2000" b="1" dirty="0"/>
              <a:t>-Substance that can recognized by immunoglobulin receptor of B-cell or by T-cell receptor when complex with MHC, are called AG.</a:t>
            </a:r>
            <a:r>
              <a:rPr lang="en-US" sz="2000" dirty="0"/>
              <a:t> </a:t>
            </a:r>
          </a:p>
          <a:p>
            <a:pPr algn="l" rtl="0"/>
            <a:endParaRPr lang="en-US" sz="2000" b="1" dirty="0">
              <a:solidFill>
                <a:srgbClr val="FF0000"/>
              </a:solidFill>
            </a:endParaRPr>
          </a:p>
          <a:p>
            <a:pPr algn="l" rtl="0"/>
            <a:r>
              <a:rPr lang="en-US" sz="2000" b="1" dirty="0" err="1">
                <a:solidFill>
                  <a:srgbClr val="FF0000"/>
                </a:solidFill>
              </a:rPr>
              <a:t>Immunogen</a:t>
            </a:r>
            <a:r>
              <a:rPr lang="en-US" sz="2000" b="1" dirty="0">
                <a:solidFill>
                  <a:srgbClr val="FF0000"/>
                </a:solidFill>
              </a:rPr>
              <a:t>:-</a:t>
            </a:r>
            <a:r>
              <a:rPr lang="en-US" sz="2000" b="1" dirty="0" err="1">
                <a:solidFill>
                  <a:srgbClr val="002060"/>
                </a:solidFill>
              </a:rPr>
              <a:t>asubstance</a:t>
            </a:r>
            <a:r>
              <a:rPr lang="en-US" sz="2000" b="1" dirty="0">
                <a:solidFill>
                  <a:srgbClr val="002060"/>
                </a:solidFill>
              </a:rPr>
              <a:t> that induce </a:t>
            </a:r>
            <a:r>
              <a:rPr lang="en-US" sz="2000" b="1" dirty="0" err="1">
                <a:solidFill>
                  <a:srgbClr val="002060"/>
                </a:solidFill>
              </a:rPr>
              <a:t>aspecific</a:t>
            </a:r>
            <a:r>
              <a:rPr lang="en-US" sz="2000" dirty="0"/>
              <a:t> </a:t>
            </a:r>
            <a:r>
              <a:rPr lang="en-US" sz="2000" dirty="0" err="1"/>
              <a:t>humoral</a:t>
            </a:r>
            <a:r>
              <a:rPr lang="en-US" sz="2000" dirty="0"/>
              <a:t> and/or cell mediated immune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immune</a:t>
            </a:r>
            <a:r>
              <a:rPr lang="en-US" sz="2000" b="1" dirty="0">
                <a:solidFill>
                  <a:srgbClr val="002060"/>
                </a:solidFill>
              </a:rPr>
              <a:t> response</a:t>
            </a:r>
            <a:endParaRPr lang="en-US" sz="2000" dirty="0"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 algn="just" rtl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US" sz="2000" b="1" dirty="0"/>
              <a:t>to get antigens able to trigger specific and efficient immune responses. We can improve their immunogenicity, by conjugation or fragmentation.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 sz="2000" b="1" dirty="0" err="1">
                <a:solidFill>
                  <a:srgbClr val="FF0000"/>
                </a:solidFill>
              </a:rPr>
              <a:t>Hapten</a:t>
            </a:r>
            <a:r>
              <a:rPr lang="en-US" sz="2000" b="1" dirty="0">
                <a:solidFill>
                  <a:srgbClr val="FF0000"/>
                </a:solidFill>
              </a:rPr>
              <a:t>:- </a:t>
            </a:r>
            <a:r>
              <a:rPr lang="en-US" sz="2000" b="1" dirty="0">
                <a:solidFill>
                  <a:srgbClr val="002060"/>
                </a:solidFill>
              </a:rPr>
              <a:t>a small molecule which it could never induce an immune </a:t>
            </a:r>
            <a:r>
              <a:rPr lang="en-US" sz="2000" b="1" dirty="0" err="1">
                <a:solidFill>
                  <a:srgbClr val="002060"/>
                </a:solidFill>
              </a:rPr>
              <a:t>respons</a:t>
            </a:r>
            <a:r>
              <a:rPr lang="en-US" sz="2000" b="1" dirty="0">
                <a:solidFill>
                  <a:srgbClr val="002060"/>
                </a:solidFill>
              </a:rPr>
              <a:t> when administrated by themselves but which can when coupled to </a:t>
            </a:r>
            <a:r>
              <a:rPr lang="en-US" sz="2000" b="1" dirty="0" err="1">
                <a:solidFill>
                  <a:srgbClr val="002060"/>
                </a:solidFill>
              </a:rPr>
              <a:t>acarrier</a:t>
            </a:r>
            <a:r>
              <a:rPr lang="en-US" sz="2000" b="1" dirty="0">
                <a:solidFill>
                  <a:srgbClr val="002060"/>
                </a:solidFill>
              </a:rPr>
              <a:t> molecule.</a:t>
            </a:r>
            <a:endParaRPr sz="2000"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000" b="1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000" b="1" dirty="0">
              <a:solidFill>
                <a:srgbClr val="FF0000"/>
              </a:solidFill>
            </a:endParaRP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 sz="2000" b="1" dirty="0">
                <a:solidFill>
                  <a:srgbClr val="002060"/>
                </a:solidFill>
              </a:rPr>
              <a:t>. </a:t>
            </a:r>
            <a:endParaRPr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oogle Shape;2107;p1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23557" y="1969476"/>
            <a:ext cx="4051495" cy="3910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windows\Desktop\c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0985" y="2278966"/>
            <a:ext cx="4389120" cy="422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184576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i="1" u="sng" dirty="0">
                <a:solidFill>
                  <a:srgbClr val="00B0F0"/>
                </a:solidFill>
              </a:rPr>
              <a:t>Types of antigens</a:t>
            </a:r>
            <a:r>
              <a:rPr lang="en-US" b="1" i="1" dirty="0">
                <a:solidFill>
                  <a:srgbClr val="00B0F0"/>
                </a:solidFill>
              </a:rPr>
              <a:t>:-</a:t>
            </a:r>
          </a:p>
          <a:p>
            <a:pPr marL="0" indent="0" algn="l" rtl="0">
              <a:buNone/>
            </a:pPr>
            <a:r>
              <a:rPr lang="en-US" dirty="0"/>
              <a:t>1-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Particulate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Ags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:-</a:t>
            </a:r>
          </a:p>
          <a:p>
            <a:pPr marL="0" indent="0" algn="l" rtl="0">
              <a:buNone/>
            </a:pPr>
            <a:r>
              <a:rPr lang="en-US" dirty="0"/>
              <a:t>Bacteria , viruses , parasites and erythrocytes .</a:t>
            </a:r>
          </a:p>
          <a:p>
            <a:pPr marL="0" indent="0" algn="l" rtl="0">
              <a:buNone/>
            </a:pPr>
            <a:r>
              <a:rPr lang="en-US" dirty="0"/>
              <a:t>2-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Soluble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Ags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 :- </a:t>
            </a:r>
          </a:p>
          <a:p>
            <a:pPr marL="0" indent="0" algn="l" rtl="0">
              <a:buNone/>
            </a:pPr>
            <a:r>
              <a:rPr lang="en-US" dirty="0"/>
              <a:t>    serum protein ……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8193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i="1" u="sng" dirty="0"/>
              <a:t>Types of bacterial antigens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 fontScale="77500" lnSpcReduction="20000"/>
          </a:bodyPr>
          <a:lstStyle/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3100" b="1" dirty="0">
                <a:solidFill>
                  <a:srgbClr val="C00000"/>
                </a:solidFill>
                <a:latin typeface="Trebuchet MS"/>
                <a:cs typeface="+mj-cs"/>
              </a:rPr>
              <a:t>Somatic antigen(O-Ag)</a:t>
            </a: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: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 Heat stable 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Consist of lipopolysaccharides (LPS)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 Resist to weak acid and alcohol.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cs typeface="+mj-cs"/>
              </a:rPr>
              <a:t>Example :Cell wall (LPS) of Gram negative bacteria</a:t>
            </a:r>
            <a:endParaRPr lang="en-US" sz="3100" b="1" dirty="0">
              <a:solidFill>
                <a:prstClr val="black"/>
              </a:solidFill>
              <a:latin typeface="Trebuchet MS"/>
              <a:cs typeface="+mj-cs"/>
            </a:endParaRP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3100" b="1" dirty="0" err="1">
                <a:solidFill>
                  <a:srgbClr val="C00000"/>
                </a:solidFill>
                <a:latin typeface="Trebuchet MS"/>
                <a:cs typeface="+mj-cs"/>
              </a:rPr>
              <a:t>flageller</a:t>
            </a:r>
            <a:r>
              <a:rPr lang="en-US" sz="3100" b="1" dirty="0">
                <a:solidFill>
                  <a:srgbClr val="C00000"/>
                </a:solidFill>
                <a:latin typeface="Trebuchet MS"/>
                <a:cs typeface="+mj-cs"/>
              </a:rPr>
              <a:t> antigen(H-Ag)</a:t>
            </a: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: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Heat labile 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Consist of proteins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They are effect by weak acid and alcohol.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cs typeface="+mj-cs"/>
              </a:rPr>
              <a:t>Example : Flagella of </a:t>
            </a:r>
            <a:r>
              <a:rPr lang="en-US" sz="3100" b="1" i="1" dirty="0">
                <a:solidFill>
                  <a:prstClr val="black"/>
                </a:solidFill>
                <a:cs typeface="+mj-cs"/>
              </a:rPr>
              <a:t>Salmonella</a:t>
            </a:r>
            <a:r>
              <a:rPr lang="en-US" sz="3100" b="1" dirty="0">
                <a:solidFill>
                  <a:prstClr val="black"/>
                </a:solidFill>
                <a:cs typeface="+mj-cs"/>
              </a:rPr>
              <a:t> spp.</a:t>
            </a:r>
            <a:endParaRPr lang="en-US" sz="3100" b="1" dirty="0">
              <a:solidFill>
                <a:prstClr val="black"/>
              </a:solidFill>
              <a:latin typeface="Trebuchet MS"/>
              <a:cs typeface="+mj-cs"/>
            </a:endParaRP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3100" b="1" dirty="0">
                <a:solidFill>
                  <a:srgbClr val="C00000"/>
                </a:solidFill>
                <a:latin typeface="Trebuchet MS"/>
                <a:cs typeface="+mj-cs"/>
              </a:rPr>
              <a:t>Capsular </a:t>
            </a:r>
            <a:r>
              <a:rPr lang="en-US" sz="3100" b="1" dirty="0" err="1">
                <a:solidFill>
                  <a:srgbClr val="C00000"/>
                </a:solidFill>
                <a:latin typeface="Trebuchet MS"/>
                <a:cs typeface="+mj-cs"/>
              </a:rPr>
              <a:t>Ags</a:t>
            </a:r>
            <a:r>
              <a:rPr lang="en-US" sz="3100" b="1" dirty="0">
                <a:solidFill>
                  <a:srgbClr val="C00000"/>
                </a:solidFill>
                <a:latin typeface="Trebuchet MS"/>
                <a:cs typeface="+mj-cs"/>
              </a:rPr>
              <a:t> (vi-Ag):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Heat labile </a:t>
            </a:r>
          </a:p>
          <a:p>
            <a:pPr marL="27432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dirty="0">
                <a:solidFill>
                  <a:prstClr val="black"/>
                </a:solidFill>
                <a:latin typeface="Trebuchet MS"/>
                <a:cs typeface="+mj-cs"/>
              </a:rPr>
              <a:t>   Like the capsule of </a:t>
            </a:r>
            <a:r>
              <a:rPr lang="en-US" sz="3100" b="1" i="1" dirty="0">
                <a:solidFill>
                  <a:prstClr val="black"/>
                </a:solidFill>
                <a:latin typeface="Trebuchet MS"/>
                <a:cs typeface="+mj-cs"/>
              </a:rPr>
              <a:t>E. coli</a:t>
            </a:r>
            <a:r>
              <a:rPr lang="en-US" sz="3100" b="1" dirty="0">
                <a:solidFill>
                  <a:prstClr val="black"/>
                </a:solidFill>
                <a:latin typeface="Trebuchet MS"/>
              </a:rPr>
              <a:t>, </a:t>
            </a:r>
            <a:r>
              <a:rPr lang="en-US" sz="3100" b="1" i="1" dirty="0" err="1">
                <a:solidFill>
                  <a:prstClr val="black"/>
                </a:solidFill>
                <a:latin typeface="Trebuchet MS"/>
              </a:rPr>
              <a:t>Klebsiella</a:t>
            </a:r>
            <a:r>
              <a:rPr lang="en-US" sz="3100" b="1" i="1" dirty="0">
                <a:solidFill>
                  <a:prstClr val="black"/>
                </a:solidFill>
                <a:latin typeface="Trebuchet MS"/>
              </a:rPr>
              <a:t> pneumonia</a:t>
            </a:r>
          </a:p>
          <a:p>
            <a:pPr marL="27432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3100" b="1" i="1" dirty="0">
                <a:solidFill>
                  <a:prstClr val="black"/>
                </a:solidFill>
                <a:latin typeface="Trebuchet MS"/>
              </a:rPr>
              <a:t> </a:t>
            </a:r>
            <a:r>
              <a:rPr lang="en-US" sz="3100" b="1" dirty="0">
                <a:solidFill>
                  <a:prstClr val="black"/>
                </a:solidFill>
                <a:latin typeface="Trebuchet MS"/>
              </a:rPr>
              <a:t> 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endParaRPr lang="en-US" sz="3100" b="1" dirty="0">
              <a:solidFill>
                <a:prstClr val="black"/>
              </a:solidFill>
              <a:latin typeface="Trebuchet MS"/>
            </a:endParaRPr>
          </a:p>
          <a:p>
            <a:endParaRPr lang="ar-IQ" dirty="0"/>
          </a:p>
        </p:txBody>
      </p:sp>
      <p:pic>
        <p:nvPicPr>
          <p:cNvPr id="4" name="Picture 4" descr="http://microbewiki.kenyon.edu/images/thumb/7/7a/Salmonella_antigens.jpg/200px-Salmonella_antige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630" y="2631221"/>
            <a:ext cx="2123728" cy="3861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816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u="sng" dirty="0">
                <a:solidFill>
                  <a:srgbClr val="00B0F0"/>
                </a:solidFill>
              </a:rPr>
              <a:t>Method for preparation of somatic antigen:</a:t>
            </a:r>
            <a:endParaRPr lang="ar-IQ" sz="3600" b="1" i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3"/>
            <a:ext cx="8208912" cy="5610497"/>
          </a:xfrm>
        </p:spPr>
        <p:txBody>
          <a:bodyPr>
            <a:normAutofit fontScale="85000" lnSpcReduction="20000"/>
          </a:bodyPr>
          <a:lstStyle/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Isolation and identification of the bacteria.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Overgrowth of the bacteria.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Harvesting the bacterial culture with </a:t>
            </a:r>
            <a:r>
              <a:rPr lang="en-US" sz="2400" b="1" dirty="0" err="1">
                <a:solidFill>
                  <a:prstClr val="black"/>
                </a:solidFill>
                <a:latin typeface="Trebuchet MS"/>
                <a:cs typeface="+mj-cs"/>
              </a:rPr>
              <a:t>pbs</a:t>
            </a: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 via </a:t>
            </a:r>
            <a:r>
              <a:rPr lang="en-US" sz="2400" b="1" dirty="0">
                <a:solidFill>
                  <a:srgbClr val="FF0000"/>
                </a:solidFill>
                <a:latin typeface="Trebuchet MS"/>
                <a:cs typeface="+mj-cs"/>
              </a:rPr>
              <a:t>harvester</a:t>
            </a: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rebuchet MS"/>
                <a:cs typeface="+mj-cs"/>
              </a:rPr>
              <a:t>glass</a:t>
            </a: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rebuchet MS"/>
                <a:cs typeface="+mj-cs"/>
              </a:rPr>
              <a:t>rod</a:t>
            </a: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Collect the bacterial suspension by syringe and then killed by boiling in water bath for 1-2hrs.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Sterility test should be done to insure that the bacteria are killed by heating.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Washing the bacterial suspension 3 times with PBS by centrifugation 3000 rpm/30 minute.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For preservative the O-Ag, formal saline 0.3% should be added.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Finally we can do the standardization either by using the </a:t>
            </a:r>
            <a:r>
              <a:rPr lang="en-US" sz="2400" b="1" dirty="0" err="1">
                <a:solidFill>
                  <a:prstClr val="black"/>
                </a:solidFill>
                <a:latin typeface="Trebuchet MS"/>
                <a:cs typeface="+mj-cs"/>
              </a:rPr>
              <a:t>hemocytometer</a:t>
            </a: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 chamber or by using </a:t>
            </a:r>
            <a:r>
              <a:rPr lang="en-US" sz="2400" b="1" dirty="0" err="1">
                <a:solidFill>
                  <a:prstClr val="black"/>
                </a:solidFill>
                <a:latin typeface="Trebuchet MS"/>
                <a:cs typeface="+mj-cs"/>
              </a:rPr>
              <a:t>Mcfarland</a:t>
            </a:r>
            <a:r>
              <a:rPr lang="en-US" sz="2400" b="1" dirty="0">
                <a:solidFill>
                  <a:prstClr val="black"/>
                </a:solidFill>
                <a:latin typeface="Trebuchet MS"/>
                <a:cs typeface="+mj-cs"/>
              </a:rPr>
              <a:t> tubes to measures the turbidity.</a:t>
            </a:r>
          </a:p>
          <a:p>
            <a:pPr marL="0" indent="0" algn="l">
              <a:buNone/>
            </a:pPr>
            <a:endParaRPr lang="ar-IQ" sz="2400" dirty="0"/>
          </a:p>
        </p:txBody>
      </p:sp>
      <p:pic>
        <p:nvPicPr>
          <p:cNvPr id="4" name="Picture 4" descr="http://www.marvistavet.com/assets/images/agar_plate_growing_bacter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124744"/>
            <a:ext cx="2907014" cy="1152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830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904656"/>
          </a:xfrm>
        </p:spPr>
        <p:txBody>
          <a:bodyPr>
            <a:normAutofit/>
          </a:bodyPr>
          <a:lstStyle/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prstClr val="black"/>
                </a:solidFill>
              </a:rPr>
              <a:t>It is the same methods of preparation of O-Ag with some modification: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srgbClr val="00B050"/>
                </a:solidFill>
              </a:rPr>
              <a:t>Reagents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</a:rPr>
              <a:t>   We can use nutrient broth instead of Nutrient agar.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en-US" sz="2400" b="1" dirty="0">
                <a:solidFill>
                  <a:prstClr val="black"/>
                </a:solidFill>
              </a:rPr>
              <a:t>   Formal saline 0.6%.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srgbClr val="00B050"/>
                </a:solidFill>
              </a:rPr>
              <a:t>The method: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prstClr val="black"/>
                </a:solidFill>
              </a:rPr>
              <a:t>As the previous method, but the bacterial suspension will be killed </a:t>
            </a:r>
            <a:r>
              <a:rPr lang="en-US" sz="2400" b="1" dirty="0">
                <a:solidFill>
                  <a:srgbClr val="C00000"/>
                </a:solidFill>
              </a:rPr>
              <a:t>by adding 0.6% formal saline for 24 hrs.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prstClr val="black"/>
                </a:solidFill>
              </a:rPr>
              <a:t>Washing 3 times with PBS and then add 0.3% formal saline.</a:t>
            </a:r>
          </a:p>
          <a:p>
            <a:pPr marL="0" indent="0" algn="l">
              <a:buNone/>
            </a:pPr>
            <a:endParaRPr lang="ar-IQ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Method for preparation of </a:t>
            </a:r>
            <a:r>
              <a:rPr kumimoji="0" lang="en-US" sz="3200" b="1" i="1" u="sng" strike="noStrike" kern="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flageller</a:t>
            </a:r>
            <a:r>
              <a:rPr kumimoji="0" lang="en-US" sz="3200" b="1" i="1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 Ag</a:t>
            </a:r>
            <a:r>
              <a:rPr kumimoji="0" 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:</a:t>
            </a:r>
            <a:br>
              <a:rPr kumimoji="0" lang="en-US" sz="3200" b="1" i="1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</a:br>
            <a:endParaRPr kumimoji="0" lang="ar-IQ" sz="3200" b="1" i="1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0882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i="1" u="sng" dirty="0">
                <a:solidFill>
                  <a:srgbClr val="00B0F0"/>
                </a:solidFill>
              </a:rPr>
              <a:t>McFarland standards</a:t>
            </a:r>
            <a:r>
              <a:rPr lang="en-US" sz="3200" b="1" i="1" u="sng" dirty="0"/>
              <a:t>:</a:t>
            </a:r>
            <a:br>
              <a:rPr lang="en-US" sz="3200" b="1" i="1" u="sng" dirty="0"/>
            </a:br>
            <a:endParaRPr lang="ar-IQ" sz="32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661248"/>
          </a:xfrm>
        </p:spPr>
        <p:txBody>
          <a:bodyPr/>
          <a:lstStyle/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It is a standard tube by which we can measure the turbidity of the tube</a:t>
            </a:r>
            <a:r>
              <a:rPr lang="en-US" sz="2400" b="1" dirty="0">
                <a:solidFill>
                  <a:prstClr val="black"/>
                </a:solidFill>
              </a:rPr>
              <a:t>.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ar-SA" sz="2400" b="1" dirty="0">
                <a:solidFill>
                  <a:prstClr val="black"/>
                </a:solidFill>
                <a:cs typeface="Tahoma"/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"The turbidity of our tube should be the same as the turbidity of McFarland tube</a:t>
            </a:r>
            <a:r>
              <a:rPr lang="ar-SA" sz="2400" b="1" dirty="0">
                <a:solidFill>
                  <a:prstClr val="black"/>
                </a:solidFill>
                <a:cs typeface="Tahoma"/>
              </a:rPr>
              <a:t> ".</a:t>
            </a:r>
            <a:endParaRPr lang="en-US" sz="2400" b="1" dirty="0">
              <a:solidFill>
                <a:prstClr val="black"/>
              </a:solidFill>
            </a:endParaRPr>
          </a:p>
          <a:p>
            <a:pPr marL="274320" lvl="0" indent="-274320" algn="l" rtl="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400" b="1" dirty="0">
                <a:solidFill>
                  <a:srgbClr val="00B050"/>
                </a:solidFill>
              </a:rPr>
              <a:t>McFarland standards are used as a reference to adjust the </a:t>
            </a:r>
            <a:r>
              <a:rPr lang="en-US" sz="2400" b="1" dirty="0">
                <a:solidFill>
                  <a:srgbClr val="00B050"/>
                </a:solidFill>
                <a:hlinkClick r:id="rId2" tooltip="Turbidity"/>
              </a:rPr>
              <a:t>turbidity</a:t>
            </a:r>
            <a:r>
              <a:rPr lang="en-US" sz="2400" b="1" dirty="0">
                <a:solidFill>
                  <a:srgbClr val="00B050"/>
                </a:solidFill>
              </a:rPr>
              <a:t> of </a:t>
            </a:r>
            <a:r>
              <a:rPr lang="en-US" sz="2400" b="1" u="sng" dirty="0">
                <a:solidFill>
                  <a:srgbClr val="00B050"/>
                </a:solidFill>
                <a:hlinkClick r:id="rId3" tooltip="Bacteria"/>
              </a:rPr>
              <a:t>bacterial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u="sng" dirty="0">
                <a:solidFill>
                  <a:srgbClr val="00B050"/>
                </a:solidFill>
                <a:hlinkClick r:id="rId4" tooltip="Suspension (chemistry)"/>
              </a:rPr>
              <a:t>suspensions</a:t>
            </a:r>
            <a:r>
              <a:rPr lang="en-US" sz="2400" b="1" dirty="0">
                <a:solidFill>
                  <a:srgbClr val="00B050"/>
                </a:solidFill>
              </a:rPr>
              <a:t> so that the number of bacteria will be within a given range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89771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McFarland standards:</a:t>
            </a:r>
            <a:br>
              <a:rPr lang="en-US" dirty="0"/>
            </a:br>
            <a:endParaRPr lang="ar-IQ" dirty="0"/>
          </a:p>
        </p:txBody>
      </p:sp>
      <p:pic>
        <p:nvPicPr>
          <p:cNvPr id="4" name="Content Placeholder 3" descr="http://dc337.4shared.com/doc/Fd6Jvolz/preview_html_1605ec28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748883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84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713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2</vt:lpstr>
      <vt:lpstr>Office Theme</vt:lpstr>
      <vt:lpstr>Practical Immunology Antigens Preparation  </vt:lpstr>
      <vt:lpstr>PowerPoint Presentation</vt:lpstr>
      <vt:lpstr>PowerPoint Presentation</vt:lpstr>
      <vt:lpstr>PowerPoint Presentation</vt:lpstr>
      <vt:lpstr>Types of bacterial antigens</vt:lpstr>
      <vt:lpstr>Method for preparation of somatic antigen:</vt:lpstr>
      <vt:lpstr>Method for preparation of flageller Ag: </vt:lpstr>
      <vt:lpstr>McFarland standards: </vt:lpstr>
      <vt:lpstr>McFarland standards: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Immunology Antigens Preparation {Third Class 2018-2019}</dc:title>
  <dc:creator>windows</dc:creator>
  <cp:lastModifiedBy>roua jassim</cp:lastModifiedBy>
  <cp:revision>19</cp:revision>
  <dcterms:modified xsi:type="dcterms:W3CDTF">2023-10-04T07:04:53Z</dcterms:modified>
</cp:coreProperties>
</file>