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69" r:id="rId3"/>
    <p:sldId id="256" r:id="rId4"/>
    <p:sldId id="257" r:id="rId5"/>
    <p:sldId id="258" r:id="rId6"/>
    <p:sldId id="259" r:id="rId7"/>
    <p:sldId id="261" r:id="rId8"/>
    <p:sldId id="279" r:id="rId9"/>
    <p:sldId id="272" r:id="rId10"/>
    <p:sldId id="260" r:id="rId11"/>
    <p:sldId id="273" r:id="rId12"/>
    <p:sldId id="276" r:id="rId13"/>
    <p:sldId id="277" r:id="rId14"/>
    <p:sldId id="274" r:id="rId15"/>
    <p:sldId id="263" r:id="rId16"/>
    <p:sldId id="267" r:id="rId17"/>
    <p:sldId id="284" r:id="rId18"/>
    <p:sldId id="286" r:id="rId19"/>
    <p:sldId id="285" r:id="rId20"/>
    <p:sldId id="283" r:id="rId21"/>
    <p:sldId id="287" r:id="rId22"/>
    <p:sldId id="264" r:id="rId23"/>
    <p:sldId id="288" r:id="rId24"/>
    <p:sldId id="268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211" autoAdjust="0"/>
  </p:normalViewPr>
  <p:slideViewPr>
    <p:cSldViewPr>
      <p:cViewPr varScale="1">
        <p:scale>
          <a:sx n="64" d="100"/>
          <a:sy n="64" d="100"/>
        </p:scale>
        <p:origin x="-15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A37F8-E55A-4238-95F9-197032306C2D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D5317-CAC4-4400-9CCF-DAEAD4BB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5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0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2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2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5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2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3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2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C573F-C402-4B56-AF71-B351DC1340BA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46452-4206-4E57-AAD8-E54C22E1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8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29718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Invertebrates Lecture </a:t>
            </a:r>
            <a:r>
              <a:rPr lang="ar-IQ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ar-IQ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Phylum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Cnideria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(coelenterate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ar-IQ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ar-IQ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28600" y="3581400"/>
            <a:ext cx="8153400" cy="2590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2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5668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1- Polyp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asexually reproductive stage.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a tubular organism.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polyp is a sessile form which attaches to the sea floor.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 mouth opening located on the top of the polyp, and numerous of tentacle around the edge of the mouth opening.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Has a thin body wall consisting of two single layer of ectoderm and endoderm separated by narrow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mesogloea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2- Medusa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sexually reproductive stage.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Is an umbrella-shaped, jelly like.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Free swimming.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 mouth at the end of a central projection called a manubrium (the portion that bears the mouth at its tip).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Medusa has tentacle dangling from its oral surface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has wide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mesoglea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3352800" y="-1"/>
            <a:ext cx="2362200" cy="60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Body Forms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r="31370" b="30859"/>
          <a:stretch/>
        </p:blipFill>
        <p:spPr bwMode="auto">
          <a:xfrm>
            <a:off x="0" y="609600"/>
            <a:ext cx="914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98" t="-49806" r="103625" b="109962"/>
          <a:stretch/>
        </p:blipFill>
        <p:spPr bwMode="auto">
          <a:xfrm>
            <a:off x="0" y="942974"/>
            <a:ext cx="4329114" cy="291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352800" y="-1"/>
            <a:ext cx="2362200" cy="60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Body Forms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98" t="-49806" r="103625" b="109962"/>
          <a:stretch/>
        </p:blipFill>
        <p:spPr bwMode="auto">
          <a:xfrm>
            <a:off x="0" y="942974"/>
            <a:ext cx="4329114" cy="291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43" t="-45380" r="92870" b="105537"/>
          <a:stretch/>
        </p:blipFill>
        <p:spPr bwMode="auto">
          <a:xfrm>
            <a:off x="152400" y="1095374"/>
            <a:ext cx="4329114" cy="291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r="66727" b="49219"/>
          <a:stretch/>
        </p:blipFill>
        <p:spPr bwMode="auto">
          <a:xfrm>
            <a:off x="4307505" y="609600"/>
            <a:ext cx="429019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20849" r="46224" b="12173"/>
          <a:stretch/>
        </p:blipFill>
        <p:spPr bwMode="auto">
          <a:xfrm>
            <a:off x="152401" y="609599"/>
            <a:ext cx="4155104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r="68503" b="6203"/>
          <a:stretch/>
        </p:blipFill>
        <p:spPr bwMode="auto">
          <a:xfrm>
            <a:off x="152400" y="3095625"/>
            <a:ext cx="4329114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r="59860" b="33255"/>
          <a:stretch/>
        </p:blipFill>
        <p:spPr bwMode="auto">
          <a:xfrm>
            <a:off x="4307505" y="3112685"/>
            <a:ext cx="4298849" cy="338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76614" y="47626"/>
            <a:ext cx="2209800" cy="561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Medusa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10862" r="63149" b="47237"/>
          <a:stretch/>
        </p:blipFill>
        <p:spPr bwMode="auto">
          <a:xfrm>
            <a:off x="4332026" y="549508"/>
            <a:ext cx="4774529" cy="274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r="67517" b="27659"/>
          <a:stretch/>
        </p:blipFill>
        <p:spPr bwMode="auto">
          <a:xfrm>
            <a:off x="141027" y="618591"/>
            <a:ext cx="4190999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11334" r="57448" b="37733"/>
          <a:stretch/>
        </p:blipFill>
        <p:spPr bwMode="auto">
          <a:xfrm>
            <a:off x="141027" y="3200400"/>
            <a:ext cx="4443483" cy="34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1520" r="41818" b="11054"/>
          <a:stretch/>
        </p:blipFill>
        <p:spPr bwMode="auto">
          <a:xfrm>
            <a:off x="4550477" y="3200400"/>
            <a:ext cx="4571355" cy="341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221439" y="0"/>
            <a:ext cx="2221174" cy="549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Polyp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75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r="50000" b="37891"/>
          <a:stretch/>
        </p:blipFill>
        <p:spPr bwMode="auto">
          <a:xfrm>
            <a:off x="152400" y="76200"/>
            <a:ext cx="8915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9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8600" y="152401"/>
            <a:ext cx="8534400" cy="1142999"/>
          </a:xfrm>
        </p:spPr>
        <p:txBody>
          <a:bodyPr/>
          <a:lstStyle/>
          <a:p>
            <a:r>
              <a:rPr lang="en-US" dirty="0" smtClean="0"/>
              <a:t>Classification  of phylum </a:t>
            </a:r>
            <a:r>
              <a:rPr lang="en-US" dirty="0" err="1" smtClean="0"/>
              <a:t>Cnidaria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1- Class Hydrozoa 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 err="1" smtClean="0">
                <a:solidFill>
                  <a:schemeClr val="tx1"/>
                </a:solidFill>
              </a:rPr>
              <a:t>polup</a:t>
            </a:r>
            <a:r>
              <a:rPr lang="en-US" b="1" dirty="0" smtClean="0">
                <a:solidFill>
                  <a:schemeClr val="tx1"/>
                </a:solidFill>
              </a:rPr>
              <a:t> typically alternate with the medusa.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Mesoglea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gelatineous</a:t>
            </a:r>
            <a:r>
              <a:rPr lang="en-US" b="1" dirty="0" smtClean="0">
                <a:solidFill>
                  <a:schemeClr val="tx1"/>
                </a:solidFill>
              </a:rPr>
              <a:t>.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Gonads ectodermal 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Include :</a:t>
            </a:r>
            <a:r>
              <a:rPr lang="en-US" b="1" dirty="0" err="1" smtClean="0">
                <a:solidFill>
                  <a:schemeClr val="tx1"/>
                </a:solidFill>
              </a:rPr>
              <a:t>Hydrida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(</a:t>
            </a:r>
            <a:r>
              <a:rPr lang="en-US" b="1" i="1" dirty="0" smtClean="0">
                <a:solidFill>
                  <a:schemeClr val="accent2"/>
                </a:solidFill>
              </a:rPr>
              <a:t>Hydra), </a:t>
            </a:r>
            <a:r>
              <a:rPr lang="en-US" b="1" i="1" dirty="0" err="1" smtClean="0">
                <a:solidFill>
                  <a:schemeClr val="tx1"/>
                </a:solidFill>
              </a:rPr>
              <a:t>Calyptoblastea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</a:rPr>
              <a:t>Obelia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n-US" b="1" i="1" dirty="0" smtClean="0">
                <a:solidFill>
                  <a:schemeClr val="tx1"/>
                </a:solidFill>
              </a:rPr>
              <a:t>  </a:t>
            </a:r>
            <a:r>
              <a:rPr lang="en-US" b="1" i="1" dirty="0" err="1" smtClean="0">
                <a:solidFill>
                  <a:schemeClr val="tx1"/>
                </a:solidFill>
              </a:rPr>
              <a:t>Gymnoblastea</a:t>
            </a:r>
            <a:r>
              <a:rPr lang="en-US" b="1" i="1" dirty="0" smtClean="0">
                <a:solidFill>
                  <a:schemeClr val="tx1"/>
                </a:solidFill>
              </a:rPr>
              <a:t>(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</a:rPr>
              <a:t>Tubularia</a:t>
            </a:r>
            <a:r>
              <a:rPr lang="en-US" b="1" i="1" dirty="0" smtClean="0">
                <a:solidFill>
                  <a:schemeClr val="tx1"/>
                </a:solidFill>
              </a:rPr>
              <a:t>), </a:t>
            </a:r>
            <a:r>
              <a:rPr lang="en-US" b="1" i="1" dirty="0" err="1" smtClean="0">
                <a:solidFill>
                  <a:schemeClr val="tx1"/>
                </a:solidFill>
              </a:rPr>
              <a:t>Physalia-portuguese</a:t>
            </a:r>
            <a:r>
              <a:rPr lang="en-US" b="1" i="1" dirty="0" smtClean="0">
                <a:solidFill>
                  <a:schemeClr val="tx1"/>
                </a:solidFill>
              </a:rPr>
              <a:t> man of war (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</a:rPr>
              <a:t>physalia</a:t>
            </a:r>
            <a:r>
              <a:rPr lang="en-US" b="1" i="1" dirty="0" smtClean="0">
                <a:solidFill>
                  <a:schemeClr val="tx1"/>
                </a:solidFill>
              </a:rPr>
              <a:t>), </a:t>
            </a:r>
            <a:r>
              <a:rPr lang="en-US" b="1" i="1" dirty="0" err="1" smtClean="0">
                <a:solidFill>
                  <a:schemeClr val="tx1"/>
                </a:solidFill>
              </a:rPr>
              <a:t>Hydrocorallina</a:t>
            </a:r>
            <a:r>
              <a:rPr lang="en-US" b="1" i="1" dirty="0" smtClean="0">
                <a:solidFill>
                  <a:schemeClr val="tx1"/>
                </a:solidFill>
              </a:rPr>
              <a:t> (</a:t>
            </a:r>
            <a:r>
              <a:rPr lang="en-US" b="1" i="1" dirty="0" err="1" smtClean="0">
                <a:solidFill>
                  <a:schemeClr val="tx1"/>
                </a:solidFill>
              </a:rPr>
              <a:t>millipora</a:t>
            </a:r>
            <a:r>
              <a:rPr lang="en-US" b="1" i="1" dirty="0" smtClean="0">
                <a:solidFill>
                  <a:schemeClr val="tx1"/>
                </a:solidFill>
              </a:rPr>
              <a:t>), </a:t>
            </a:r>
            <a:r>
              <a:rPr lang="en-US" b="1" i="1" dirty="0" err="1" smtClean="0">
                <a:solidFill>
                  <a:schemeClr val="tx1"/>
                </a:solidFill>
              </a:rPr>
              <a:t>Trachylina</a:t>
            </a:r>
            <a:r>
              <a:rPr lang="en-US" b="1" i="1" dirty="0" smtClean="0">
                <a:solidFill>
                  <a:schemeClr val="tx1"/>
                </a:solidFill>
              </a:rPr>
              <a:t> (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</a:rPr>
              <a:t>Gonionemus</a:t>
            </a:r>
            <a:r>
              <a:rPr lang="en-US" b="1" i="1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39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11067" r="72273" b="54097"/>
          <a:stretch/>
        </p:blipFill>
        <p:spPr bwMode="auto">
          <a:xfrm>
            <a:off x="0" y="914400"/>
            <a:ext cx="36331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r="70507" b="49129"/>
          <a:stretch/>
        </p:blipFill>
        <p:spPr bwMode="auto">
          <a:xfrm>
            <a:off x="3633113" y="914400"/>
            <a:ext cx="551088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667000" y="32479"/>
            <a:ext cx="3352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</a:rPr>
              <a:t>Hydra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01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Obelia</a:t>
            </a:r>
            <a:r>
              <a:rPr lang="en-US" dirty="0" smtClean="0"/>
              <a:t> polyp colony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12083" r="47877" b="6250"/>
          <a:stretch/>
        </p:blipFill>
        <p:spPr bwMode="auto">
          <a:xfrm>
            <a:off x="91542" y="1143000"/>
            <a:ext cx="859525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8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i="1" dirty="0" err="1" smtClean="0"/>
              <a:t>Obelia</a:t>
            </a:r>
            <a:r>
              <a:rPr lang="en-US" dirty="0" smtClean="0"/>
              <a:t> medusa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40498" b="6250"/>
          <a:stretch/>
        </p:blipFill>
        <p:spPr bwMode="auto">
          <a:xfrm>
            <a:off x="304801" y="1143000"/>
            <a:ext cx="44195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belism.jpg (409×37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962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1219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Obelia</a:t>
            </a:r>
            <a:r>
              <a:rPr lang="en-US" dirty="0" smtClean="0"/>
              <a:t> life cycle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7620000" cy="518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35461" b="23959"/>
          <a:stretch/>
        </p:blipFill>
        <p:spPr bwMode="auto">
          <a:xfrm>
            <a:off x="533400" y="1371600"/>
            <a:ext cx="81534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7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r="71449" b="50976"/>
          <a:stretch/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26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Tubularia</a:t>
            </a:r>
            <a:r>
              <a:rPr lang="en-US" dirty="0" smtClean="0"/>
              <a:t> (polyp colony)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r="60996" b="22917"/>
          <a:stretch/>
        </p:blipFill>
        <p:spPr bwMode="auto">
          <a:xfrm>
            <a:off x="228600" y="1533993"/>
            <a:ext cx="8382000" cy="481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0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600"/>
          </a:xfrm>
        </p:spPr>
        <p:txBody>
          <a:bodyPr/>
          <a:lstStyle/>
          <a:p>
            <a:r>
              <a:rPr lang="en-US" i="1" dirty="0" err="1" smtClean="0"/>
              <a:t>Physalia</a:t>
            </a:r>
            <a:r>
              <a:rPr lang="en-US" dirty="0" smtClean="0"/>
              <a:t> colony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7543800" cy="480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2" r="42971" b="6250"/>
          <a:stretch/>
        </p:blipFill>
        <p:spPr bwMode="auto">
          <a:xfrm>
            <a:off x="243591" y="1457792"/>
            <a:ext cx="3871209" cy="486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r="75346" b="44749"/>
          <a:stretch/>
        </p:blipFill>
        <p:spPr bwMode="auto">
          <a:xfrm>
            <a:off x="4114800" y="1447800"/>
            <a:ext cx="4343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4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8600" y="304801"/>
            <a:ext cx="8458200" cy="1066799"/>
          </a:xfrm>
        </p:spPr>
        <p:txBody>
          <a:bodyPr/>
          <a:lstStyle/>
          <a:p>
            <a:r>
              <a:rPr lang="en-US" dirty="0" smtClean="0"/>
              <a:t>2. Class scyphozoan (jellyfish)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 err="1" smtClean="0">
                <a:solidFill>
                  <a:schemeClr val="tx1"/>
                </a:solidFill>
              </a:rPr>
              <a:t>polypoid</a:t>
            </a:r>
            <a:r>
              <a:rPr lang="en-US" b="1" dirty="0" smtClean="0">
                <a:solidFill>
                  <a:schemeClr val="tx1"/>
                </a:solidFill>
              </a:rPr>
              <a:t> form is small , </a:t>
            </a:r>
            <a:r>
              <a:rPr lang="en-US" b="1" dirty="0" err="1" smtClean="0">
                <a:solidFill>
                  <a:schemeClr val="tx1"/>
                </a:solidFill>
              </a:rPr>
              <a:t>medusoid</a:t>
            </a:r>
            <a:r>
              <a:rPr lang="en-US" b="1" dirty="0" smtClean="0">
                <a:solidFill>
                  <a:schemeClr val="tx1"/>
                </a:solidFill>
              </a:rPr>
              <a:t> from is dominant. 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Mesoglea</a:t>
            </a:r>
            <a:r>
              <a:rPr lang="en-US" b="1" dirty="0" smtClean="0">
                <a:solidFill>
                  <a:schemeClr val="tx1"/>
                </a:solidFill>
              </a:rPr>
              <a:t> cellular.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Gonads are </a:t>
            </a:r>
            <a:r>
              <a:rPr lang="en-US" b="1" dirty="0" err="1" smtClean="0">
                <a:solidFill>
                  <a:schemeClr val="tx1"/>
                </a:solidFill>
              </a:rPr>
              <a:t>gastrodermal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 err="1" smtClean="0">
                <a:solidFill>
                  <a:schemeClr val="tx1"/>
                </a:solidFill>
              </a:rPr>
              <a:t>gastrovascular</a:t>
            </a:r>
            <a:r>
              <a:rPr lang="en-US" b="1" dirty="0" smtClean="0">
                <a:solidFill>
                  <a:schemeClr val="tx1"/>
                </a:solidFill>
              </a:rPr>
              <a:t> cavity either in the adult or in the larva is subdivided by vertical septa.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Include four orders: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Stauromedosae</a:t>
            </a:r>
            <a:r>
              <a:rPr lang="en-US" b="1" dirty="0" smtClean="0">
                <a:solidFill>
                  <a:schemeClr val="tx1"/>
                </a:solidFill>
              </a:rPr>
              <a:t> , </a:t>
            </a:r>
            <a:r>
              <a:rPr lang="en-US" b="1" dirty="0" err="1" smtClean="0">
                <a:solidFill>
                  <a:schemeClr val="tx1"/>
                </a:solidFill>
              </a:rPr>
              <a:t>coronatae</a:t>
            </a:r>
            <a:r>
              <a:rPr lang="en-US" b="1" dirty="0" smtClean="0">
                <a:solidFill>
                  <a:schemeClr val="tx1"/>
                </a:solidFill>
              </a:rPr>
              <a:t> , </a:t>
            </a:r>
            <a:r>
              <a:rPr lang="en-US" b="1" dirty="0" err="1" smtClean="0">
                <a:solidFill>
                  <a:schemeClr val="tx1"/>
                </a:solidFill>
              </a:rPr>
              <a:t>semaeostomeae</a:t>
            </a:r>
            <a:r>
              <a:rPr lang="en-US" b="1" dirty="0" smtClean="0">
                <a:solidFill>
                  <a:schemeClr val="tx1"/>
                </a:solidFill>
              </a:rPr>
              <a:t> , and other </a:t>
            </a:r>
            <a:r>
              <a:rPr lang="en-US" b="1" dirty="0" err="1" smtClean="0">
                <a:solidFill>
                  <a:schemeClr val="tx1"/>
                </a:solidFill>
              </a:rPr>
              <a:t>rhuzostomeae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Aurelia medusa 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r="56427" b="14374"/>
          <a:stretch/>
        </p:blipFill>
        <p:spPr bwMode="auto">
          <a:xfrm>
            <a:off x="838200" y="1219200"/>
            <a:ext cx="7391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6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04800" y="76201"/>
            <a:ext cx="8153400" cy="990599"/>
          </a:xfrm>
        </p:spPr>
        <p:txBody>
          <a:bodyPr/>
          <a:lstStyle/>
          <a:p>
            <a:r>
              <a:rPr lang="en-US" dirty="0" smtClean="0"/>
              <a:t>Life cycle of jellyfish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8763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jellyfish pass through two different body </a:t>
            </a:r>
            <a:r>
              <a:rPr lang="en-US" dirty="0" err="1" smtClean="0"/>
              <a:t>froms</a:t>
            </a:r>
            <a:r>
              <a:rPr lang="en-US" dirty="0" smtClean="0"/>
              <a:t> during their life cycle.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Polyp stage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Medusa </a:t>
            </a:r>
            <a:r>
              <a:rPr lang="en-US" dirty="0" smtClean="0"/>
              <a:t>.</a:t>
            </a:r>
          </a:p>
          <a:p>
            <a:r>
              <a:rPr lang="en-US" dirty="0" smtClean="0"/>
              <a:t>Jellyfish are </a:t>
            </a:r>
            <a:r>
              <a:rPr lang="en-US" dirty="0" err="1" smtClean="0"/>
              <a:t>dioecious</a:t>
            </a:r>
            <a:r>
              <a:rPr lang="en-US" dirty="0" smtClean="0"/>
              <a:t>. A male releases his sperm into the surrounding water. the sperm then swims </a:t>
            </a:r>
            <a:r>
              <a:rPr lang="en-US" dirty="0" err="1" smtClean="0"/>
              <a:t>intothe</a:t>
            </a:r>
            <a:r>
              <a:rPr lang="en-US" dirty="0" smtClean="0"/>
              <a:t> mouth of the female </a:t>
            </a:r>
            <a:r>
              <a:rPr lang="en-US" dirty="0" err="1" smtClean="0"/>
              <a:t>jelly,allowing</a:t>
            </a:r>
            <a:r>
              <a:rPr lang="en-US" dirty="0" smtClean="0"/>
              <a:t> the fertilization of the ova process to begin .</a:t>
            </a:r>
          </a:p>
          <a:p>
            <a:r>
              <a:rPr lang="en-US" dirty="0" smtClean="0"/>
              <a:t>After fertilization and initial growth, a larval form ,called the </a:t>
            </a:r>
            <a:r>
              <a:rPr lang="en-US" dirty="0" err="1" smtClean="0">
                <a:solidFill>
                  <a:srgbClr val="FF0000"/>
                </a:solidFill>
              </a:rPr>
              <a:t>planula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/>
              <a:t>develops from the </a:t>
            </a:r>
            <a:r>
              <a:rPr lang="en-US" dirty="0" err="1" smtClean="0"/>
              <a:t>egg.the</a:t>
            </a:r>
            <a:r>
              <a:rPr lang="en-US" dirty="0" smtClean="0"/>
              <a:t> </a:t>
            </a:r>
            <a:r>
              <a:rPr lang="en-US" dirty="0" err="1" smtClean="0"/>
              <a:t>planula</a:t>
            </a:r>
            <a:r>
              <a:rPr lang="en-US" dirty="0" smtClean="0"/>
              <a:t> larva is small and covered with cilia. It settles onto a firm surface and develops into a polyp.</a:t>
            </a:r>
          </a:p>
          <a:p>
            <a:r>
              <a:rPr lang="en-US" dirty="0" smtClean="0"/>
              <a:t>The polyp is cup-shaped with tentacles surrounding a</a:t>
            </a:r>
            <a:r>
              <a:rPr lang="ar-IQ" dirty="0" smtClean="0"/>
              <a:t> </a:t>
            </a:r>
            <a:r>
              <a:rPr lang="en-US" dirty="0" smtClean="0"/>
              <a:t>single orifice.</a:t>
            </a:r>
          </a:p>
          <a:p>
            <a:r>
              <a:rPr lang="en-US" dirty="0" smtClean="0"/>
              <a:t>Once the polyp begins reproducing asexually by budding, its called a </a:t>
            </a:r>
            <a:r>
              <a:rPr lang="en-US" dirty="0" smtClean="0">
                <a:solidFill>
                  <a:srgbClr val="FF0000"/>
                </a:solidFill>
              </a:rPr>
              <a:t>segmenting polyp, or </a:t>
            </a:r>
            <a:r>
              <a:rPr lang="en-US" dirty="0" err="1" smtClean="0">
                <a:solidFill>
                  <a:srgbClr val="FF0000"/>
                </a:solidFill>
              </a:rPr>
              <a:t>scyphistoma</a:t>
            </a:r>
            <a:r>
              <a:rPr lang="en-US" dirty="0" smtClean="0"/>
              <a:t>. New </a:t>
            </a:r>
            <a:r>
              <a:rPr lang="en-US" dirty="0" err="1" smtClean="0"/>
              <a:t>scyphistomae</a:t>
            </a:r>
            <a:r>
              <a:rPr lang="en-US" dirty="0" smtClean="0"/>
              <a:t> may be produced by budding or new, immature jellies called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ephyra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may be formed. Many jellyfish can bud of new </a:t>
            </a:r>
            <a:r>
              <a:rPr lang="en-US" dirty="0" err="1" smtClean="0">
                <a:solidFill>
                  <a:srgbClr val="FF0000"/>
                </a:solidFill>
              </a:rPr>
              <a:t>medusae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directly from the </a:t>
            </a:r>
            <a:r>
              <a:rPr lang="en-US" dirty="0" err="1" smtClean="0"/>
              <a:t>medusan</a:t>
            </a:r>
            <a:r>
              <a:rPr lang="en-US" dirty="0" smtClean="0"/>
              <a:t> stage.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Life cycle of </a:t>
            </a:r>
            <a:r>
              <a:rPr lang="en-US" i="1" dirty="0" smtClean="0"/>
              <a:t>Aurelia</a:t>
            </a:r>
            <a:endParaRPr lang="en-US" i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49831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 r="63104" b="38125"/>
          <a:stretch/>
        </p:blipFill>
        <p:spPr bwMode="auto">
          <a:xfrm>
            <a:off x="228600" y="1066800"/>
            <a:ext cx="8686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رابط مستقيم 8"/>
          <p:cNvCxnSpPr/>
          <p:nvPr/>
        </p:nvCxnSpPr>
        <p:spPr>
          <a:xfrm>
            <a:off x="3962400" y="5029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9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8077200" cy="1447799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Phylum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Cnideria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(coelenterate)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8001000" cy="3886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Phylum </a:t>
            </a:r>
            <a:r>
              <a:rPr lang="en-US" sz="3600" b="1" dirty="0" err="1" smtClean="0">
                <a:solidFill>
                  <a:schemeClr val="tx1"/>
                </a:solidFill>
              </a:rPr>
              <a:t>cnidaria</a:t>
            </a:r>
            <a:r>
              <a:rPr lang="en-US" sz="3600" b="1" dirty="0" smtClean="0">
                <a:solidFill>
                  <a:schemeClr val="tx1"/>
                </a:solidFill>
              </a:rPr>
              <a:t> includes a diverse group about 10,000 living species .The name </a:t>
            </a:r>
            <a:r>
              <a:rPr lang="en-US" sz="3600" b="1" dirty="0" err="1" smtClean="0">
                <a:solidFill>
                  <a:schemeClr val="tx1"/>
                </a:solidFill>
              </a:rPr>
              <a:t>Cnideria</a:t>
            </a:r>
            <a:r>
              <a:rPr lang="en-US" sz="3600" b="1" dirty="0" smtClean="0">
                <a:solidFill>
                  <a:schemeClr val="tx1"/>
                </a:solidFill>
              </a:rPr>
              <a:t> refers to the specialized cells called </a:t>
            </a:r>
            <a:r>
              <a:rPr lang="en-US" sz="3600" b="1" dirty="0" err="1" smtClean="0">
                <a:solidFill>
                  <a:schemeClr val="tx1"/>
                </a:solidFill>
              </a:rPr>
              <a:t>Cnidocytes</a:t>
            </a:r>
            <a:r>
              <a:rPr lang="en-US" sz="3600" b="1" dirty="0" smtClean="0">
                <a:solidFill>
                  <a:schemeClr val="tx1"/>
                </a:solidFill>
              </a:rPr>
              <a:t> (Greek </a:t>
            </a:r>
            <a:r>
              <a:rPr lang="en-US" sz="3600" b="1" dirty="0" err="1" smtClean="0">
                <a:solidFill>
                  <a:schemeClr val="tx1"/>
                </a:solidFill>
              </a:rPr>
              <a:t>knide</a:t>
            </a:r>
            <a:r>
              <a:rPr lang="en-US" sz="3600" b="1" dirty="0" smtClean="0">
                <a:solidFill>
                  <a:schemeClr val="tx1"/>
                </a:solidFill>
              </a:rPr>
              <a:t> = nettle)which are unique to this phylum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1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38200" y="228599"/>
            <a:ext cx="7620000" cy="914401"/>
          </a:xfrm>
        </p:spPr>
        <p:txBody>
          <a:bodyPr>
            <a:normAutofit/>
          </a:bodyPr>
          <a:lstStyle/>
          <a:p>
            <a:r>
              <a:rPr lang="en-US" dirty="0" smtClean="0"/>
              <a:t>The main characters :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458200" cy="518160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Diploblastic  ,having </a:t>
            </a:r>
            <a:r>
              <a:rPr lang="en-US" sz="2800" b="1" dirty="0" err="1" smtClean="0">
                <a:solidFill>
                  <a:srgbClr val="FF0000"/>
                </a:solidFill>
              </a:rPr>
              <a:t>Ectodermis</a:t>
            </a:r>
            <a:r>
              <a:rPr lang="en-US" sz="2800" b="1" dirty="0" smtClean="0">
                <a:solidFill>
                  <a:schemeClr val="tx1"/>
                </a:solidFill>
              </a:rPr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Endodermis </a:t>
            </a:r>
            <a:r>
              <a:rPr lang="en-US" sz="2800" b="1" dirty="0" smtClean="0">
                <a:solidFill>
                  <a:schemeClr val="tx1"/>
                </a:solidFill>
              </a:rPr>
              <a:t>with a </a:t>
            </a:r>
            <a:r>
              <a:rPr lang="en-US" sz="2800" b="1" dirty="0" err="1" smtClean="0">
                <a:solidFill>
                  <a:schemeClr val="tx1"/>
                </a:solidFill>
              </a:rPr>
              <a:t>mesoglea</a:t>
            </a:r>
            <a:r>
              <a:rPr lang="en-US" sz="2800" b="1" dirty="0" smtClean="0">
                <a:solidFill>
                  <a:schemeClr val="tx1"/>
                </a:solidFill>
              </a:rPr>
              <a:t> layer between.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Cnidarian are a aquatic ,radially symmetrical animals.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Cnidarians have a </a:t>
            </a:r>
            <a:r>
              <a:rPr lang="en-US" sz="2800" b="1" dirty="0" err="1" smtClean="0">
                <a:solidFill>
                  <a:schemeClr val="tx1"/>
                </a:solidFill>
              </a:rPr>
              <a:t>cilited</a:t>
            </a:r>
            <a:r>
              <a:rPr lang="en-US" sz="2800" b="1" dirty="0" smtClean="0">
                <a:solidFill>
                  <a:schemeClr val="tx1"/>
                </a:solidFill>
              </a:rPr>
              <a:t> free </a:t>
            </a:r>
            <a:r>
              <a:rPr lang="en-US" sz="2800" b="1" dirty="0">
                <a:solidFill>
                  <a:schemeClr val="tx1"/>
                </a:solidFill>
              </a:rPr>
              <a:t>swimming larva </a:t>
            </a:r>
            <a:r>
              <a:rPr lang="en-US" sz="2800" b="1" dirty="0" smtClean="0">
                <a:solidFill>
                  <a:schemeClr val="tx1"/>
                </a:solidFill>
              </a:rPr>
              <a:t>called the </a:t>
            </a:r>
            <a:r>
              <a:rPr lang="en-US" sz="2800" b="1" dirty="0" err="1" smtClean="0">
                <a:solidFill>
                  <a:srgbClr val="FF0000"/>
                </a:solidFill>
              </a:rPr>
              <a:t>planula</a:t>
            </a:r>
            <a:r>
              <a:rPr lang="en-US" sz="2800" b="1" dirty="0" smtClean="0">
                <a:solidFill>
                  <a:schemeClr val="tx1"/>
                </a:solidFill>
              </a:rPr>
              <a:t> occurs in the life cycle of most cnidarians.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4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2"/>
                </a:solidFill>
              </a:rPr>
              <a:t>Cnidocytes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tx1"/>
                </a:solidFill>
              </a:rPr>
              <a:t>is specialized cells which are unique to and characteristic of all cnidarians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6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2484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</a:rPr>
              <a:t>5</a:t>
            </a:r>
            <a:r>
              <a:rPr lang="en-US" sz="3000" dirty="0" smtClean="0"/>
              <a:t>- The mouth is only opening in to the gut cavity, the tentacles are encircling the mouth.</a:t>
            </a:r>
          </a:p>
          <a:p>
            <a:r>
              <a:rPr lang="en-US" sz="3000" dirty="0" smtClean="0">
                <a:solidFill>
                  <a:schemeClr val="accent6"/>
                </a:solidFill>
              </a:rPr>
              <a:t>6</a:t>
            </a:r>
            <a:r>
              <a:rPr lang="en-US" sz="3000" dirty="0" smtClean="0"/>
              <a:t>- Cnidarians exhibit two body forms, the </a:t>
            </a:r>
            <a:r>
              <a:rPr lang="en-US" sz="3000" dirty="0" err="1" smtClean="0">
                <a:solidFill>
                  <a:schemeClr val="accent1"/>
                </a:solidFill>
              </a:rPr>
              <a:t>medusea</a:t>
            </a:r>
            <a:r>
              <a:rPr lang="en-US" sz="3000" dirty="0" smtClean="0"/>
              <a:t> and the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 polyp</a:t>
            </a:r>
            <a:r>
              <a:rPr lang="en-US" sz="3000" dirty="0" smtClean="0"/>
              <a:t>, which is mostly organized in a colony.</a:t>
            </a:r>
          </a:p>
          <a:p>
            <a:endParaRPr lang="en-US" sz="3000" dirty="0" smtClean="0"/>
          </a:p>
          <a:p>
            <a:r>
              <a:rPr lang="en-US" sz="3000" dirty="0" smtClean="0">
                <a:solidFill>
                  <a:schemeClr val="accent6"/>
                </a:solidFill>
              </a:rPr>
              <a:t>7</a:t>
            </a:r>
            <a:r>
              <a:rPr lang="en-US" sz="3000" dirty="0" smtClean="0"/>
              <a:t>-Respiration exchange occurs across the general body surface, by diffusion, nitrogenous wastes (ammonia) also diffuse through the body surface.</a:t>
            </a:r>
          </a:p>
          <a:p>
            <a:endParaRPr lang="en-US" sz="3000" dirty="0" smtClean="0"/>
          </a:p>
          <a:p>
            <a:r>
              <a:rPr lang="en-US" sz="3000" dirty="0" smtClean="0">
                <a:solidFill>
                  <a:schemeClr val="accent6"/>
                </a:solidFill>
              </a:rPr>
              <a:t>8</a:t>
            </a:r>
            <a:r>
              <a:rPr lang="en-US" sz="3000" dirty="0" smtClean="0"/>
              <a:t>-Almost all </a:t>
            </a:r>
            <a:r>
              <a:rPr lang="en-US" sz="3000" dirty="0" err="1" smtClean="0"/>
              <a:t>cnidaria</a:t>
            </a:r>
            <a:r>
              <a:rPr lang="en-US" sz="3000" dirty="0" smtClean="0"/>
              <a:t> are carnivorous, feed mainly on small crustaceans, contact with tentacles.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564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76201"/>
            <a:ext cx="7772400" cy="533399"/>
          </a:xfrm>
        </p:spPr>
        <p:txBody>
          <a:bodyPr>
            <a:noAutofit/>
          </a:bodyPr>
          <a:lstStyle/>
          <a:p>
            <a:r>
              <a:rPr lang="en-US" sz="3600" dirty="0" smtClean="0"/>
              <a:t>Body wall and cells of </a:t>
            </a:r>
            <a:r>
              <a:rPr lang="en-US" sz="3600" dirty="0" err="1" smtClean="0"/>
              <a:t>cnidaria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8915400" cy="6096000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 smtClean="0">
                <a:solidFill>
                  <a:schemeClr val="tx1"/>
                </a:solidFill>
              </a:rPr>
              <a:t>Body wall is composed of Epidermis, </a:t>
            </a:r>
            <a:r>
              <a:rPr lang="en-US" sz="3400" dirty="0" err="1" smtClean="0">
                <a:solidFill>
                  <a:schemeClr val="tx1"/>
                </a:solidFill>
              </a:rPr>
              <a:t>Mesoglea</a:t>
            </a:r>
            <a:r>
              <a:rPr lang="en-US" sz="3400" dirty="0" smtClean="0">
                <a:solidFill>
                  <a:schemeClr val="tx1"/>
                </a:solidFill>
              </a:rPr>
              <a:t>, and </a:t>
            </a:r>
            <a:r>
              <a:rPr lang="en-US" sz="3400" dirty="0" err="1" smtClean="0">
                <a:solidFill>
                  <a:schemeClr val="tx1"/>
                </a:solidFill>
              </a:rPr>
              <a:t>Gastrodermis</a:t>
            </a:r>
            <a:r>
              <a:rPr lang="en-US" sz="3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1- Epidermis cells</a:t>
            </a:r>
          </a:p>
          <a:p>
            <a:pPr algn="l"/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A- </a:t>
            </a:r>
            <a:r>
              <a:rPr lang="en-US" b="1" u="sng" dirty="0" err="1" smtClean="0">
                <a:solidFill>
                  <a:schemeClr val="accent6">
                    <a:lumMod val="75000"/>
                  </a:schemeClr>
                </a:solidFill>
              </a:rPr>
              <a:t>Myoepithelial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r>
              <a:rPr lang="en-US" dirty="0" smtClean="0">
                <a:solidFill>
                  <a:schemeClr val="tx1"/>
                </a:solidFill>
              </a:rPr>
              <a:t>, columnar or flattened , resting against the </a:t>
            </a:r>
            <a:r>
              <a:rPr lang="en-US" dirty="0" err="1" smtClean="0">
                <a:solidFill>
                  <a:schemeClr val="tx1"/>
                </a:solidFill>
              </a:rPr>
              <a:t>mesoglea</a:t>
            </a:r>
            <a:r>
              <a:rPr lang="en-US" dirty="0" smtClean="0">
                <a:solidFill>
                  <a:schemeClr val="tx1"/>
                </a:solidFill>
              </a:rPr>
              <a:t> they formed most of the epidermal surface.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B. Interstitial cells </a:t>
            </a:r>
            <a:r>
              <a:rPr lang="en-US" dirty="0" smtClean="0">
                <a:solidFill>
                  <a:schemeClr val="tx1"/>
                </a:solidFill>
              </a:rPr>
              <a:t>, located beneath the epidermal surface, it is rounded cells with large nuclei. These give rise to the sperm and eggs as well as to any other type of cells.</a:t>
            </a:r>
          </a:p>
          <a:p>
            <a:pPr algn="l"/>
            <a:r>
              <a:rPr lang="en-US" b="1" u="sng" dirty="0" err="1" smtClean="0">
                <a:solidFill>
                  <a:schemeClr val="accent6">
                    <a:lumMod val="75000"/>
                  </a:schemeClr>
                </a:solidFill>
              </a:rPr>
              <a:t>C.Cnidocytes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it is rounded or ovoid cell,, their function in prey capture, and many can inject a toxin they are located throughout the epidermis especially abundant on the tentacles 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D. Gland cell, </a:t>
            </a:r>
            <a:r>
              <a:rPr lang="en-US" dirty="0" smtClean="0">
                <a:solidFill>
                  <a:schemeClr val="tx1"/>
                </a:solidFill>
              </a:rPr>
              <a:t>they are found in the epidermis particularly in the adhesive basal disc and around the mouth. They are secreting mucus.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E. Sensory or receptor cell </a:t>
            </a:r>
            <a:r>
              <a:rPr lang="en-US" dirty="0" smtClean="0">
                <a:solidFill>
                  <a:schemeClr val="tx1"/>
                </a:solidFill>
              </a:rPr>
              <a:t>, elongated cells, located at the right angles to the epidermal surface, the base of each cell gives rise to a number of neuron processes , they are abundant on the tentacles.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F- nerve cells </a:t>
            </a:r>
            <a:r>
              <a:rPr lang="en-US" dirty="0" smtClean="0">
                <a:solidFill>
                  <a:schemeClr val="tx1"/>
                </a:solidFill>
              </a:rPr>
              <a:t>, located at the base of epidermis next to the </a:t>
            </a:r>
            <a:r>
              <a:rPr lang="en-US" dirty="0" err="1" smtClean="0">
                <a:solidFill>
                  <a:schemeClr val="tx1"/>
                </a:solidFill>
              </a:rPr>
              <a:t>mesoglea</a:t>
            </a:r>
            <a:r>
              <a:rPr lang="en-US" dirty="0" smtClean="0">
                <a:solidFill>
                  <a:schemeClr val="tx1"/>
                </a:solidFill>
              </a:rPr>
              <a:t>, forming net of the cells.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2.Gastrodermis cells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4864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A.Nutritive</a:t>
            </a:r>
            <a:r>
              <a:rPr lang="en-US" sz="4000" dirty="0" smtClean="0">
                <a:solidFill>
                  <a:srgbClr val="FF0000"/>
                </a:solidFill>
              </a:rPr>
              <a:t> cells</a:t>
            </a:r>
            <a:r>
              <a:rPr lang="en-US" sz="4000" dirty="0" smtClean="0"/>
              <a:t>, it is a </a:t>
            </a:r>
            <a:r>
              <a:rPr lang="en-US" sz="4000" dirty="0" err="1" smtClean="0"/>
              <a:t>myoepithelial</a:t>
            </a:r>
            <a:r>
              <a:rPr lang="en-US" sz="4000" dirty="0" smtClean="0"/>
              <a:t> similar to that of the epidermis, but it is ciliated, its function to capture and digest food.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B. Gland cell</a:t>
            </a:r>
            <a:r>
              <a:rPr lang="en-US" sz="4000" dirty="0" smtClean="0"/>
              <a:t>, </a:t>
            </a:r>
            <a:r>
              <a:rPr lang="en-US" sz="4000" dirty="0" err="1" smtClean="0"/>
              <a:t>cilited</a:t>
            </a:r>
            <a:r>
              <a:rPr lang="en-US" sz="4000" dirty="0" smtClean="0"/>
              <a:t> cells, secreting the digestive enzymes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0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2083" r="55988" b="21073"/>
          <a:stretch/>
        </p:blipFill>
        <p:spPr bwMode="auto">
          <a:xfrm>
            <a:off x="152400" y="152400"/>
            <a:ext cx="8991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9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r="57723" b="27149"/>
          <a:stretch/>
        </p:blipFill>
        <p:spPr bwMode="auto">
          <a:xfrm>
            <a:off x="838200" y="1219200"/>
            <a:ext cx="7620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286000" y="76200"/>
            <a:ext cx="3886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tx1"/>
                </a:solidFill>
              </a:rPr>
              <a:t>Cnidocytes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833</Words>
  <Application>Microsoft Office PowerPoint</Application>
  <PresentationFormat>On-screen Show (4:3)</PresentationFormat>
  <Paragraphs>83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نسق Office</vt:lpstr>
      <vt:lpstr>Invertebrates Lecture  Phylum Cnideria (coelenterate) </vt:lpstr>
      <vt:lpstr>PowerPoint Presentation</vt:lpstr>
      <vt:lpstr>Phylum Cnideria (coelenterate)</vt:lpstr>
      <vt:lpstr>The main characters :</vt:lpstr>
      <vt:lpstr>PowerPoint Presentation</vt:lpstr>
      <vt:lpstr>Body wall and cells of cnidaria </vt:lpstr>
      <vt:lpstr>2.Gastrodermis cells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 of phylum Cnidaria </vt:lpstr>
      <vt:lpstr>PowerPoint Presentation</vt:lpstr>
      <vt:lpstr>Obelia polyp colony</vt:lpstr>
      <vt:lpstr>Obelia medusa</vt:lpstr>
      <vt:lpstr>Obelia life cycle</vt:lpstr>
      <vt:lpstr>Tubularia (polyp colony)</vt:lpstr>
      <vt:lpstr>Physalia colony</vt:lpstr>
      <vt:lpstr>2. Class scyphozoan (jellyfish)</vt:lpstr>
      <vt:lpstr>Aurelia medusa </vt:lpstr>
      <vt:lpstr>Life cycle of jellyfish </vt:lpstr>
      <vt:lpstr>Life cycle of Aurelia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Phylum Cnideria</dc:title>
  <dc:creator>DR.Ahmed Saker 2o1O</dc:creator>
  <cp:lastModifiedBy>Maher</cp:lastModifiedBy>
  <cp:revision>39</cp:revision>
  <dcterms:created xsi:type="dcterms:W3CDTF">2015-10-26T19:30:56Z</dcterms:created>
  <dcterms:modified xsi:type="dcterms:W3CDTF">2019-10-01T16:44:28Z</dcterms:modified>
</cp:coreProperties>
</file>