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0" r:id="rId2"/>
    <p:sldId id="282" r:id="rId3"/>
    <p:sldId id="343" r:id="rId4"/>
    <p:sldId id="289" r:id="rId5"/>
    <p:sldId id="281" r:id="rId6"/>
    <p:sldId id="292" r:id="rId7"/>
    <p:sldId id="290" r:id="rId8"/>
    <p:sldId id="279" r:id="rId9"/>
    <p:sldId id="344" r:id="rId10"/>
    <p:sldId id="335" r:id="rId11"/>
    <p:sldId id="336" r:id="rId12"/>
    <p:sldId id="337" r:id="rId13"/>
    <p:sldId id="338" r:id="rId14"/>
    <p:sldId id="340" r:id="rId15"/>
    <p:sldId id="34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990C6-D83C-41B0-A505-559F65BB0A57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ABA0C-B03E-42BB-9D7B-6244E8C98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13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4A2F-47F0-4A80-8258-BC19A5096B08}" type="datetime1">
              <a:rPr lang="en-US" smtClean="0"/>
              <a:t>11/18/2024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03CC-58D8-4E3F-A3D9-89F386C2F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12295-62F7-4E2E-84D3-DF5875782209}" type="datetime1">
              <a:rPr lang="en-US" smtClean="0"/>
              <a:t>11/18/2024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03CC-58D8-4E3F-A3D9-89F386C2F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86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DF262-5A7E-45E4-8EFF-50430E41BA4A}" type="datetime1">
              <a:rPr lang="en-US" smtClean="0"/>
              <a:t>11/18/2024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03CC-58D8-4E3F-A3D9-89F386C2F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01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4A0F-E33B-4EEB-8209-D10F8384FD1D}" type="datetime1">
              <a:rPr lang="en-US" smtClean="0"/>
              <a:t>11/18/2024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03CC-58D8-4E3F-A3D9-89F386C2F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302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13CB-4DAB-4448-8426-FF341FFFF5C8}" type="datetime1">
              <a:rPr lang="en-US" smtClean="0"/>
              <a:t>11/18/2024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03CC-58D8-4E3F-A3D9-89F386C2F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6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BE60-C9F5-42B8-9E32-F2F138A1FC3D}" type="datetime1">
              <a:rPr lang="en-US" smtClean="0"/>
              <a:t>11/18/2024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03CC-58D8-4E3F-A3D9-89F386C2F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60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43ADA-34DC-4A10-A77D-D62FDE8D62B4}" type="datetime1">
              <a:rPr lang="en-US" smtClean="0"/>
              <a:t>11/18/2024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03CC-58D8-4E3F-A3D9-89F386C2F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76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9023-C3F5-4898-A97E-A6C751A549F2}" type="datetime1">
              <a:rPr lang="en-US" smtClean="0"/>
              <a:t>11/18/2024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03CC-58D8-4E3F-A3D9-89F386C2F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81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CC12-00C8-4C49-B1FD-88F28668AF5F}" type="datetime1">
              <a:rPr lang="en-US" smtClean="0"/>
              <a:t>11/18/2024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03CC-58D8-4E3F-A3D9-89F386C2F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78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70A4-79FC-4121-81CF-77FF48C3493D}" type="datetime1">
              <a:rPr lang="en-US" smtClean="0"/>
              <a:t>11/18/2024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03CC-58D8-4E3F-A3D9-89F386C2F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0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B1D5-32A7-4876-92B8-AD2DF603AD72}" type="datetime1">
              <a:rPr lang="en-US" smtClean="0"/>
              <a:t>11/18/2024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03CC-58D8-4E3F-A3D9-89F386C2F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27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E4D62-FFE6-467C-8D4B-D630A8DDF280}" type="datetime1">
              <a:rPr lang="en-US" smtClean="0"/>
              <a:t>11/18/2024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203CC-58D8-4E3F-A3D9-89F386C2F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6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rlz=1C1GGRV_enIQ845IQ845&amp;q=Animal&amp;stick=H4sIAAAAAAAAAONgVmLXz9U3yErKfsRoxC3w8sc9YSnNSWtOXmNU5uIKzsgvd80rySypFBLlYoOyuKU4uWB6eBaxsjnmZeYm5gAAN9UgWEkAAAA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629400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Phylum : </a:t>
            </a:r>
            <a:r>
              <a:rPr lang="en-US" sz="7200" b="1" dirty="0" err="1" smtClean="0">
                <a:solidFill>
                  <a:srgbClr val="FF0000"/>
                </a:solidFill>
              </a:rPr>
              <a:t>Rotifera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br>
              <a:rPr lang="en-US" sz="7200" b="1" dirty="0" smtClean="0">
                <a:solidFill>
                  <a:srgbClr val="FF0000"/>
                </a:solidFill>
              </a:rPr>
            </a:br>
            <a:r>
              <a:rPr lang="ar-IQ" sz="7200" b="1" dirty="0" smtClean="0">
                <a:solidFill>
                  <a:srgbClr val="FF0000"/>
                </a:solidFill>
              </a:rPr>
              <a:t>شعبة </a:t>
            </a:r>
            <a:r>
              <a:rPr lang="ar-IQ" sz="7200" b="1" dirty="0" err="1" smtClean="0">
                <a:solidFill>
                  <a:srgbClr val="FF0000"/>
                </a:solidFill>
              </a:rPr>
              <a:t>الدولابيات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03CC-58D8-4E3F-A3D9-89F386C2F4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77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0"/>
            <a:ext cx="8991600" cy="6858000"/>
          </a:xfrm>
        </p:spPr>
        <p:txBody>
          <a:bodyPr/>
          <a:lstStyle/>
          <a:p>
            <a:pPr algn="l"/>
            <a:r>
              <a:rPr lang="en-US" b="1" u="sng" dirty="0">
                <a:solidFill>
                  <a:srgbClr val="FF0000"/>
                </a:solidFill>
                <a:latin typeface="arial"/>
              </a:rPr>
              <a:t>What kingdom is rotifer?</a:t>
            </a:r>
          </a:p>
          <a:p>
            <a:pPr algn="l"/>
            <a:r>
              <a:rPr lang="en-US" dirty="0" smtClean="0">
                <a:solidFill>
                  <a:srgbClr val="222222"/>
                </a:solidFill>
                <a:latin typeface="arial"/>
                <a:hlinkClick r:id="rId2"/>
              </a:rPr>
              <a:t>Animal</a:t>
            </a:r>
            <a:endParaRPr lang="en-US" dirty="0" smtClean="0">
              <a:solidFill>
                <a:srgbClr val="222222"/>
              </a:solidFill>
              <a:latin typeface="arial"/>
            </a:endParaRPr>
          </a:p>
          <a:p>
            <a:pPr algn="l"/>
            <a:r>
              <a:rPr lang="en-US" b="1" u="sng" dirty="0" smtClean="0">
                <a:solidFill>
                  <a:srgbClr val="FF0000"/>
                </a:solidFill>
                <a:latin typeface="arial"/>
              </a:rPr>
              <a:t>What </a:t>
            </a:r>
            <a:r>
              <a:rPr lang="en-US" b="1" u="sng" dirty="0">
                <a:solidFill>
                  <a:srgbClr val="FF0000"/>
                </a:solidFill>
                <a:latin typeface="arial"/>
              </a:rPr>
              <a:t>are common features of animals?</a:t>
            </a:r>
          </a:p>
          <a:p>
            <a:pPr algn="l"/>
            <a:r>
              <a:rPr lang="en-US" dirty="0">
                <a:solidFill>
                  <a:srgbClr val="222222"/>
                </a:solidFill>
                <a:latin typeface="arial"/>
              </a:rPr>
              <a:t>All animals are eukaryotic, multicellular organisms, and most animals have complex tissue structure with differentiated and specialized tissue. Animals are heterotrophs; they must consume living or dead organisms since they cannot synthesize their own food and can be carnivores, herbivores, omnivores, or parasites</a:t>
            </a:r>
          </a:p>
          <a:p>
            <a:pPr algn="l"/>
            <a:endParaRPr lang="en-US" dirty="0" smtClean="0">
              <a:solidFill>
                <a:srgbClr val="222222"/>
              </a:solidFill>
              <a:latin typeface="arial"/>
            </a:endParaRPr>
          </a:p>
          <a:p>
            <a:pPr algn="l"/>
            <a:endParaRPr lang="en-US" dirty="0">
              <a:solidFill>
                <a:srgbClr val="222222"/>
              </a:solidFill>
              <a:latin typeface="arial"/>
            </a:endParaRPr>
          </a:p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03CC-58D8-4E3F-A3D9-89F386C2F4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6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763000" cy="5943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/>
              </a:rPr>
              <a:t>What do rotifers do</a:t>
            </a:r>
            <a:r>
              <a:rPr lang="en-US" b="1" dirty="0" smtClean="0">
                <a:solidFill>
                  <a:srgbClr val="202124"/>
                </a:solidFill>
                <a:latin typeface="arial"/>
              </a:rPr>
              <a:t>?</a:t>
            </a:r>
            <a:r>
              <a:rPr lang="en-US" b="1" dirty="0">
                <a:solidFill>
                  <a:srgbClr val="202124"/>
                </a:solidFill>
                <a:latin typeface="arial"/>
              </a:rPr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/>
              </a:rPr>
              <a:t>Are rotifers harmful or helpful</a:t>
            </a:r>
            <a:r>
              <a:rPr lang="en-US" b="1" dirty="0">
                <a:solidFill>
                  <a:srgbClr val="202124"/>
                </a:solidFill>
                <a:latin typeface="arial"/>
              </a:rPr>
              <a:t>? </a:t>
            </a:r>
            <a:r>
              <a:rPr lang="en-US" b="1" dirty="0">
                <a:solidFill>
                  <a:schemeClr val="accent1"/>
                </a:solidFill>
                <a:latin typeface="arial"/>
              </a:rPr>
              <a:t>Why are rotifers important to humans?</a:t>
            </a:r>
          </a:p>
          <a:p>
            <a:r>
              <a:rPr lang="en-US" dirty="0">
                <a:solidFill>
                  <a:srgbClr val="202124"/>
                </a:solidFill>
                <a:latin typeface="arial"/>
              </a:rPr>
              <a:t>Rotifers in the wild have little significance to humans. They may have some </a:t>
            </a:r>
            <a:r>
              <a:rPr lang="en-US" dirty="0" smtClean="0">
                <a:solidFill>
                  <a:srgbClr val="202124"/>
                </a:solidFill>
                <a:latin typeface="arial"/>
              </a:rPr>
              <a:t>economic</a:t>
            </a:r>
            <a:r>
              <a:rPr lang="en-US" dirty="0">
                <a:solidFill>
                  <a:srgbClr val="202124"/>
                </a:solidFill>
                <a:latin typeface="arial"/>
              </a:rPr>
              <a:t> significance,  </a:t>
            </a:r>
          </a:p>
          <a:p>
            <a:r>
              <a:rPr lang="en-US" dirty="0">
                <a:solidFill>
                  <a:srgbClr val="202124"/>
                </a:solidFill>
                <a:latin typeface="arial"/>
              </a:rPr>
              <a:t>The </a:t>
            </a:r>
            <a:r>
              <a:rPr lang="en-US" b="1" dirty="0">
                <a:solidFill>
                  <a:srgbClr val="202124"/>
                </a:solidFill>
                <a:latin typeface="arial"/>
              </a:rPr>
              <a:t>rotifers</a:t>
            </a:r>
            <a:r>
              <a:rPr lang="en-US" dirty="0">
                <a:solidFill>
                  <a:srgbClr val="202124"/>
                </a:solidFill>
                <a:latin typeface="arial"/>
              </a:rPr>
              <a:t> are filter feeders that will eat dead material, algae, and other microscopic living organisms, and are therefore very important components of aquatic food webs. </a:t>
            </a:r>
            <a:endParaRPr lang="en-US" dirty="0" smtClean="0">
              <a:solidFill>
                <a:srgbClr val="202124"/>
              </a:solidFill>
              <a:latin typeface="arial"/>
            </a:endParaRPr>
          </a:p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03CC-58D8-4E3F-A3D9-89F386C2F4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32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763000" cy="65532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arial"/>
              </a:rPr>
              <a:t>What is the function of the </a:t>
            </a:r>
            <a:r>
              <a:rPr lang="en-US" b="1" u="sng" dirty="0" err="1">
                <a:solidFill>
                  <a:srgbClr val="FF0000"/>
                </a:solidFill>
                <a:latin typeface="arial"/>
              </a:rPr>
              <a:t>Mastax</a:t>
            </a:r>
            <a:r>
              <a:rPr lang="en-US" b="1" u="sng" dirty="0">
                <a:solidFill>
                  <a:srgbClr val="FF0000"/>
                </a:solidFill>
                <a:latin typeface="arial"/>
              </a:rPr>
              <a:t>?</a:t>
            </a:r>
          </a:p>
          <a:p>
            <a:r>
              <a:rPr lang="en-US" sz="4400" dirty="0">
                <a:solidFill>
                  <a:srgbClr val="202124"/>
                </a:solidFill>
                <a:latin typeface="arial"/>
              </a:rPr>
              <a:t>The </a:t>
            </a:r>
            <a:r>
              <a:rPr lang="en-US" sz="4400" dirty="0" err="1">
                <a:solidFill>
                  <a:srgbClr val="202124"/>
                </a:solidFill>
                <a:latin typeface="arial"/>
              </a:rPr>
              <a:t>mastax</a:t>
            </a:r>
            <a:r>
              <a:rPr lang="en-US" sz="4400" dirty="0">
                <a:solidFill>
                  <a:srgbClr val="202124"/>
                </a:solidFill>
                <a:latin typeface="arial"/>
              </a:rPr>
              <a:t> and associated </a:t>
            </a:r>
            <a:r>
              <a:rPr lang="en-US" sz="4400" dirty="0" err="1">
                <a:solidFill>
                  <a:srgbClr val="202124"/>
                </a:solidFill>
                <a:latin typeface="arial"/>
              </a:rPr>
              <a:t>trophi</a:t>
            </a:r>
            <a:r>
              <a:rPr lang="en-US" sz="4400" dirty="0">
                <a:solidFill>
                  <a:srgbClr val="202124"/>
                </a:solidFill>
                <a:latin typeface="arial"/>
              </a:rPr>
              <a:t> are highly </a:t>
            </a:r>
            <a:r>
              <a:rPr lang="en-US" sz="4400" dirty="0" smtClean="0">
                <a:solidFill>
                  <a:srgbClr val="202124"/>
                </a:solidFill>
                <a:latin typeface="arial"/>
              </a:rPr>
              <a:t>adaptive. </a:t>
            </a:r>
            <a:r>
              <a:rPr lang="en-US" sz="4400" dirty="0">
                <a:solidFill>
                  <a:srgbClr val="202124"/>
                </a:solidFill>
                <a:latin typeface="arial"/>
              </a:rPr>
              <a:t>The primary function of the </a:t>
            </a:r>
            <a:r>
              <a:rPr lang="en-US" sz="4400" dirty="0" err="1">
                <a:solidFill>
                  <a:srgbClr val="202124"/>
                </a:solidFill>
                <a:latin typeface="arial"/>
              </a:rPr>
              <a:t>mastax</a:t>
            </a:r>
            <a:r>
              <a:rPr lang="en-US" sz="4400" dirty="0">
                <a:solidFill>
                  <a:srgbClr val="202124"/>
                </a:solidFill>
                <a:latin typeface="arial"/>
              </a:rPr>
              <a:t> is to grind food particles, however, common adaptations are for grasping or sucking in complete food particles or the contents of large prey.</a:t>
            </a:r>
          </a:p>
          <a:p>
            <a:endParaRPr lang="ar-IQ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03CC-58D8-4E3F-A3D9-89F386C2F45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8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7056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arial"/>
              </a:rPr>
              <a:t>Do rotifers move?</a:t>
            </a:r>
          </a:p>
          <a:p>
            <a:r>
              <a:rPr lang="en-US" sz="4000" dirty="0">
                <a:solidFill>
                  <a:srgbClr val="202124"/>
                </a:solidFill>
                <a:latin typeface="arial"/>
              </a:rPr>
              <a:t>There are a variety of different shapes of </a:t>
            </a:r>
            <a:r>
              <a:rPr lang="en-US" sz="4000" b="1" dirty="0">
                <a:solidFill>
                  <a:srgbClr val="202124"/>
                </a:solidFill>
                <a:latin typeface="arial"/>
              </a:rPr>
              <a:t>rotifer</a:t>
            </a:r>
            <a:r>
              <a:rPr lang="en-US" sz="4000" dirty="0">
                <a:solidFill>
                  <a:srgbClr val="202124"/>
                </a:solidFill>
                <a:latin typeface="arial"/>
              </a:rPr>
              <a:t>. ... </a:t>
            </a:r>
            <a:r>
              <a:rPr lang="en-US" sz="4000" b="1" dirty="0">
                <a:solidFill>
                  <a:srgbClr val="202124"/>
                </a:solidFill>
                <a:latin typeface="arial"/>
              </a:rPr>
              <a:t>Rotifers</a:t>
            </a:r>
            <a:r>
              <a:rPr lang="en-US" sz="4000" dirty="0">
                <a:solidFill>
                  <a:srgbClr val="202124"/>
                </a:solidFill>
                <a:latin typeface="arial"/>
              </a:rPr>
              <a:t> may be free swimming and truly planktonic, others </a:t>
            </a:r>
            <a:r>
              <a:rPr lang="en-US" sz="4000" b="1" dirty="0">
                <a:solidFill>
                  <a:srgbClr val="202124"/>
                </a:solidFill>
                <a:latin typeface="arial"/>
              </a:rPr>
              <a:t>move</a:t>
            </a:r>
            <a:r>
              <a:rPr lang="en-US" sz="4000" dirty="0">
                <a:solidFill>
                  <a:srgbClr val="202124"/>
                </a:solidFill>
                <a:latin typeface="arial"/>
              </a:rPr>
              <a:t> by </a:t>
            </a:r>
            <a:r>
              <a:rPr lang="en-US" sz="4000" dirty="0" smtClean="0">
                <a:solidFill>
                  <a:srgbClr val="202124"/>
                </a:solidFill>
                <a:latin typeface="arial"/>
              </a:rPr>
              <a:t>inch worming </a:t>
            </a:r>
            <a:r>
              <a:rPr lang="en-US" sz="4000" dirty="0">
                <a:solidFill>
                  <a:srgbClr val="202124"/>
                </a:solidFill>
                <a:latin typeface="arial"/>
              </a:rPr>
              <a:t>along the substrate whilst some are sessile</a:t>
            </a:r>
            <a:r>
              <a:rPr lang="en-US" sz="4000" dirty="0" smtClean="0">
                <a:solidFill>
                  <a:srgbClr val="202124"/>
                </a:solidFill>
                <a:latin typeface="arial"/>
              </a:rPr>
              <a:t>,. </a:t>
            </a:r>
            <a:r>
              <a:rPr lang="en-US" sz="4000" dirty="0">
                <a:solidFill>
                  <a:srgbClr val="202124"/>
                </a:solidFill>
                <a:latin typeface="arial"/>
              </a:rPr>
              <a:t>About 25 species are colonial, either sessile or </a:t>
            </a:r>
            <a:r>
              <a:rPr lang="en-US" sz="4000" dirty="0" smtClean="0">
                <a:solidFill>
                  <a:srgbClr val="202124"/>
                </a:solidFill>
                <a:latin typeface="arial"/>
              </a:rPr>
              <a:t>planktonic.</a:t>
            </a:r>
            <a:endParaRPr lang="en-US" sz="4000" dirty="0">
              <a:solidFill>
                <a:srgbClr val="202124"/>
              </a:solidFill>
              <a:latin typeface="arial"/>
            </a:endParaRPr>
          </a:p>
          <a:p>
            <a:endParaRPr lang="ar-IQ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03CC-58D8-4E3F-A3D9-89F386C2F4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686800" cy="64008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"/>
              </a:rPr>
              <a:t>Are </a:t>
            </a:r>
            <a:r>
              <a:rPr lang="en-US" sz="5400" dirty="0">
                <a:solidFill>
                  <a:srgbClr val="FF0000"/>
                </a:solidFill>
                <a:latin typeface="arial"/>
              </a:rPr>
              <a:t>rotifers dangerous?</a:t>
            </a:r>
          </a:p>
          <a:p>
            <a:r>
              <a:rPr lang="en-US" sz="5400" dirty="0" smtClean="0">
                <a:solidFill>
                  <a:srgbClr val="202124"/>
                </a:solidFill>
                <a:latin typeface="arial"/>
              </a:rPr>
              <a:t>No</a:t>
            </a:r>
            <a:r>
              <a:rPr lang="en-US" sz="5400" dirty="0">
                <a:solidFill>
                  <a:srgbClr val="202124"/>
                </a:solidFill>
                <a:latin typeface="arial"/>
              </a:rPr>
              <a:t>, </a:t>
            </a:r>
            <a:r>
              <a:rPr lang="en-US" sz="5400" b="1" dirty="0">
                <a:solidFill>
                  <a:srgbClr val="202124"/>
                </a:solidFill>
                <a:latin typeface="arial"/>
              </a:rPr>
              <a:t>rotifers</a:t>
            </a:r>
            <a:r>
              <a:rPr lang="en-US" sz="5400" dirty="0">
                <a:solidFill>
                  <a:srgbClr val="202124"/>
                </a:solidFill>
                <a:latin typeface="arial"/>
              </a:rPr>
              <a:t> are not parasitic or pathogenic</a:t>
            </a:r>
          </a:p>
          <a:p>
            <a:endParaRPr lang="ar-IQ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03CC-58D8-4E3F-A3D9-89F386C2F45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1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991600" cy="65532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arial"/>
              </a:rPr>
              <a:t>What does rotifer mean?</a:t>
            </a:r>
          </a:p>
          <a:p>
            <a:r>
              <a:rPr lang="en-US" dirty="0" smtClean="0">
                <a:solidFill>
                  <a:srgbClr val="202124"/>
                </a:solidFill>
                <a:latin typeface="arial"/>
              </a:rPr>
              <a:t>.</a:t>
            </a:r>
            <a:r>
              <a:rPr lang="en-US" dirty="0">
                <a:solidFill>
                  <a:srgbClr val="202124"/>
                </a:solidFill>
                <a:latin typeface="arial"/>
              </a:rPr>
              <a:t> </a:t>
            </a:r>
            <a:r>
              <a:rPr lang="en-US" b="1" dirty="0">
                <a:solidFill>
                  <a:srgbClr val="202124"/>
                </a:solidFill>
                <a:latin typeface="arial"/>
              </a:rPr>
              <a:t>Rotifers</a:t>
            </a:r>
            <a:r>
              <a:rPr lang="en-US" dirty="0">
                <a:solidFill>
                  <a:srgbClr val="202124"/>
                </a:solidFill>
                <a:latin typeface="arial"/>
              </a:rPr>
              <a:t> are so named because the circular arrangement of moving cilia (tiny </a:t>
            </a:r>
            <a:r>
              <a:rPr lang="en-US" dirty="0" smtClean="0">
                <a:solidFill>
                  <a:srgbClr val="202124"/>
                </a:solidFill>
                <a:latin typeface="arial"/>
              </a:rPr>
              <a:t>hair like </a:t>
            </a:r>
            <a:r>
              <a:rPr lang="en-US" dirty="0">
                <a:solidFill>
                  <a:srgbClr val="202124"/>
                </a:solidFill>
                <a:latin typeface="arial"/>
              </a:rPr>
              <a:t>structures) at the front end resembles a rotating wheel.</a:t>
            </a:r>
          </a:p>
          <a:p>
            <a:r>
              <a:rPr lang="en-US" b="1" u="sng" dirty="0">
                <a:solidFill>
                  <a:srgbClr val="FF0000"/>
                </a:solidFill>
                <a:latin typeface="arial"/>
              </a:rPr>
              <a:t>What is the term for the jaws of a rotifer?</a:t>
            </a:r>
          </a:p>
          <a:p>
            <a:r>
              <a:rPr lang="en-US" dirty="0">
                <a:solidFill>
                  <a:srgbClr val="202124"/>
                </a:solidFill>
                <a:latin typeface="arial"/>
              </a:rPr>
              <a:t>The </a:t>
            </a:r>
            <a:r>
              <a:rPr lang="en-US" b="1" dirty="0">
                <a:solidFill>
                  <a:srgbClr val="202124"/>
                </a:solidFill>
                <a:latin typeface="arial"/>
              </a:rPr>
              <a:t>jaws</a:t>
            </a:r>
            <a:r>
              <a:rPr lang="en-US" dirty="0">
                <a:solidFill>
                  <a:srgbClr val="202124"/>
                </a:solidFill>
                <a:latin typeface="arial"/>
              </a:rPr>
              <a:t> of </a:t>
            </a:r>
            <a:r>
              <a:rPr lang="en-US" b="1" dirty="0">
                <a:solidFill>
                  <a:srgbClr val="202124"/>
                </a:solidFill>
                <a:latin typeface="arial"/>
              </a:rPr>
              <a:t>rotifers</a:t>
            </a:r>
            <a:r>
              <a:rPr lang="en-US" dirty="0">
                <a:solidFill>
                  <a:srgbClr val="202124"/>
                </a:solidFill>
                <a:latin typeface="arial"/>
              </a:rPr>
              <a:t>, </a:t>
            </a:r>
            <a:r>
              <a:rPr lang="en-US" b="1" dirty="0">
                <a:solidFill>
                  <a:srgbClr val="202124"/>
                </a:solidFill>
                <a:latin typeface="arial"/>
              </a:rPr>
              <a:t>called</a:t>
            </a:r>
            <a:r>
              <a:rPr lang="en-US" dirty="0">
                <a:solidFill>
                  <a:srgbClr val="202124"/>
                </a:solidFill>
                <a:latin typeface="arial"/>
              </a:rPr>
              <a:t> </a:t>
            </a:r>
            <a:r>
              <a:rPr lang="en-US" dirty="0" err="1">
                <a:solidFill>
                  <a:srgbClr val="202124"/>
                </a:solidFill>
                <a:latin typeface="arial"/>
              </a:rPr>
              <a:t>trophi</a:t>
            </a:r>
            <a:r>
              <a:rPr lang="en-US" dirty="0">
                <a:solidFill>
                  <a:srgbClr val="202124"/>
                </a:solidFill>
                <a:latin typeface="arial"/>
              </a:rPr>
              <a:t>, are located in a muscular pharynx, which is termed the </a:t>
            </a:r>
            <a:r>
              <a:rPr lang="en-US" dirty="0" err="1" smtClean="0">
                <a:solidFill>
                  <a:srgbClr val="FF0000"/>
                </a:solidFill>
                <a:latin typeface="arial"/>
              </a:rPr>
              <a:t>Mastax</a:t>
            </a:r>
            <a:r>
              <a:rPr lang="en-US" dirty="0">
                <a:solidFill>
                  <a:srgbClr val="202124"/>
                </a:solidFill>
                <a:latin typeface="arial"/>
              </a:rPr>
              <a:t>. Nine different kinds of </a:t>
            </a:r>
            <a:r>
              <a:rPr lang="en-US" dirty="0" err="1">
                <a:solidFill>
                  <a:srgbClr val="202124"/>
                </a:solidFill>
                <a:latin typeface="arial"/>
              </a:rPr>
              <a:t>trophi</a:t>
            </a:r>
            <a:r>
              <a:rPr lang="en-US" dirty="0">
                <a:solidFill>
                  <a:srgbClr val="202124"/>
                </a:solidFill>
                <a:latin typeface="arial"/>
              </a:rPr>
              <a:t> have been recognized. ... Diversity in form and function within </a:t>
            </a:r>
            <a:r>
              <a:rPr lang="en-US" dirty="0" err="1">
                <a:solidFill>
                  <a:srgbClr val="202124"/>
                </a:solidFill>
                <a:latin typeface="arial"/>
              </a:rPr>
              <a:t>Rotifera</a:t>
            </a:r>
            <a:endParaRPr lang="en-US" dirty="0">
              <a:solidFill>
                <a:srgbClr val="202124"/>
              </a:solidFill>
              <a:latin typeface="arial"/>
            </a:endParaRPr>
          </a:p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03CC-58D8-4E3F-A3D9-89F386C2F45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0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924800" cy="7619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General characters of </a:t>
            </a:r>
            <a:r>
              <a:rPr lang="en-US" dirty="0" err="1" smtClean="0"/>
              <a:t>Rotifera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914400"/>
            <a:ext cx="8991600" cy="5638800"/>
          </a:xfrm>
        </p:spPr>
        <p:txBody>
          <a:bodyPr>
            <a:no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chemeClr val="tx1"/>
                </a:solidFill>
              </a:rPr>
              <a:t>Rotifera</a:t>
            </a:r>
            <a:r>
              <a:rPr lang="en-US" sz="2400" b="1" dirty="0" smtClean="0">
                <a:solidFill>
                  <a:schemeClr val="tx1"/>
                </a:solidFill>
              </a:rPr>
              <a:t> are  microscopic , they are mainly freshwater ,and some species found in marine and humid terrestrial habitats.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Bilateral symmetry 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The general body plan consist of : head , neck , trunk(body) and the foot with two or three toes, contains adhesive glands permitting temporary attachment to objects.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The  head has ciliated lobes or corona ( crown) that draw food into the mouth and help the swim.  The characteristic movement of these cilia suggests  a spinning wheel, hence the group name rotifer (wheel bearer)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The rotifers are </a:t>
            </a:r>
            <a:r>
              <a:rPr lang="en-US" sz="2400" b="1" dirty="0" err="1" smtClean="0">
                <a:solidFill>
                  <a:schemeClr val="tx1"/>
                </a:solidFill>
              </a:rPr>
              <a:t>pseudocoelomates</a:t>
            </a:r>
            <a:r>
              <a:rPr lang="en-US" sz="2400" b="1" dirty="0" smtClean="0">
                <a:solidFill>
                  <a:schemeClr val="tx1"/>
                </a:solidFill>
              </a:rPr>
              <a:t> .</a:t>
            </a:r>
          </a:p>
          <a:p>
            <a:pPr marL="514350" indent="-514350" algn="l">
              <a:buFont typeface="+mj-lt"/>
              <a:buAutoNum type="arabicPeriod"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03CC-58D8-4E3F-A3D9-89F386C2F4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4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705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The digestive system consists of a mouth , </a:t>
            </a:r>
            <a:r>
              <a:rPr lang="en-US" dirty="0" smtClean="0"/>
              <a:t>and</a:t>
            </a:r>
            <a:r>
              <a:rPr lang="en-US" u="sng" dirty="0" smtClean="0"/>
              <a:t> </a:t>
            </a:r>
            <a:r>
              <a:rPr lang="en-US" u="sng" dirty="0"/>
              <a:t>a specialized pharynx called the </a:t>
            </a:r>
            <a:r>
              <a:rPr lang="en-US" b="1" u="sng" dirty="0" err="1" smtClean="0">
                <a:solidFill>
                  <a:srgbClr val="FF0000"/>
                </a:solidFill>
              </a:rPr>
              <a:t>Mastax</a:t>
            </a:r>
            <a:r>
              <a:rPr lang="en-US" b="1" u="sng" dirty="0">
                <a:solidFill>
                  <a:srgbClr val="FF0000"/>
                </a:solidFill>
              </a:rPr>
              <a:t>,</a:t>
            </a:r>
            <a:r>
              <a:rPr lang="en-US" u="sng" dirty="0"/>
              <a:t> with its </a:t>
            </a:r>
            <a:r>
              <a:rPr lang="en-US" u="sng" dirty="0" err="1"/>
              <a:t>cuticular</a:t>
            </a:r>
            <a:r>
              <a:rPr lang="en-US" u="sng" dirty="0"/>
              <a:t> lining differentiated</a:t>
            </a:r>
            <a:r>
              <a:rPr lang="en-US" b="1" u="sng" dirty="0"/>
              <a:t> into </a:t>
            </a:r>
            <a:r>
              <a:rPr lang="en-US" b="1" u="sng" dirty="0" err="1" smtClean="0">
                <a:solidFill>
                  <a:srgbClr val="FF0000"/>
                </a:solidFill>
              </a:rPr>
              <a:t>Trophi</a:t>
            </a:r>
            <a:r>
              <a:rPr lang="en-US" b="1" u="sng" dirty="0">
                <a:solidFill>
                  <a:srgbClr val="FF0000"/>
                </a:solidFill>
              </a:rPr>
              <a:t>, </a:t>
            </a:r>
            <a:r>
              <a:rPr lang="en-US" b="1" u="sng" dirty="0"/>
              <a:t>a series of pieces that act as jaws </a:t>
            </a:r>
            <a:r>
              <a:rPr lang="en-US" b="1" u="sng" dirty="0" smtClean="0"/>
              <a:t>.</a:t>
            </a:r>
            <a:r>
              <a:rPr lang="en-US" b="1" dirty="0" smtClean="0"/>
              <a:t>and  </a:t>
            </a:r>
            <a:r>
              <a:rPr lang="en-US" b="1" dirty="0"/>
              <a:t>have esophagus , stomach , digestive glands , intestine and anus . They are feed on bacteria and algae, protozoa  and detritus 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The </a:t>
            </a:r>
            <a:r>
              <a:rPr lang="en-US" b="1" dirty="0"/>
              <a:t>excretory system consists of ciliated cells ( flame cells).</a:t>
            </a:r>
          </a:p>
          <a:p>
            <a:r>
              <a:rPr lang="en-US" b="1" dirty="0"/>
              <a:t>Nerve cells cluster in the head region .</a:t>
            </a:r>
          </a:p>
          <a:p>
            <a:r>
              <a:rPr lang="en-US" b="1" dirty="0"/>
              <a:t>Reproductive  system is simple , consisting in the female of ovary , yolk  gland , and oviduct .in male  of testis and sperm  duct . </a:t>
            </a:r>
          </a:p>
          <a:p>
            <a:r>
              <a:rPr lang="en-US" b="1" dirty="0"/>
              <a:t>The reproductive duct , </a:t>
            </a:r>
            <a:r>
              <a:rPr lang="en-US" b="1" dirty="0" err="1"/>
              <a:t>inestine</a:t>
            </a:r>
            <a:r>
              <a:rPr lang="en-US" b="1" dirty="0"/>
              <a:t> and  excretory system  (bladder) unite to form cloaca.</a:t>
            </a:r>
          </a:p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03CC-58D8-4E3F-A3D9-89F386C2F4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83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Classification of </a:t>
            </a:r>
            <a:r>
              <a:rPr lang="en-US" dirty="0" err="1" smtClean="0"/>
              <a:t>Rotifera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838200"/>
            <a:ext cx="9067800" cy="60198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Class </a:t>
            </a:r>
            <a:r>
              <a:rPr lang="en-US" b="1" dirty="0" err="1" smtClean="0">
                <a:solidFill>
                  <a:srgbClr val="FF0000"/>
                </a:solidFill>
              </a:rPr>
              <a:t>Bdelloidea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: </a:t>
            </a:r>
            <a:r>
              <a:rPr lang="en-US" sz="2000" b="1" dirty="0" smtClean="0"/>
              <a:t>Does </a:t>
            </a:r>
            <a:r>
              <a:rPr lang="en-US" sz="2000" b="1" dirty="0"/>
              <a:t>not have </a:t>
            </a:r>
            <a:r>
              <a:rPr lang="en-US" sz="2000" b="1" dirty="0" err="1"/>
              <a:t>cuticular</a:t>
            </a:r>
            <a:r>
              <a:rPr lang="en-US" sz="2000" b="1" dirty="0"/>
              <a:t> covering (</a:t>
            </a:r>
            <a:r>
              <a:rPr lang="en-US" sz="2000" b="1" dirty="0" err="1"/>
              <a:t>lorica</a:t>
            </a:r>
            <a:r>
              <a:rPr lang="en-US" sz="2000" b="1" dirty="0"/>
              <a:t>)</a:t>
            </a:r>
            <a:r>
              <a:rPr lang="en-US" sz="2000" b="1" dirty="0" smtClean="0"/>
              <a:t>with 2 ovaries , male have never been observed , and the females appear to be </a:t>
            </a:r>
            <a:r>
              <a:rPr lang="en-US" sz="2000" b="1" dirty="0" err="1" smtClean="0"/>
              <a:t>obligatery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parthenogenic</a:t>
            </a:r>
            <a:r>
              <a:rPr lang="en-US" sz="2000" b="1" dirty="0" smtClean="0"/>
              <a:t>  ( asexual ) produce diploid eggs that hatch into diploid females </a:t>
            </a:r>
            <a:r>
              <a:rPr lang="en-US" sz="2000" dirty="0" smtClean="0"/>
              <a:t>. </a:t>
            </a:r>
            <a:r>
              <a:rPr lang="en-US" sz="2400" dirty="0" smtClean="0"/>
              <a:t>Ex. </a:t>
            </a:r>
            <a:r>
              <a:rPr lang="en-US" sz="2400" i="1" dirty="0" err="1" smtClean="0">
                <a:solidFill>
                  <a:srgbClr val="FF0000"/>
                </a:solidFill>
              </a:rPr>
              <a:t>Philodina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.</a:t>
            </a:r>
            <a:r>
              <a:rPr lang="en-US" sz="200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Class </a:t>
            </a:r>
            <a:r>
              <a:rPr lang="en-US" b="1" dirty="0" err="1" smtClean="0">
                <a:solidFill>
                  <a:srgbClr val="FF0000"/>
                </a:solidFill>
              </a:rPr>
              <a:t>Monogononta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/>
              <a:t>:</a:t>
            </a:r>
            <a:r>
              <a:rPr lang="en-US" sz="2000" b="1" dirty="0"/>
              <a:t>have </a:t>
            </a:r>
            <a:r>
              <a:rPr lang="en-US" sz="2000" b="1" dirty="0" err="1"/>
              <a:t>cuticular</a:t>
            </a:r>
            <a:r>
              <a:rPr lang="en-US" sz="2000" b="1" dirty="0"/>
              <a:t> covering (</a:t>
            </a:r>
            <a:r>
              <a:rPr lang="en-US" sz="2000" b="1" dirty="0" err="1"/>
              <a:t>lorica</a:t>
            </a:r>
            <a:r>
              <a:rPr lang="en-US" sz="2000" b="1" dirty="0" smtClean="0"/>
              <a:t>), with 1 ovary , sexual reproduction has been observed, although males are few. EX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Brachionus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2000" b="1" dirty="0" smtClean="0"/>
              <a:t>Females produce two kinds of eggs  :</a:t>
            </a:r>
          </a:p>
          <a:p>
            <a:r>
              <a:rPr lang="en-US" sz="2000" b="1" dirty="0" err="1" smtClean="0">
                <a:solidFill>
                  <a:srgbClr val="0070C0"/>
                </a:solidFill>
              </a:rPr>
              <a:t>Amictic</a:t>
            </a:r>
            <a:r>
              <a:rPr lang="en-US" sz="2000" b="1" dirty="0" smtClean="0">
                <a:solidFill>
                  <a:srgbClr val="0070C0"/>
                </a:solidFill>
              </a:rPr>
              <a:t> eggs -Diploid eggs </a:t>
            </a:r>
            <a:r>
              <a:rPr lang="en-US" sz="2000" b="1" dirty="0" smtClean="0"/>
              <a:t>that have not undergone reduction division , cannot be fertilized &amp; develop only into females. </a:t>
            </a:r>
          </a:p>
          <a:p>
            <a:r>
              <a:rPr lang="en-US" sz="2000" b="1" dirty="0" err="1" smtClean="0">
                <a:solidFill>
                  <a:srgbClr val="0070C0"/>
                </a:solidFill>
              </a:rPr>
              <a:t>Mictic</a:t>
            </a:r>
            <a:r>
              <a:rPr lang="en-US" sz="2000" b="1" dirty="0" smtClean="0">
                <a:solidFill>
                  <a:srgbClr val="0070C0"/>
                </a:solidFill>
              </a:rPr>
              <a:t> eggs -Haploid eggs </a:t>
            </a:r>
            <a:r>
              <a:rPr lang="en-US" sz="2000" b="1" dirty="0" smtClean="0"/>
              <a:t>– undergone meiosis and if ;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 Unfertilized – develop quickly into males.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Fertilized –they secrete a thick shell and become dormant for several months before developing into females 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3.</a:t>
            </a:r>
            <a:r>
              <a:rPr lang="en-US" sz="2000" dirty="0" smtClean="0"/>
              <a:t>  </a:t>
            </a:r>
            <a:r>
              <a:rPr lang="en-US" b="1" dirty="0" smtClean="0">
                <a:solidFill>
                  <a:srgbClr val="FF0000"/>
                </a:solidFill>
              </a:rPr>
              <a:t>Class </a:t>
            </a:r>
            <a:r>
              <a:rPr lang="en-US" b="1" dirty="0" err="1" smtClean="0">
                <a:solidFill>
                  <a:srgbClr val="FF0000"/>
                </a:solidFill>
              </a:rPr>
              <a:t>Seisonidea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is the marine class , they are large and live in the gills of crustaceans. single genus  :</a:t>
            </a:r>
            <a:r>
              <a:rPr lang="en-US" sz="2400" i="1" dirty="0" err="1" smtClean="0">
                <a:solidFill>
                  <a:srgbClr val="FF0000"/>
                </a:solidFill>
              </a:rPr>
              <a:t>Seison</a:t>
            </a:r>
            <a:endParaRPr lang="en-US" sz="2400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 smtClean="0"/>
              <a:t>    </a:t>
            </a:r>
            <a:endParaRPr lang="en-US" sz="200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03CC-58D8-4E3F-A3D9-89F386C2F4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1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Class </a:t>
            </a:r>
            <a:r>
              <a:rPr lang="en-US" b="1" dirty="0" err="1" smtClean="0">
                <a:solidFill>
                  <a:srgbClr val="FF0000"/>
                </a:solidFill>
              </a:rPr>
              <a:t>Bdelloidea</a:t>
            </a:r>
            <a:r>
              <a:rPr lang="en-US" b="1" dirty="0" smtClean="0">
                <a:solidFill>
                  <a:srgbClr val="FF0000"/>
                </a:solidFill>
              </a:rPr>
              <a:t> ;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Philodina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endParaRPr lang="en-US" dirty="0"/>
          </a:p>
        </p:txBody>
      </p:sp>
      <p:pic>
        <p:nvPicPr>
          <p:cNvPr id="7172" name="Picture 4" descr="ff8623859fa8b0423ba136c94519d9c6.jpg (282×51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90255"/>
            <a:ext cx="42672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SCN2499m.jpg (780×791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7" t="24273" r="12331" b="8517"/>
          <a:stretch/>
        </p:blipFill>
        <p:spPr bwMode="auto">
          <a:xfrm flipH="1">
            <a:off x="5334000" y="1724891"/>
            <a:ext cx="3692236" cy="506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5486400" y="6331527"/>
            <a:ext cx="914400" cy="457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dirty="0" smtClean="0">
                <a:solidFill>
                  <a:schemeClr val="tx1"/>
                </a:solidFill>
              </a:rPr>
              <a:t>a live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03CC-58D8-4E3F-A3D9-89F386C2F4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3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56308" y="304801"/>
            <a:ext cx="8201891" cy="1142999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Class </a:t>
            </a:r>
            <a:r>
              <a:rPr lang="en-US" b="1" dirty="0" err="1" smtClean="0">
                <a:solidFill>
                  <a:srgbClr val="FF0000"/>
                </a:solidFill>
              </a:rPr>
              <a:t>Monogononta</a:t>
            </a:r>
            <a:r>
              <a:rPr lang="en-US" b="1" dirty="0" smtClean="0">
                <a:solidFill>
                  <a:srgbClr val="FF0000"/>
                </a:solidFill>
              </a:rPr>
              <a:t> :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Brachionus</a:t>
            </a:r>
            <a:endParaRPr lang="en-US" i="1" dirty="0"/>
          </a:p>
        </p:txBody>
      </p:sp>
      <p:pic>
        <p:nvPicPr>
          <p:cNvPr id="18434" name="Picture 2" descr="tumblr_mwj0wuRBJH1rhb9f5o3_r1_1280.jpg (690×67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" y="1524000"/>
            <a:ext cx="47244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Brachionus+plicatilis.jpg (685×510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9" t="4705" r="13682" b="891"/>
          <a:stretch/>
        </p:blipFill>
        <p:spPr bwMode="auto">
          <a:xfrm>
            <a:off x="4925290" y="1676401"/>
            <a:ext cx="3837709" cy="461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4925290" y="6061365"/>
            <a:ext cx="1018309" cy="457200"/>
          </a:xfrm>
          <a:prstGeom prst="rect">
            <a:avLst/>
          </a:prstGeom>
          <a:solidFill>
            <a:schemeClr val="accent1">
              <a:alpha val="9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 live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03CC-58D8-4E3F-A3D9-89F386C2F4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4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Class </a:t>
            </a:r>
            <a:r>
              <a:rPr lang="en-US" b="1" dirty="0" err="1" smtClean="0">
                <a:solidFill>
                  <a:srgbClr val="FF0000"/>
                </a:solidFill>
              </a:rPr>
              <a:t>Monogononta</a:t>
            </a:r>
            <a:r>
              <a:rPr lang="en-US" b="1" dirty="0" smtClean="0">
                <a:solidFill>
                  <a:srgbClr val="FF0000"/>
                </a:solidFill>
              </a:rPr>
              <a:t> :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Brachionus</a:t>
            </a:r>
            <a:r>
              <a:rPr lang="en-US" b="1" i="1" dirty="0" smtClean="0">
                <a:solidFill>
                  <a:srgbClr val="FF0000"/>
                </a:solidFill>
              </a:rPr>
              <a:t> Reproduction </a:t>
            </a:r>
            <a:endParaRPr lang="en-US" dirty="0"/>
          </a:p>
        </p:txBody>
      </p:sp>
      <p:pic>
        <p:nvPicPr>
          <p:cNvPr id="16388" name="Picture 4" descr="Fig-1-Brachionus-calyci-orus-life-cycle-showing-asexual-amictic-and-sexual-mictic.png (450×38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3600"/>
            <a:ext cx="67056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03CC-58D8-4E3F-A3D9-89F386C2F4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6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Phylum :</a:t>
            </a:r>
            <a:r>
              <a:rPr lang="en-US" dirty="0" err="1"/>
              <a:t>Rotifera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Lecane_lunaris.jpg (600×800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4" t="22545" r="16904" b="6545"/>
          <a:stretch/>
        </p:blipFill>
        <p:spPr bwMode="auto">
          <a:xfrm>
            <a:off x="0" y="0"/>
            <a:ext cx="4242666" cy="430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Lecane_lg.jpg (950×950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3" t="9967" r="17149" b="8058"/>
          <a:stretch/>
        </p:blipFill>
        <p:spPr bwMode="auto">
          <a:xfrm>
            <a:off x="3962400" y="-76200"/>
            <a:ext cx="5387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ramas.gif (384×288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01837"/>
            <a:ext cx="3962401" cy="267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03CC-58D8-4E3F-A3D9-89F386C2F4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5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03CC-58D8-4E3F-A3D9-89F386C2F459}" type="slidenum">
              <a:rPr lang="en-US" smtClean="0"/>
              <a:t>9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0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15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3211</TotalTime>
  <Words>542</Words>
  <Application>Microsoft Office PowerPoint</Application>
  <PresentationFormat>On-screen Show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نسق Office</vt:lpstr>
      <vt:lpstr>Phylum : Rotifera  شعبة الدولابيات</vt:lpstr>
      <vt:lpstr>General characters of Rotifera </vt:lpstr>
      <vt:lpstr>PowerPoint Presentation</vt:lpstr>
      <vt:lpstr>Classification of Rotifera </vt:lpstr>
      <vt:lpstr>Class Bdelloidea ; Philodina </vt:lpstr>
      <vt:lpstr>Class Monogononta : Brachionus</vt:lpstr>
      <vt:lpstr>Class Monogononta : Brachionus Reproduction </vt:lpstr>
      <vt:lpstr>Phylum :Rotifera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DR.Ahmed Saker 2o1O</dc:creator>
  <cp:lastModifiedBy>Maher</cp:lastModifiedBy>
  <cp:revision>114</cp:revision>
  <dcterms:created xsi:type="dcterms:W3CDTF">2015-10-10T10:39:29Z</dcterms:created>
  <dcterms:modified xsi:type="dcterms:W3CDTF">2024-11-18T14:58:13Z</dcterms:modified>
</cp:coreProperties>
</file>