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61"/>
  </p:notesMasterIdLst>
  <p:sldIdLst>
    <p:sldId id="280" r:id="rId2"/>
    <p:sldId id="282" r:id="rId3"/>
    <p:sldId id="289" r:id="rId4"/>
    <p:sldId id="281" r:id="rId5"/>
    <p:sldId id="292" r:id="rId6"/>
    <p:sldId id="290" r:id="rId7"/>
    <p:sldId id="291" r:id="rId8"/>
    <p:sldId id="279" r:id="rId9"/>
    <p:sldId id="271" r:id="rId10"/>
    <p:sldId id="274" r:id="rId11"/>
    <p:sldId id="256" r:id="rId12"/>
    <p:sldId id="270" r:id="rId13"/>
    <p:sldId id="263" r:id="rId14"/>
    <p:sldId id="264" r:id="rId15"/>
    <p:sldId id="272" r:id="rId16"/>
    <p:sldId id="267" r:id="rId17"/>
    <p:sldId id="275" r:id="rId18"/>
    <p:sldId id="268" r:id="rId19"/>
    <p:sldId id="269" r:id="rId20"/>
    <p:sldId id="265" r:id="rId21"/>
    <p:sldId id="277" r:id="rId22"/>
    <p:sldId id="278" r:id="rId23"/>
    <p:sldId id="293" r:id="rId24"/>
    <p:sldId id="294" r:id="rId25"/>
    <p:sldId id="296" r:id="rId26"/>
    <p:sldId id="297" r:id="rId27"/>
    <p:sldId id="301" r:id="rId28"/>
    <p:sldId id="302" r:id="rId29"/>
    <p:sldId id="317" r:id="rId30"/>
    <p:sldId id="300" r:id="rId31"/>
    <p:sldId id="303" r:id="rId32"/>
    <p:sldId id="306" r:id="rId33"/>
    <p:sldId id="308" r:id="rId34"/>
    <p:sldId id="304" r:id="rId35"/>
    <p:sldId id="305" r:id="rId36"/>
    <p:sldId id="307" r:id="rId37"/>
    <p:sldId id="309" r:id="rId38"/>
    <p:sldId id="318" r:id="rId39"/>
    <p:sldId id="311" r:id="rId40"/>
    <p:sldId id="312" r:id="rId41"/>
    <p:sldId id="313" r:id="rId42"/>
    <p:sldId id="310" r:id="rId43"/>
    <p:sldId id="314" r:id="rId44"/>
    <p:sldId id="315" r:id="rId45"/>
    <p:sldId id="331" r:id="rId46"/>
    <p:sldId id="332" r:id="rId47"/>
    <p:sldId id="333" r:id="rId48"/>
    <p:sldId id="319" r:id="rId49"/>
    <p:sldId id="320" r:id="rId50"/>
    <p:sldId id="321" r:id="rId51"/>
    <p:sldId id="322" r:id="rId52"/>
    <p:sldId id="323" r:id="rId53"/>
    <p:sldId id="324" r:id="rId54"/>
    <p:sldId id="325" r:id="rId55"/>
    <p:sldId id="326" r:id="rId56"/>
    <p:sldId id="327" r:id="rId57"/>
    <p:sldId id="328" r:id="rId58"/>
    <p:sldId id="329" r:id="rId59"/>
    <p:sldId id="330" r:id="rId6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6" d="100"/>
          <a:sy n="66" d="100"/>
        </p:scale>
        <p:origin x="-1506" y="-108"/>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عنصر نائب للرأس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عنصر نائب للتاريخ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DC990C6-D83C-41B0-A505-559F65BB0A57}" type="datetimeFigureOut">
              <a:rPr lang="en-US" smtClean="0"/>
              <a:t>11/21/2022</a:t>
            </a:fld>
            <a:endParaRPr lang="en-US"/>
          </a:p>
        </p:txBody>
      </p:sp>
      <p:sp>
        <p:nvSpPr>
          <p:cNvPr id="4" name="عنصر نائب لصورة الشريحة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عنصر نائب للملاحظات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a:p>
        </p:txBody>
      </p:sp>
      <p:sp>
        <p:nvSpPr>
          <p:cNvPr id="6" name="عنصر نائب للتذييل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عنصر نائب لرقم الشريحة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22ABA0C-B03E-42BB-9D7B-6244E8C98822}" type="slidenum">
              <a:rPr lang="en-US" smtClean="0"/>
              <a:t>‹#›</a:t>
            </a:fld>
            <a:endParaRPr lang="en-US"/>
          </a:p>
        </p:txBody>
      </p:sp>
    </p:spTree>
    <p:extLst>
      <p:ext uri="{BB962C8B-B14F-4D97-AF65-F5344CB8AC3E}">
        <p14:creationId xmlns:p14="http://schemas.microsoft.com/office/powerpoint/2010/main" val="145351364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lstStyle/>
          <a:p>
            <a:endParaRPr lang="en-US" dirty="0"/>
          </a:p>
        </p:txBody>
      </p:sp>
      <p:sp>
        <p:nvSpPr>
          <p:cNvPr id="4" name="عنصر نائب لرقم الشريحة 3"/>
          <p:cNvSpPr>
            <a:spLocks noGrp="1"/>
          </p:cNvSpPr>
          <p:nvPr>
            <p:ph type="sldNum" sz="quarter" idx="10"/>
          </p:nvPr>
        </p:nvSpPr>
        <p:spPr/>
        <p:txBody>
          <a:bodyPr/>
          <a:lstStyle/>
          <a:p>
            <a:fld id="{822ABA0C-B03E-42BB-9D7B-6244E8C98822}" type="slidenum">
              <a:rPr lang="en-US" smtClean="0"/>
              <a:t>16</a:t>
            </a:fld>
            <a:endParaRPr lang="en-US"/>
          </a:p>
        </p:txBody>
      </p:sp>
    </p:spTree>
    <p:extLst>
      <p:ext uri="{BB962C8B-B14F-4D97-AF65-F5344CB8AC3E}">
        <p14:creationId xmlns:p14="http://schemas.microsoft.com/office/powerpoint/2010/main" val="54857446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شريحة عنوان">
    <p:spTree>
      <p:nvGrpSpPr>
        <p:cNvPr id="1" name=""/>
        <p:cNvGrpSpPr/>
        <p:nvPr/>
      </p:nvGrpSpPr>
      <p:grpSpPr>
        <a:xfrm>
          <a:off x="0" y="0"/>
          <a:ext cx="0" cy="0"/>
          <a:chOff x="0" y="0"/>
          <a:chExt cx="0" cy="0"/>
        </a:xfrm>
      </p:grpSpPr>
      <p:sp>
        <p:nvSpPr>
          <p:cNvPr id="2" name="عنوان 1"/>
          <p:cNvSpPr>
            <a:spLocks noGrp="1"/>
          </p:cNvSpPr>
          <p:nvPr>
            <p:ph type="ctrTitle"/>
          </p:nvPr>
        </p:nvSpPr>
        <p:spPr>
          <a:xfrm>
            <a:off x="685800" y="2130425"/>
            <a:ext cx="7772400" cy="1470025"/>
          </a:xfrm>
        </p:spPr>
        <p:txBody>
          <a:bodyPr/>
          <a:lstStyle/>
          <a:p>
            <a:r>
              <a:rPr lang="ar-SA" smtClean="0"/>
              <a:t>انقر لتحرير نمط العنوان الرئيسي</a:t>
            </a:r>
            <a:endParaRPr lang="en-US"/>
          </a:p>
        </p:txBody>
      </p:sp>
      <p:sp>
        <p:nvSpPr>
          <p:cNvPr id="3" name="عنوان فرعي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ar-SA" smtClean="0"/>
              <a:t>انقر لتحرير نمط العنوان الثانوي الرئيسي</a:t>
            </a:r>
            <a:endParaRPr lang="en-US"/>
          </a:p>
        </p:txBody>
      </p:sp>
      <p:sp>
        <p:nvSpPr>
          <p:cNvPr id="4" name="عنصر نائب للتاريخ 3"/>
          <p:cNvSpPr>
            <a:spLocks noGrp="1"/>
          </p:cNvSpPr>
          <p:nvPr>
            <p:ph type="dt" sz="half" idx="10"/>
          </p:nvPr>
        </p:nvSpPr>
        <p:spPr/>
        <p:txBody>
          <a:bodyPr/>
          <a:lstStyle/>
          <a:p>
            <a:fld id="{D3874A2F-47F0-4A80-8258-BC19A5096B08}" type="datetime1">
              <a:rPr lang="en-US" smtClean="0"/>
              <a:t>11/21/2022</a:t>
            </a:fld>
            <a:endParaRPr lang="en-US"/>
          </a:p>
        </p:txBody>
      </p:sp>
      <p:sp>
        <p:nvSpPr>
          <p:cNvPr id="5" name="عنصر نائب للتذييل 4"/>
          <p:cNvSpPr>
            <a:spLocks noGrp="1"/>
          </p:cNvSpPr>
          <p:nvPr>
            <p:ph type="ftr" sz="quarter" idx="11"/>
          </p:nvPr>
        </p:nvSpPr>
        <p:spPr/>
        <p:txBody>
          <a:bodyPr/>
          <a:lstStyle/>
          <a:p>
            <a:endParaRPr lang="en-US"/>
          </a:p>
        </p:txBody>
      </p:sp>
      <p:sp>
        <p:nvSpPr>
          <p:cNvPr id="6" name="عنصر نائب لرقم الشريحة 5"/>
          <p:cNvSpPr>
            <a:spLocks noGrp="1"/>
          </p:cNvSpPr>
          <p:nvPr>
            <p:ph type="sldNum" sz="quarter" idx="12"/>
          </p:nvPr>
        </p:nvSpPr>
        <p:spPr/>
        <p:txBody>
          <a:bodyPr/>
          <a:lstStyle/>
          <a:p>
            <a:fld id="{9CF203CC-58D8-4E3F-A3D9-89F386C2F459}" type="slidenum">
              <a:rPr lang="en-US" smtClean="0"/>
              <a:t>‹#›</a:t>
            </a:fld>
            <a:endParaRPr lang="en-US"/>
          </a:p>
        </p:txBody>
      </p:sp>
    </p:spTree>
    <p:extLst>
      <p:ext uri="{BB962C8B-B14F-4D97-AF65-F5344CB8AC3E}">
        <p14:creationId xmlns:p14="http://schemas.microsoft.com/office/powerpoint/2010/main" val="21355882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عنوان ونص عمودي">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en-US"/>
          </a:p>
        </p:txBody>
      </p:sp>
      <p:sp>
        <p:nvSpPr>
          <p:cNvPr id="3" name="عنصر نائب للعنوان العمودي 2"/>
          <p:cNvSpPr>
            <a:spLocks noGrp="1"/>
          </p:cNvSpPr>
          <p:nvPr>
            <p:ph type="body" orient="vert" idx="1"/>
          </p:nvPr>
        </p:nvSpPr>
        <p:spPr/>
        <p:txBody>
          <a:bodyPr vert="eaVer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a:p>
        </p:txBody>
      </p:sp>
      <p:sp>
        <p:nvSpPr>
          <p:cNvPr id="4" name="عنصر نائب للتاريخ 3"/>
          <p:cNvSpPr>
            <a:spLocks noGrp="1"/>
          </p:cNvSpPr>
          <p:nvPr>
            <p:ph type="dt" sz="half" idx="10"/>
          </p:nvPr>
        </p:nvSpPr>
        <p:spPr/>
        <p:txBody>
          <a:bodyPr/>
          <a:lstStyle/>
          <a:p>
            <a:fld id="{F0212295-62F7-4E2E-84D3-DF5875782209}" type="datetime1">
              <a:rPr lang="en-US" smtClean="0"/>
              <a:t>11/21/2022</a:t>
            </a:fld>
            <a:endParaRPr lang="en-US"/>
          </a:p>
        </p:txBody>
      </p:sp>
      <p:sp>
        <p:nvSpPr>
          <p:cNvPr id="5" name="عنصر نائب للتذييل 4"/>
          <p:cNvSpPr>
            <a:spLocks noGrp="1"/>
          </p:cNvSpPr>
          <p:nvPr>
            <p:ph type="ftr" sz="quarter" idx="11"/>
          </p:nvPr>
        </p:nvSpPr>
        <p:spPr/>
        <p:txBody>
          <a:bodyPr/>
          <a:lstStyle/>
          <a:p>
            <a:endParaRPr lang="en-US"/>
          </a:p>
        </p:txBody>
      </p:sp>
      <p:sp>
        <p:nvSpPr>
          <p:cNvPr id="6" name="عنصر نائب لرقم الشريحة 5"/>
          <p:cNvSpPr>
            <a:spLocks noGrp="1"/>
          </p:cNvSpPr>
          <p:nvPr>
            <p:ph type="sldNum" sz="quarter" idx="12"/>
          </p:nvPr>
        </p:nvSpPr>
        <p:spPr/>
        <p:txBody>
          <a:bodyPr/>
          <a:lstStyle/>
          <a:p>
            <a:fld id="{9CF203CC-58D8-4E3F-A3D9-89F386C2F459}" type="slidenum">
              <a:rPr lang="en-US" smtClean="0"/>
              <a:t>‹#›</a:t>
            </a:fld>
            <a:endParaRPr lang="en-US"/>
          </a:p>
        </p:txBody>
      </p:sp>
    </p:spTree>
    <p:extLst>
      <p:ext uri="{BB962C8B-B14F-4D97-AF65-F5344CB8AC3E}">
        <p14:creationId xmlns:p14="http://schemas.microsoft.com/office/powerpoint/2010/main" val="237708647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عنوان ونص عموديان">
    <p:spTree>
      <p:nvGrpSpPr>
        <p:cNvPr id="1" name=""/>
        <p:cNvGrpSpPr/>
        <p:nvPr/>
      </p:nvGrpSpPr>
      <p:grpSpPr>
        <a:xfrm>
          <a:off x="0" y="0"/>
          <a:ext cx="0" cy="0"/>
          <a:chOff x="0" y="0"/>
          <a:chExt cx="0" cy="0"/>
        </a:xfrm>
      </p:grpSpPr>
      <p:sp>
        <p:nvSpPr>
          <p:cNvPr id="2" name="عنوان عمودي 1"/>
          <p:cNvSpPr>
            <a:spLocks noGrp="1"/>
          </p:cNvSpPr>
          <p:nvPr>
            <p:ph type="title" orient="vert"/>
          </p:nvPr>
        </p:nvSpPr>
        <p:spPr>
          <a:xfrm>
            <a:off x="6629400" y="274638"/>
            <a:ext cx="2057400" cy="5851525"/>
          </a:xfrm>
        </p:spPr>
        <p:txBody>
          <a:bodyPr vert="eaVert"/>
          <a:lstStyle/>
          <a:p>
            <a:r>
              <a:rPr lang="ar-SA" smtClean="0"/>
              <a:t>انقر لتحرير نمط العنوان الرئيسي</a:t>
            </a:r>
            <a:endParaRPr lang="en-US"/>
          </a:p>
        </p:txBody>
      </p:sp>
      <p:sp>
        <p:nvSpPr>
          <p:cNvPr id="3" name="عنصر نائب للعنوان العمودي 2"/>
          <p:cNvSpPr>
            <a:spLocks noGrp="1"/>
          </p:cNvSpPr>
          <p:nvPr>
            <p:ph type="body" orient="vert" idx="1"/>
          </p:nvPr>
        </p:nvSpPr>
        <p:spPr>
          <a:xfrm>
            <a:off x="457200" y="274638"/>
            <a:ext cx="6019800" cy="5851525"/>
          </a:xfrm>
        </p:spPr>
        <p:txBody>
          <a:bodyPr vert="eaVer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a:p>
        </p:txBody>
      </p:sp>
      <p:sp>
        <p:nvSpPr>
          <p:cNvPr id="4" name="عنصر نائب للتاريخ 3"/>
          <p:cNvSpPr>
            <a:spLocks noGrp="1"/>
          </p:cNvSpPr>
          <p:nvPr>
            <p:ph type="dt" sz="half" idx="10"/>
          </p:nvPr>
        </p:nvSpPr>
        <p:spPr/>
        <p:txBody>
          <a:bodyPr/>
          <a:lstStyle/>
          <a:p>
            <a:fld id="{502DF262-5A7E-45E4-8EFF-50430E41BA4A}" type="datetime1">
              <a:rPr lang="en-US" smtClean="0"/>
              <a:t>11/21/2022</a:t>
            </a:fld>
            <a:endParaRPr lang="en-US"/>
          </a:p>
        </p:txBody>
      </p:sp>
      <p:sp>
        <p:nvSpPr>
          <p:cNvPr id="5" name="عنصر نائب للتذييل 4"/>
          <p:cNvSpPr>
            <a:spLocks noGrp="1"/>
          </p:cNvSpPr>
          <p:nvPr>
            <p:ph type="ftr" sz="quarter" idx="11"/>
          </p:nvPr>
        </p:nvSpPr>
        <p:spPr/>
        <p:txBody>
          <a:bodyPr/>
          <a:lstStyle/>
          <a:p>
            <a:endParaRPr lang="en-US"/>
          </a:p>
        </p:txBody>
      </p:sp>
      <p:sp>
        <p:nvSpPr>
          <p:cNvPr id="6" name="عنصر نائب لرقم الشريحة 5"/>
          <p:cNvSpPr>
            <a:spLocks noGrp="1"/>
          </p:cNvSpPr>
          <p:nvPr>
            <p:ph type="sldNum" sz="quarter" idx="12"/>
          </p:nvPr>
        </p:nvSpPr>
        <p:spPr/>
        <p:txBody>
          <a:bodyPr/>
          <a:lstStyle/>
          <a:p>
            <a:fld id="{9CF203CC-58D8-4E3F-A3D9-89F386C2F459}" type="slidenum">
              <a:rPr lang="en-US" smtClean="0"/>
              <a:t>‹#›</a:t>
            </a:fld>
            <a:endParaRPr lang="en-US"/>
          </a:p>
        </p:txBody>
      </p:sp>
    </p:spTree>
    <p:extLst>
      <p:ext uri="{BB962C8B-B14F-4D97-AF65-F5344CB8AC3E}">
        <p14:creationId xmlns:p14="http://schemas.microsoft.com/office/powerpoint/2010/main" val="301580176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عنوان ومحتوى">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en-US"/>
          </a:p>
        </p:txBody>
      </p:sp>
      <p:sp>
        <p:nvSpPr>
          <p:cNvPr id="3" name="عنصر نائب للمحتوى 2"/>
          <p:cNvSpPr>
            <a:spLocks noGrp="1"/>
          </p:cNvSpPr>
          <p:nvPr>
            <p:ph idx="1"/>
          </p:nvPr>
        </p:nvSpPr>
        <p:spPr/>
        <p:txBody>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a:p>
        </p:txBody>
      </p:sp>
      <p:sp>
        <p:nvSpPr>
          <p:cNvPr id="4" name="عنصر نائب للتاريخ 3"/>
          <p:cNvSpPr>
            <a:spLocks noGrp="1"/>
          </p:cNvSpPr>
          <p:nvPr>
            <p:ph type="dt" sz="half" idx="10"/>
          </p:nvPr>
        </p:nvSpPr>
        <p:spPr/>
        <p:txBody>
          <a:bodyPr/>
          <a:lstStyle/>
          <a:p>
            <a:fld id="{87604A0F-E33B-4EEB-8209-D10F8384FD1D}" type="datetime1">
              <a:rPr lang="en-US" smtClean="0"/>
              <a:t>11/21/2022</a:t>
            </a:fld>
            <a:endParaRPr lang="en-US"/>
          </a:p>
        </p:txBody>
      </p:sp>
      <p:sp>
        <p:nvSpPr>
          <p:cNvPr id="5" name="عنصر نائب للتذييل 4"/>
          <p:cNvSpPr>
            <a:spLocks noGrp="1"/>
          </p:cNvSpPr>
          <p:nvPr>
            <p:ph type="ftr" sz="quarter" idx="11"/>
          </p:nvPr>
        </p:nvSpPr>
        <p:spPr/>
        <p:txBody>
          <a:bodyPr/>
          <a:lstStyle/>
          <a:p>
            <a:endParaRPr lang="en-US"/>
          </a:p>
        </p:txBody>
      </p:sp>
      <p:sp>
        <p:nvSpPr>
          <p:cNvPr id="6" name="عنصر نائب لرقم الشريحة 5"/>
          <p:cNvSpPr>
            <a:spLocks noGrp="1"/>
          </p:cNvSpPr>
          <p:nvPr>
            <p:ph type="sldNum" sz="quarter" idx="12"/>
          </p:nvPr>
        </p:nvSpPr>
        <p:spPr/>
        <p:txBody>
          <a:bodyPr/>
          <a:lstStyle/>
          <a:p>
            <a:fld id="{9CF203CC-58D8-4E3F-A3D9-89F386C2F459}" type="slidenum">
              <a:rPr lang="en-US" smtClean="0"/>
              <a:t>‹#›</a:t>
            </a:fld>
            <a:endParaRPr lang="en-US"/>
          </a:p>
        </p:txBody>
      </p:sp>
    </p:spTree>
    <p:extLst>
      <p:ext uri="{BB962C8B-B14F-4D97-AF65-F5344CB8AC3E}">
        <p14:creationId xmlns:p14="http://schemas.microsoft.com/office/powerpoint/2010/main" val="272630272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عنوان المقطع">
    <p:spTree>
      <p:nvGrpSpPr>
        <p:cNvPr id="1" name=""/>
        <p:cNvGrpSpPr/>
        <p:nvPr/>
      </p:nvGrpSpPr>
      <p:grpSpPr>
        <a:xfrm>
          <a:off x="0" y="0"/>
          <a:ext cx="0" cy="0"/>
          <a:chOff x="0" y="0"/>
          <a:chExt cx="0" cy="0"/>
        </a:xfrm>
      </p:grpSpPr>
      <p:sp>
        <p:nvSpPr>
          <p:cNvPr id="2" name="عنوان 1"/>
          <p:cNvSpPr>
            <a:spLocks noGrp="1"/>
          </p:cNvSpPr>
          <p:nvPr>
            <p:ph type="title"/>
          </p:nvPr>
        </p:nvSpPr>
        <p:spPr>
          <a:xfrm>
            <a:off x="722313" y="4406900"/>
            <a:ext cx="7772400" cy="1362075"/>
          </a:xfrm>
        </p:spPr>
        <p:txBody>
          <a:bodyPr anchor="t"/>
          <a:lstStyle>
            <a:lvl1pPr algn="l">
              <a:defRPr sz="4000" b="1" cap="all"/>
            </a:lvl1pPr>
          </a:lstStyle>
          <a:p>
            <a:r>
              <a:rPr lang="ar-SA" smtClean="0"/>
              <a:t>انقر لتحرير نمط العنوان الرئيسي</a:t>
            </a:r>
            <a:endParaRPr lang="en-US"/>
          </a:p>
        </p:txBody>
      </p:sp>
      <p:sp>
        <p:nvSpPr>
          <p:cNvPr id="3" name="عنصر نائب للنص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ar-SA" smtClean="0"/>
              <a:t>انقر لتحرير أنماط النص الرئيسي</a:t>
            </a:r>
          </a:p>
        </p:txBody>
      </p:sp>
      <p:sp>
        <p:nvSpPr>
          <p:cNvPr id="4" name="عنصر نائب للتاريخ 3"/>
          <p:cNvSpPr>
            <a:spLocks noGrp="1"/>
          </p:cNvSpPr>
          <p:nvPr>
            <p:ph type="dt" sz="half" idx="10"/>
          </p:nvPr>
        </p:nvSpPr>
        <p:spPr/>
        <p:txBody>
          <a:bodyPr/>
          <a:lstStyle/>
          <a:p>
            <a:fld id="{F77713CB-4DAB-4448-8426-FF341FFFF5C8}" type="datetime1">
              <a:rPr lang="en-US" smtClean="0"/>
              <a:t>11/21/2022</a:t>
            </a:fld>
            <a:endParaRPr lang="en-US"/>
          </a:p>
        </p:txBody>
      </p:sp>
      <p:sp>
        <p:nvSpPr>
          <p:cNvPr id="5" name="عنصر نائب للتذييل 4"/>
          <p:cNvSpPr>
            <a:spLocks noGrp="1"/>
          </p:cNvSpPr>
          <p:nvPr>
            <p:ph type="ftr" sz="quarter" idx="11"/>
          </p:nvPr>
        </p:nvSpPr>
        <p:spPr/>
        <p:txBody>
          <a:bodyPr/>
          <a:lstStyle/>
          <a:p>
            <a:endParaRPr lang="en-US"/>
          </a:p>
        </p:txBody>
      </p:sp>
      <p:sp>
        <p:nvSpPr>
          <p:cNvPr id="6" name="عنصر نائب لرقم الشريحة 5"/>
          <p:cNvSpPr>
            <a:spLocks noGrp="1"/>
          </p:cNvSpPr>
          <p:nvPr>
            <p:ph type="sldNum" sz="quarter" idx="12"/>
          </p:nvPr>
        </p:nvSpPr>
        <p:spPr/>
        <p:txBody>
          <a:bodyPr/>
          <a:lstStyle/>
          <a:p>
            <a:fld id="{9CF203CC-58D8-4E3F-A3D9-89F386C2F459}" type="slidenum">
              <a:rPr lang="en-US" smtClean="0"/>
              <a:t>‹#›</a:t>
            </a:fld>
            <a:endParaRPr lang="en-US"/>
          </a:p>
        </p:txBody>
      </p:sp>
    </p:spTree>
    <p:extLst>
      <p:ext uri="{BB962C8B-B14F-4D97-AF65-F5344CB8AC3E}">
        <p14:creationId xmlns:p14="http://schemas.microsoft.com/office/powerpoint/2010/main" val="39782624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محتويين">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en-US"/>
          </a:p>
        </p:txBody>
      </p:sp>
      <p:sp>
        <p:nvSpPr>
          <p:cNvPr id="3" name="عنصر نائب للمحتوى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a:p>
        </p:txBody>
      </p:sp>
      <p:sp>
        <p:nvSpPr>
          <p:cNvPr id="4" name="عنصر نائب للمحتوى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a:p>
        </p:txBody>
      </p:sp>
      <p:sp>
        <p:nvSpPr>
          <p:cNvPr id="5" name="عنصر نائب للتاريخ 4"/>
          <p:cNvSpPr>
            <a:spLocks noGrp="1"/>
          </p:cNvSpPr>
          <p:nvPr>
            <p:ph type="dt" sz="half" idx="10"/>
          </p:nvPr>
        </p:nvSpPr>
        <p:spPr/>
        <p:txBody>
          <a:bodyPr/>
          <a:lstStyle/>
          <a:p>
            <a:fld id="{74F2BE60-C9F5-42B8-9E32-F2F138A1FC3D}" type="datetime1">
              <a:rPr lang="en-US" smtClean="0"/>
              <a:t>11/21/2022</a:t>
            </a:fld>
            <a:endParaRPr lang="en-US"/>
          </a:p>
        </p:txBody>
      </p:sp>
      <p:sp>
        <p:nvSpPr>
          <p:cNvPr id="6" name="عنصر نائب للتذييل 5"/>
          <p:cNvSpPr>
            <a:spLocks noGrp="1"/>
          </p:cNvSpPr>
          <p:nvPr>
            <p:ph type="ftr" sz="quarter" idx="11"/>
          </p:nvPr>
        </p:nvSpPr>
        <p:spPr/>
        <p:txBody>
          <a:bodyPr/>
          <a:lstStyle/>
          <a:p>
            <a:endParaRPr lang="en-US"/>
          </a:p>
        </p:txBody>
      </p:sp>
      <p:sp>
        <p:nvSpPr>
          <p:cNvPr id="7" name="عنصر نائب لرقم الشريحة 6"/>
          <p:cNvSpPr>
            <a:spLocks noGrp="1"/>
          </p:cNvSpPr>
          <p:nvPr>
            <p:ph type="sldNum" sz="quarter" idx="12"/>
          </p:nvPr>
        </p:nvSpPr>
        <p:spPr/>
        <p:txBody>
          <a:bodyPr/>
          <a:lstStyle/>
          <a:p>
            <a:fld id="{9CF203CC-58D8-4E3F-A3D9-89F386C2F459}" type="slidenum">
              <a:rPr lang="en-US" smtClean="0"/>
              <a:t>‹#›</a:t>
            </a:fld>
            <a:endParaRPr lang="en-US"/>
          </a:p>
        </p:txBody>
      </p:sp>
    </p:spTree>
    <p:extLst>
      <p:ext uri="{BB962C8B-B14F-4D97-AF65-F5344CB8AC3E}">
        <p14:creationId xmlns:p14="http://schemas.microsoft.com/office/powerpoint/2010/main" val="314306017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مقارنة">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lvl1pPr>
              <a:defRPr/>
            </a:lvl1pPr>
          </a:lstStyle>
          <a:p>
            <a:r>
              <a:rPr lang="ar-SA" smtClean="0"/>
              <a:t>انقر لتحرير نمط العنوان الرئيسي</a:t>
            </a:r>
            <a:endParaRPr lang="en-US"/>
          </a:p>
        </p:txBody>
      </p:sp>
      <p:sp>
        <p:nvSpPr>
          <p:cNvPr id="3" name="عنصر نائب للنص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4" name="عنصر نائب للمحتوى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a:p>
        </p:txBody>
      </p:sp>
      <p:sp>
        <p:nvSpPr>
          <p:cNvPr id="5" name="عنصر نائب للنص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6" name="عنصر نائب للمحتوى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a:p>
        </p:txBody>
      </p:sp>
      <p:sp>
        <p:nvSpPr>
          <p:cNvPr id="7" name="عنصر نائب للتاريخ 6"/>
          <p:cNvSpPr>
            <a:spLocks noGrp="1"/>
          </p:cNvSpPr>
          <p:nvPr>
            <p:ph type="dt" sz="half" idx="10"/>
          </p:nvPr>
        </p:nvSpPr>
        <p:spPr/>
        <p:txBody>
          <a:bodyPr/>
          <a:lstStyle/>
          <a:p>
            <a:fld id="{28343ADA-34DC-4A10-A77D-D62FDE8D62B4}" type="datetime1">
              <a:rPr lang="en-US" smtClean="0"/>
              <a:t>11/21/2022</a:t>
            </a:fld>
            <a:endParaRPr lang="en-US"/>
          </a:p>
        </p:txBody>
      </p:sp>
      <p:sp>
        <p:nvSpPr>
          <p:cNvPr id="8" name="عنصر نائب للتذييل 7"/>
          <p:cNvSpPr>
            <a:spLocks noGrp="1"/>
          </p:cNvSpPr>
          <p:nvPr>
            <p:ph type="ftr" sz="quarter" idx="11"/>
          </p:nvPr>
        </p:nvSpPr>
        <p:spPr/>
        <p:txBody>
          <a:bodyPr/>
          <a:lstStyle/>
          <a:p>
            <a:endParaRPr lang="en-US"/>
          </a:p>
        </p:txBody>
      </p:sp>
      <p:sp>
        <p:nvSpPr>
          <p:cNvPr id="9" name="عنصر نائب لرقم الشريحة 8"/>
          <p:cNvSpPr>
            <a:spLocks noGrp="1"/>
          </p:cNvSpPr>
          <p:nvPr>
            <p:ph type="sldNum" sz="quarter" idx="12"/>
          </p:nvPr>
        </p:nvSpPr>
        <p:spPr/>
        <p:txBody>
          <a:bodyPr/>
          <a:lstStyle/>
          <a:p>
            <a:fld id="{9CF203CC-58D8-4E3F-A3D9-89F386C2F459}" type="slidenum">
              <a:rPr lang="en-US" smtClean="0"/>
              <a:t>‹#›</a:t>
            </a:fld>
            <a:endParaRPr lang="en-US"/>
          </a:p>
        </p:txBody>
      </p:sp>
    </p:spTree>
    <p:extLst>
      <p:ext uri="{BB962C8B-B14F-4D97-AF65-F5344CB8AC3E}">
        <p14:creationId xmlns:p14="http://schemas.microsoft.com/office/powerpoint/2010/main" val="275507687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عنوان فقط">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en-US"/>
          </a:p>
        </p:txBody>
      </p:sp>
      <p:sp>
        <p:nvSpPr>
          <p:cNvPr id="3" name="عنصر نائب للتاريخ 2"/>
          <p:cNvSpPr>
            <a:spLocks noGrp="1"/>
          </p:cNvSpPr>
          <p:nvPr>
            <p:ph type="dt" sz="half" idx="10"/>
          </p:nvPr>
        </p:nvSpPr>
        <p:spPr/>
        <p:txBody>
          <a:bodyPr/>
          <a:lstStyle/>
          <a:p>
            <a:fld id="{02EA9023-C3F5-4898-A97E-A6C751A549F2}" type="datetime1">
              <a:rPr lang="en-US" smtClean="0"/>
              <a:t>11/21/2022</a:t>
            </a:fld>
            <a:endParaRPr lang="en-US"/>
          </a:p>
        </p:txBody>
      </p:sp>
      <p:sp>
        <p:nvSpPr>
          <p:cNvPr id="4" name="عنصر نائب للتذييل 3"/>
          <p:cNvSpPr>
            <a:spLocks noGrp="1"/>
          </p:cNvSpPr>
          <p:nvPr>
            <p:ph type="ftr" sz="quarter" idx="11"/>
          </p:nvPr>
        </p:nvSpPr>
        <p:spPr/>
        <p:txBody>
          <a:bodyPr/>
          <a:lstStyle/>
          <a:p>
            <a:endParaRPr lang="en-US"/>
          </a:p>
        </p:txBody>
      </p:sp>
      <p:sp>
        <p:nvSpPr>
          <p:cNvPr id="5" name="عنصر نائب لرقم الشريحة 4"/>
          <p:cNvSpPr>
            <a:spLocks noGrp="1"/>
          </p:cNvSpPr>
          <p:nvPr>
            <p:ph type="sldNum" sz="quarter" idx="12"/>
          </p:nvPr>
        </p:nvSpPr>
        <p:spPr/>
        <p:txBody>
          <a:bodyPr/>
          <a:lstStyle/>
          <a:p>
            <a:fld id="{9CF203CC-58D8-4E3F-A3D9-89F386C2F459}" type="slidenum">
              <a:rPr lang="en-US" smtClean="0"/>
              <a:t>‹#›</a:t>
            </a:fld>
            <a:endParaRPr lang="en-US"/>
          </a:p>
        </p:txBody>
      </p:sp>
    </p:spTree>
    <p:extLst>
      <p:ext uri="{BB962C8B-B14F-4D97-AF65-F5344CB8AC3E}">
        <p14:creationId xmlns:p14="http://schemas.microsoft.com/office/powerpoint/2010/main" val="191938162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فارغ">
    <p:spTree>
      <p:nvGrpSpPr>
        <p:cNvPr id="1" name=""/>
        <p:cNvGrpSpPr/>
        <p:nvPr/>
      </p:nvGrpSpPr>
      <p:grpSpPr>
        <a:xfrm>
          <a:off x="0" y="0"/>
          <a:ext cx="0" cy="0"/>
          <a:chOff x="0" y="0"/>
          <a:chExt cx="0" cy="0"/>
        </a:xfrm>
      </p:grpSpPr>
      <p:sp>
        <p:nvSpPr>
          <p:cNvPr id="2" name="عنصر نائب للتاريخ 1"/>
          <p:cNvSpPr>
            <a:spLocks noGrp="1"/>
          </p:cNvSpPr>
          <p:nvPr>
            <p:ph type="dt" sz="half" idx="10"/>
          </p:nvPr>
        </p:nvSpPr>
        <p:spPr/>
        <p:txBody>
          <a:bodyPr/>
          <a:lstStyle/>
          <a:p>
            <a:fld id="{5B59CC12-00C8-4C49-B1FD-88F28668AF5F}" type="datetime1">
              <a:rPr lang="en-US" smtClean="0"/>
              <a:t>11/21/2022</a:t>
            </a:fld>
            <a:endParaRPr lang="en-US"/>
          </a:p>
        </p:txBody>
      </p:sp>
      <p:sp>
        <p:nvSpPr>
          <p:cNvPr id="3" name="عنصر نائب للتذييل 2"/>
          <p:cNvSpPr>
            <a:spLocks noGrp="1"/>
          </p:cNvSpPr>
          <p:nvPr>
            <p:ph type="ftr" sz="quarter" idx="11"/>
          </p:nvPr>
        </p:nvSpPr>
        <p:spPr/>
        <p:txBody>
          <a:bodyPr/>
          <a:lstStyle/>
          <a:p>
            <a:endParaRPr lang="en-US"/>
          </a:p>
        </p:txBody>
      </p:sp>
      <p:sp>
        <p:nvSpPr>
          <p:cNvPr id="4" name="عنصر نائب لرقم الشريحة 3"/>
          <p:cNvSpPr>
            <a:spLocks noGrp="1"/>
          </p:cNvSpPr>
          <p:nvPr>
            <p:ph type="sldNum" sz="quarter" idx="12"/>
          </p:nvPr>
        </p:nvSpPr>
        <p:spPr/>
        <p:txBody>
          <a:bodyPr/>
          <a:lstStyle/>
          <a:p>
            <a:fld id="{9CF203CC-58D8-4E3F-A3D9-89F386C2F459}" type="slidenum">
              <a:rPr lang="en-US" smtClean="0"/>
              <a:t>‹#›</a:t>
            </a:fld>
            <a:endParaRPr lang="en-US"/>
          </a:p>
        </p:txBody>
      </p:sp>
    </p:spTree>
    <p:extLst>
      <p:ext uri="{BB962C8B-B14F-4D97-AF65-F5344CB8AC3E}">
        <p14:creationId xmlns:p14="http://schemas.microsoft.com/office/powerpoint/2010/main" val="387957808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محتوى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273050"/>
            <a:ext cx="3008313" cy="1162050"/>
          </a:xfrm>
        </p:spPr>
        <p:txBody>
          <a:bodyPr anchor="b"/>
          <a:lstStyle>
            <a:lvl1pPr algn="l">
              <a:defRPr sz="2000" b="1"/>
            </a:lvl1pPr>
          </a:lstStyle>
          <a:p>
            <a:r>
              <a:rPr lang="ar-SA" smtClean="0"/>
              <a:t>انقر لتحرير نمط العنوان الرئيسي</a:t>
            </a:r>
            <a:endParaRPr lang="en-US"/>
          </a:p>
        </p:txBody>
      </p:sp>
      <p:sp>
        <p:nvSpPr>
          <p:cNvPr id="3" name="عنصر نائب للمحتوى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a:p>
        </p:txBody>
      </p:sp>
      <p:sp>
        <p:nvSpPr>
          <p:cNvPr id="4" name="عنصر نائب للنص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5" name="عنصر نائب للتاريخ 4"/>
          <p:cNvSpPr>
            <a:spLocks noGrp="1"/>
          </p:cNvSpPr>
          <p:nvPr>
            <p:ph type="dt" sz="half" idx="10"/>
          </p:nvPr>
        </p:nvSpPr>
        <p:spPr/>
        <p:txBody>
          <a:bodyPr/>
          <a:lstStyle/>
          <a:p>
            <a:fld id="{28EB70A4-79FC-4121-81CF-77FF48C3493D}" type="datetime1">
              <a:rPr lang="en-US" smtClean="0"/>
              <a:t>11/21/2022</a:t>
            </a:fld>
            <a:endParaRPr lang="en-US"/>
          </a:p>
        </p:txBody>
      </p:sp>
      <p:sp>
        <p:nvSpPr>
          <p:cNvPr id="6" name="عنصر نائب للتذييل 5"/>
          <p:cNvSpPr>
            <a:spLocks noGrp="1"/>
          </p:cNvSpPr>
          <p:nvPr>
            <p:ph type="ftr" sz="quarter" idx="11"/>
          </p:nvPr>
        </p:nvSpPr>
        <p:spPr/>
        <p:txBody>
          <a:bodyPr/>
          <a:lstStyle/>
          <a:p>
            <a:endParaRPr lang="en-US"/>
          </a:p>
        </p:txBody>
      </p:sp>
      <p:sp>
        <p:nvSpPr>
          <p:cNvPr id="7" name="عنصر نائب لرقم الشريحة 6"/>
          <p:cNvSpPr>
            <a:spLocks noGrp="1"/>
          </p:cNvSpPr>
          <p:nvPr>
            <p:ph type="sldNum" sz="quarter" idx="12"/>
          </p:nvPr>
        </p:nvSpPr>
        <p:spPr/>
        <p:txBody>
          <a:bodyPr/>
          <a:lstStyle/>
          <a:p>
            <a:fld id="{9CF203CC-58D8-4E3F-A3D9-89F386C2F459}" type="slidenum">
              <a:rPr lang="en-US" smtClean="0"/>
              <a:t>‹#›</a:t>
            </a:fld>
            <a:endParaRPr lang="en-US"/>
          </a:p>
        </p:txBody>
      </p:sp>
    </p:spTree>
    <p:extLst>
      <p:ext uri="{BB962C8B-B14F-4D97-AF65-F5344CB8AC3E}">
        <p14:creationId xmlns:p14="http://schemas.microsoft.com/office/powerpoint/2010/main" val="9119076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صورة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1792288" y="4800600"/>
            <a:ext cx="5486400" cy="566738"/>
          </a:xfrm>
        </p:spPr>
        <p:txBody>
          <a:bodyPr anchor="b"/>
          <a:lstStyle>
            <a:lvl1pPr algn="l">
              <a:defRPr sz="2000" b="1"/>
            </a:lvl1pPr>
          </a:lstStyle>
          <a:p>
            <a:r>
              <a:rPr lang="ar-SA" smtClean="0"/>
              <a:t>انقر لتحرير نمط العنوان الرئيسي</a:t>
            </a:r>
            <a:endParaRPr lang="en-US"/>
          </a:p>
        </p:txBody>
      </p:sp>
      <p:sp>
        <p:nvSpPr>
          <p:cNvPr id="3" name="عنصر نائب للصورة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عنصر نائب للنص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5" name="عنصر نائب للتاريخ 4"/>
          <p:cNvSpPr>
            <a:spLocks noGrp="1"/>
          </p:cNvSpPr>
          <p:nvPr>
            <p:ph type="dt" sz="half" idx="10"/>
          </p:nvPr>
        </p:nvSpPr>
        <p:spPr/>
        <p:txBody>
          <a:bodyPr/>
          <a:lstStyle/>
          <a:p>
            <a:fld id="{30F1B1D5-32A7-4876-92B8-AD2DF603AD72}" type="datetime1">
              <a:rPr lang="en-US" smtClean="0"/>
              <a:t>11/21/2022</a:t>
            </a:fld>
            <a:endParaRPr lang="en-US"/>
          </a:p>
        </p:txBody>
      </p:sp>
      <p:sp>
        <p:nvSpPr>
          <p:cNvPr id="6" name="عنصر نائب للتذييل 5"/>
          <p:cNvSpPr>
            <a:spLocks noGrp="1"/>
          </p:cNvSpPr>
          <p:nvPr>
            <p:ph type="ftr" sz="quarter" idx="11"/>
          </p:nvPr>
        </p:nvSpPr>
        <p:spPr/>
        <p:txBody>
          <a:bodyPr/>
          <a:lstStyle/>
          <a:p>
            <a:endParaRPr lang="en-US"/>
          </a:p>
        </p:txBody>
      </p:sp>
      <p:sp>
        <p:nvSpPr>
          <p:cNvPr id="7" name="عنصر نائب لرقم الشريحة 6"/>
          <p:cNvSpPr>
            <a:spLocks noGrp="1"/>
          </p:cNvSpPr>
          <p:nvPr>
            <p:ph type="sldNum" sz="quarter" idx="12"/>
          </p:nvPr>
        </p:nvSpPr>
        <p:spPr/>
        <p:txBody>
          <a:bodyPr/>
          <a:lstStyle/>
          <a:p>
            <a:fld id="{9CF203CC-58D8-4E3F-A3D9-89F386C2F459}" type="slidenum">
              <a:rPr lang="en-US" smtClean="0"/>
              <a:t>‹#›</a:t>
            </a:fld>
            <a:endParaRPr lang="en-US"/>
          </a:p>
        </p:txBody>
      </p:sp>
    </p:spTree>
    <p:extLst>
      <p:ext uri="{BB962C8B-B14F-4D97-AF65-F5344CB8AC3E}">
        <p14:creationId xmlns:p14="http://schemas.microsoft.com/office/powerpoint/2010/main" val="292682744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عنصر نائب للعنوان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ar-SA" smtClean="0"/>
              <a:t>انقر لتحرير نمط العنوان الرئيسي</a:t>
            </a:r>
            <a:endParaRPr lang="en-US"/>
          </a:p>
        </p:txBody>
      </p:sp>
      <p:sp>
        <p:nvSpPr>
          <p:cNvPr id="3" name="عنصر نائب للنص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a:p>
        </p:txBody>
      </p:sp>
      <p:sp>
        <p:nvSpPr>
          <p:cNvPr id="4" name="عنصر نائب للتاريخ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FAE4D62-FFE6-467C-8D4B-D630A8DDF280}" type="datetime1">
              <a:rPr lang="en-US" smtClean="0"/>
              <a:t>11/21/2022</a:t>
            </a:fld>
            <a:endParaRPr lang="en-US"/>
          </a:p>
        </p:txBody>
      </p:sp>
      <p:sp>
        <p:nvSpPr>
          <p:cNvPr id="5" name="عنصر نائب للتذييل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عنصر نائب لرقم الشريحة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CF203CC-58D8-4E3F-A3D9-89F386C2F459}" type="slidenum">
              <a:rPr lang="en-US" smtClean="0"/>
              <a:t>‹#›</a:t>
            </a:fld>
            <a:endParaRPr lang="en-US"/>
          </a:p>
        </p:txBody>
      </p:sp>
    </p:spTree>
    <p:extLst>
      <p:ext uri="{BB962C8B-B14F-4D97-AF65-F5344CB8AC3E}">
        <p14:creationId xmlns:p14="http://schemas.microsoft.com/office/powerpoint/2010/main" val="14815685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hyperlink" Target="https://en.wikipedia.org/wiki/Peripatidae" TargetMode="External"/><Relationship Id="rId2" Type="http://schemas.openxmlformats.org/officeDocument/2006/relationships/hyperlink" Target="https://en.wikipedia.org/wiki/Euonychophora" TargetMode="Externa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2.gif"/><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image" Target="../media/image15.gif"/><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17.gif"/><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hyperlink" Target="https://en.wikipedia.org/wiki/Arachnid" TargetMode="External"/><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3" Type="http://schemas.openxmlformats.org/officeDocument/2006/relationships/hyperlink" Target="https://en.wikipedia.org/wiki/Exoskeleton" TargetMode="External"/><Relationship Id="rId7" Type="http://schemas.openxmlformats.org/officeDocument/2006/relationships/hyperlink" Target="https://en.wikipedia.org/wiki/Antenna_(biology)" TargetMode="External"/><Relationship Id="rId2" Type="http://schemas.openxmlformats.org/officeDocument/2006/relationships/hyperlink" Target="https://en.wikipedia.org/wiki/Thorax" TargetMode="External"/><Relationship Id="rId1" Type="http://schemas.openxmlformats.org/officeDocument/2006/relationships/slideLayout" Target="../slideLayouts/slideLayout2.xml"/><Relationship Id="rId6" Type="http://schemas.openxmlformats.org/officeDocument/2006/relationships/hyperlink" Target="https://en.wikipedia.org/wiki/Haemoglobin" TargetMode="External"/><Relationship Id="rId5" Type="http://schemas.openxmlformats.org/officeDocument/2006/relationships/hyperlink" Target="https://en.wikipedia.org/wiki/Ovulation" TargetMode="External"/><Relationship Id="rId4" Type="http://schemas.openxmlformats.org/officeDocument/2006/relationships/hyperlink" Target="https://en.wikipedia.org/wiki/Ecdysis" TargetMode="External"/></Relationships>
</file>

<file path=ppt/slides/_rels/slide51.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7.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1.xml"/></Relationships>
</file>

<file path=ppt/slides/_rels/slide58.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1.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1.xml"/><Relationship Id="rId5" Type="http://schemas.openxmlformats.org/officeDocument/2006/relationships/image" Target="../media/image10.gif"/><Relationship Id="rId4" Type="http://schemas.openxmlformats.org/officeDocument/2006/relationships/image" Target="../media/image9.jpeg"/></Relationships>
</file>

<file path=ppt/slides/_rels/slide9.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ctrTitle"/>
          </p:nvPr>
        </p:nvSpPr>
        <p:spPr>
          <a:xfrm>
            <a:off x="0" y="0"/>
            <a:ext cx="9144000" cy="6629400"/>
          </a:xfrm>
        </p:spPr>
        <p:txBody>
          <a:bodyPr>
            <a:normAutofit/>
          </a:bodyPr>
          <a:lstStyle/>
          <a:p>
            <a:r>
              <a:rPr lang="en-US" dirty="0" smtClean="0"/>
              <a:t>Phylum : </a:t>
            </a:r>
            <a:r>
              <a:rPr lang="en-US" dirty="0" err="1" smtClean="0"/>
              <a:t>Rotifera</a:t>
            </a:r>
            <a:r>
              <a:rPr lang="en-US" dirty="0" smtClean="0"/>
              <a:t> </a:t>
            </a:r>
            <a:br>
              <a:rPr lang="en-US" dirty="0" smtClean="0"/>
            </a:br>
            <a:r>
              <a:rPr lang="ar-IQ" dirty="0" smtClean="0"/>
              <a:t>شعبة </a:t>
            </a:r>
            <a:r>
              <a:rPr lang="ar-IQ" dirty="0" err="1" smtClean="0"/>
              <a:t>الدولابيات</a:t>
            </a:r>
            <a:endParaRPr lang="en-US" dirty="0"/>
          </a:p>
        </p:txBody>
      </p:sp>
      <p:sp>
        <p:nvSpPr>
          <p:cNvPr id="6" name="عنصر نائب لرقم الشريحة 5"/>
          <p:cNvSpPr>
            <a:spLocks noGrp="1"/>
          </p:cNvSpPr>
          <p:nvPr>
            <p:ph type="sldNum" sz="quarter" idx="12"/>
          </p:nvPr>
        </p:nvSpPr>
        <p:spPr/>
        <p:txBody>
          <a:bodyPr/>
          <a:lstStyle/>
          <a:p>
            <a:fld id="{9CF203CC-58D8-4E3F-A3D9-89F386C2F459}" type="slidenum">
              <a:rPr lang="en-US" smtClean="0"/>
              <a:t>1</a:t>
            </a:fld>
            <a:endParaRPr lang="en-US"/>
          </a:p>
        </p:txBody>
      </p:sp>
    </p:spTree>
    <p:extLst>
      <p:ext uri="{BB962C8B-B14F-4D97-AF65-F5344CB8AC3E}">
        <p14:creationId xmlns:p14="http://schemas.microsoft.com/office/powerpoint/2010/main" val="106667755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381000" y="685800"/>
            <a:ext cx="8458200" cy="4724400"/>
          </a:xfrm>
        </p:spPr>
        <p:txBody>
          <a:bodyPr>
            <a:normAutofit/>
          </a:bodyPr>
          <a:lstStyle/>
          <a:p>
            <a:r>
              <a:rPr lang="ar-IQ" b="1" dirty="0">
                <a:solidFill>
                  <a:srgbClr val="FF0000"/>
                </a:solidFill>
              </a:rPr>
              <a:t>شعبة </a:t>
            </a:r>
            <a:r>
              <a:rPr lang="ar-IQ" b="1" dirty="0" err="1" smtClean="0">
                <a:solidFill>
                  <a:srgbClr val="FF0000"/>
                </a:solidFill>
              </a:rPr>
              <a:t>المخلبيات</a:t>
            </a:r>
            <a:r>
              <a:rPr lang="ar-IQ" b="1" dirty="0" smtClean="0">
                <a:solidFill>
                  <a:srgbClr val="FF0000"/>
                </a:solidFill>
              </a:rPr>
              <a:t> </a:t>
            </a:r>
            <a:r>
              <a:rPr lang="en-US" dirty="0"/>
              <a:t/>
            </a:r>
            <a:br>
              <a:rPr lang="en-US" dirty="0"/>
            </a:br>
            <a:endParaRPr lang="en-US" dirty="0"/>
          </a:p>
        </p:txBody>
      </p:sp>
      <p:sp>
        <p:nvSpPr>
          <p:cNvPr id="7" name="عنصر نائب لرقم الشريحة 6"/>
          <p:cNvSpPr>
            <a:spLocks noGrp="1"/>
          </p:cNvSpPr>
          <p:nvPr>
            <p:ph type="sldNum" sz="quarter" idx="12"/>
          </p:nvPr>
        </p:nvSpPr>
        <p:spPr/>
        <p:txBody>
          <a:bodyPr/>
          <a:lstStyle/>
          <a:p>
            <a:fld id="{9CF203CC-58D8-4E3F-A3D9-89F386C2F459}" type="slidenum">
              <a:rPr lang="en-US" smtClean="0"/>
              <a:t>10</a:t>
            </a:fld>
            <a:endParaRPr lang="en-US"/>
          </a:p>
        </p:txBody>
      </p:sp>
    </p:spTree>
    <p:extLst>
      <p:ext uri="{BB962C8B-B14F-4D97-AF65-F5344CB8AC3E}">
        <p14:creationId xmlns:p14="http://schemas.microsoft.com/office/powerpoint/2010/main" val="378409263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ctrTitle"/>
          </p:nvPr>
        </p:nvSpPr>
        <p:spPr>
          <a:xfrm>
            <a:off x="457200" y="685801"/>
            <a:ext cx="8001000" cy="1066799"/>
          </a:xfrm>
        </p:spPr>
        <p:txBody>
          <a:bodyPr>
            <a:normAutofit fontScale="90000"/>
          </a:bodyPr>
          <a:lstStyle/>
          <a:p>
            <a:r>
              <a:rPr lang="en-US" b="1" dirty="0" smtClean="0">
                <a:solidFill>
                  <a:srgbClr val="FF0000"/>
                </a:solidFill>
              </a:rPr>
              <a:t>Phylum : </a:t>
            </a:r>
            <a:r>
              <a:rPr lang="en-US" b="1" dirty="0" err="1" smtClean="0">
                <a:solidFill>
                  <a:srgbClr val="FF0000"/>
                </a:solidFill>
              </a:rPr>
              <a:t>Onycophora</a:t>
            </a:r>
            <a:r>
              <a:rPr lang="en-US" b="1" dirty="0" smtClean="0">
                <a:solidFill>
                  <a:srgbClr val="FF0000"/>
                </a:solidFill>
              </a:rPr>
              <a:t/>
            </a:r>
            <a:br>
              <a:rPr lang="en-US" b="1" dirty="0" smtClean="0">
                <a:solidFill>
                  <a:srgbClr val="FF0000"/>
                </a:solidFill>
              </a:rPr>
            </a:br>
            <a:r>
              <a:rPr lang="en-US" b="1" dirty="0" smtClean="0">
                <a:solidFill>
                  <a:srgbClr val="FF0000"/>
                </a:solidFill>
              </a:rPr>
              <a:t>(Velvet worms ) </a:t>
            </a:r>
            <a:endParaRPr lang="en-US" b="1" dirty="0">
              <a:solidFill>
                <a:srgbClr val="FF0000"/>
              </a:solidFill>
            </a:endParaRPr>
          </a:p>
        </p:txBody>
      </p:sp>
      <p:sp>
        <p:nvSpPr>
          <p:cNvPr id="3" name="عنوان فرعي 2"/>
          <p:cNvSpPr>
            <a:spLocks noGrp="1"/>
          </p:cNvSpPr>
          <p:nvPr>
            <p:ph type="subTitle" idx="1"/>
          </p:nvPr>
        </p:nvSpPr>
        <p:spPr>
          <a:xfrm>
            <a:off x="152400" y="1905000"/>
            <a:ext cx="8839200" cy="4267200"/>
          </a:xfrm>
        </p:spPr>
        <p:txBody>
          <a:bodyPr>
            <a:normAutofit/>
          </a:bodyPr>
          <a:lstStyle/>
          <a:p>
            <a:pPr algn="l"/>
            <a:r>
              <a:rPr lang="en-US" dirty="0" smtClean="0">
                <a:solidFill>
                  <a:schemeClr val="tx1"/>
                </a:solidFill>
              </a:rPr>
              <a:t>The phylum </a:t>
            </a:r>
            <a:r>
              <a:rPr lang="en-US" dirty="0" err="1" smtClean="0">
                <a:solidFill>
                  <a:schemeClr val="tx1"/>
                </a:solidFill>
              </a:rPr>
              <a:t>Onycophora</a:t>
            </a:r>
            <a:r>
              <a:rPr lang="en-US" dirty="0" smtClean="0">
                <a:solidFill>
                  <a:schemeClr val="tx1"/>
                </a:solidFill>
              </a:rPr>
              <a:t> contains about 100 species of small , Caterpillar –like animals called velvet ,or </a:t>
            </a:r>
            <a:r>
              <a:rPr lang="en-US" dirty="0" err="1" smtClean="0">
                <a:solidFill>
                  <a:schemeClr val="tx1"/>
                </a:solidFill>
              </a:rPr>
              <a:t>wallking</a:t>
            </a:r>
            <a:r>
              <a:rPr lang="en-US" dirty="0" smtClean="0">
                <a:solidFill>
                  <a:schemeClr val="tx1"/>
                </a:solidFill>
              </a:rPr>
              <a:t> worms that live in rain forests and other moist , leafy habitats in tropical and sub tropical , through there are few temperate species in the southern hemisphere .</a:t>
            </a:r>
            <a:endParaRPr lang="en-US" dirty="0">
              <a:solidFill>
                <a:schemeClr val="tx1"/>
              </a:solidFill>
            </a:endParaRPr>
          </a:p>
        </p:txBody>
      </p:sp>
      <p:sp>
        <p:nvSpPr>
          <p:cNvPr id="6" name="عنصر نائب لرقم الشريحة 5"/>
          <p:cNvSpPr>
            <a:spLocks noGrp="1"/>
          </p:cNvSpPr>
          <p:nvPr>
            <p:ph type="sldNum" sz="quarter" idx="12"/>
          </p:nvPr>
        </p:nvSpPr>
        <p:spPr/>
        <p:txBody>
          <a:bodyPr/>
          <a:lstStyle/>
          <a:p>
            <a:fld id="{9CF203CC-58D8-4E3F-A3D9-89F386C2F459}" type="slidenum">
              <a:rPr lang="en-US" smtClean="0"/>
              <a:t>11</a:t>
            </a:fld>
            <a:endParaRPr lang="en-US"/>
          </a:p>
        </p:txBody>
      </p:sp>
    </p:spTree>
    <p:extLst>
      <p:ext uri="{BB962C8B-B14F-4D97-AF65-F5344CB8AC3E}">
        <p14:creationId xmlns:p14="http://schemas.microsoft.com/office/powerpoint/2010/main" val="100868486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ctrTitle"/>
          </p:nvPr>
        </p:nvSpPr>
        <p:spPr>
          <a:xfrm>
            <a:off x="304800" y="228601"/>
            <a:ext cx="8305800" cy="685799"/>
          </a:xfrm>
        </p:spPr>
        <p:txBody>
          <a:bodyPr>
            <a:normAutofit fontScale="90000"/>
          </a:bodyPr>
          <a:lstStyle/>
          <a:p>
            <a:r>
              <a:rPr lang="en-US" dirty="0" smtClean="0">
                <a:solidFill>
                  <a:srgbClr val="FF0000"/>
                </a:solidFill>
              </a:rPr>
              <a:t>Characteristics of the </a:t>
            </a:r>
            <a:r>
              <a:rPr lang="en-US" dirty="0" err="1" smtClean="0">
                <a:solidFill>
                  <a:srgbClr val="FF0000"/>
                </a:solidFill>
              </a:rPr>
              <a:t>Onychophora</a:t>
            </a:r>
            <a:r>
              <a:rPr lang="en-US" dirty="0" smtClean="0">
                <a:solidFill>
                  <a:srgbClr val="FF0000"/>
                </a:solidFill>
              </a:rPr>
              <a:t> </a:t>
            </a:r>
            <a:endParaRPr lang="en-US" dirty="0">
              <a:solidFill>
                <a:srgbClr val="FF0000"/>
              </a:solidFill>
            </a:endParaRPr>
          </a:p>
        </p:txBody>
      </p:sp>
      <p:sp>
        <p:nvSpPr>
          <p:cNvPr id="3" name="عنوان فرعي 2"/>
          <p:cNvSpPr>
            <a:spLocks noGrp="1"/>
          </p:cNvSpPr>
          <p:nvPr>
            <p:ph type="subTitle" idx="1"/>
          </p:nvPr>
        </p:nvSpPr>
        <p:spPr>
          <a:xfrm>
            <a:off x="228600" y="990600"/>
            <a:ext cx="8763000" cy="5715000"/>
          </a:xfrm>
        </p:spPr>
        <p:txBody>
          <a:bodyPr>
            <a:normAutofit fontScale="25000" lnSpcReduction="20000"/>
          </a:bodyPr>
          <a:lstStyle/>
          <a:p>
            <a:pPr marL="514350" indent="-514350" algn="l">
              <a:buFont typeface="+mj-lt"/>
              <a:buAutoNum type="arabicPeriod"/>
            </a:pPr>
            <a:r>
              <a:rPr lang="en-US" sz="8000" dirty="0" smtClean="0">
                <a:solidFill>
                  <a:schemeClr val="tx1"/>
                </a:solidFill>
              </a:rPr>
              <a:t>Bilaterally symmetrical and vermiform .</a:t>
            </a:r>
          </a:p>
          <a:p>
            <a:pPr marL="514350" indent="-514350" algn="l">
              <a:buFont typeface="+mj-lt"/>
              <a:buAutoNum type="arabicPeriod"/>
            </a:pPr>
            <a:r>
              <a:rPr lang="en-US" sz="8000" dirty="0" smtClean="0">
                <a:solidFill>
                  <a:schemeClr val="tx1"/>
                </a:solidFill>
              </a:rPr>
              <a:t>Triploblastic , with true coelom (</a:t>
            </a:r>
            <a:r>
              <a:rPr lang="en-US" sz="8000" dirty="0" err="1" smtClean="0">
                <a:solidFill>
                  <a:schemeClr val="tx1"/>
                </a:solidFill>
              </a:rPr>
              <a:t>eucoelomate</a:t>
            </a:r>
            <a:r>
              <a:rPr lang="en-US" sz="8000" dirty="0" smtClean="0">
                <a:solidFill>
                  <a:schemeClr val="tx1"/>
                </a:solidFill>
              </a:rPr>
              <a:t>) </a:t>
            </a:r>
          </a:p>
          <a:p>
            <a:pPr marL="514350" indent="-514350" algn="l">
              <a:buFont typeface="+mj-lt"/>
              <a:buAutoNum type="arabicPeriod"/>
            </a:pPr>
            <a:r>
              <a:rPr lang="en-US" sz="8000" dirty="0" smtClean="0">
                <a:solidFill>
                  <a:schemeClr val="tx1"/>
                </a:solidFill>
              </a:rPr>
              <a:t>Free-living and terrestrial .</a:t>
            </a:r>
          </a:p>
          <a:p>
            <a:pPr marL="514350" indent="-514350" algn="l">
              <a:buFont typeface="+mj-lt"/>
              <a:buAutoNum type="arabicPeriod"/>
            </a:pPr>
            <a:r>
              <a:rPr lang="en-US" sz="8000" dirty="0" smtClean="0">
                <a:solidFill>
                  <a:schemeClr val="tx1"/>
                </a:solidFill>
              </a:rPr>
              <a:t>Have between 14-43 pairs of </a:t>
            </a:r>
            <a:r>
              <a:rPr lang="en-US" sz="8000" dirty="0" err="1" smtClean="0">
                <a:solidFill>
                  <a:schemeClr val="tx1"/>
                </a:solidFill>
              </a:rPr>
              <a:t>unsegmented</a:t>
            </a:r>
            <a:r>
              <a:rPr lang="en-US" sz="8000" dirty="0" smtClean="0">
                <a:solidFill>
                  <a:schemeClr val="tx1"/>
                </a:solidFill>
              </a:rPr>
              <a:t> walking legs. They have a series of pads  towards their ends an a pair of claws  at their trips.</a:t>
            </a:r>
          </a:p>
          <a:p>
            <a:pPr marL="514350" indent="-514350" algn="l">
              <a:buFont typeface="+mj-lt"/>
              <a:buAutoNum type="arabicPeriod"/>
            </a:pPr>
            <a:r>
              <a:rPr lang="en-US" sz="8000" dirty="0" smtClean="0">
                <a:solidFill>
                  <a:schemeClr val="tx1"/>
                </a:solidFill>
              </a:rPr>
              <a:t>With a thin </a:t>
            </a:r>
            <a:r>
              <a:rPr lang="en-US" sz="8000" dirty="0" err="1" smtClean="0">
                <a:solidFill>
                  <a:schemeClr val="tx1"/>
                </a:solidFill>
              </a:rPr>
              <a:t>chitinous</a:t>
            </a:r>
            <a:r>
              <a:rPr lang="en-US" sz="8000" dirty="0" smtClean="0">
                <a:solidFill>
                  <a:schemeClr val="tx1"/>
                </a:solidFill>
              </a:rPr>
              <a:t> </a:t>
            </a:r>
            <a:r>
              <a:rPr lang="en-US" sz="8000" dirty="0" err="1" smtClean="0">
                <a:solidFill>
                  <a:schemeClr val="tx1"/>
                </a:solidFill>
              </a:rPr>
              <a:t>cuticule</a:t>
            </a:r>
            <a:r>
              <a:rPr lang="en-US" sz="8000" dirty="0" smtClean="0">
                <a:solidFill>
                  <a:schemeClr val="tx1"/>
                </a:solidFill>
              </a:rPr>
              <a:t> –cover epidermis.</a:t>
            </a:r>
          </a:p>
          <a:p>
            <a:pPr marL="514350" indent="-514350" algn="l">
              <a:buFont typeface="+mj-lt"/>
              <a:buAutoNum type="arabicPeriod"/>
            </a:pPr>
            <a:r>
              <a:rPr lang="en-US" sz="8000" u="sng" dirty="0" smtClean="0">
                <a:solidFill>
                  <a:schemeClr val="tx1"/>
                </a:solidFill>
              </a:rPr>
              <a:t>The head of three segments </a:t>
            </a:r>
            <a:r>
              <a:rPr lang="en-US" sz="8000" dirty="0" smtClean="0">
                <a:solidFill>
                  <a:schemeClr val="tx1"/>
                </a:solidFill>
              </a:rPr>
              <a:t>,bearing : a pair of antenna , a pair  of jaws, </a:t>
            </a:r>
            <a:r>
              <a:rPr lang="en-US" sz="8000" dirty="0">
                <a:solidFill>
                  <a:schemeClr val="tx1"/>
                </a:solidFill>
              </a:rPr>
              <a:t>a pair of</a:t>
            </a:r>
            <a:r>
              <a:rPr lang="en-US" sz="8000" dirty="0" smtClean="0">
                <a:solidFill>
                  <a:schemeClr val="tx1"/>
                </a:solidFill>
              </a:rPr>
              <a:t>  oral papillae , simple </a:t>
            </a:r>
            <a:r>
              <a:rPr lang="en-US" sz="8000" dirty="0">
                <a:solidFill>
                  <a:schemeClr val="tx1"/>
                </a:solidFill>
              </a:rPr>
              <a:t>eyes are similar to annelids and found in the dorsal position .( not appendages ).</a:t>
            </a:r>
          </a:p>
          <a:p>
            <a:pPr marL="514350" indent="-514350" algn="l">
              <a:buFont typeface="+mj-lt"/>
              <a:buAutoNum type="arabicPeriod"/>
            </a:pPr>
            <a:r>
              <a:rPr lang="en-US" sz="8000" dirty="0" smtClean="0">
                <a:solidFill>
                  <a:schemeClr val="tx1"/>
                </a:solidFill>
              </a:rPr>
              <a:t>Possesses a straight gut with anus .</a:t>
            </a:r>
          </a:p>
          <a:p>
            <a:pPr marL="514350" indent="-514350" algn="l">
              <a:buFont typeface="+mj-lt"/>
              <a:buAutoNum type="arabicPeriod"/>
            </a:pPr>
            <a:r>
              <a:rPr lang="en-US" sz="8000" dirty="0" smtClean="0">
                <a:solidFill>
                  <a:schemeClr val="tx1"/>
                </a:solidFill>
              </a:rPr>
              <a:t>Nerves system includes a brain and a pair of ventral nerve cords.</a:t>
            </a:r>
          </a:p>
          <a:p>
            <a:pPr marL="514350" indent="-514350" algn="l">
              <a:buFont typeface="+mj-lt"/>
              <a:buAutoNum type="arabicPeriod"/>
            </a:pPr>
            <a:r>
              <a:rPr lang="en-US" sz="8000" dirty="0" smtClean="0">
                <a:solidFill>
                  <a:schemeClr val="tx1"/>
                </a:solidFill>
              </a:rPr>
              <a:t>Excretion by </a:t>
            </a:r>
            <a:r>
              <a:rPr lang="en-US" sz="8000" dirty="0" err="1" smtClean="0">
                <a:solidFill>
                  <a:schemeClr val="tx1"/>
                </a:solidFill>
              </a:rPr>
              <a:t>nephridia</a:t>
            </a:r>
            <a:r>
              <a:rPr lang="en-US" sz="8000" dirty="0" smtClean="0">
                <a:solidFill>
                  <a:schemeClr val="tx1"/>
                </a:solidFill>
              </a:rPr>
              <a:t>.</a:t>
            </a:r>
          </a:p>
          <a:p>
            <a:pPr marL="514350" indent="-514350" algn="l">
              <a:buFont typeface="+mj-lt"/>
              <a:buAutoNum type="arabicPeriod"/>
            </a:pPr>
            <a:r>
              <a:rPr lang="en-US" sz="8000" dirty="0" smtClean="0">
                <a:solidFill>
                  <a:schemeClr val="tx1"/>
                </a:solidFill>
              </a:rPr>
              <a:t>Possesses a simple respiratory system in the form of tracheae and spiracles.</a:t>
            </a:r>
          </a:p>
          <a:p>
            <a:pPr marL="514350" indent="-514350" algn="l">
              <a:buFont typeface="+mj-lt"/>
              <a:buAutoNum type="arabicPeriod"/>
            </a:pPr>
            <a:r>
              <a:rPr lang="en-US" sz="8000" dirty="0" smtClean="0">
                <a:solidFill>
                  <a:schemeClr val="tx1"/>
                </a:solidFill>
              </a:rPr>
              <a:t>Possesses circular , oblique and longitudinal muscle layers.</a:t>
            </a:r>
          </a:p>
          <a:p>
            <a:pPr marL="514350" indent="-514350" algn="l">
              <a:buFont typeface="+mj-lt"/>
              <a:buAutoNum type="arabicPeriod"/>
            </a:pPr>
            <a:r>
              <a:rPr lang="en-US" sz="8000" dirty="0" err="1" smtClean="0">
                <a:solidFill>
                  <a:schemeClr val="tx1"/>
                </a:solidFill>
              </a:rPr>
              <a:t>Onychophora</a:t>
            </a:r>
            <a:r>
              <a:rPr lang="en-US" sz="8000" dirty="0" smtClean="0">
                <a:solidFill>
                  <a:schemeClr val="tx1"/>
                </a:solidFill>
              </a:rPr>
              <a:t> are separates sex.</a:t>
            </a:r>
          </a:p>
          <a:p>
            <a:pPr marL="514350" indent="-514350" algn="l">
              <a:buFont typeface="+mj-lt"/>
              <a:buAutoNum type="arabicPeriod"/>
            </a:pPr>
            <a:r>
              <a:rPr lang="en-US" sz="8000" dirty="0" smtClean="0">
                <a:solidFill>
                  <a:schemeClr val="tx1"/>
                </a:solidFill>
              </a:rPr>
              <a:t>Possesses an open circulatory system with heart.</a:t>
            </a:r>
          </a:p>
          <a:p>
            <a:pPr marL="514350" indent="-514350" algn="l">
              <a:buFont typeface="+mj-lt"/>
              <a:buAutoNum type="arabicPeriod"/>
            </a:pPr>
            <a:r>
              <a:rPr lang="en-US" sz="8000" dirty="0" smtClean="0">
                <a:solidFill>
                  <a:schemeClr val="tx1"/>
                </a:solidFill>
              </a:rPr>
              <a:t>They have </a:t>
            </a:r>
            <a:r>
              <a:rPr lang="en-US" sz="8000" dirty="0" err="1" smtClean="0">
                <a:solidFill>
                  <a:schemeClr val="tx1"/>
                </a:solidFill>
              </a:rPr>
              <a:t>hyrostatic</a:t>
            </a:r>
            <a:r>
              <a:rPr lang="en-US" sz="8000" dirty="0" smtClean="0">
                <a:solidFill>
                  <a:schemeClr val="tx1"/>
                </a:solidFill>
              </a:rPr>
              <a:t> skeleton , which is a fluid enclosed in muscular wall.</a:t>
            </a:r>
          </a:p>
          <a:p>
            <a:pPr algn="l"/>
            <a:endParaRPr lang="en-US" sz="8000" dirty="0" smtClean="0">
              <a:solidFill>
                <a:schemeClr val="tx1"/>
              </a:solidFill>
            </a:endParaRPr>
          </a:p>
          <a:p>
            <a:pPr algn="l"/>
            <a:r>
              <a:rPr lang="en-US" dirty="0" smtClean="0"/>
              <a:t> </a:t>
            </a:r>
            <a:endParaRPr lang="en-US" dirty="0"/>
          </a:p>
        </p:txBody>
      </p:sp>
      <p:sp>
        <p:nvSpPr>
          <p:cNvPr id="6" name="عنصر نائب لرقم الشريحة 5"/>
          <p:cNvSpPr>
            <a:spLocks noGrp="1"/>
          </p:cNvSpPr>
          <p:nvPr>
            <p:ph type="sldNum" sz="quarter" idx="12"/>
          </p:nvPr>
        </p:nvSpPr>
        <p:spPr/>
        <p:txBody>
          <a:bodyPr/>
          <a:lstStyle/>
          <a:p>
            <a:fld id="{9CF203CC-58D8-4E3F-A3D9-89F386C2F459}" type="slidenum">
              <a:rPr lang="en-US" smtClean="0"/>
              <a:t>12</a:t>
            </a:fld>
            <a:endParaRPr lang="en-US"/>
          </a:p>
        </p:txBody>
      </p:sp>
    </p:spTree>
    <p:extLst>
      <p:ext uri="{BB962C8B-B14F-4D97-AF65-F5344CB8AC3E}">
        <p14:creationId xmlns:p14="http://schemas.microsoft.com/office/powerpoint/2010/main" val="222107298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وان فرعي 2"/>
          <p:cNvSpPr>
            <a:spLocks noGrp="1"/>
          </p:cNvSpPr>
          <p:nvPr>
            <p:ph type="subTitle" idx="1"/>
          </p:nvPr>
        </p:nvSpPr>
        <p:spPr>
          <a:xfrm>
            <a:off x="0" y="152400"/>
            <a:ext cx="9144000" cy="6248400"/>
          </a:xfrm>
        </p:spPr>
        <p:txBody>
          <a:bodyPr>
            <a:normAutofit/>
          </a:bodyPr>
          <a:lstStyle/>
          <a:p>
            <a:pPr algn="l"/>
            <a:r>
              <a:rPr lang="en-US" sz="4400" b="1" dirty="0" err="1" smtClean="0">
                <a:solidFill>
                  <a:srgbClr val="FF0000"/>
                </a:solidFill>
              </a:rPr>
              <a:t>Onychophorans</a:t>
            </a:r>
            <a:r>
              <a:rPr lang="en-US" sz="4400" b="1" dirty="0" smtClean="0">
                <a:solidFill>
                  <a:schemeClr val="tx1"/>
                </a:solidFill>
              </a:rPr>
              <a:t> </a:t>
            </a:r>
            <a:r>
              <a:rPr lang="en-US" sz="4800" b="1" dirty="0" smtClean="0">
                <a:solidFill>
                  <a:schemeClr val="tx1"/>
                </a:solidFill>
              </a:rPr>
              <a:t>are interest to Zoologists because they share so many characteristics of </a:t>
            </a:r>
            <a:r>
              <a:rPr lang="en-US" sz="4800" b="1" u="sng" dirty="0" smtClean="0">
                <a:solidFill>
                  <a:schemeClr val="tx1"/>
                </a:solidFill>
              </a:rPr>
              <a:t>Annelids </a:t>
            </a:r>
            <a:r>
              <a:rPr lang="en-US" sz="4800" b="1" dirty="0" smtClean="0">
                <a:solidFill>
                  <a:schemeClr val="tx1"/>
                </a:solidFill>
              </a:rPr>
              <a:t>and </a:t>
            </a:r>
            <a:r>
              <a:rPr lang="en-US" sz="4800" b="1" u="sng" dirty="0" err="1" smtClean="0">
                <a:solidFill>
                  <a:schemeClr val="tx1"/>
                </a:solidFill>
              </a:rPr>
              <a:t>Arthropoda</a:t>
            </a:r>
            <a:r>
              <a:rPr lang="en-US" sz="4800" b="1" dirty="0" smtClean="0">
                <a:solidFill>
                  <a:schemeClr val="tx1"/>
                </a:solidFill>
              </a:rPr>
              <a:t> that they have been considered by some to be the missing link between the two phyla </a:t>
            </a:r>
            <a:endParaRPr lang="en-US" sz="4800" b="1" dirty="0">
              <a:solidFill>
                <a:schemeClr val="tx1"/>
              </a:solidFill>
            </a:endParaRPr>
          </a:p>
        </p:txBody>
      </p:sp>
      <p:sp>
        <p:nvSpPr>
          <p:cNvPr id="6" name="عنصر نائب لرقم الشريحة 5"/>
          <p:cNvSpPr>
            <a:spLocks noGrp="1"/>
          </p:cNvSpPr>
          <p:nvPr>
            <p:ph type="sldNum" sz="quarter" idx="12"/>
          </p:nvPr>
        </p:nvSpPr>
        <p:spPr/>
        <p:txBody>
          <a:bodyPr/>
          <a:lstStyle/>
          <a:p>
            <a:fld id="{9CF203CC-58D8-4E3F-A3D9-89F386C2F459}" type="slidenum">
              <a:rPr lang="en-US" smtClean="0"/>
              <a:t>13</a:t>
            </a:fld>
            <a:endParaRPr lang="en-US"/>
          </a:p>
        </p:txBody>
      </p:sp>
    </p:spTree>
    <p:extLst>
      <p:ext uri="{BB962C8B-B14F-4D97-AF65-F5344CB8AC3E}">
        <p14:creationId xmlns:p14="http://schemas.microsoft.com/office/powerpoint/2010/main" val="95196315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152400" y="304800"/>
            <a:ext cx="8984673" cy="6172200"/>
          </a:xfrm>
        </p:spPr>
        <p:txBody>
          <a:bodyPr>
            <a:normAutofit fontScale="25000" lnSpcReduction="20000"/>
          </a:bodyPr>
          <a:lstStyle/>
          <a:p>
            <a:pPr marL="0" indent="0" fontAlgn="base">
              <a:buNone/>
            </a:pPr>
            <a:r>
              <a:rPr lang="en-US" sz="8000" b="1" u="sng" dirty="0">
                <a:solidFill>
                  <a:srgbClr val="FF0000"/>
                </a:solidFill>
              </a:rPr>
              <a:t>similarities </a:t>
            </a:r>
            <a:r>
              <a:rPr lang="en-US" sz="8000" b="1" u="sng" dirty="0" err="1" smtClean="0">
                <a:solidFill>
                  <a:srgbClr val="FF0000"/>
                </a:solidFill>
              </a:rPr>
              <a:t>Onychophorans</a:t>
            </a:r>
            <a:r>
              <a:rPr lang="en-US" sz="8000" b="1" u="sng" dirty="0" smtClean="0">
                <a:solidFill>
                  <a:srgbClr val="FF0000"/>
                </a:solidFill>
              </a:rPr>
              <a:t>-Annelids -characteristics</a:t>
            </a:r>
            <a:endParaRPr lang="ar-IQ" sz="8000" u="sng" dirty="0" smtClean="0">
              <a:solidFill>
                <a:srgbClr val="FF0000"/>
              </a:solidFill>
            </a:endParaRPr>
          </a:p>
          <a:p>
            <a:pPr marL="0" indent="0" fontAlgn="base">
              <a:buNone/>
            </a:pPr>
            <a:endParaRPr lang="ar-IQ" u="sng" dirty="0"/>
          </a:p>
          <a:p>
            <a:pPr marL="0" indent="0" fontAlgn="base">
              <a:buNone/>
            </a:pPr>
            <a:r>
              <a:rPr lang="en-US" sz="7200" dirty="0" smtClean="0"/>
              <a:t>1</a:t>
            </a:r>
            <a:r>
              <a:rPr lang="en-US" dirty="0" smtClean="0"/>
              <a:t>. </a:t>
            </a:r>
            <a:r>
              <a:rPr lang="en-US" sz="7200" dirty="0" smtClean="0">
                <a:cs typeface="+mj-cs"/>
              </a:rPr>
              <a:t>Presence </a:t>
            </a:r>
            <a:r>
              <a:rPr lang="en-US" sz="7200" dirty="0">
                <a:cs typeface="+mj-cs"/>
              </a:rPr>
              <a:t>of paired </a:t>
            </a:r>
            <a:r>
              <a:rPr lang="en-US" sz="7200" dirty="0" err="1">
                <a:cs typeface="+mj-cs"/>
              </a:rPr>
              <a:t>nephridia</a:t>
            </a:r>
            <a:r>
              <a:rPr lang="en-US" sz="7200" dirty="0">
                <a:cs typeface="+mj-cs"/>
              </a:rPr>
              <a:t> in al­most every segment of the body</a:t>
            </a:r>
            <a:r>
              <a:rPr lang="en-US" sz="7200" dirty="0" smtClean="0">
                <a:cs typeface="+mj-cs"/>
              </a:rPr>
              <a:t>.</a:t>
            </a:r>
            <a:endParaRPr lang="en-US" sz="7200" dirty="0">
              <a:cs typeface="+mj-cs"/>
            </a:endParaRPr>
          </a:p>
          <a:p>
            <a:pPr marL="0" indent="0" fontAlgn="base">
              <a:buNone/>
            </a:pPr>
            <a:r>
              <a:rPr lang="ar-IQ" sz="7200" dirty="0" smtClean="0">
                <a:cs typeface="+mj-cs"/>
              </a:rPr>
              <a:t>2</a:t>
            </a:r>
            <a:r>
              <a:rPr lang="en-US" sz="7200" dirty="0" smtClean="0">
                <a:cs typeface="+mj-cs"/>
              </a:rPr>
              <a:t>. Reproductive </a:t>
            </a:r>
            <a:r>
              <a:rPr lang="en-US" sz="7200" dirty="0">
                <a:cs typeface="+mj-cs"/>
              </a:rPr>
              <a:t>tracts are lined by cilia.</a:t>
            </a:r>
          </a:p>
          <a:p>
            <a:pPr marL="0" indent="0" fontAlgn="base">
              <a:buNone/>
            </a:pPr>
            <a:r>
              <a:rPr lang="ar-IQ" sz="7200" dirty="0" smtClean="0">
                <a:cs typeface="+mj-cs"/>
              </a:rPr>
              <a:t>3</a:t>
            </a:r>
            <a:r>
              <a:rPr lang="en-US" sz="7200" dirty="0" smtClean="0">
                <a:cs typeface="+mj-cs"/>
              </a:rPr>
              <a:t>. Skin </a:t>
            </a:r>
            <a:r>
              <a:rPr lang="en-US" sz="7200" dirty="0">
                <a:cs typeface="+mj-cs"/>
              </a:rPr>
              <a:t>is thin and flexible.</a:t>
            </a:r>
          </a:p>
          <a:p>
            <a:pPr marL="0" indent="0" fontAlgn="base">
              <a:buNone/>
            </a:pPr>
            <a:r>
              <a:rPr lang="ar-IQ" sz="7200" dirty="0" smtClean="0">
                <a:cs typeface="+mj-cs"/>
              </a:rPr>
              <a:t>4</a:t>
            </a:r>
            <a:r>
              <a:rPr lang="en-US" sz="7200" dirty="0" smtClean="0">
                <a:cs typeface="+mj-cs"/>
              </a:rPr>
              <a:t>. </a:t>
            </a:r>
            <a:r>
              <a:rPr lang="en-US" sz="7200" dirty="0" err="1" smtClean="0">
                <a:cs typeface="+mj-cs"/>
              </a:rPr>
              <a:t>Dermomuscular</a:t>
            </a:r>
            <a:r>
              <a:rPr lang="en-US" sz="7200" dirty="0" smtClean="0">
                <a:cs typeface="+mj-cs"/>
              </a:rPr>
              <a:t> </a:t>
            </a:r>
            <a:r>
              <a:rPr lang="en-US" sz="7200" dirty="0">
                <a:cs typeface="+mj-cs"/>
              </a:rPr>
              <a:t>body wall like </a:t>
            </a:r>
            <a:r>
              <a:rPr lang="en-US" sz="7200" dirty="0" err="1">
                <a:cs typeface="+mj-cs"/>
              </a:rPr>
              <a:t>Hirudinea</a:t>
            </a:r>
            <a:r>
              <a:rPr lang="en-US" sz="7200" dirty="0">
                <a:cs typeface="+mj-cs"/>
              </a:rPr>
              <a:t>. </a:t>
            </a:r>
            <a:r>
              <a:rPr lang="en-US" sz="7200" dirty="0" smtClean="0">
                <a:cs typeface="+mj-cs"/>
              </a:rPr>
              <a:t>(</a:t>
            </a:r>
            <a:r>
              <a:rPr lang="en-US" sz="8000" dirty="0" smtClean="0"/>
              <a:t>Body </a:t>
            </a:r>
            <a:r>
              <a:rPr lang="en-US" sz="8000" dirty="0"/>
              <a:t>wall musculature smooth and composed of circular, dia­gonal and longitudinal muscle </a:t>
            </a:r>
            <a:r>
              <a:rPr lang="en-US" sz="8000" dirty="0" err="1" smtClean="0"/>
              <a:t>fibres</a:t>
            </a:r>
            <a:r>
              <a:rPr lang="en-US" sz="8000" dirty="0" smtClean="0"/>
              <a:t>).</a:t>
            </a:r>
            <a:endParaRPr lang="en-US" sz="8000" dirty="0"/>
          </a:p>
          <a:p>
            <a:pPr marL="0" indent="0" fontAlgn="base">
              <a:buNone/>
            </a:pPr>
            <a:r>
              <a:rPr lang="ar-IQ" sz="7200" dirty="0" smtClean="0">
                <a:cs typeface="+mj-cs"/>
              </a:rPr>
              <a:t>5</a:t>
            </a:r>
            <a:r>
              <a:rPr lang="en-US" sz="7200" dirty="0" smtClean="0">
                <a:cs typeface="+mj-cs"/>
              </a:rPr>
              <a:t>. True </a:t>
            </a:r>
            <a:r>
              <a:rPr lang="en-US" sz="7200" dirty="0">
                <a:cs typeface="+mj-cs"/>
              </a:rPr>
              <a:t>head is absent.</a:t>
            </a:r>
          </a:p>
          <a:p>
            <a:pPr marL="0" indent="0" fontAlgn="base">
              <a:buNone/>
            </a:pPr>
            <a:r>
              <a:rPr lang="ar-IQ" sz="7200" dirty="0" smtClean="0">
                <a:cs typeface="+mj-cs"/>
              </a:rPr>
              <a:t>6</a:t>
            </a:r>
            <a:r>
              <a:rPr lang="en-US" sz="7200" dirty="0" smtClean="0">
                <a:cs typeface="+mj-cs"/>
              </a:rPr>
              <a:t>. Simple </a:t>
            </a:r>
            <a:r>
              <a:rPr lang="en-US" sz="7200" dirty="0">
                <a:cs typeface="+mj-cs"/>
              </a:rPr>
              <a:t>eyes (</a:t>
            </a:r>
            <a:r>
              <a:rPr lang="en-US" sz="7200" dirty="0" err="1">
                <a:cs typeface="+mj-cs"/>
              </a:rPr>
              <a:t>Ocelli</a:t>
            </a:r>
            <a:r>
              <a:rPr lang="en-US" sz="7200" dirty="0">
                <a:cs typeface="+mj-cs"/>
              </a:rPr>
              <a:t>) rather than compound eyes.</a:t>
            </a:r>
          </a:p>
          <a:p>
            <a:pPr marL="0" indent="0" fontAlgn="base">
              <a:buNone/>
            </a:pPr>
            <a:r>
              <a:rPr lang="ar-IQ" sz="7200" dirty="0" smtClean="0">
                <a:cs typeface="+mj-cs"/>
              </a:rPr>
              <a:t>7</a:t>
            </a:r>
            <a:r>
              <a:rPr lang="en-US" sz="7200" dirty="0" smtClean="0">
                <a:cs typeface="+mj-cs"/>
              </a:rPr>
              <a:t>. Hollow </a:t>
            </a:r>
            <a:r>
              <a:rPr lang="en-US" sz="7200" dirty="0">
                <a:cs typeface="+mj-cs"/>
              </a:rPr>
              <a:t>and non-jointed appendages like those of </a:t>
            </a:r>
            <a:r>
              <a:rPr lang="en-US" sz="7200" dirty="0" err="1">
                <a:cs typeface="+mj-cs"/>
              </a:rPr>
              <a:t>parapodia</a:t>
            </a:r>
            <a:r>
              <a:rPr lang="en-US" sz="7200" dirty="0">
                <a:cs typeface="+mj-cs"/>
              </a:rPr>
              <a:t>.</a:t>
            </a:r>
          </a:p>
          <a:p>
            <a:pPr marL="0" indent="0" fontAlgn="base">
              <a:buNone/>
            </a:pPr>
            <a:r>
              <a:rPr lang="ar-IQ" sz="7200" dirty="0" smtClean="0">
                <a:cs typeface="+mj-cs"/>
              </a:rPr>
              <a:t>8</a:t>
            </a:r>
            <a:r>
              <a:rPr lang="en-US" sz="7200" dirty="0" smtClean="0">
                <a:cs typeface="+mj-cs"/>
              </a:rPr>
              <a:t>. Slime </a:t>
            </a:r>
            <a:r>
              <a:rPr lang="en-US" sz="7200" dirty="0">
                <a:cs typeface="+mj-cs"/>
              </a:rPr>
              <a:t>glands and </a:t>
            </a:r>
            <a:r>
              <a:rPr lang="en-US" sz="7200" dirty="0" err="1">
                <a:cs typeface="+mj-cs"/>
              </a:rPr>
              <a:t>coxal</a:t>
            </a:r>
            <a:r>
              <a:rPr lang="en-US" sz="7200" dirty="0">
                <a:cs typeface="+mj-cs"/>
              </a:rPr>
              <a:t> glands corre­spond with the similar glands of </a:t>
            </a:r>
            <a:r>
              <a:rPr lang="en-US" sz="7200" dirty="0" err="1">
                <a:cs typeface="+mj-cs"/>
              </a:rPr>
              <a:t>polychaetes</a:t>
            </a:r>
            <a:r>
              <a:rPr lang="en-US" sz="7200" dirty="0">
                <a:cs typeface="+mj-cs"/>
              </a:rPr>
              <a:t> and </a:t>
            </a:r>
            <a:r>
              <a:rPr lang="en-US" sz="7200" dirty="0" err="1">
                <a:cs typeface="+mj-cs"/>
              </a:rPr>
              <a:t>oligochaetes</a:t>
            </a:r>
            <a:r>
              <a:rPr lang="en-US" sz="7200" dirty="0">
                <a:cs typeface="+mj-cs"/>
              </a:rPr>
              <a:t>.</a:t>
            </a:r>
          </a:p>
          <a:p>
            <a:pPr marL="0" indent="0" fontAlgn="base">
              <a:buNone/>
            </a:pPr>
            <a:r>
              <a:rPr lang="ar-IQ" sz="7200" dirty="0" smtClean="0">
                <a:cs typeface="+mj-cs"/>
              </a:rPr>
              <a:t>9</a:t>
            </a:r>
            <a:r>
              <a:rPr lang="en-US" sz="7200" dirty="0" smtClean="0">
                <a:cs typeface="+mj-cs"/>
              </a:rPr>
              <a:t>. Straight </a:t>
            </a:r>
            <a:r>
              <a:rPr lang="en-US" sz="7200" dirty="0">
                <a:cs typeface="+mj-cs"/>
              </a:rPr>
              <a:t>gut with an anus.</a:t>
            </a:r>
          </a:p>
          <a:p>
            <a:pPr marL="0" indent="0" fontAlgn="base">
              <a:buNone/>
            </a:pPr>
            <a:r>
              <a:rPr lang="ar-IQ" sz="7200" dirty="0" smtClean="0">
                <a:cs typeface="+mj-cs"/>
              </a:rPr>
              <a:t>10</a:t>
            </a:r>
            <a:r>
              <a:rPr lang="en-US" sz="7200" dirty="0" smtClean="0">
                <a:cs typeface="+mj-cs"/>
              </a:rPr>
              <a:t>. Vermiform </a:t>
            </a:r>
            <a:r>
              <a:rPr lang="en-US" sz="7200" dirty="0">
                <a:cs typeface="+mj-cs"/>
              </a:rPr>
              <a:t>boy.</a:t>
            </a:r>
          </a:p>
          <a:p>
            <a:pPr marL="0" indent="0" fontAlgn="base">
              <a:buNone/>
            </a:pPr>
            <a:r>
              <a:rPr lang="en-US" sz="7200" b="1" u="sng" dirty="0">
                <a:solidFill>
                  <a:srgbClr val="FF0000"/>
                </a:solidFill>
                <a:cs typeface="+mj-cs"/>
              </a:rPr>
              <a:t>Dissimilarities </a:t>
            </a:r>
            <a:r>
              <a:rPr lang="en-US" sz="7200" b="1" u="sng" dirty="0" err="1" smtClean="0">
                <a:solidFill>
                  <a:srgbClr val="FF0000"/>
                </a:solidFill>
                <a:cs typeface="+mj-cs"/>
              </a:rPr>
              <a:t>Onychophorans</a:t>
            </a:r>
            <a:r>
              <a:rPr lang="en-US" sz="7200" b="1" u="sng" dirty="0" smtClean="0">
                <a:solidFill>
                  <a:srgbClr val="FF0000"/>
                </a:solidFill>
                <a:cs typeface="+mj-cs"/>
              </a:rPr>
              <a:t>-Annelids - </a:t>
            </a:r>
            <a:r>
              <a:rPr lang="en-US" sz="7200" b="1" u="sng" dirty="0">
                <a:solidFill>
                  <a:srgbClr val="FF0000"/>
                </a:solidFill>
                <a:cs typeface="+mj-cs"/>
              </a:rPr>
              <a:t>characteristics</a:t>
            </a:r>
            <a:endParaRPr lang="ar-IQ" sz="7200" u="sng" dirty="0">
              <a:solidFill>
                <a:srgbClr val="FF0000"/>
              </a:solidFill>
              <a:cs typeface="+mj-cs"/>
            </a:endParaRPr>
          </a:p>
          <a:p>
            <a:pPr marL="0" indent="0" fontAlgn="base">
              <a:buNone/>
            </a:pPr>
            <a:r>
              <a:rPr lang="en-US" sz="7200" u="sng" dirty="0" smtClean="0">
                <a:cs typeface="+mj-cs"/>
              </a:rPr>
              <a:t>1</a:t>
            </a:r>
            <a:r>
              <a:rPr lang="en-US" sz="7200" dirty="0">
                <a:cs typeface="+mj-cs"/>
              </a:rPr>
              <a:t>. Ventrally placed mouth in </a:t>
            </a:r>
            <a:r>
              <a:rPr lang="en-US" sz="7200" dirty="0" err="1">
                <a:cs typeface="+mj-cs"/>
              </a:rPr>
              <a:t>Onychophores</a:t>
            </a:r>
            <a:r>
              <a:rPr lang="en-US" sz="7200" u="sng" dirty="0">
                <a:cs typeface="+mj-cs"/>
              </a:rPr>
              <a:t>.</a:t>
            </a:r>
          </a:p>
          <a:p>
            <a:pPr marL="0" indent="0" fontAlgn="base">
              <a:buNone/>
            </a:pPr>
            <a:r>
              <a:rPr lang="en-US" sz="7200" dirty="0">
                <a:cs typeface="+mj-cs"/>
              </a:rPr>
              <a:t>2. Heart and </a:t>
            </a:r>
            <a:r>
              <a:rPr lang="en-US" sz="7200" dirty="0" err="1">
                <a:cs typeface="+mj-cs"/>
              </a:rPr>
              <a:t>ostia</a:t>
            </a:r>
            <a:r>
              <a:rPr lang="en-US" sz="7200" dirty="0">
                <a:cs typeface="+mj-cs"/>
              </a:rPr>
              <a:t> present in </a:t>
            </a:r>
            <a:r>
              <a:rPr lang="en-US" sz="7200" dirty="0" err="1">
                <a:cs typeface="+mj-cs"/>
              </a:rPr>
              <a:t>Onychophores</a:t>
            </a:r>
            <a:r>
              <a:rPr lang="en-US" sz="7200" dirty="0">
                <a:cs typeface="+mj-cs"/>
              </a:rPr>
              <a:t>.</a:t>
            </a:r>
          </a:p>
          <a:p>
            <a:pPr marL="0" indent="0" fontAlgn="base">
              <a:buNone/>
            </a:pPr>
            <a:r>
              <a:rPr lang="en-US" sz="7200" dirty="0">
                <a:cs typeface="+mj-cs"/>
              </a:rPr>
              <a:t>3. Clawed appendages in </a:t>
            </a:r>
            <a:r>
              <a:rPr lang="en-US" sz="7200" dirty="0" err="1">
                <a:cs typeface="+mj-cs"/>
              </a:rPr>
              <a:t>Onychophores</a:t>
            </a:r>
            <a:r>
              <a:rPr lang="en-US" sz="7200" dirty="0">
                <a:cs typeface="+mj-cs"/>
              </a:rPr>
              <a:t>.</a:t>
            </a:r>
          </a:p>
          <a:p>
            <a:pPr marL="0" indent="0" fontAlgn="base">
              <a:buNone/>
            </a:pPr>
            <a:r>
              <a:rPr lang="en-US" sz="7200" dirty="0">
                <a:cs typeface="+mj-cs"/>
              </a:rPr>
              <a:t>4. Presence of antennae in </a:t>
            </a:r>
            <a:r>
              <a:rPr lang="en-US" sz="7200" dirty="0" err="1">
                <a:cs typeface="+mj-cs"/>
              </a:rPr>
              <a:t>Onychophores</a:t>
            </a:r>
            <a:r>
              <a:rPr lang="en-US" sz="7200" dirty="0">
                <a:cs typeface="+mj-cs"/>
              </a:rPr>
              <a:t>.</a:t>
            </a:r>
          </a:p>
          <a:p>
            <a:pPr marL="0" indent="0" fontAlgn="base">
              <a:buNone/>
            </a:pPr>
            <a:r>
              <a:rPr lang="en-US" sz="7200" dirty="0">
                <a:cs typeface="+mj-cs"/>
              </a:rPr>
              <a:t>5. Ladder-like nervous </a:t>
            </a:r>
            <a:r>
              <a:rPr lang="en-US" sz="7200" dirty="0" smtClean="0">
                <a:cs typeface="+mj-cs"/>
              </a:rPr>
              <a:t>system</a:t>
            </a:r>
            <a:r>
              <a:rPr lang="en-US" sz="7200" dirty="0" smtClean="0"/>
              <a:t> in </a:t>
            </a:r>
            <a:r>
              <a:rPr lang="en-US" sz="7200" dirty="0" err="1" smtClean="0"/>
              <a:t>Onychophores</a:t>
            </a:r>
            <a:r>
              <a:rPr lang="en-US" sz="7200" dirty="0" smtClean="0"/>
              <a:t>.</a:t>
            </a:r>
            <a:endParaRPr lang="en-US" sz="7200" dirty="0" smtClean="0">
              <a:cs typeface="+mj-cs"/>
            </a:endParaRPr>
          </a:p>
          <a:p>
            <a:pPr marL="0" indent="0" fontAlgn="base">
              <a:buNone/>
            </a:pPr>
            <a:r>
              <a:rPr lang="en-US" sz="7200" dirty="0" smtClean="0">
                <a:cs typeface="+mj-cs"/>
              </a:rPr>
              <a:t>6. Tracheal tube for respiration in </a:t>
            </a:r>
            <a:r>
              <a:rPr lang="en-US" sz="7200" dirty="0" err="1" smtClean="0">
                <a:cs typeface="+mj-cs"/>
              </a:rPr>
              <a:t>Onychophora</a:t>
            </a:r>
            <a:r>
              <a:rPr lang="en-US" sz="7200" dirty="0" smtClean="0">
                <a:cs typeface="+mj-cs"/>
              </a:rPr>
              <a:t>.</a:t>
            </a:r>
          </a:p>
          <a:p>
            <a:pPr marL="0" indent="0" fontAlgn="base">
              <a:buNone/>
            </a:pPr>
            <a:r>
              <a:rPr lang="en-US" sz="7200" dirty="0" smtClean="0">
                <a:cs typeface="+mj-cs"/>
              </a:rPr>
              <a:t>7</a:t>
            </a:r>
            <a:r>
              <a:rPr lang="en-US" sz="7200" dirty="0">
                <a:cs typeface="+mj-cs"/>
              </a:rPr>
              <a:t>. Absence of true </a:t>
            </a:r>
            <a:r>
              <a:rPr lang="en-US" sz="7200" dirty="0" err="1">
                <a:cs typeface="+mj-cs"/>
              </a:rPr>
              <a:t>metamerism</a:t>
            </a:r>
            <a:r>
              <a:rPr lang="en-US" sz="7200" dirty="0">
                <a:cs typeface="+mj-cs"/>
              </a:rPr>
              <a:t> in </a:t>
            </a:r>
            <a:r>
              <a:rPr lang="en-US" sz="7200" dirty="0" err="1">
                <a:cs typeface="+mj-cs"/>
              </a:rPr>
              <a:t>Onychophora</a:t>
            </a:r>
            <a:r>
              <a:rPr lang="en-US" sz="7200" dirty="0">
                <a:cs typeface="+mj-cs"/>
              </a:rPr>
              <a:t>.</a:t>
            </a:r>
          </a:p>
          <a:p>
            <a:pPr marL="0" indent="0" fontAlgn="base">
              <a:buNone/>
            </a:pPr>
            <a:r>
              <a:rPr lang="en-US" sz="7200" dirty="0">
                <a:cs typeface="+mj-cs"/>
              </a:rPr>
              <a:t>8. Texture on the </a:t>
            </a:r>
            <a:r>
              <a:rPr lang="en-US" sz="7200" dirty="0" smtClean="0">
                <a:cs typeface="+mj-cs"/>
              </a:rPr>
              <a:t>skin</a:t>
            </a:r>
            <a:r>
              <a:rPr lang="en-US" sz="5400" dirty="0"/>
              <a:t> </a:t>
            </a:r>
            <a:r>
              <a:rPr lang="en-US" sz="8000" dirty="0"/>
              <a:t>in </a:t>
            </a:r>
            <a:r>
              <a:rPr lang="en-US" sz="8000" dirty="0" err="1"/>
              <a:t>Onychophora</a:t>
            </a:r>
            <a:r>
              <a:rPr lang="en-US" sz="5400" dirty="0"/>
              <a:t>.</a:t>
            </a:r>
            <a:endParaRPr lang="en-US" sz="4900" dirty="0">
              <a:cs typeface="+mj-cs"/>
            </a:endParaRPr>
          </a:p>
          <a:p>
            <a:pPr marL="514350" indent="-514350">
              <a:buFont typeface="+mj-lt"/>
              <a:buAutoNum type="arabicPeriod"/>
            </a:pPr>
            <a:endParaRPr lang="en-US" dirty="0" smtClean="0"/>
          </a:p>
          <a:p>
            <a:pPr marL="514350" indent="-514350">
              <a:buFont typeface="+mj-lt"/>
              <a:buAutoNum type="arabicPeriod"/>
            </a:pPr>
            <a:endParaRPr lang="en-US" dirty="0"/>
          </a:p>
        </p:txBody>
      </p:sp>
      <p:sp>
        <p:nvSpPr>
          <p:cNvPr id="6" name="عنصر نائب لرقم الشريحة 5"/>
          <p:cNvSpPr>
            <a:spLocks noGrp="1"/>
          </p:cNvSpPr>
          <p:nvPr>
            <p:ph type="sldNum" sz="quarter" idx="12"/>
          </p:nvPr>
        </p:nvSpPr>
        <p:spPr/>
        <p:txBody>
          <a:bodyPr/>
          <a:lstStyle/>
          <a:p>
            <a:fld id="{9CF203CC-58D8-4E3F-A3D9-89F386C2F459}" type="slidenum">
              <a:rPr lang="en-US" smtClean="0"/>
              <a:t>14</a:t>
            </a:fld>
            <a:endParaRPr lang="en-US"/>
          </a:p>
        </p:txBody>
      </p:sp>
    </p:spTree>
    <p:extLst>
      <p:ext uri="{BB962C8B-B14F-4D97-AF65-F5344CB8AC3E}">
        <p14:creationId xmlns:p14="http://schemas.microsoft.com/office/powerpoint/2010/main" val="358607855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وان فرعي 2"/>
          <p:cNvSpPr>
            <a:spLocks noGrp="1"/>
          </p:cNvSpPr>
          <p:nvPr>
            <p:ph type="subTitle" idx="1"/>
          </p:nvPr>
        </p:nvSpPr>
        <p:spPr>
          <a:xfrm>
            <a:off x="152400" y="381000"/>
            <a:ext cx="8839200" cy="6172200"/>
          </a:xfrm>
        </p:spPr>
        <p:txBody>
          <a:bodyPr>
            <a:normAutofit fontScale="47500" lnSpcReduction="20000"/>
          </a:bodyPr>
          <a:lstStyle/>
          <a:p>
            <a:pPr algn="l" fontAlgn="base"/>
            <a:r>
              <a:rPr lang="en-US" sz="4200" b="1" u="sng" dirty="0" smtClean="0">
                <a:solidFill>
                  <a:srgbClr val="FF0000"/>
                </a:solidFill>
              </a:rPr>
              <a:t>Following </a:t>
            </a:r>
            <a:r>
              <a:rPr lang="en-US" sz="4200" b="1" u="sng" dirty="0">
                <a:solidFill>
                  <a:srgbClr val="FF0000"/>
                </a:solidFill>
              </a:rPr>
              <a:t>features show that </a:t>
            </a:r>
            <a:r>
              <a:rPr lang="en-US" sz="4200" b="1" u="sng" dirty="0" err="1">
                <a:solidFill>
                  <a:srgbClr val="FF0000"/>
                </a:solidFill>
              </a:rPr>
              <a:t>Onycho­phora</a:t>
            </a:r>
            <a:r>
              <a:rPr lang="en-US" sz="4200" b="1" u="sng" dirty="0">
                <a:solidFill>
                  <a:srgbClr val="FF0000"/>
                </a:solidFill>
              </a:rPr>
              <a:t> is more related to </a:t>
            </a:r>
            <a:r>
              <a:rPr lang="en-US" sz="4200" b="1" u="sng" dirty="0" err="1">
                <a:solidFill>
                  <a:srgbClr val="FF0000"/>
                </a:solidFill>
              </a:rPr>
              <a:t>Arthropoda</a:t>
            </a:r>
            <a:r>
              <a:rPr lang="en-US" sz="4200" b="1" u="sng" dirty="0" smtClean="0">
                <a:solidFill>
                  <a:srgbClr val="FF0000"/>
                </a:solidFill>
              </a:rPr>
              <a:t>:</a:t>
            </a:r>
          </a:p>
          <a:p>
            <a:pPr algn="l" fontAlgn="base"/>
            <a:r>
              <a:rPr lang="en-US" sz="4200" b="1" u="sng" dirty="0">
                <a:solidFill>
                  <a:srgbClr val="FF0000"/>
                </a:solidFill>
              </a:rPr>
              <a:t>Structural similarities:</a:t>
            </a:r>
            <a:endParaRPr lang="en-US" sz="4200" dirty="0">
              <a:solidFill>
                <a:srgbClr val="FF0000"/>
              </a:solidFill>
            </a:endParaRPr>
          </a:p>
          <a:p>
            <a:pPr marL="742950" indent="-742950" algn="l" fontAlgn="base">
              <a:buAutoNum type="arabicPeriod"/>
            </a:pPr>
            <a:r>
              <a:rPr lang="en-US" sz="3800" b="1" dirty="0" smtClean="0">
                <a:solidFill>
                  <a:schemeClr val="tx1"/>
                </a:solidFill>
              </a:rPr>
              <a:t>The </a:t>
            </a:r>
            <a:r>
              <a:rPr lang="en-US" sz="3800" b="1" dirty="0">
                <a:solidFill>
                  <a:schemeClr val="tx1"/>
                </a:solidFill>
              </a:rPr>
              <a:t>appendages are provided with claws</a:t>
            </a:r>
            <a:r>
              <a:rPr lang="en-US" sz="3800" b="1" dirty="0" smtClean="0">
                <a:solidFill>
                  <a:schemeClr val="tx1"/>
                </a:solidFill>
              </a:rPr>
              <a:t>.</a:t>
            </a:r>
          </a:p>
          <a:p>
            <a:pPr algn="l" fontAlgn="base"/>
            <a:r>
              <a:rPr lang="en-US" sz="3800" b="1" dirty="0" smtClean="0">
                <a:solidFill>
                  <a:schemeClr val="tx1"/>
                </a:solidFill>
              </a:rPr>
              <a:t>2-  Jaws </a:t>
            </a:r>
            <a:r>
              <a:rPr lang="en-US" sz="3800" b="1" dirty="0">
                <a:solidFill>
                  <a:schemeClr val="tx1"/>
                </a:solidFill>
              </a:rPr>
              <a:t>are modified </a:t>
            </a:r>
            <a:r>
              <a:rPr lang="en-US" sz="3800" b="1" dirty="0" smtClean="0">
                <a:solidFill>
                  <a:schemeClr val="tx1"/>
                </a:solidFill>
              </a:rPr>
              <a:t>appendages .</a:t>
            </a:r>
          </a:p>
          <a:p>
            <a:pPr algn="l" fontAlgn="base"/>
            <a:r>
              <a:rPr lang="en-US" sz="3800" b="1" dirty="0" smtClean="0">
                <a:solidFill>
                  <a:schemeClr val="tx1"/>
                </a:solidFill>
              </a:rPr>
              <a:t>3- Heart </a:t>
            </a:r>
            <a:r>
              <a:rPr lang="en-US" sz="3800" b="1" dirty="0">
                <a:solidFill>
                  <a:schemeClr val="tx1"/>
                </a:solidFill>
              </a:rPr>
              <a:t>dorsal and tubular, perforated by lateral </a:t>
            </a:r>
            <a:r>
              <a:rPr lang="en-US" sz="3800" b="1" dirty="0" err="1">
                <a:solidFill>
                  <a:schemeClr val="tx1"/>
                </a:solidFill>
              </a:rPr>
              <a:t>ostia</a:t>
            </a:r>
            <a:r>
              <a:rPr lang="en-US" sz="3800" b="1" dirty="0">
                <a:solidFill>
                  <a:schemeClr val="tx1"/>
                </a:solidFill>
              </a:rPr>
              <a:t>.</a:t>
            </a:r>
          </a:p>
          <a:p>
            <a:pPr algn="l" fontAlgn="base"/>
            <a:r>
              <a:rPr lang="en-US" sz="3800" b="1" dirty="0" smtClean="0">
                <a:solidFill>
                  <a:schemeClr val="tx1"/>
                </a:solidFill>
              </a:rPr>
              <a:t>4.  Body </a:t>
            </a:r>
            <a:r>
              <a:rPr lang="en-US" sz="3800" b="1" dirty="0">
                <a:solidFill>
                  <a:schemeClr val="tx1"/>
                </a:solidFill>
              </a:rPr>
              <a:t>is covered with </a:t>
            </a:r>
            <a:r>
              <a:rPr lang="en-US" sz="3800" b="1" dirty="0" err="1">
                <a:solidFill>
                  <a:schemeClr val="tx1"/>
                </a:solidFill>
              </a:rPr>
              <a:t>chitinous</a:t>
            </a:r>
            <a:r>
              <a:rPr lang="en-US" sz="3800" b="1" dirty="0">
                <a:solidFill>
                  <a:schemeClr val="tx1"/>
                </a:solidFill>
              </a:rPr>
              <a:t> cuticle and is </a:t>
            </a:r>
            <a:r>
              <a:rPr lang="en-US" sz="3800" b="1" dirty="0" err="1">
                <a:solidFill>
                  <a:schemeClr val="tx1"/>
                </a:solidFill>
              </a:rPr>
              <a:t>moulted</a:t>
            </a:r>
            <a:r>
              <a:rPr lang="en-US" sz="3800" b="1" dirty="0">
                <a:solidFill>
                  <a:schemeClr val="tx1"/>
                </a:solidFill>
              </a:rPr>
              <a:t>.</a:t>
            </a:r>
          </a:p>
          <a:p>
            <a:pPr algn="l" fontAlgn="base"/>
            <a:r>
              <a:rPr lang="en-US" sz="3800" b="1" dirty="0" smtClean="0">
                <a:solidFill>
                  <a:schemeClr val="tx1"/>
                </a:solidFill>
              </a:rPr>
              <a:t>5.  Jaws </a:t>
            </a:r>
            <a:r>
              <a:rPr lang="en-US" sz="3800" b="1" dirty="0">
                <a:solidFill>
                  <a:schemeClr val="tx1"/>
                </a:solidFill>
              </a:rPr>
              <a:t>are provided with striated mus­cles.</a:t>
            </a:r>
          </a:p>
          <a:p>
            <a:pPr algn="l" fontAlgn="base"/>
            <a:r>
              <a:rPr lang="en-US" sz="3800" b="1" dirty="0" smtClean="0">
                <a:solidFill>
                  <a:schemeClr val="tx1"/>
                </a:solidFill>
              </a:rPr>
              <a:t>6.  Presence </a:t>
            </a:r>
            <a:r>
              <a:rPr lang="en-US" sz="3800" b="1" dirty="0">
                <a:solidFill>
                  <a:schemeClr val="tx1"/>
                </a:solidFill>
              </a:rPr>
              <a:t>of antennae.</a:t>
            </a:r>
          </a:p>
          <a:p>
            <a:pPr algn="l" fontAlgn="base"/>
            <a:r>
              <a:rPr lang="en-US" sz="3800" b="1" dirty="0" smtClean="0">
                <a:solidFill>
                  <a:schemeClr val="tx1"/>
                </a:solidFill>
              </a:rPr>
              <a:t>7.  </a:t>
            </a:r>
            <a:r>
              <a:rPr lang="en-US" sz="3800" b="1" dirty="0">
                <a:solidFill>
                  <a:schemeClr val="tx1"/>
                </a:solidFill>
              </a:rPr>
              <a:t>Brain is large and resembles the brain of typical arthropods.</a:t>
            </a:r>
          </a:p>
          <a:p>
            <a:pPr algn="l" fontAlgn="base"/>
            <a:r>
              <a:rPr lang="en-US" sz="3800" b="1" dirty="0" smtClean="0">
                <a:solidFill>
                  <a:schemeClr val="tx1"/>
                </a:solidFill>
              </a:rPr>
              <a:t>8.  </a:t>
            </a:r>
            <a:r>
              <a:rPr lang="en-US" sz="3800" b="1" dirty="0">
                <a:solidFill>
                  <a:schemeClr val="tx1"/>
                </a:solidFill>
              </a:rPr>
              <a:t>Presence of tracheae as respiratory organs.</a:t>
            </a:r>
          </a:p>
          <a:p>
            <a:pPr algn="l" fontAlgn="base"/>
            <a:r>
              <a:rPr lang="en-US" sz="3800" b="1" dirty="0" smtClean="0">
                <a:solidFill>
                  <a:schemeClr val="tx1"/>
                </a:solidFill>
              </a:rPr>
              <a:t>9.  Excretory </a:t>
            </a:r>
            <a:r>
              <a:rPr lang="en-US" sz="3800" b="1" dirty="0">
                <a:solidFill>
                  <a:schemeClr val="tx1"/>
                </a:solidFill>
              </a:rPr>
              <a:t>organs closely resemble the green glands of </a:t>
            </a:r>
            <a:r>
              <a:rPr lang="en-US" sz="3800" b="1" dirty="0" err="1">
                <a:solidFill>
                  <a:schemeClr val="tx1"/>
                </a:solidFill>
              </a:rPr>
              <a:t>Crustacea</a:t>
            </a:r>
            <a:r>
              <a:rPr lang="en-US" sz="3800" b="1" dirty="0">
                <a:solidFill>
                  <a:schemeClr val="tx1"/>
                </a:solidFill>
              </a:rPr>
              <a:t>.</a:t>
            </a:r>
          </a:p>
          <a:p>
            <a:pPr algn="l" fontAlgn="base"/>
            <a:r>
              <a:rPr lang="en-US" sz="4200" b="1" u="sng" dirty="0">
                <a:solidFill>
                  <a:srgbClr val="FF0000"/>
                </a:solidFill>
              </a:rPr>
              <a:t>Structural </a:t>
            </a:r>
            <a:r>
              <a:rPr lang="en-US" sz="4200" b="1" u="sng" dirty="0" smtClean="0">
                <a:solidFill>
                  <a:srgbClr val="FF0000"/>
                </a:solidFill>
              </a:rPr>
              <a:t>Dissimilarities</a:t>
            </a:r>
            <a:r>
              <a:rPr lang="en-US" sz="4200" b="1" u="sng" dirty="0">
                <a:solidFill>
                  <a:srgbClr val="FF0000"/>
                </a:solidFill>
              </a:rPr>
              <a:t>:</a:t>
            </a:r>
          </a:p>
          <a:p>
            <a:pPr algn="l" fontAlgn="base"/>
            <a:r>
              <a:rPr lang="en-US" sz="4200" b="1" u="sng" dirty="0" err="1" smtClean="0">
                <a:solidFill>
                  <a:srgbClr val="FF0000"/>
                </a:solidFill>
              </a:rPr>
              <a:t>Onycho­phores</a:t>
            </a:r>
            <a:r>
              <a:rPr lang="en-US" sz="4200" b="1" u="sng" dirty="0" smtClean="0">
                <a:solidFill>
                  <a:srgbClr val="FF0000"/>
                </a:solidFill>
              </a:rPr>
              <a:t> </a:t>
            </a:r>
            <a:r>
              <a:rPr lang="en-US" sz="4200" b="1" u="sng" dirty="0">
                <a:solidFill>
                  <a:srgbClr val="FF0000"/>
                </a:solidFill>
              </a:rPr>
              <a:t>differ in many respect from the Ar­thropods.</a:t>
            </a:r>
          </a:p>
          <a:p>
            <a:pPr algn="l" fontAlgn="base"/>
            <a:r>
              <a:rPr lang="en-US" sz="3800" b="1" dirty="0" smtClean="0">
                <a:solidFill>
                  <a:schemeClr val="tx1"/>
                </a:solidFill>
              </a:rPr>
              <a:t>1.  </a:t>
            </a:r>
            <a:r>
              <a:rPr lang="en-US" sz="3800" b="1" dirty="0">
                <a:solidFill>
                  <a:schemeClr val="tx1"/>
                </a:solidFill>
              </a:rPr>
              <a:t>Arrangement of tracheae is not arthropod-like. Here in each segment there are numerous permanently opened spiracles (no closing mecha­nism).</a:t>
            </a:r>
          </a:p>
          <a:p>
            <a:pPr algn="l" fontAlgn="base"/>
            <a:r>
              <a:rPr lang="en-US" sz="3800" b="1" dirty="0">
                <a:solidFill>
                  <a:schemeClr val="tx1"/>
                </a:solidFill>
              </a:rPr>
              <a:t>2. </a:t>
            </a:r>
            <a:r>
              <a:rPr lang="en-US" sz="3800" b="1" dirty="0" smtClean="0">
                <a:solidFill>
                  <a:schemeClr val="tx1"/>
                </a:solidFill>
              </a:rPr>
              <a:t> Jaw </a:t>
            </a:r>
            <a:r>
              <a:rPr lang="en-US" sz="3800" b="1" dirty="0">
                <a:solidFill>
                  <a:schemeClr val="tx1"/>
                </a:solidFill>
              </a:rPr>
              <a:t>is the modification of second ap­pendages and the movements of jaws operate from anterior end and pro­ceed towards posterior end.</a:t>
            </a:r>
          </a:p>
          <a:p>
            <a:pPr algn="l" fontAlgn="base"/>
            <a:r>
              <a:rPr lang="en-US" sz="3800" b="1" dirty="0" smtClean="0">
                <a:solidFill>
                  <a:schemeClr val="tx1"/>
                </a:solidFill>
              </a:rPr>
              <a:t>3.  Segmentation </a:t>
            </a:r>
            <a:r>
              <a:rPr lang="en-US" sz="3800" b="1" dirty="0">
                <a:solidFill>
                  <a:schemeClr val="tx1"/>
                </a:solidFill>
              </a:rPr>
              <a:t>not distinct in </a:t>
            </a:r>
            <a:r>
              <a:rPr lang="en-US" sz="3800" b="1" dirty="0" err="1">
                <a:solidFill>
                  <a:schemeClr val="tx1"/>
                </a:solidFill>
              </a:rPr>
              <a:t>Onychophora</a:t>
            </a:r>
            <a:r>
              <a:rPr lang="en-US" sz="3800" b="1" dirty="0">
                <a:solidFill>
                  <a:schemeClr val="tx1"/>
                </a:solidFill>
              </a:rPr>
              <a:t>.</a:t>
            </a:r>
          </a:p>
          <a:p>
            <a:pPr algn="l" fontAlgn="base"/>
            <a:r>
              <a:rPr lang="en-US" sz="3800" b="1" dirty="0" smtClean="0">
                <a:solidFill>
                  <a:schemeClr val="tx1"/>
                </a:solidFill>
              </a:rPr>
              <a:t>4.  </a:t>
            </a:r>
            <a:r>
              <a:rPr lang="en-US" sz="3800" b="1" dirty="0">
                <a:solidFill>
                  <a:schemeClr val="tx1"/>
                </a:solidFill>
              </a:rPr>
              <a:t>Absence of </a:t>
            </a:r>
            <a:r>
              <a:rPr lang="en-US" sz="3800" b="1" dirty="0" err="1">
                <a:solidFill>
                  <a:schemeClr val="tx1"/>
                </a:solidFill>
              </a:rPr>
              <a:t>malpighian</a:t>
            </a:r>
            <a:r>
              <a:rPr lang="en-US" sz="3800" b="1" dirty="0">
                <a:solidFill>
                  <a:schemeClr val="tx1"/>
                </a:solidFill>
              </a:rPr>
              <a:t> tubules in </a:t>
            </a:r>
            <a:r>
              <a:rPr lang="en-US" sz="3800" b="1" dirty="0" err="1">
                <a:solidFill>
                  <a:schemeClr val="tx1"/>
                </a:solidFill>
              </a:rPr>
              <a:t>Onychophores</a:t>
            </a:r>
            <a:r>
              <a:rPr lang="en-US" sz="3800" b="1" dirty="0">
                <a:solidFill>
                  <a:schemeClr val="tx1"/>
                </a:solidFill>
              </a:rPr>
              <a:t>.</a:t>
            </a:r>
          </a:p>
          <a:p>
            <a:pPr algn="l" fontAlgn="base"/>
            <a:r>
              <a:rPr lang="en-US" sz="3800" b="1" dirty="0" smtClean="0">
                <a:solidFill>
                  <a:schemeClr val="tx1"/>
                </a:solidFill>
              </a:rPr>
              <a:t>5.  Simply</a:t>
            </a:r>
            <a:r>
              <a:rPr lang="en-US" sz="3800" b="1" dirty="0">
                <a:solidFill>
                  <a:schemeClr val="tx1"/>
                </a:solidFill>
              </a:rPr>
              <a:t>, un-jointed, numerous stumpy legs in </a:t>
            </a:r>
            <a:r>
              <a:rPr lang="en-US" sz="3800" b="1" dirty="0" err="1">
                <a:solidFill>
                  <a:schemeClr val="tx1"/>
                </a:solidFill>
              </a:rPr>
              <a:t>Onychophores</a:t>
            </a:r>
            <a:r>
              <a:rPr lang="en-US" sz="3800" b="1" dirty="0">
                <a:solidFill>
                  <a:schemeClr val="tx1"/>
                </a:solidFill>
              </a:rPr>
              <a:t>.</a:t>
            </a:r>
          </a:p>
          <a:p>
            <a:pPr algn="l" fontAlgn="base"/>
            <a:r>
              <a:rPr lang="en-US" sz="3800" b="1" dirty="0" smtClean="0">
                <a:solidFill>
                  <a:schemeClr val="tx1"/>
                </a:solidFill>
              </a:rPr>
              <a:t>6.  Structure </a:t>
            </a:r>
            <a:r>
              <a:rPr lang="en-US" sz="3800" b="1" dirty="0">
                <a:solidFill>
                  <a:schemeClr val="tx1"/>
                </a:solidFill>
              </a:rPr>
              <a:t>of eye is less complicated.</a:t>
            </a:r>
          </a:p>
          <a:p>
            <a:pPr algn="l" fontAlgn="base"/>
            <a:r>
              <a:rPr lang="en-US" sz="3800" b="1" dirty="0" smtClean="0">
                <a:solidFill>
                  <a:schemeClr val="tx1"/>
                </a:solidFill>
              </a:rPr>
              <a:t>7.  Two ventral nerve cords are widely separated and without </a:t>
            </a:r>
            <a:r>
              <a:rPr lang="en-US" sz="3800" b="1" dirty="0">
                <a:solidFill>
                  <a:schemeClr val="tx1"/>
                </a:solidFill>
              </a:rPr>
              <a:t>true ganglia</a:t>
            </a:r>
            <a:r>
              <a:rPr lang="en-US" sz="3800" b="1" dirty="0" smtClean="0">
                <a:solidFill>
                  <a:schemeClr val="tx1"/>
                </a:solidFill>
              </a:rPr>
              <a:t>.</a:t>
            </a:r>
            <a:endParaRPr lang="en-US" sz="3800" b="1" dirty="0">
              <a:solidFill>
                <a:schemeClr val="tx1"/>
              </a:solidFill>
            </a:endParaRPr>
          </a:p>
        </p:txBody>
      </p:sp>
      <p:sp>
        <p:nvSpPr>
          <p:cNvPr id="6" name="عنصر نائب لرقم الشريحة 5"/>
          <p:cNvSpPr>
            <a:spLocks noGrp="1"/>
          </p:cNvSpPr>
          <p:nvPr>
            <p:ph type="sldNum" sz="quarter" idx="12"/>
          </p:nvPr>
        </p:nvSpPr>
        <p:spPr/>
        <p:txBody>
          <a:bodyPr/>
          <a:lstStyle/>
          <a:p>
            <a:fld id="{9CF203CC-58D8-4E3F-A3D9-89F386C2F459}" type="slidenum">
              <a:rPr lang="en-US" smtClean="0"/>
              <a:t>15</a:t>
            </a:fld>
            <a:endParaRPr lang="en-US"/>
          </a:p>
        </p:txBody>
      </p:sp>
    </p:spTree>
    <p:extLst>
      <p:ext uri="{BB962C8B-B14F-4D97-AF65-F5344CB8AC3E}">
        <p14:creationId xmlns:p14="http://schemas.microsoft.com/office/powerpoint/2010/main" val="49070246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ctrTitle"/>
          </p:nvPr>
        </p:nvSpPr>
        <p:spPr>
          <a:xfrm>
            <a:off x="304800" y="457201"/>
            <a:ext cx="8305800" cy="1066800"/>
          </a:xfrm>
        </p:spPr>
        <p:txBody>
          <a:bodyPr>
            <a:normAutofit fontScale="90000"/>
          </a:bodyPr>
          <a:lstStyle/>
          <a:p>
            <a:r>
              <a:rPr lang="en-US" b="1" dirty="0" err="1" smtClean="0">
                <a:solidFill>
                  <a:srgbClr val="FF0000"/>
                </a:solidFill>
              </a:rPr>
              <a:t>Onychophorans</a:t>
            </a:r>
            <a:r>
              <a:rPr lang="en-US" b="1" dirty="0" smtClean="0">
                <a:solidFill>
                  <a:srgbClr val="FF0000"/>
                </a:solidFill>
              </a:rPr>
              <a:t> unique characteristics</a:t>
            </a:r>
            <a:endParaRPr lang="en-US" dirty="0"/>
          </a:p>
        </p:txBody>
      </p:sp>
      <p:sp>
        <p:nvSpPr>
          <p:cNvPr id="3" name="عنوان فرعي 2"/>
          <p:cNvSpPr>
            <a:spLocks noGrp="1"/>
          </p:cNvSpPr>
          <p:nvPr>
            <p:ph type="subTitle" idx="1"/>
          </p:nvPr>
        </p:nvSpPr>
        <p:spPr>
          <a:xfrm>
            <a:off x="76200" y="1600200"/>
            <a:ext cx="8915400" cy="4953000"/>
          </a:xfrm>
        </p:spPr>
        <p:txBody>
          <a:bodyPr/>
          <a:lstStyle/>
          <a:p>
            <a:pPr marL="514350" indent="-514350" algn="l">
              <a:buFont typeface="+mj-lt"/>
              <a:buAutoNum type="arabicPeriod"/>
            </a:pPr>
            <a:r>
              <a:rPr lang="en-US" dirty="0" smtClean="0">
                <a:solidFill>
                  <a:schemeClr val="tx1"/>
                </a:solidFill>
              </a:rPr>
              <a:t>The head appendages consist of a pair of antenna , a pair of jaws, and a pair of oral papillae .</a:t>
            </a:r>
          </a:p>
          <a:p>
            <a:pPr marL="514350" indent="-514350" algn="l">
              <a:buFont typeface="+mj-lt"/>
              <a:buAutoNum type="arabicPeriod"/>
            </a:pPr>
            <a:r>
              <a:rPr lang="en-US" dirty="0" smtClean="0">
                <a:solidFill>
                  <a:schemeClr val="tx1"/>
                </a:solidFill>
              </a:rPr>
              <a:t>Body has </a:t>
            </a:r>
            <a:r>
              <a:rPr lang="en-US" dirty="0" err="1" smtClean="0">
                <a:solidFill>
                  <a:schemeClr val="tx1"/>
                </a:solidFill>
              </a:rPr>
              <a:t>unjointed</a:t>
            </a:r>
            <a:r>
              <a:rPr lang="en-US" dirty="0" smtClean="0">
                <a:solidFill>
                  <a:schemeClr val="tx1"/>
                </a:solidFill>
              </a:rPr>
              <a:t> walking legs .</a:t>
            </a:r>
          </a:p>
          <a:p>
            <a:pPr marL="514350" indent="-514350" algn="l">
              <a:buFont typeface="+mj-lt"/>
              <a:buAutoNum type="arabicPeriod"/>
            </a:pPr>
            <a:r>
              <a:rPr lang="en-US" dirty="0" smtClean="0">
                <a:solidFill>
                  <a:schemeClr val="tx1"/>
                </a:solidFill>
              </a:rPr>
              <a:t>No blood pigment .</a:t>
            </a:r>
          </a:p>
          <a:p>
            <a:pPr marL="514350" indent="-514350" algn="l">
              <a:buFont typeface="+mj-lt"/>
              <a:buAutoNum type="arabicPeriod"/>
            </a:pPr>
            <a:r>
              <a:rPr lang="en-US" dirty="0" smtClean="0">
                <a:solidFill>
                  <a:schemeClr val="tx1"/>
                </a:solidFill>
              </a:rPr>
              <a:t>Propulsion generated by musculature of limbs , body remains rigid.</a:t>
            </a:r>
          </a:p>
          <a:p>
            <a:pPr marL="514350" indent="-514350" algn="l">
              <a:buFont typeface="+mj-lt"/>
              <a:buAutoNum type="arabicPeriod"/>
            </a:pPr>
            <a:r>
              <a:rPr lang="en-US" dirty="0" smtClean="0">
                <a:solidFill>
                  <a:schemeClr val="tx1"/>
                </a:solidFill>
              </a:rPr>
              <a:t>Limbs elevate above ground .</a:t>
            </a:r>
          </a:p>
          <a:p>
            <a:pPr marL="514350" indent="-514350">
              <a:buFont typeface="+mj-lt"/>
              <a:buAutoNum type="arabicPeriod"/>
            </a:pPr>
            <a:endParaRPr lang="en-US" dirty="0"/>
          </a:p>
        </p:txBody>
      </p:sp>
      <p:sp>
        <p:nvSpPr>
          <p:cNvPr id="6" name="عنصر نائب لرقم الشريحة 5"/>
          <p:cNvSpPr>
            <a:spLocks noGrp="1"/>
          </p:cNvSpPr>
          <p:nvPr>
            <p:ph type="sldNum" sz="quarter" idx="12"/>
          </p:nvPr>
        </p:nvSpPr>
        <p:spPr/>
        <p:txBody>
          <a:bodyPr/>
          <a:lstStyle/>
          <a:p>
            <a:fld id="{9CF203CC-58D8-4E3F-A3D9-89F386C2F459}" type="slidenum">
              <a:rPr lang="en-US" smtClean="0"/>
              <a:t>16</a:t>
            </a:fld>
            <a:endParaRPr lang="en-US"/>
          </a:p>
        </p:txBody>
      </p:sp>
    </p:spTree>
    <p:extLst>
      <p:ext uri="{BB962C8B-B14F-4D97-AF65-F5344CB8AC3E}">
        <p14:creationId xmlns:p14="http://schemas.microsoft.com/office/powerpoint/2010/main" val="339086385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وان فرعي 2"/>
          <p:cNvSpPr>
            <a:spLocks noGrp="1"/>
          </p:cNvSpPr>
          <p:nvPr>
            <p:ph type="subTitle" idx="1"/>
          </p:nvPr>
        </p:nvSpPr>
        <p:spPr>
          <a:xfrm>
            <a:off x="0" y="76200"/>
            <a:ext cx="9144000" cy="6781800"/>
          </a:xfrm>
        </p:spPr>
        <p:txBody>
          <a:bodyPr>
            <a:normAutofit/>
          </a:bodyPr>
          <a:lstStyle/>
          <a:p>
            <a:pPr lvl="0" algn="l" fontAlgn="base">
              <a:spcBef>
                <a:spcPct val="0"/>
              </a:spcBef>
              <a:spcAft>
                <a:spcPct val="0"/>
              </a:spcAft>
            </a:pPr>
            <a:r>
              <a:rPr lang="en-US" sz="4000" dirty="0" smtClean="0">
                <a:solidFill>
                  <a:srgbClr val="252525"/>
                </a:solidFill>
                <a:latin typeface="Arial" charset="0"/>
                <a:cs typeface="Arial" charset="0"/>
              </a:rPr>
              <a:t>Classification : the </a:t>
            </a:r>
            <a:r>
              <a:rPr lang="en-US" sz="4000" dirty="0" err="1" smtClean="0">
                <a:solidFill>
                  <a:srgbClr val="252525"/>
                </a:solidFill>
                <a:latin typeface="Arial" charset="0"/>
                <a:cs typeface="Arial" charset="0"/>
              </a:rPr>
              <a:t>Onychophora</a:t>
            </a:r>
            <a:r>
              <a:rPr lang="en-US" sz="4000" dirty="0" smtClean="0">
                <a:solidFill>
                  <a:srgbClr val="252525"/>
                </a:solidFill>
                <a:latin typeface="Arial" charset="0"/>
                <a:cs typeface="Arial" charset="0"/>
              </a:rPr>
              <a:t> is divided into one order and two families:</a:t>
            </a:r>
          </a:p>
          <a:p>
            <a:pPr lvl="0" algn="l" fontAlgn="base">
              <a:spcBef>
                <a:spcPct val="0"/>
              </a:spcBef>
              <a:spcAft>
                <a:spcPct val="0"/>
              </a:spcAft>
            </a:pPr>
            <a:endParaRPr lang="en-US" sz="4000" dirty="0">
              <a:solidFill>
                <a:srgbClr val="252525"/>
              </a:solidFill>
              <a:latin typeface="Arial" charset="0"/>
              <a:cs typeface="Arial" charset="0"/>
            </a:endParaRPr>
          </a:p>
          <a:p>
            <a:pPr lvl="4" indent="-1828800" algn="l" eaLnBrk="0" fontAlgn="base" hangingPunct="0">
              <a:spcBef>
                <a:spcPct val="0"/>
              </a:spcBef>
              <a:spcAft>
                <a:spcPct val="0"/>
              </a:spcAft>
              <a:buFontTx/>
              <a:buChar char="•"/>
            </a:pPr>
            <a:r>
              <a:rPr lang="en-US" sz="4000" b="1" dirty="0" smtClean="0">
                <a:solidFill>
                  <a:schemeClr val="accent2">
                    <a:lumMod val="75000"/>
                  </a:schemeClr>
                </a:solidFill>
                <a:latin typeface="Arial" charset="0"/>
                <a:cs typeface="Arial" charset="0"/>
              </a:rPr>
              <a:t>Order</a:t>
            </a:r>
            <a:r>
              <a:rPr lang="en-US" sz="4000" b="1" dirty="0">
                <a:solidFill>
                  <a:schemeClr val="accent2">
                    <a:lumMod val="75000"/>
                  </a:schemeClr>
                </a:solidFill>
                <a:latin typeface="Arial" charset="0"/>
                <a:cs typeface="Arial" charset="0"/>
              </a:rPr>
              <a:t> </a:t>
            </a:r>
            <a:r>
              <a:rPr lang="en-US" sz="4000" b="1" dirty="0" err="1">
                <a:solidFill>
                  <a:schemeClr val="accent2">
                    <a:lumMod val="75000"/>
                  </a:schemeClr>
                </a:solidFill>
                <a:latin typeface="Arial" charset="0"/>
                <a:cs typeface="Arial" charset="0"/>
                <a:hlinkClick r:id="rId2" tooltip="Euonychophora"/>
              </a:rPr>
              <a:t>Euonychophora</a:t>
            </a:r>
            <a:endParaRPr lang="en-US" sz="4000" b="1" dirty="0">
              <a:solidFill>
                <a:schemeClr val="accent2">
                  <a:lumMod val="75000"/>
                </a:schemeClr>
              </a:solidFill>
              <a:latin typeface="Arial" charset="0"/>
              <a:cs typeface="Arial" charset="0"/>
            </a:endParaRPr>
          </a:p>
          <a:p>
            <a:pPr lvl="4" indent="-1828800" algn="l" eaLnBrk="0" fontAlgn="base" hangingPunct="0">
              <a:spcBef>
                <a:spcPct val="0"/>
              </a:spcBef>
              <a:spcAft>
                <a:spcPct val="0"/>
              </a:spcAft>
              <a:buFontTx/>
              <a:buChar char="•"/>
            </a:pPr>
            <a:r>
              <a:rPr lang="en-US" sz="4000" b="1" dirty="0">
                <a:solidFill>
                  <a:schemeClr val="accent2">
                    <a:lumMod val="75000"/>
                  </a:schemeClr>
                </a:solidFill>
                <a:latin typeface="Arial" charset="0"/>
                <a:cs typeface="Arial" charset="0"/>
              </a:rPr>
              <a:t>Family </a:t>
            </a:r>
            <a:r>
              <a:rPr lang="en-US" sz="4000" b="1" dirty="0" err="1" smtClean="0">
                <a:solidFill>
                  <a:schemeClr val="accent2">
                    <a:lumMod val="75000"/>
                  </a:schemeClr>
                </a:solidFill>
                <a:latin typeface="Arial" charset="0"/>
                <a:cs typeface="Arial" charset="0"/>
                <a:hlinkClick r:id="rId3" tooltip="Peripatidae"/>
              </a:rPr>
              <a:t>Peripatidae</a:t>
            </a:r>
            <a:r>
              <a:rPr lang="en-US" sz="4000" b="1" dirty="0" smtClean="0">
                <a:solidFill>
                  <a:schemeClr val="accent2">
                    <a:lumMod val="75000"/>
                  </a:schemeClr>
                </a:solidFill>
                <a:latin typeface="Arial" charset="0"/>
                <a:cs typeface="Arial" charset="0"/>
              </a:rPr>
              <a:t> </a:t>
            </a:r>
          </a:p>
          <a:p>
            <a:pPr lvl="4" indent="-1828800" algn="l" eaLnBrk="0" fontAlgn="base" hangingPunct="0">
              <a:spcBef>
                <a:spcPct val="0"/>
              </a:spcBef>
              <a:spcAft>
                <a:spcPct val="0"/>
              </a:spcAft>
              <a:buFontTx/>
              <a:buChar char="•"/>
            </a:pPr>
            <a:r>
              <a:rPr lang="en-US" sz="4000" b="1" dirty="0" smtClean="0">
                <a:solidFill>
                  <a:schemeClr val="accent2">
                    <a:lumMod val="75000"/>
                  </a:schemeClr>
                </a:solidFill>
                <a:latin typeface="Arial" charset="0"/>
                <a:cs typeface="Arial" charset="0"/>
              </a:rPr>
              <a:t>Family </a:t>
            </a:r>
            <a:r>
              <a:rPr lang="en-US" sz="4000" b="1" dirty="0" err="1" smtClean="0">
                <a:solidFill>
                  <a:schemeClr val="accent2">
                    <a:lumMod val="75000"/>
                  </a:schemeClr>
                </a:solidFill>
                <a:latin typeface="Arial" charset="0"/>
                <a:cs typeface="Arial" charset="0"/>
              </a:rPr>
              <a:t>Peripatopsidae</a:t>
            </a:r>
            <a:endParaRPr lang="en-US" sz="4000" b="1" dirty="0">
              <a:solidFill>
                <a:schemeClr val="accent2">
                  <a:lumMod val="75000"/>
                </a:schemeClr>
              </a:solidFill>
              <a:latin typeface="Arial" charset="0"/>
              <a:cs typeface="Arial" charset="0"/>
            </a:endParaRPr>
          </a:p>
          <a:p>
            <a:endParaRPr lang="en-US" sz="4000" dirty="0"/>
          </a:p>
        </p:txBody>
      </p:sp>
      <p:sp>
        <p:nvSpPr>
          <p:cNvPr id="6" name="عنصر نائب لرقم الشريحة 5"/>
          <p:cNvSpPr>
            <a:spLocks noGrp="1"/>
          </p:cNvSpPr>
          <p:nvPr>
            <p:ph type="sldNum" sz="quarter" idx="12"/>
          </p:nvPr>
        </p:nvSpPr>
        <p:spPr/>
        <p:txBody>
          <a:bodyPr/>
          <a:lstStyle/>
          <a:p>
            <a:fld id="{9CF203CC-58D8-4E3F-A3D9-89F386C2F459}" type="slidenum">
              <a:rPr lang="en-US" smtClean="0"/>
              <a:t>17</a:t>
            </a:fld>
            <a:endParaRPr lang="en-US"/>
          </a:p>
        </p:txBody>
      </p:sp>
    </p:spTree>
    <p:extLst>
      <p:ext uri="{BB962C8B-B14F-4D97-AF65-F5344CB8AC3E}">
        <p14:creationId xmlns:p14="http://schemas.microsoft.com/office/powerpoint/2010/main" val="205934359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152400" y="152400"/>
            <a:ext cx="8686800" cy="6477000"/>
          </a:xfrm>
        </p:spPr>
        <p:txBody>
          <a:bodyPr/>
          <a:lstStyle/>
          <a:p>
            <a:r>
              <a:rPr lang="en-US" sz="4400" dirty="0" smtClean="0"/>
              <a:t>A very important example of phylum is the genus </a:t>
            </a:r>
            <a:r>
              <a:rPr lang="en-US" sz="4400" b="1" i="1" dirty="0" err="1" smtClean="0">
                <a:solidFill>
                  <a:srgbClr val="FF0000"/>
                </a:solidFill>
              </a:rPr>
              <a:t>peripatus</a:t>
            </a:r>
            <a:r>
              <a:rPr lang="en-US" sz="4400" dirty="0" smtClean="0"/>
              <a:t> ,it is an ancient blue forest creature that is thought to be an </a:t>
            </a:r>
            <a:r>
              <a:rPr lang="en-US" sz="4400" b="1" u="sng" dirty="0" smtClean="0">
                <a:solidFill>
                  <a:srgbClr val="FF0000"/>
                </a:solidFill>
              </a:rPr>
              <a:t>evolutionary  link between Annelida (worms ) and Arthropods.</a:t>
            </a:r>
          </a:p>
          <a:p>
            <a:r>
              <a:rPr lang="en-US" sz="4400" b="1" u="sng" dirty="0" smtClean="0"/>
              <a:t>Body and shape of </a:t>
            </a:r>
            <a:r>
              <a:rPr lang="en-US" sz="4400" b="1" u="sng" dirty="0" err="1" smtClean="0"/>
              <a:t>peripatus</a:t>
            </a:r>
            <a:r>
              <a:rPr lang="en-US" sz="4400" b="1" u="sng" dirty="0" smtClean="0"/>
              <a:t> , Common name : walking worm , velvet worm .</a:t>
            </a:r>
            <a:endParaRPr lang="en-US" sz="4400" b="1" u="sng" dirty="0"/>
          </a:p>
        </p:txBody>
      </p:sp>
      <p:sp>
        <p:nvSpPr>
          <p:cNvPr id="6" name="عنصر نائب لرقم الشريحة 5"/>
          <p:cNvSpPr>
            <a:spLocks noGrp="1"/>
          </p:cNvSpPr>
          <p:nvPr>
            <p:ph type="sldNum" sz="quarter" idx="12"/>
          </p:nvPr>
        </p:nvSpPr>
        <p:spPr/>
        <p:txBody>
          <a:bodyPr/>
          <a:lstStyle/>
          <a:p>
            <a:fld id="{9CF203CC-58D8-4E3F-A3D9-89F386C2F459}" type="slidenum">
              <a:rPr lang="en-US" smtClean="0"/>
              <a:t>18</a:t>
            </a:fld>
            <a:endParaRPr lang="en-US"/>
          </a:p>
        </p:txBody>
      </p:sp>
    </p:spTree>
    <p:extLst>
      <p:ext uri="{BB962C8B-B14F-4D97-AF65-F5344CB8AC3E}">
        <p14:creationId xmlns:p14="http://schemas.microsoft.com/office/powerpoint/2010/main" val="116542904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Onycopho.gif (318×34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3400" y="381000"/>
            <a:ext cx="8382000" cy="6096000"/>
          </a:xfrm>
          <a:prstGeom prst="rect">
            <a:avLst/>
          </a:prstGeom>
          <a:noFill/>
          <a:extLst>
            <a:ext uri="{909E8E84-426E-40DD-AFC4-6F175D3DCCD1}">
              <a14:hiddenFill xmlns:a14="http://schemas.microsoft.com/office/drawing/2010/main">
                <a:solidFill>
                  <a:srgbClr val="FFFFFF"/>
                </a:solidFill>
              </a14:hiddenFill>
            </a:ext>
          </a:extLst>
        </p:spPr>
      </p:pic>
      <p:sp>
        <p:nvSpPr>
          <p:cNvPr id="6" name="عنصر نائب لرقم الشريحة 5"/>
          <p:cNvSpPr>
            <a:spLocks noGrp="1"/>
          </p:cNvSpPr>
          <p:nvPr>
            <p:ph type="sldNum" sz="quarter" idx="12"/>
          </p:nvPr>
        </p:nvSpPr>
        <p:spPr/>
        <p:txBody>
          <a:bodyPr/>
          <a:lstStyle/>
          <a:p>
            <a:fld id="{9CF203CC-58D8-4E3F-A3D9-89F386C2F459}" type="slidenum">
              <a:rPr lang="en-US" smtClean="0"/>
              <a:t>19</a:t>
            </a:fld>
            <a:endParaRPr lang="en-US"/>
          </a:p>
        </p:txBody>
      </p:sp>
      <p:sp>
        <p:nvSpPr>
          <p:cNvPr id="2" name="مستطيل 1"/>
          <p:cNvSpPr/>
          <p:nvPr/>
        </p:nvSpPr>
        <p:spPr>
          <a:xfrm>
            <a:off x="2819400" y="5638800"/>
            <a:ext cx="3657600" cy="762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ar-IQ" sz="2000" b="1" dirty="0" smtClean="0">
                <a:solidFill>
                  <a:srgbClr val="FF0000"/>
                </a:solidFill>
              </a:rPr>
              <a:t>جهة امامية بطنية  </a:t>
            </a:r>
            <a:r>
              <a:rPr lang="en-US" b="1" i="1" dirty="0" err="1" smtClean="0">
                <a:solidFill>
                  <a:srgbClr val="FF0000"/>
                </a:solidFill>
              </a:rPr>
              <a:t>Peripatus</a:t>
            </a:r>
            <a:r>
              <a:rPr lang="ar-IQ" dirty="0" smtClean="0"/>
              <a:t> </a:t>
            </a:r>
            <a:endParaRPr lang="en-US" dirty="0"/>
          </a:p>
        </p:txBody>
      </p:sp>
    </p:spTree>
    <p:extLst>
      <p:ext uri="{BB962C8B-B14F-4D97-AF65-F5344CB8AC3E}">
        <p14:creationId xmlns:p14="http://schemas.microsoft.com/office/powerpoint/2010/main" val="202541770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ctrTitle"/>
          </p:nvPr>
        </p:nvSpPr>
        <p:spPr>
          <a:xfrm>
            <a:off x="533400" y="304800"/>
            <a:ext cx="7924800" cy="761999"/>
          </a:xfrm>
        </p:spPr>
        <p:txBody>
          <a:bodyPr>
            <a:normAutofit fontScale="90000"/>
          </a:bodyPr>
          <a:lstStyle/>
          <a:p>
            <a:r>
              <a:rPr lang="en-US" dirty="0" smtClean="0"/>
              <a:t>General characters of </a:t>
            </a:r>
            <a:r>
              <a:rPr lang="en-US" dirty="0" err="1" smtClean="0"/>
              <a:t>Rotifera</a:t>
            </a:r>
            <a:r>
              <a:rPr lang="en-US" dirty="0" smtClean="0"/>
              <a:t> </a:t>
            </a:r>
            <a:endParaRPr lang="en-US" dirty="0"/>
          </a:p>
        </p:txBody>
      </p:sp>
      <p:sp>
        <p:nvSpPr>
          <p:cNvPr id="3" name="عنوان فرعي 2"/>
          <p:cNvSpPr>
            <a:spLocks noGrp="1"/>
          </p:cNvSpPr>
          <p:nvPr>
            <p:ph type="subTitle" idx="1"/>
          </p:nvPr>
        </p:nvSpPr>
        <p:spPr>
          <a:xfrm>
            <a:off x="0" y="1066800"/>
            <a:ext cx="8991600" cy="5486400"/>
          </a:xfrm>
        </p:spPr>
        <p:txBody>
          <a:bodyPr>
            <a:noAutofit/>
          </a:bodyPr>
          <a:lstStyle/>
          <a:p>
            <a:pPr marL="514350" indent="-514350" algn="l">
              <a:buFont typeface="+mj-lt"/>
              <a:buAutoNum type="arabicPeriod"/>
            </a:pPr>
            <a:r>
              <a:rPr lang="en-US" sz="1800" b="1" dirty="0" err="1" smtClean="0">
                <a:solidFill>
                  <a:schemeClr val="tx1"/>
                </a:solidFill>
              </a:rPr>
              <a:t>Rotifera</a:t>
            </a:r>
            <a:r>
              <a:rPr lang="en-US" sz="1800" b="1" dirty="0" smtClean="0">
                <a:solidFill>
                  <a:schemeClr val="tx1"/>
                </a:solidFill>
              </a:rPr>
              <a:t> are  microscopic , they are mainly freshwater ,and some species found in marine and humid terrestrial habitats.</a:t>
            </a:r>
          </a:p>
          <a:p>
            <a:pPr marL="514350" indent="-514350" algn="l">
              <a:buFont typeface="+mj-lt"/>
              <a:buAutoNum type="arabicPeriod"/>
            </a:pPr>
            <a:r>
              <a:rPr lang="en-US" sz="1800" b="1" dirty="0" smtClean="0">
                <a:solidFill>
                  <a:schemeClr val="tx1"/>
                </a:solidFill>
              </a:rPr>
              <a:t>Bilateral symmetry .</a:t>
            </a:r>
          </a:p>
          <a:p>
            <a:pPr marL="514350" indent="-514350" algn="l">
              <a:buFont typeface="+mj-lt"/>
              <a:buAutoNum type="arabicPeriod"/>
            </a:pPr>
            <a:r>
              <a:rPr lang="en-US" sz="1800" b="1" dirty="0" smtClean="0">
                <a:solidFill>
                  <a:schemeClr val="tx1"/>
                </a:solidFill>
              </a:rPr>
              <a:t>The general body plan consist of : head , neck , trunk(body) and the foot with two or three toes, contains adhesive glands permitting temporary attachment to objects.</a:t>
            </a:r>
          </a:p>
          <a:p>
            <a:pPr marL="514350" indent="-514350" algn="l">
              <a:buFont typeface="+mj-lt"/>
              <a:buAutoNum type="arabicPeriod"/>
            </a:pPr>
            <a:r>
              <a:rPr lang="en-US" sz="1800" b="1" dirty="0" smtClean="0">
                <a:solidFill>
                  <a:schemeClr val="tx1"/>
                </a:solidFill>
              </a:rPr>
              <a:t>The  head has ciliated lobes or corona ( crown) that draw food into the mouth and help the swim.  The characteristic movement of these cilia suggests  a spinning wheel, hence the group name rotifer (wheel bearer)</a:t>
            </a:r>
          </a:p>
          <a:p>
            <a:pPr marL="514350" indent="-514350" algn="l">
              <a:buFont typeface="+mj-lt"/>
              <a:buAutoNum type="arabicPeriod"/>
            </a:pPr>
            <a:r>
              <a:rPr lang="en-US" sz="1800" b="1" dirty="0" smtClean="0">
                <a:solidFill>
                  <a:schemeClr val="tx1"/>
                </a:solidFill>
              </a:rPr>
              <a:t>The rotifers are </a:t>
            </a:r>
            <a:r>
              <a:rPr lang="en-US" sz="1800" b="1" dirty="0" err="1" smtClean="0">
                <a:solidFill>
                  <a:schemeClr val="tx1"/>
                </a:solidFill>
              </a:rPr>
              <a:t>pseudocoelomates</a:t>
            </a:r>
            <a:r>
              <a:rPr lang="en-US" sz="1800" b="1" dirty="0" smtClean="0">
                <a:solidFill>
                  <a:schemeClr val="tx1"/>
                </a:solidFill>
              </a:rPr>
              <a:t> .</a:t>
            </a:r>
          </a:p>
          <a:p>
            <a:pPr marL="514350" indent="-514350" algn="l">
              <a:buFont typeface="+mj-lt"/>
              <a:buAutoNum type="arabicPeriod"/>
            </a:pPr>
            <a:r>
              <a:rPr lang="en-US" sz="1800" b="1" dirty="0" smtClean="0">
                <a:solidFill>
                  <a:schemeClr val="tx1"/>
                </a:solidFill>
              </a:rPr>
              <a:t>The digestive system consists of a mouth , </a:t>
            </a:r>
            <a:r>
              <a:rPr lang="en-US" sz="1800" dirty="0"/>
              <a:t>, </a:t>
            </a:r>
            <a:r>
              <a:rPr lang="en-US" sz="1800" dirty="0">
                <a:solidFill>
                  <a:schemeClr val="tx1"/>
                </a:solidFill>
              </a:rPr>
              <a:t>and</a:t>
            </a:r>
            <a:r>
              <a:rPr lang="en-US" sz="1800" u="sng" dirty="0">
                <a:solidFill>
                  <a:schemeClr val="tx1"/>
                </a:solidFill>
              </a:rPr>
              <a:t> a specialized pharynx called the </a:t>
            </a:r>
            <a:r>
              <a:rPr lang="en-US" sz="1800" b="1" u="sng" dirty="0" err="1">
                <a:solidFill>
                  <a:schemeClr val="tx1"/>
                </a:solidFill>
              </a:rPr>
              <a:t>mastax</a:t>
            </a:r>
            <a:r>
              <a:rPr lang="en-US" sz="1800" u="sng" dirty="0">
                <a:solidFill>
                  <a:schemeClr val="tx1"/>
                </a:solidFill>
              </a:rPr>
              <a:t>, with its </a:t>
            </a:r>
            <a:r>
              <a:rPr lang="en-US" sz="1800" u="sng" dirty="0" err="1">
                <a:solidFill>
                  <a:schemeClr val="tx1"/>
                </a:solidFill>
              </a:rPr>
              <a:t>cuticular</a:t>
            </a:r>
            <a:r>
              <a:rPr lang="en-US" sz="1800" u="sng" dirty="0">
                <a:solidFill>
                  <a:schemeClr val="tx1"/>
                </a:solidFill>
              </a:rPr>
              <a:t> lining differentiated</a:t>
            </a:r>
            <a:r>
              <a:rPr lang="en-US" sz="1800" b="1" u="sng" dirty="0">
                <a:solidFill>
                  <a:schemeClr val="tx1"/>
                </a:solidFill>
              </a:rPr>
              <a:t> into </a:t>
            </a:r>
            <a:r>
              <a:rPr lang="en-US" sz="1800" b="1" u="sng" dirty="0" err="1">
                <a:solidFill>
                  <a:schemeClr val="tx1"/>
                </a:solidFill>
              </a:rPr>
              <a:t>trophi</a:t>
            </a:r>
            <a:r>
              <a:rPr lang="en-US" sz="1800" b="1" u="sng" dirty="0">
                <a:solidFill>
                  <a:schemeClr val="tx1"/>
                </a:solidFill>
              </a:rPr>
              <a:t>, a series of pieces that act as jaws </a:t>
            </a:r>
            <a:r>
              <a:rPr lang="en-US" sz="1800" b="1" u="sng" dirty="0"/>
              <a:t>.</a:t>
            </a:r>
            <a:r>
              <a:rPr lang="en-US" sz="1800" b="1" dirty="0" smtClean="0">
                <a:solidFill>
                  <a:schemeClr val="tx1"/>
                </a:solidFill>
              </a:rPr>
              <a:t>and  have esophagus , stomach , digestive glands , intestine and anus . They are feed on bacteria and algae, protozoa  and detritus .</a:t>
            </a:r>
          </a:p>
          <a:p>
            <a:pPr marL="514350" indent="-514350" algn="l">
              <a:buFont typeface="+mj-lt"/>
              <a:buAutoNum type="arabicPeriod"/>
            </a:pPr>
            <a:r>
              <a:rPr lang="en-US" sz="1800" b="1" dirty="0" smtClean="0">
                <a:solidFill>
                  <a:schemeClr val="tx1"/>
                </a:solidFill>
              </a:rPr>
              <a:t>The excretory system consists of ciliated cells ( flame cells).</a:t>
            </a:r>
          </a:p>
          <a:p>
            <a:pPr marL="514350" indent="-514350" algn="l">
              <a:buFont typeface="+mj-lt"/>
              <a:buAutoNum type="arabicPeriod"/>
            </a:pPr>
            <a:r>
              <a:rPr lang="en-US" sz="1800" b="1" dirty="0" smtClean="0">
                <a:solidFill>
                  <a:schemeClr val="tx1"/>
                </a:solidFill>
              </a:rPr>
              <a:t>Nerve cells cluster in the head region .</a:t>
            </a:r>
          </a:p>
          <a:p>
            <a:pPr marL="514350" indent="-514350" algn="l">
              <a:buFont typeface="+mj-lt"/>
              <a:buAutoNum type="arabicPeriod"/>
            </a:pPr>
            <a:r>
              <a:rPr lang="en-US" sz="1800" b="1" dirty="0" smtClean="0">
                <a:solidFill>
                  <a:schemeClr val="tx1"/>
                </a:solidFill>
              </a:rPr>
              <a:t>Reproductive  system is simple , consisting in the female of ovary , yolk  gland , and oviduct .in male  of testis and sperm  duct . </a:t>
            </a:r>
          </a:p>
          <a:p>
            <a:pPr marL="514350" indent="-514350" algn="l">
              <a:buFont typeface="+mj-lt"/>
              <a:buAutoNum type="arabicPeriod"/>
            </a:pPr>
            <a:r>
              <a:rPr lang="en-US" sz="1800" b="1" dirty="0" smtClean="0">
                <a:solidFill>
                  <a:schemeClr val="tx1"/>
                </a:solidFill>
              </a:rPr>
              <a:t>The reproductive duct , </a:t>
            </a:r>
            <a:r>
              <a:rPr lang="en-US" sz="1800" b="1" dirty="0" err="1" smtClean="0">
                <a:solidFill>
                  <a:schemeClr val="tx1"/>
                </a:solidFill>
              </a:rPr>
              <a:t>inestine</a:t>
            </a:r>
            <a:r>
              <a:rPr lang="en-US" sz="1800" b="1" dirty="0" smtClean="0">
                <a:solidFill>
                  <a:schemeClr val="tx1"/>
                </a:solidFill>
              </a:rPr>
              <a:t> and  excretory system  (bladder) unite to form cloaca.</a:t>
            </a:r>
          </a:p>
          <a:p>
            <a:pPr marL="514350" indent="-514350" algn="l">
              <a:buFont typeface="+mj-lt"/>
              <a:buAutoNum type="arabicPeriod"/>
            </a:pPr>
            <a:endParaRPr lang="en-US" sz="1600" dirty="0" smtClean="0">
              <a:solidFill>
                <a:schemeClr val="tx1"/>
              </a:solidFill>
            </a:endParaRPr>
          </a:p>
          <a:p>
            <a:pPr algn="l"/>
            <a:endParaRPr lang="en-US" sz="1600" dirty="0" smtClean="0">
              <a:solidFill>
                <a:schemeClr val="tx1"/>
              </a:solidFill>
            </a:endParaRPr>
          </a:p>
          <a:p>
            <a:pPr marL="514350" indent="-514350" algn="l">
              <a:buFont typeface="+mj-lt"/>
              <a:buAutoNum type="arabicPeriod"/>
            </a:pPr>
            <a:endParaRPr lang="en-US" sz="1600" dirty="0">
              <a:solidFill>
                <a:schemeClr val="tx1"/>
              </a:solidFill>
            </a:endParaRPr>
          </a:p>
        </p:txBody>
      </p:sp>
      <p:sp>
        <p:nvSpPr>
          <p:cNvPr id="6" name="عنصر نائب لرقم الشريحة 5"/>
          <p:cNvSpPr>
            <a:spLocks noGrp="1"/>
          </p:cNvSpPr>
          <p:nvPr>
            <p:ph type="sldNum" sz="quarter" idx="12"/>
          </p:nvPr>
        </p:nvSpPr>
        <p:spPr/>
        <p:txBody>
          <a:bodyPr/>
          <a:lstStyle/>
          <a:p>
            <a:fld id="{9CF203CC-58D8-4E3F-A3D9-89F386C2F459}" type="slidenum">
              <a:rPr lang="en-US" smtClean="0"/>
              <a:t>2</a:t>
            </a:fld>
            <a:endParaRPr lang="en-US"/>
          </a:p>
        </p:txBody>
      </p:sp>
    </p:spTree>
    <p:extLst>
      <p:ext uri="{BB962C8B-B14F-4D97-AF65-F5344CB8AC3E}">
        <p14:creationId xmlns:p14="http://schemas.microsoft.com/office/powerpoint/2010/main" val="135134737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وان فرعي 2"/>
          <p:cNvSpPr>
            <a:spLocks noGrp="1"/>
          </p:cNvSpPr>
          <p:nvPr>
            <p:ph type="subTitle" idx="1"/>
          </p:nvPr>
        </p:nvSpPr>
        <p:spPr>
          <a:xfrm>
            <a:off x="152400" y="152400"/>
            <a:ext cx="8991600" cy="6324600"/>
          </a:xfrm>
        </p:spPr>
        <p:txBody>
          <a:bodyPr>
            <a:normAutofit/>
          </a:bodyPr>
          <a:lstStyle/>
          <a:p>
            <a:pPr algn="l"/>
            <a:r>
              <a:rPr lang="en-US" b="1" i="1" dirty="0" err="1" smtClean="0">
                <a:solidFill>
                  <a:srgbClr val="FF0000"/>
                </a:solidFill>
              </a:rPr>
              <a:t>Peripatus</a:t>
            </a:r>
            <a:r>
              <a:rPr lang="en-US" dirty="0" smtClean="0">
                <a:solidFill>
                  <a:schemeClr val="tx1"/>
                </a:solidFill>
              </a:rPr>
              <a:t> is a terrestrial animal , nocturnal and carnivorous is feeding , it feeds on worms , mites and insects</a:t>
            </a:r>
            <a:r>
              <a:rPr lang="en-US" dirty="0" smtClean="0"/>
              <a:t>.</a:t>
            </a:r>
          </a:p>
          <a:p>
            <a:pPr algn="l"/>
            <a:r>
              <a:rPr lang="en-US" dirty="0" smtClean="0">
                <a:solidFill>
                  <a:schemeClr val="tx1"/>
                </a:solidFill>
              </a:rPr>
              <a:t>The body </a:t>
            </a:r>
            <a:r>
              <a:rPr lang="en-US" dirty="0" err="1" smtClean="0">
                <a:solidFill>
                  <a:schemeClr val="tx1"/>
                </a:solidFill>
              </a:rPr>
              <a:t>caterpiller</a:t>
            </a:r>
            <a:r>
              <a:rPr lang="en-US" dirty="0" smtClean="0">
                <a:solidFill>
                  <a:schemeClr val="tx1"/>
                </a:solidFill>
              </a:rPr>
              <a:t> –like .Soft , elongates , bilateral symmetrical and it length from 1.5-15 cm , many superficial lines mark the body and a thin cuticle covers the skin which has velvety texture with a number of fine ridges bearing papillae armed with spine . The color varies depends on the species from dark grey to brown . The body of </a:t>
            </a:r>
            <a:r>
              <a:rPr lang="en-US" i="1" dirty="0" err="1" smtClean="0">
                <a:solidFill>
                  <a:srgbClr val="FF0000"/>
                </a:solidFill>
              </a:rPr>
              <a:t>peripatus</a:t>
            </a:r>
            <a:r>
              <a:rPr lang="en-US" dirty="0" smtClean="0">
                <a:solidFill>
                  <a:schemeClr val="tx1"/>
                </a:solidFill>
              </a:rPr>
              <a:t> is divided into indistinct and elongated trunk.</a:t>
            </a:r>
          </a:p>
          <a:p>
            <a:endParaRPr lang="en-US" dirty="0">
              <a:solidFill>
                <a:schemeClr val="tx1"/>
              </a:solidFill>
            </a:endParaRPr>
          </a:p>
        </p:txBody>
      </p:sp>
      <p:sp>
        <p:nvSpPr>
          <p:cNvPr id="6" name="عنصر نائب لرقم الشريحة 5"/>
          <p:cNvSpPr>
            <a:spLocks noGrp="1"/>
          </p:cNvSpPr>
          <p:nvPr>
            <p:ph type="sldNum" sz="quarter" idx="12"/>
          </p:nvPr>
        </p:nvSpPr>
        <p:spPr/>
        <p:txBody>
          <a:bodyPr/>
          <a:lstStyle/>
          <a:p>
            <a:fld id="{9CF203CC-58D8-4E3F-A3D9-89F386C2F459}" type="slidenum">
              <a:rPr lang="en-US" smtClean="0"/>
              <a:t>20</a:t>
            </a:fld>
            <a:endParaRPr lang="en-US"/>
          </a:p>
        </p:txBody>
      </p:sp>
    </p:spTree>
    <p:extLst>
      <p:ext uri="{BB962C8B-B14F-4D97-AF65-F5344CB8AC3E}">
        <p14:creationId xmlns:p14="http://schemas.microsoft.com/office/powerpoint/2010/main" val="114103684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t="11905" r="58948" b="59920"/>
          <a:stretch/>
        </p:blipFill>
        <p:spPr bwMode="auto">
          <a:xfrm>
            <a:off x="533400" y="685800"/>
            <a:ext cx="7924800" cy="48804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عنصر نائب لرقم الشريحة 5"/>
          <p:cNvSpPr>
            <a:spLocks noGrp="1"/>
          </p:cNvSpPr>
          <p:nvPr>
            <p:ph type="sldNum" sz="quarter" idx="12"/>
          </p:nvPr>
        </p:nvSpPr>
        <p:spPr/>
        <p:txBody>
          <a:bodyPr/>
          <a:lstStyle/>
          <a:p>
            <a:fld id="{9CF203CC-58D8-4E3F-A3D9-89F386C2F459}" type="slidenum">
              <a:rPr lang="en-US" smtClean="0"/>
              <a:t>21</a:t>
            </a:fld>
            <a:endParaRPr lang="en-US"/>
          </a:p>
        </p:txBody>
      </p:sp>
      <p:sp>
        <p:nvSpPr>
          <p:cNvPr id="2" name="مستطيل 1"/>
          <p:cNvSpPr/>
          <p:nvPr/>
        </p:nvSpPr>
        <p:spPr>
          <a:xfrm>
            <a:off x="3276600" y="5334000"/>
            <a:ext cx="3048000" cy="914400"/>
          </a:xfrm>
          <a:prstGeom prst="rect">
            <a:avLst/>
          </a:prstGeom>
          <a:solidFill>
            <a:schemeClr val="accent1">
              <a:alpha val="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ar-IQ" b="1" dirty="0" smtClean="0">
                <a:solidFill>
                  <a:srgbClr val="FF0000"/>
                </a:solidFill>
              </a:rPr>
              <a:t>منظر عام جانبي </a:t>
            </a:r>
            <a:r>
              <a:rPr lang="en-US" b="1" i="1" dirty="0" err="1">
                <a:solidFill>
                  <a:srgbClr val="FF0000"/>
                </a:solidFill>
              </a:rPr>
              <a:t>Peripatus</a:t>
            </a:r>
            <a:endParaRPr lang="en-US" dirty="0"/>
          </a:p>
        </p:txBody>
      </p:sp>
    </p:spTree>
    <p:extLst>
      <p:ext uri="{BB962C8B-B14F-4D97-AF65-F5344CB8AC3E}">
        <p14:creationId xmlns:p14="http://schemas.microsoft.com/office/powerpoint/2010/main" val="4192733933"/>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sacffig4.PNG (662×49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228600"/>
            <a:ext cx="8763000" cy="6172200"/>
          </a:xfrm>
          <a:prstGeom prst="rect">
            <a:avLst/>
          </a:prstGeom>
          <a:noFill/>
          <a:extLst>
            <a:ext uri="{909E8E84-426E-40DD-AFC4-6F175D3DCCD1}">
              <a14:hiddenFill xmlns:a14="http://schemas.microsoft.com/office/drawing/2010/main">
                <a:solidFill>
                  <a:srgbClr val="FFFFFF"/>
                </a:solidFill>
              </a14:hiddenFill>
            </a:ext>
          </a:extLst>
        </p:spPr>
      </p:pic>
      <p:sp>
        <p:nvSpPr>
          <p:cNvPr id="6" name="عنصر نائب لرقم الشريحة 5"/>
          <p:cNvSpPr>
            <a:spLocks noGrp="1"/>
          </p:cNvSpPr>
          <p:nvPr>
            <p:ph type="sldNum" sz="quarter" idx="12"/>
          </p:nvPr>
        </p:nvSpPr>
        <p:spPr/>
        <p:txBody>
          <a:bodyPr/>
          <a:lstStyle/>
          <a:p>
            <a:fld id="{9CF203CC-58D8-4E3F-A3D9-89F386C2F459}" type="slidenum">
              <a:rPr lang="en-US" smtClean="0"/>
              <a:t>22</a:t>
            </a:fld>
            <a:endParaRPr lang="en-US"/>
          </a:p>
        </p:txBody>
      </p:sp>
      <p:sp>
        <p:nvSpPr>
          <p:cNvPr id="2" name="مستطيل 1"/>
          <p:cNvSpPr/>
          <p:nvPr/>
        </p:nvSpPr>
        <p:spPr>
          <a:xfrm>
            <a:off x="762000" y="5791200"/>
            <a:ext cx="2286000" cy="609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IQ" b="1" dirty="0" smtClean="0">
                <a:solidFill>
                  <a:srgbClr val="FF0000"/>
                </a:solidFill>
              </a:rPr>
              <a:t>الجهة الامامية البطنية </a:t>
            </a:r>
            <a:endParaRPr lang="en-US" b="1" dirty="0">
              <a:solidFill>
                <a:srgbClr val="FF0000"/>
              </a:solidFill>
            </a:endParaRPr>
          </a:p>
        </p:txBody>
      </p:sp>
      <p:sp>
        <p:nvSpPr>
          <p:cNvPr id="3" name="مستطيل 2"/>
          <p:cNvSpPr/>
          <p:nvPr/>
        </p:nvSpPr>
        <p:spPr>
          <a:xfrm>
            <a:off x="6019800" y="5334000"/>
            <a:ext cx="1828800" cy="4572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IQ" b="1" dirty="0" smtClean="0">
                <a:solidFill>
                  <a:srgbClr val="FF0000"/>
                </a:solidFill>
              </a:rPr>
              <a:t>الجهة الخلفية البطنية </a:t>
            </a:r>
            <a:endParaRPr lang="en-US" b="1" dirty="0">
              <a:solidFill>
                <a:srgbClr val="FF0000"/>
              </a:solidFill>
            </a:endParaRPr>
          </a:p>
        </p:txBody>
      </p:sp>
    </p:spTree>
    <p:extLst>
      <p:ext uri="{BB962C8B-B14F-4D97-AF65-F5344CB8AC3E}">
        <p14:creationId xmlns:p14="http://schemas.microsoft.com/office/powerpoint/2010/main" val="3683856890"/>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228600" y="274638"/>
            <a:ext cx="8458200" cy="1249362"/>
          </a:xfrm>
        </p:spPr>
        <p:txBody>
          <a:bodyPr>
            <a:normAutofit/>
          </a:bodyPr>
          <a:lstStyle/>
          <a:p>
            <a:r>
              <a:rPr lang="en-US" sz="2700" dirty="0" smtClean="0">
                <a:solidFill>
                  <a:srgbClr val="FF0000"/>
                </a:solidFill>
              </a:rPr>
              <a:t>Phylum :</a:t>
            </a:r>
            <a:r>
              <a:rPr lang="en-US" sz="2700" dirty="0" err="1" smtClean="0">
                <a:solidFill>
                  <a:srgbClr val="FF0000"/>
                </a:solidFill>
              </a:rPr>
              <a:t>Arthropoda</a:t>
            </a:r>
            <a:r>
              <a:rPr lang="en-US" sz="2700" dirty="0" smtClean="0">
                <a:solidFill>
                  <a:srgbClr val="FF0000"/>
                </a:solidFill>
              </a:rPr>
              <a:t> </a:t>
            </a:r>
            <a:br>
              <a:rPr lang="en-US" sz="2700" dirty="0" smtClean="0">
                <a:solidFill>
                  <a:srgbClr val="FF0000"/>
                </a:solidFill>
              </a:rPr>
            </a:br>
            <a:r>
              <a:rPr lang="en-US" sz="2700" dirty="0" smtClean="0">
                <a:solidFill>
                  <a:srgbClr val="FF0000"/>
                </a:solidFill>
              </a:rPr>
              <a:t>from Latin </a:t>
            </a:r>
            <a:r>
              <a:rPr lang="en-US" sz="2700" dirty="0" err="1" smtClean="0">
                <a:solidFill>
                  <a:srgbClr val="FF0000"/>
                </a:solidFill>
              </a:rPr>
              <a:t>arthron</a:t>
            </a:r>
            <a:r>
              <a:rPr lang="en-US" sz="2700" dirty="0" smtClean="0">
                <a:solidFill>
                  <a:srgbClr val="FF0000"/>
                </a:solidFill>
              </a:rPr>
              <a:t> =joint </a:t>
            </a:r>
            <a:r>
              <a:rPr lang="en-US" sz="2700" dirty="0" err="1" smtClean="0">
                <a:solidFill>
                  <a:srgbClr val="FF0000"/>
                </a:solidFill>
              </a:rPr>
              <a:t>podus</a:t>
            </a:r>
            <a:r>
              <a:rPr lang="en-US" sz="2700" dirty="0" smtClean="0">
                <a:solidFill>
                  <a:srgbClr val="FF0000"/>
                </a:solidFill>
              </a:rPr>
              <a:t>= foot</a:t>
            </a:r>
            <a:endParaRPr lang="en-US" sz="2700" dirty="0">
              <a:solidFill>
                <a:srgbClr val="FF0000"/>
              </a:solidFill>
            </a:endParaRPr>
          </a:p>
        </p:txBody>
      </p:sp>
      <p:sp>
        <p:nvSpPr>
          <p:cNvPr id="3" name="عنصر نائب للمحتوى 2"/>
          <p:cNvSpPr>
            <a:spLocks noGrp="1"/>
          </p:cNvSpPr>
          <p:nvPr>
            <p:ph idx="1"/>
          </p:nvPr>
        </p:nvSpPr>
        <p:spPr>
          <a:xfrm>
            <a:off x="304800" y="1600200"/>
            <a:ext cx="8763000" cy="4525963"/>
          </a:xfrm>
        </p:spPr>
        <p:txBody>
          <a:bodyPr>
            <a:normAutofit lnSpcReduction="10000"/>
          </a:bodyPr>
          <a:lstStyle/>
          <a:p>
            <a:r>
              <a:rPr lang="en-US" dirty="0" err="1" smtClean="0"/>
              <a:t>Arthropoda</a:t>
            </a:r>
            <a:r>
              <a:rPr lang="en-US" dirty="0" smtClean="0"/>
              <a:t> compose more than 75% of all animal species on earth. Their bodies have best shape represented in animal kingdom , those include , insects , spiders , scorpions, crabs, lobsters, shrimps and others.</a:t>
            </a:r>
          </a:p>
          <a:p>
            <a:r>
              <a:rPr lang="en-US" dirty="0" err="1" smtClean="0"/>
              <a:t>Arthropoda</a:t>
            </a:r>
            <a:r>
              <a:rPr lang="en-US" dirty="0" smtClean="0"/>
              <a:t> ,like annelids, the body is consists of segments but some </a:t>
            </a:r>
            <a:r>
              <a:rPr lang="en-US" dirty="0" err="1" smtClean="0"/>
              <a:t>segements</a:t>
            </a:r>
            <a:r>
              <a:rPr lang="en-US" dirty="0" smtClean="0"/>
              <a:t> are fused or modified for certain specialization, this called </a:t>
            </a:r>
            <a:r>
              <a:rPr lang="en-US" b="1" u="sng" dirty="0" err="1" smtClean="0"/>
              <a:t>Tagmatization</a:t>
            </a:r>
            <a:endParaRPr lang="en-US" b="1" u="sng" dirty="0"/>
          </a:p>
        </p:txBody>
      </p:sp>
      <p:sp>
        <p:nvSpPr>
          <p:cNvPr id="4" name="عنصر نائب لرقم الشريحة 3"/>
          <p:cNvSpPr>
            <a:spLocks noGrp="1"/>
          </p:cNvSpPr>
          <p:nvPr>
            <p:ph type="sldNum" sz="quarter" idx="12"/>
          </p:nvPr>
        </p:nvSpPr>
        <p:spPr/>
        <p:txBody>
          <a:bodyPr/>
          <a:lstStyle/>
          <a:p>
            <a:fld id="{9CF203CC-58D8-4E3F-A3D9-89F386C2F459}" type="slidenum">
              <a:rPr lang="en-US" smtClean="0"/>
              <a:t>23</a:t>
            </a:fld>
            <a:endParaRPr lang="en-US"/>
          </a:p>
        </p:txBody>
      </p:sp>
    </p:spTree>
    <p:extLst>
      <p:ext uri="{BB962C8B-B14F-4D97-AF65-F5344CB8AC3E}">
        <p14:creationId xmlns:p14="http://schemas.microsoft.com/office/powerpoint/2010/main" val="3904384562"/>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0" y="76200"/>
            <a:ext cx="8915400" cy="609600"/>
          </a:xfrm>
        </p:spPr>
        <p:txBody>
          <a:bodyPr>
            <a:normAutofit fontScale="90000"/>
          </a:bodyPr>
          <a:lstStyle/>
          <a:p>
            <a:r>
              <a:rPr lang="en-US" dirty="0" smtClean="0">
                <a:solidFill>
                  <a:srgbClr val="FF0000"/>
                </a:solidFill>
              </a:rPr>
              <a:t>General characteristics</a:t>
            </a:r>
            <a:r>
              <a:rPr lang="en-US" dirty="0" smtClean="0"/>
              <a:t>:</a:t>
            </a:r>
            <a:endParaRPr lang="en-US" dirty="0"/>
          </a:p>
        </p:txBody>
      </p:sp>
      <p:sp>
        <p:nvSpPr>
          <p:cNvPr id="3" name="عنصر نائب للمحتوى 2"/>
          <p:cNvSpPr>
            <a:spLocks noGrp="1"/>
          </p:cNvSpPr>
          <p:nvPr>
            <p:ph idx="1"/>
          </p:nvPr>
        </p:nvSpPr>
        <p:spPr>
          <a:xfrm>
            <a:off x="152400" y="685800"/>
            <a:ext cx="8991600" cy="6019800"/>
          </a:xfrm>
        </p:spPr>
        <p:txBody>
          <a:bodyPr>
            <a:normAutofit fontScale="25000" lnSpcReduction="20000"/>
          </a:bodyPr>
          <a:lstStyle/>
          <a:p>
            <a:pPr marL="514350" indent="-514350">
              <a:buFont typeface="+mj-lt"/>
              <a:buAutoNum type="arabicPeriod"/>
            </a:pPr>
            <a:r>
              <a:rPr lang="en-US" sz="6400" b="1" dirty="0" smtClean="0"/>
              <a:t>Bilateral symmetrical but few have radial symmetry all are triploblastic . with strongly segmented bodies . Segmentation affects both </a:t>
            </a:r>
            <a:r>
              <a:rPr lang="en-US" sz="6400" b="1" dirty="0" err="1" smtClean="0"/>
              <a:t>extenal</a:t>
            </a:r>
            <a:r>
              <a:rPr lang="en-US" sz="6400" b="1" dirty="0" smtClean="0"/>
              <a:t> and internal structure .</a:t>
            </a:r>
          </a:p>
          <a:p>
            <a:pPr marL="514350" indent="-514350">
              <a:buFont typeface="+mj-lt"/>
              <a:buAutoNum type="arabicPeriod"/>
            </a:pPr>
            <a:r>
              <a:rPr lang="en-US" sz="6400" b="1" dirty="0" smtClean="0"/>
              <a:t>Some segments are fused to form specialized body regions called </a:t>
            </a:r>
            <a:r>
              <a:rPr lang="en-US" sz="6400" b="1" dirty="0" err="1" smtClean="0"/>
              <a:t>tagmata</a:t>
            </a:r>
            <a:r>
              <a:rPr lang="en-US" sz="6400" b="1" dirty="0" smtClean="0"/>
              <a:t>. Segmented body allows infinite </a:t>
            </a:r>
            <a:r>
              <a:rPr lang="en-US" sz="6400" b="1" dirty="0" err="1" smtClean="0"/>
              <a:t>possibities</a:t>
            </a:r>
            <a:r>
              <a:rPr lang="en-US" sz="6400" b="1" dirty="0" smtClean="0"/>
              <a:t> for adaptive modifications , lots of fusion of segments into a variety of body forms</a:t>
            </a:r>
            <a:r>
              <a:rPr lang="en-US" sz="6400" b="1" u="sng" dirty="0" smtClean="0">
                <a:solidFill>
                  <a:srgbClr val="FF0000"/>
                </a:solidFill>
              </a:rPr>
              <a:t>:     ( types of </a:t>
            </a:r>
            <a:r>
              <a:rPr lang="en-US" sz="6400" b="1" u="sng" dirty="0" err="1" smtClean="0">
                <a:solidFill>
                  <a:srgbClr val="FF0000"/>
                </a:solidFill>
              </a:rPr>
              <a:t>tagmatization</a:t>
            </a:r>
            <a:r>
              <a:rPr lang="en-US" sz="6400" b="1" u="sng" dirty="0" smtClean="0">
                <a:solidFill>
                  <a:srgbClr val="FF0000"/>
                </a:solidFill>
              </a:rPr>
              <a:t> in arthropods): </a:t>
            </a:r>
            <a:r>
              <a:rPr lang="en-US" sz="6400" b="1" dirty="0" smtClean="0"/>
              <a:t>cephalothorax &amp; </a:t>
            </a:r>
            <a:r>
              <a:rPr lang="en-US" sz="6400" b="1" dirty="0" err="1" smtClean="0"/>
              <a:t>abdoman</a:t>
            </a:r>
            <a:r>
              <a:rPr lang="en-US" sz="6400" b="1" dirty="0" smtClean="0"/>
              <a:t> , head &amp; trunk , head-thorax-</a:t>
            </a:r>
            <a:r>
              <a:rPr lang="en-US" sz="6400" b="1" dirty="0" err="1" smtClean="0"/>
              <a:t>abdoman</a:t>
            </a:r>
            <a:r>
              <a:rPr lang="en-US" sz="7200" b="1" dirty="0" smtClean="0"/>
              <a:t>.</a:t>
            </a:r>
            <a:r>
              <a:rPr lang="en-US" sz="7200" b="1" dirty="0"/>
              <a:t> . And the process and condition of fusion is called </a:t>
            </a:r>
            <a:r>
              <a:rPr lang="en-US" sz="7200" b="1" u="heavy" dirty="0" err="1"/>
              <a:t>Tagmosis</a:t>
            </a:r>
            <a:r>
              <a:rPr lang="en-US" sz="7200" b="1" u="heavy" dirty="0"/>
              <a:t> </a:t>
            </a:r>
            <a:endParaRPr lang="en-US" sz="7200" b="1" dirty="0" smtClean="0"/>
          </a:p>
          <a:p>
            <a:pPr marL="514350" indent="-514350">
              <a:buFont typeface="+mj-lt"/>
              <a:buAutoNum type="arabicPeriod"/>
            </a:pPr>
            <a:r>
              <a:rPr lang="en-US" sz="6400" b="1" dirty="0" smtClean="0"/>
              <a:t>Hard exoskeleton of chitin consists of hardened chitin and protein in several layers  secreted by epidermis  excellent for protection and waterproof. The skeleton contains various folds, flaps and spines, some parts are modified for feeding, respiration, swimming, mating and or sensory organs.</a:t>
            </a:r>
          </a:p>
          <a:p>
            <a:pPr marL="514350" indent="-514350">
              <a:buFont typeface="+mj-lt"/>
              <a:buAutoNum type="arabicPeriod"/>
            </a:pPr>
            <a:r>
              <a:rPr lang="en-US" sz="6400" b="1" dirty="0" smtClean="0"/>
              <a:t>Arthropods generally grow by molting their exoskeletons in process called </a:t>
            </a:r>
            <a:r>
              <a:rPr lang="en-US" sz="6400" b="1" u="sng" dirty="0" err="1" smtClean="0">
                <a:solidFill>
                  <a:srgbClr val="FF0000"/>
                </a:solidFill>
              </a:rPr>
              <a:t>Ecdysis</a:t>
            </a:r>
            <a:r>
              <a:rPr lang="en-US" sz="6400" b="1" u="sng" dirty="0" smtClean="0">
                <a:solidFill>
                  <a:srgbClr val="FF0000"/>
                </a:solidFill>
              </a:rPr>
              <a:t> </a:t>
            </a:r>
            <a:r>
              <a:rPr lang="en-US" sz="6400" b="1" dirty="0" smtClean="0"/>
              <a:t>.</a:t>
            </a:r>
          </a:p>
          <a:p>
            <a:pPr marL="514350" indent="-514350">
              <a:buFont typeface="+mj-lt"/>
              <a:buAutoNum type="arabicPeriod"/>
            </a:pPr>
            <a:r>
              <a:rPr lang="en-US" sz="6400" b="1" dirty="0" smtClean="0"/>
              <a:t>Jointed appendages that give </a:t>
            </a:r>
            <a:r>
              <a:rPr lang="en-US" sz="6400" b="1" dirty="0" err="1" smtClean="0"/>
              <a:t>arthropodas</a:t>
            </a:r>
            <a:r>
              <a:rPr lang="en-US" sz="6400" b="1" dirty="0" smtClean="0"/>
              <a:t> generalized appendages which were modified into many </a:t>
            </a:r>
            <a:r>
              <a:rPr lang="en-US" sz="6400" b="1" dirty="0" err="1" smtClean="0"/>
              <a:t>specilized</a:t>
            </a:r>
            <a:r>
              <a:rPr lang="en-US" sz="6400" b="1" dirty="0" smtClean="0"/>
              <a:t> organs for walking , grasping, and eating.</a:t>
            </a:r>
          </a:p>
          <a:p>
            <a:pPr marL="514350" indent="-514350">
              <a:buFont typeface="+mj-lt"/>
              <a:buAutoNum type="arabicPeriod"/>
            </a:pPr>
            <a:r>
              <a:rPr lang="en-US" sz="6400" b="1" dirty="0" smtClean="0"/>
              <a:t>Cephalization (well developed head) : with many sense organs, antennae and compound eyes are characteristic sense organs of arthropods.</a:t>
            </a:r>
          </a:p>
          <a:p>
            <a:pPr marL="514350" indent="-514350">
              <a:buFont typeface="+mj-lt"/>
              <a:buAutoNum type="arabicPeriod"/>
            </a:pPr>
            <a:r>
              <a:rPr lang="en-US" sz="6400" b="1" dirty="0" smtClean="0"/>
              <a:t>Complex muscular system : layers of muscles around internal organs both striated and smooth muscle fibers muscle bundles to move skeleton.</a:t>
            </a:r>
          </a:p>
          <a:p>
            <a:pPr marL="514350" indent="-514350">
              <a:buFont typeface="+mj-lt"/>
              <a:buAutoNum type="arabicPeriod"/>
            </a:pPr>
            <a:r>
              <a:rPr lang="en-US" sz="6400" b="1" dirty="0" err="1" smtClean="0"/>
              <a:t>Arthropoda</a:t>
            </a:r>
            <a:r>
              <a:rPr lang="en-US" sz="6400" b="1" dirty="0" smtClean="0"/>
              <a:t> are </a:t>
            </a:r>
            <a:r>
              <a:rPr lang="en-US" sz="6400" b="1" dirty="0" err="1" smtClean="0"/>
              <a:t>eucoelomate</a:t>
            </a:r>
            <a:r>
              <a:rPr lang="en-US" sz="6400" b="1" dirty="0" smtClean="0"/>
              <a:t> , Coelom is reduced as </a:t>
            </a:r>
            <a:r>
              <a:rPr lang="en-US" sz="6400" b="1" dirty="0" err="1" smtClean="0"/>
              <a:t>hemocoel</a:t>
            </a:r>
            <a:r>
              <a:rPr lang="en-US" sz="6400" b="1" dirty="0" smtClean="0"/>
              <a:t> in body cavity , so it is more important for circulation than movement.</a:t>
            </a:r>
          </a:p>
          <a:p>
            <a:pPr marL="514350" indent="-514350">
              <a:buFont typeface="+mj-lt"/>
              <a:buAutoNum type="arabicPeriod"/>
            </a:pPr>
            <a:r>
              <a:rPr lang="en-US" sz="6400" b="1" dirty="0" smtClean="0"/>
              <a:t>Complete digestive system : many feeding appendages to get food into mouth with specialized areas for grinding and sorting food and accessory glands that secrete enzymes.</a:t>
            </a:r>
          </a:p>
          <a:p>
            <a:pPr marL="514350" indent="-514350">
              <a:buFont typeface="+mj-lt"/>
              <a:buAutoNum type="arabicPeriod"/>
            </a:pPr>
            <a:r>
              <a:rPr lang="en-US" sz="6400" b="1" dirty="0" smtClean="0"/>
              <a:t>Open circulatory system .</a:t>
            </a:r>
          </a:p>
          <a:p>
            <a:pPr marL="514350" indent="-514350">
              <a:buFont typeface="+mj-lt"/>
              <a:buAutoNum type="arabicPeriod"/>
            </a:pPr>
            <a:r>
              <a:rPr lang="en-US" sz="6400" b="1" dirty="0" smtClean="0"/>
              <a:t>Well- developed respiratory system : many different kinds depending on habitat such as : gill, book gills , lung , book lungs or tracheae.</a:t>
            </a:r>
          </a:p>
          <a:p>
            <a:pPr marL="514350" indent="-514350">
              <a:buFont typeface="+mj-lt"/>
              <a:buAutoNum type="arabicPeriod"/>
            </a:pPr>
            <a:r>
              <a:rPr lang="en-US" sz="6400" b="1" dirty="0" smtClean="0"/>
              <a:t>Nervous system : similar to annelids in which dorsal brain and double nerve cord with paired ganglia in each segment.</a:t>
            </a:r>
          </a:p>
          <a:p>
            <a:pPr marL="514350" indent="-514350">
              <a:buFont typeface="+mj-lt"/>
              <a:buAutoNum type="arabicPeriod"/>
            </a:pPr>
            <a:r>
              <a:rPr lang="en-US" sz="6400" b="1" dirty="0" smtClean="0"/>
              <a:t>Efficient excretory system prevents excessive water loss in land ( green or </a:t>
            </a:r>
            <a:r>
              <a:rPr lang="en-US" sz="6400" b="1" dirty="0" err="1" smtClean="0"/>
              <a:t>coxal</a:t>
            </a:r>
            <a:r>
              <a:rPr lang="en-US" sz="6400" b="1" dirty="0" smtClean="0"/>
              <a:t> gland).</a:t>
            </a:r>
          </a:p>
          <a:p>
            <a:pPr marL="514350" indent="-514350">
              <a:buFont typeface="+mj-lt"/>
              <a:buAutoNum type="arabicPeriod"/>
            </a:pPr>
            <a:r>
              <a:rPr lang="en-US" sz="6400" b="1" dirty="0" smtClean="0"/>
              <a:t>Most are </a:t>
            </a:r>
            <a:r>
              <a:rPr lang="en-US" sz="6400" b="1" dirty="0" err="1" smtClean="0"/>
              <a:t>diacious</a:t>
            </a:r>
            <a:r>
              <a:rPr lang="en-US" sz="6400" b="1" dirty="0" smtClean="0"/>
              <a:t>.</a:t>
            </a:r>
          </a:p>
          <a:p>
            <a:pPr marL="514350" indent="-514350">
              <a:buFont typeface="+mj-lt"/>
              <a:buAutoNum type="arabicPeriod"/>
            </a:pPr>
            <a:endParaRPr lang="en-US" dirty="0" smtClean="0"/>
          </a:p>
          <a:p>
            <a:pPr marL="0" indent="0">
              <a:buNone/>
            </a:pPr>
            <a:endParaRPr lang="en-US" dirty="0" smtClean="0"/>
          </a:p>
          <a:p>
            <a:pPr marL="514350" indent="-514350">
              <a:buFont typeface="+mj-lt"/>
              <a:buAutoNum type="arabicPeriod"/>
            </a:pPr>
            <a:endParaRPr lang="en-US" b="1" dirty="0" smtClean="0"/>
          </a:p>
          <a:p>
            <a:pPr marL="514350" indent="-514350">
              <a:buFont typeface="+mj-lt"/>
              <a:buAutoNum type="arabicPeriod"/>
            </a:pPr>
            <a:endParaRPr lang="en-US" b="1" dirty="0"/>
          </a:p>
        </p:txBody>
      </p:sp>
      <p:sp>
        <p:nvSpPr>
          <p:cNvPr id="4" name="عنصر نائب لرقم الشريحة 3"/>
          <p:cNvSpPr>
            <a:spLocks noGrp="1"/>
          </p:cNvSpPr>
          <p:nvPr>
            <p:ph type="sldNum" sz="quarter" idx="12"/>
          </p:nvPr>
        </p:nvSpPr>
        <p:spPr/>
        <p:txBody>
          <a:bodyPr/>
          <a:lstStyle/>
          <a:p>
            <a:fld id="{9CF203CC-58D8-4E3F-A3D9-89F386C2F459}" type="slidenum">
              <a:rPr lang="en-US" smtClean="0"/>
              <a:t>24</a:t>
            </a:fld>
            <a:endParaRPr lang="en-US"/>
          </a:p>
        </p:txBody>
      </p:sp>
    </p:spTree>
    <p:extLst>
      <p:ext uri="{BB962C8B-B14F-4D97-AF65-F5344CB8AC3E}">
        <p14:creationId xmlns:p14="http://schemas.microsoft.com/office/powerpoint/2010/main" val="3827520419"/>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ctrTitle"/>
          </p:nvPr>
        </p:nvSpPr>
        <p:spPr>
          <a:xfrm>
            <a:off x="457200" y="228601"/>
            <a:ext cx="8001000" cy="457199"/>
          </a:xfrm>
        </p:spPr>
        <p:txBody>
          <a:bodyPr>
            <a:normAutofit fontScale="90000"/>
          </a:bodyPr>
          <a:lstStyle/>
          <a:p>
            <a:r>
              <a:rPr lang="en-US" dirty="0" smtClean="0"/>
              <a:t>Classification </a:t>
            </a:r>
            <a:endParaRPr lang="en-US" dirty="0"/>
          </a:p>
        </p:txBody>
      </p:sp>
      <p:sp>
        <p:nvSpPr>
          <p:cNvPr id="3" name="عنوان فرعي 2"/>
          <p:cNvSpPr>
            <a:spLocks noGrp="1"/>
          </p:cNvSpPr>
          <p:nvPr>
            <p:ph type="subTitle" idx="1"/>
          </p:nvPr>
        </p:nvSpPr>
        <p:spPr>
          <a:xfrm>
            <a:off x="76200" y="914400"/>
            <a:ext cx="8915400" cy="5943600"/>
          </a:xfrm>
        </p:spPr>
        <p:txBody>
          <a:bodyPr>
            <a:normAutofit fontScale="25000" lnSpcReduction="20000"/>
          </a:bodyPr>
          <a:lstStyle/>
          <a:p>
            <a:pPr algn="l"/>
            <a:r>
              <a:rPr lang="en-US" sz="6400" b="1" dirty="0"/>
              <a:t>A </a:t>
            </a:r>
            <a:r>
              <a:rPr lang="en-US" sz="6400" b="1" u="sng" dirty="0"/>
              <a:t>- </a:t>
            </a:r>
            <a:r>
              <a:rPr lang="en-US" sz="6400" b="1" u="sng" dirty="0">
                <a:solidFill>
                  <a:schemeClr val="tx1"/>
                </a:solidFill>
              </a:rPr>
              <a:t>Subphylum </a:t>
            </a:r>
            <a:r>
              <a:rPr lang="en-US" sz="6400" b="1" u="sng" dirty="0" err="1">
                <a:solidFill>
                  <a:schemeClr val="tx1"/>
                </a:solidFill>
              </a:rPr>
              <a:t>Chelicerata</a:t>
            </a:r>
            <a:r>
              <a:rPr lang="en-US" sz="6400" b="1" u="sng" dirty="0">
                <a:solidFill>
                  <a:schemeClr val="tx1"/>
                </a:solidFill>
              </a:rPr>
              <a:t> </a:t>
            </a:r>
            <a:r>
              <a:rPr lang="ar-IQ" sz="6400" b="1" u="sng" dirty="0">
                <a:solidFill>
                  <a:schemeClr val="tx1"/>
                </a:solidFill>
              </a:rPr>
              <a:t>الشعبة الثانوية </a:t>
            </a:r>
            <a:r>
              <a:rPr lang="ar-IQ" sz="6400" b="1" u="sng" dirty="0" err="1">
                <a:solidFill>
                  <a:schemeClr val="tx1"/>
                </a:solidFill>
              </a:rPr>
              <a:t>الكلابيات</a:t>
            </a:r>
            <a:r>
              <a:rPr lang="ar-IQ" sz="6400" b="1" dirty="0">
                <a:solidFill>
                  <a:schemeClr val="tx1"/>
                </a:solidFill>
              </a:rPr>
              <a:t> </a:t>
            </a:r>
            <a:endParaRPr lang="en-US" sz="6400" b="1" dirty="0">
              <a:solidFill>
                <a:schemeClr val="tx1"/>
              </a:solidFill>
            </a:endParaRPr>
          </a:p>
          <a:p>
            <a:pPr algn="l"/>
            <a:r>
              <a:rPr lang="en-US" sz="6400" b="1" dirty="0">
                <a:solidFill>
                  <a:schemeClr val="tx1"/>
                </a:solidFill>
              </a:rPr>
              <a:t>1-Class: </a:t>
            </a:r>
            <a:r>
              <a:rPr lang="en-US" sz="6400" b="1" dirty="0" err="1">
                <a:solidFill>
                  <a:schemeClr val="tx1"/>
                </a:solidFill>
              </a:rPr>
              <a:t>Merostomata</a:t>
            </a:r>
            <a:r>
              <a:rPr lang="en-US" sz="6400" b="1" dirty="0">
                <a:solidFill>
                  <a:schemeClr val="tx1"/>
                </a:solidFill>
              </a:rPr>
              <a:t> (Horseshoe crabs , Eurypterids)</a:t>
            </a:r>
            <a:r>
              <a:rPr lang="ar-SA" sz="6400" b="1" dirty="0">
                <a:solidFill>
                  <a:schemeClr val="tx1"/>
                </a:solidFill>
              </a:rPr>
              <a:t>صنف فخذي الافواه </a:t>
            </a:r>
            <a:endParaRPr lang="en-US" sz="6400" b="1" dirty="0">
              <a:solidFill>
                <a:schemeClr val="tx1"/>
              </a:solidFill>
            </a:endParaRPr>
          </a:p>
          <a:p>
            <a:pPr algn="l"/>
            <a:r>
              <a:rPr lang="en-US" sz="6400" b="1" dirty="0">
                <a:solidFill>
                  <a:schemeClr val="tx1"/>
                </a:solidFill>
              </a:rPr>
              <a:t>2-Class: </a:t>
            </a:r>
            <a:r>
              <a:rPr lang="en-US" sz="6400" b="1" dirty="0" err="1">
                <a:solidFill>
                  <a:schemeClr val="tx1"/>
                </a:solidFill>
              </a:rPr>
              <a:t>Pycnogonida</a:t>
            </a:r>
            <a:r>
              <a:rPr lang="en-US" sz="6400" b="1" dirty="0">
                <a:solidFill>
                  <a:schemeClr val="tx1"/>
                </a:solidFill>
              </a:rPr>
              <a:t> ( Sea Spiders)</a:t>
            </a:r>
            <a:r>
              <a:rPr lang="ar-SA" sz="6400" b="1" dirty="0">
                <a:solidFill>
                  <a:schemeClr val="tx1"/>
                </a:solidFill>
              </a:rPr>
              <a:t>   صنف ملتحم المفاصل       </a:t>
            </a:r>
            <a:r>
              <a:rPr lang="en-US" sz="6400" b="1" dirty="0">
                <a:solidFill>
                  <a:schemeClr val="tx1"/>
                </a:solidFill>
              </a:rPr>
              <a:t>   </a:t>
            </a:r>
            <a:r>
              <a:rPr lang="ar-SA" sz="6400" b="1" dirty="0">
                <a:solidFill>
                  <a:schemeClr val="tx1"/>
                </a:solidFill>
              </a:rPr>
              <a:t>   </a:t>
            </a:r>
            <a:endParaRPr lang="en-US" sz="6400" b="1" dirty="0">
              <a:solidFill>
                <a:schemeClr val="tx1"/>
              </a:solidFill>
            </a:endParaRPr>
          </a:p>
          <a:p>
            <a:pPr algn="l"/>
            <a:r>
              <a:rPr lang="en-US" sz="6400" b="1" dirty="0">
                <a:solidFill>
                  <a:schemeClr val="tx1"/>
                </a:solidFill>
              </a:rPr>
              <a:t>3-Class: </a:t>
            </a:r>
            <a:r>
              <a:rPr lang="en-US" sz="6400" b="1" dirty="0" err="1">
                <a:solidFill>
                  <a:schemeClr val="tx1"/>
                </a:solidFill>
              </a:rPr>
              <a:t>Arachnida</a:t>
            </a:r>
            <a:r>
              <a:rPr lang="en-US" sz="6400" b="1" dirty="0">
                <a:solidFill>
                  <a:schemeClr val="tx1"/>
                </a:solidFill>
              </a:rPr>
              <a:t>( Spiders, Ticks, Mites)  </a:t>
            </a:r>
            <a:r>
              <a:rPr lang="ar-SA" sz="6400" b="1" dirty="0">
                <a:solidFill>
                  <a:schemeClr val="tx1"/>
                </a:solidFill>
              </a:rPr>
              <a:t>   صنف العنكبوتيات </a:t>
            </a:r>
            <a:endParaRPr lang="en-US" sz="6400" b="1" dirty="0">
              <a:solidFill>
                <a:schemeClr val="tx1"/>
              </a:solidFill>
            </a:endParaRPr>
          </a:p>
          <a:p>
            <a:pPr algn="l"/>
            <a:r>
              <a:rPr lang="en-US" sz="6400" b="1" dirty="0">
                <a:solidFill>
                  <a:schemeClr val="tx1"/>
                </a:solidFill>
              </a:rPr>
              <a:t>B-</a:t>
            </a:r>
            <a:r>
              <a:rPr lang="en-US" sz="6400" b="1" dirty="0" err="1">
                <a:solidFill>
                  <a:schemeClr val="tx1"/>
                </a:solidFill>
              </a:rPr>
              <a:t>SubPhylum</a:t>
            </a:r>
            <a:r>
              <a:rPr lang="en-US" sz="6400" b="1" dirty="0">
                <a:solidFill>
                  <a:schemeClr val="tx1"/>
                </a:solidFill>
              </a:rPr>
              <a:t>: </a:t>
            </a:r>
            <a:r>
              <a:rPr lang="en-US" sz="6400" b="1" dirty="0" err="1">
                <a:solidFill>
                  <a:schemeClr val="tx1"/>
                </a:solidFill>
              </a:rPr>
              <a:t>Crustacea</a:t>
            </a:r>
            <a:r>
              <a:rPr lang="en-US" sz="6400" b="1" dirty="0">
                <a:solidFill>
                  <a:schemeClr val="tx1"/>
                </a:solidFill>
              </a:rPr>
              <a:t>               </a:t>
            </a:r>
            <a:r>
              <a:rPr lang="ar-IQ" sz="6400" b="1" dirty="0">
                <a:solidFill>
                  <a:schemeClr val="tx1"/>
                </a:solidFill>
              </a:rPr>
              <a:t>	</a:t>
            </a:r>
            <a:r>
              <a:rPr lang="ar-IQ" sz="6400" b="1" u="sng" dirty="0">
                <a:solidFill>
                  <a:schemeClr val="tx1"/>
                </a:solidFill>
              </a:rPr>
              <a:t>الشعبة الثانوية </a:t>
            </a:r>
            <a:r>
              <a:rPr lang="ar-SA" sz="6400" b="1" dirty="0">
                <a:solidFill>
                  <a:schemeClr val="tx1"/>
                </a:solidFill>
              </a:rPr>
              <a:t>القشريات</a:t>
            </a:r>
            <a:endParaRPr lang="en-US" sz="6400" b="1" dirty="0">
              <a:solidFill>
                <a:schemeClr val="tx1"/>
              </a:solidFill>
            </a:endParaRPr>
          </a:p>
          <a:p>
            <a:pPr algn="l"/>
            <a:r>
              <a:rPr lang="en-US" sz="6400" b="1" dirty="0">
                <a:solidFill>
                  <a:schemeClr val="tx1"/>
                </a:solidFill>
              </a:rPr>
              <a:t>  Class :  Malacostraca          </a:t>
            </a:r>
            <a:r>
              <a:rPr lang="ar-IQ" sz="6400" b="1" dirty="0">
                <a:solidFill>
                  <a:schemeClr val="tx1"/>
                </a:solidFill>
              </a:rPr>
              <a:t> ناعم  الدروع</a:t>
            </a:r>
            <a:endParaRPr lang="en-US" sz="6400" b="1" dirty="0">
              <a:solidFill>
                <a:schemeClr val="tx1"/>
              </a:solidFill>
            </a:endParaRPr>
          </a:p>
          <a:p>
            <a:pPr algn="l"/>
            <a:r>
              <a:rPr lang="en-US" sz="6400" b="1" dirty="0">
                <a:solidFill>
                  <a:schemeClr val="tx1"/>
                </a:solidFill>
              </a:rPr>
              <a:t>Order  : Isopoda – </a:t>
            </a:r>
            <a:r>
              <a:rPr lang="en-US" sz="6400" b="1" dirty="0" err="1">
                <a:solidFill>
                  <a:schemeClr val="tx1"/>
                </a:solidFill>
              </a:rPr>
              <a:t>pillbugs</a:t>
            </a:r>
            <a:r>
              <a:rPr lang="en-US" sz="6400" b="1" dirty="0">
                <a:solidFill>
                  <a:schemeClr val="tx1"/>
                </a:solidFill>
              </a:rPr>
              <a:t>, woodlice </a:t>
            </a:r>
            <a:r>
              <a:rPr lang="ar-IQ" sz="6400" b="1" dirty="0">
                <a:solidFill>
                  <a:schemeClr val="tx1"/>
                </a:solidFill>
              </a:rPr>
              <a:t>متشابهة الاقدام  </a:t>
            </a:r>
            <a:endParaRPr lang="en-US" sz="6400" b="1" dirty="0">
              <a:solidFill>
                <a:schemeClr val="tx1"/>
              </a:solidFill>
            </a:endParaRPr>
          </a:p>
          <a:p>
            <a:pPr algn="l"/>
            <a:r>
              <a:rPr lang="en-US" sz="6400" b="1" dirty="0">
                <a:solidFill>
                  <a:schemeClr val="tx1"/>
                </a:solidFill>
              </a:rPr>
              <a:t>Order : </a:t>
            </a:r>
            <a:r>
              <a:rPr lang="en-US" sz="6400" b="1" dirty="0" err="1">
                <a:solidFill>
                  <a:schemeClr val="tx1"/>
                </a:solidFill>
              </a:rPr>
              <a:t>Amphipoda</a:t>
            </a:r>
            <a:r>
              <a:rPr lang="en-US" sz="6400" b="1" dirty="0">
                <a:solidFill>
                  <a:schemeClr val="tx1"/>
                </a:solidFill>
              </a:rPr>
              <a:t> –</a:t>
            </a:r>
            <a:r>
              <a:rPr lang="en-US" sz="6400" b="1" i="1" dirty="0" err="1">
                <a:solidFill>
                  <a:schemeClr val="tx1"/>
                </a:solidFill>
              </a:rPr>
              <a:t>Gammarus</a:t>
            </a:r>
            <a:r>
              <a:rPr lang="en-US" sz="6400" b="1" i="1" dirty="0">
                <a:solidFill>
                  <a:schemeClr val="tx1"/>
                </a:solidFill>
              </a:rPr>
              <a:t> </a:t>
            </a:r>
            <a:r>
              <a:rPr lang="en-US" sz="6400" b="1" dirty="0">
                <a:solidFill>
                  <a:schemeClr val="tx1"/>
                </a:solidFill>
              </a:rPr>
              <a:t>   (</a:t>
            </a:r>
            <a:r>
              <a:rPr lang="ar-IQ" sz="6400" b="1" dirty="0">
                <a:solidFill>
                  <a:schemeClr val="tx1"/>
                </a:solidFill>
              </a:rPr>
              <a:t>رتبة مزدوجة الاقدام </a:t>
            </a:r>
            <a:r>
              <a:rPr lang="en-US" sz="6400" b="1" dirty="0">
                <a:solidFill>
                  <a:schemeClr val="tx1"/>
                </a:solidFill>
              </a:rPr>
              <a:t> )</a:t>
            </a:r>
          </a:p>
          <a:p>
            <a:pPr algn="l"/>
            <a:r>
              <a:rPr lang="en-US" sz="6400" b="1" dirty="0">
                <a:solidFill>
                  <a:schemeClr val="tx1"/>
                </a:solidFill>
              </a:rPr>
              <a:t>Order : </a:t>
            </a:r>
            <a:r>
              <a:rPr lang="en-US" sz="6400" b="1" dirty="0" err="1">
                <a:solidFill>
                  <a:schemeClr val="tx1"/>
                </a:solidFill>
              </a:rPr>
              <a:t>Decapoda</a:t>
            </a:r>
            <a:r>
              <a:rPr lang="en-US" sz="6400" b="1" dirty="0">
                <a:solidFill>
                  <a:schemeClr val="tx1"/>
                </a:solidFill>
              </a:rPr>
              <a:t> – Crabs , Lobsters , Shrimps ,Hermit crabs.</a:t>
            </a:r>
            <a:r>
              <a:rPr lang="ar-SA" sz="6400" b="1" dirty="0">
                <a:solidFill>
                  <a:schemeClr val="tx1"/>
                </a:solidFill>
              </a:rPr>
              <a:t> رتبة عشرية الاقدام </a:t>
            </a:r>
            <a:endParaRPr lang="en-US" sz="6400" b="1" dirty="0">
              <a:solidFill>
                <a:schemeClr val="tx1"/>
              </a:solidFill>
            </a:endParaRPr>
          </a:p>
          <a:p>
            <a:pPr algn="l"/>
            <a:r>
              <a:rPr lang="en-US" sz="6400" b="1" dirty="0">
                <a:solidFill>
                  <a:schemeClr val="tx1"/>
                </a:solidFill>
              </a:rPr>
              <a:t> Class : </a:t>
            </a:r>
            <a:r>
              <a:rPr lang="en-US" sz="6400" b="1" dirty="0" err="1">
                <a:solidFill>
                  <a:schemeClr val="tx1"/>
                </a:solidFill>
              </a:rPr>
              <a:t>Branchiopoda</a:t>
            </a:r>
            <a:r>
              <a:rPr lang="en-US" sz="6400" b="1" dirty="0">
                <a:solidFill>
                  <a:schemeClr val="tx1"/>
                </a:solidFill>
              </a:rPr>
              <a:t> </a:t>
            </a:r>
            <a:r>
              <a:rPr lang="ar-SA" sz="6400" b="1" dirty="0">
                <a:solidFill>
                  <a:schemeClr val="tx1"/>
                </a:solidFill>
              </a:rPr>
              <a:t>  صنف </a:t>
            </a:r>
            <a:r>
              <a:rPr lang="ar-SA" sz="6400" b="1" dirty="0" err="1">
                <a:solidFill>
                  <a:schemeClr val="tx1"/>
                </a:solidFill>
              </a:rPr>
              <a:t>غلصمي</a:t>
            </a:r>
            <a:r>
              <a:rPr lang="ar-SA" sz="6400" b="1" dirty="0">
                <a:solidFill>
                  <a:schemeClr val="tx1"/>
                </a:solidFill>
              </a:rPr>
              <a:t> الاقدام  </a:t>
            </a:r>
            <a:endParaRPr lang="en-US" sz="6400" b="1" dirty="0">
              <a:solidFill>
                <a:schemeClr val="tx1"/>
              </a:solidFill>
            </a:endParaRPr>
          </a:p>
          <a:p>
            <a:pPr algn="l"/>
            <a:r>
              <a:rPr lang="en-US" sz="6400" b="1" dirty="0">
                <a:solidFill>
                  <a:schemeClr val="tx1"/>
                </a:solidFill>
              </a:rPr>
              <a:t>order : </a:t>
            </a:r>
            <a:r>
              <a:rPr lang="en-US" sz="6400" b="1" dirty="0" err="1">
                <a:solidFill>
                  <a:schemeClr val="tx1"/>
                </a:solidFill>
              </a:rPr>
              <a:t>Anostraca</a:t>
            </a:r>
            <a:r>
              <a:rPr lang="en-US" sz="6400" b="1" dirty="0">
                <a:solidFill>
                  <a:schemeClr val="tx1"/>
                </a:solidFill>
              </a:rPr>
              <a:t> : (fairy shrimp </a:t>
            </a:r>
            <a:r>
              <a:rPr lang="en-US" sz="6400" b="1" i="1" dirty="0">
                <a:solidFill>
                  <a:schemeClr val="tx1"/>
                </a:solidFill>
              </a:rPr>
              <a:t> </a:t>
            </a:r>
            <a:r>
              <a:rPr lang="en-US" sz="6400" b="1" i="1" dirty="0" err="1">
                <a:solidFill>
                  <a:schemeClr val="tx1"/>
                </a:solidFill>
              </a:rPr>
              <a:t>Artemia</a:t>
            </a:r>
            <a:r>
              <a:rPr lang="en-US" sz="6400" b="1" i="1" dirty="0">
                <a:solidFill>
                  <a:schemeClr val="tx1"/>
                </a:solidFill>
              </a:rPr>
              <a:t> </a:t>
            </a:r>
            <a:r>
              <a:rPr lang="en-US" sz="6400" b="1" i="1" dirty="0" err="1">
                <a:solidFill>
                  <a:schemeClr val="tx1"/>
                </a:solidFill>
              </a:rPr>
              <a:t>sp</a:t>
            </a:r>
            <a:r>
              <a:rPr lang="en-US" sz="6400" b="1" dirty="0">
                <a:solidFill>
                  <a:schemeClr val="tx1"/>
                </a:solidFill>
              </a:rPr>
              <a:t> ), </a:t>
            </a:r>
            <a:r>
              <a:rPr lang="ar-IQ" sz="6400" b="1" dirty="0">
                <a:solidFill>
                  <a:schemeClr val="tx1"/>
                </a:solidFill>
              </a:rPr>
              <a:t> رتبة </a:t>
            </a:r>
            <a:r>
              <a:rPr lang="ar-IQ" sz="6400" b="1" dirty="0" err="1">
                <a:solidFill>
                  <a:schemeClr val="tx1"/>
                </a:solidFill>
              </a:rPr>
              <a:t>اللادرعيات</a:t>
            </a:r>
            <a:r>
              <a:rPr lang="ar-IQ" sz="6400" b="1" dirty="0">
                <a:solidFill>
                  <a:schemeClr val="tx1"/>
                </a:solidFill>
              </a:rPr>
              <a:t> </a:t>
            </a:r>
            <a:endParaRPr lang="en-US" sz="6400" b="1" dirty="0">
              <a:solidFill>
                <a:schemeClr val="tx1"/>
              </a:solidFill>
            </a:endParaRPr>
          </a:p>
          <a:p>
            <a:pPr algn="l"/>
            <a:r>
              <a:rPr lang="en-US" sz="6400" b="1" dirty="0">
                <a:solidFill>
                  <a:schemeClr val="tx1"/>
                </a:solidFill>
              </a:rPr>
              <a:t>order : </a:t>
            </a:r>
            <a:r>
              <a:rPr lang="en-US" sz="6400" b="1" dirty="0" err="1">
                <a:solidFill>
                  <a:schemeClr val="tx1"/>
                </a:solidFill>
              </a:rPr>
              <a:t>Cladocera</a:t>
            </a:r>
            <a:r>
              <a:rPr lang="en-US" sz="6400" b="1" dirty="0">
                <a:solidFill>
                  <a:schemeClr val="tx1"/>
                </a:solidFill>
              </a:rPr>
              <a:t> : water fleas (</a:t>
            </a:r>
            <a:r>
              <a:rPr lang="en-US" sz="6400" b="1" i="1" dirty="0" err="1">
                <a:solidFill>
                  <a:schemeClr val="tx1"/>
                </a:solidFill>
              </a:rPr>
              <a:t>Daphina</a:t>
            </a:r>
            <a:r>
              <a:rPr lang="ar-SA" sz="6400" b="1" dirty="0">
                <a:solidFill>
                  <a:schemeClr val="tx1"/>
                </a:solidFill>
              </a:rPr>
              <a:t>رتبة متفرعة </a:t>
            </a:r>
            <a:r>
              <a:rPr lang="ar-SA" sz="6400" b="1" dirty="0" err="1">
                <a:solidFill>
                  <a:schemeClr val="tx1"/>
                </a:solidFill>
              </a:rPr>
              <a:t>اللوامس</a:t>
            </a:r>
            <a:r>
              <a:rPr lang="ar-SA" sz="6400" b="1" dirty="0">
                <a:solidFill>
                  <a:schemeClr val="tx1"/>
                </a:solidFill>
              </a:rPr>
              <a:t> </a:t>
            </a:r>
            <a:r>
              <a:rPr lang="ar-SA" sz="6400" b="1" i="1" dirty="0">
                <a:solidFill>
                  <a:schemeClr val="tx1"/>
                </a:solidFill>
              </a:rPr>
              <a:t> </a:t>
            </a:r>
            <a:endParaRPr lang="en-US" sz="6400" b="1" dirty="0">
              <a:solidFill>
                <a:schemeClr val="tx1"/>
              </a:solidFill>
            </a:endParaRPr>
          </a:p>
          <a:p>
            <a:pPr algn="l"/>
            <a:r>
              <a:rPr lang="en-US" sz="6400" b="1" dirty="0">
                <a:solidFill>
                  <a:schemeClr val="tx1"/>
                </a:solidFill>
              </a:rPr>
              <a:t>Order : </a:t>
            </a:r>
            <a:r>
              <a:rPr lang="en-US" sz="6400" b="1" dirty="0" err="1">
                <a:solidFill>
                  <a:schemeClr val="tx1"/>
                </a:solidFill>
              </a:rPr>
              <a:t>Conchostraca</a:t>
            </a:r>
            <a:r>
              <a:rPr lang="ar-SA" sz="6400" b="1" dirty="0">
                <a:solidFill>
                  <a:schemeClr val="tx1"/>
                </a:solidFill>
              </a:rPr>
              <a:t> رتبة الصدفيات  </a:t>
            </a:r>
            <a:endParaRPr lang="en-US" sz="6400" b="1" dirty="0">
              <a:solidFill>
                <a:schemeClr val="tx1"/>
              </a:solidFill>
            </a:endParaRPr>
          </a:p>
          <a:p>
            <a:pPr algn="l"/>
            <a:r>
              <a:rPr lang="en-US" sz="6400" b="1" dirty="0">
                <a:solidFill>
                  <a:schemeClr val="tx1"/>
                </a:solidFill>
              </a:rPr>
              <a:t>Class  :</a:t>
            </a:r>
            <a:r>
              <a:rPr lang="en-US" sz="6400" b="1" dirty="0" err="1">
                <a:solidFill>
                  <a:schemeClr val="tx1"/>
                </a:solidFill>
              </a:rPr>
              <a:t>Maxillopoda</a:t>
            </a:r>
            <a:r>
              <a:rPr lang="en-US" sz="6400" b="1" dirty="0">
                <a:solidFill>
                  <a:schemeClr val="tx1"/>
                </a:solidFill>
              </a:rPr>
              <a:t>:</a:t>
            </a:r>
          </a:p>
          <a:p>
            <a:pPr algn="l"/>
            <a:r>
              <a:rPr lang="en-US" sz="6400" b="1" dirty="0">
                <a:solidFill>
                  <a:schemeClr val="tx1"/>
                </a:solidFill>
              </a:rPr>
              <a:t>Order :  </a:t>
            </a:r>
            <a:r>
              <a:rPr lang="en-US" sz="6400" b="1" dirty="0" err="1">
                <a:solidFill>
                  <a:schemeClr val="tx1"/>
                </a:solidFill>
              </a:rPr>
              <a:t>Ostracoda</a:t>
            </a:r>
            <a:r>
              <a:rPr lang="en-US" sz="6400" b="1" dirty="0">
                <a:solidFill>
                  <a:schemeClr val="tx1"/>
                </a:solidFill>
              </a:rPr>
              <a:t> </a:t>
            </a:r>
            <a:r>
              <a:rPr lang="en-US" sz="6400" b="1" i="1" dirty="0">
                <a:solidFill>
                  <a:schemeClr val="tx1"/>
                </a:solidFill>
              </a:rPr>
              <a:t>– </a:t>
            </a:r>
            <a:r>
              <a:rPr lang="en-US" sz="6400" b="1" i="1" dirty="0" err="1">
                <a:solidFill>
                  <a:schemeClr val="tx1"/>
                </a:solidFill>
              </a:rPr>
              <a:t>cypris</a:t>
            </a:r>
            <a:r>
              <a:rPr lang="en-US" sz="6400" b="1" dirty="0">
                <a:solidFill>
                  <a:schemeClr val="tx1"/>
                </a:solidFill>
              </a:rPr>
              <a:t> </a:t>
            </a:r>
            <a:r>
              <a:rPr lang="en-US" sz="6400" b="1" dirty="0" err="1">
                <a:solidFill>
                  <a:schemeClr val="tx1"/>
                </a:solidFill>
              </a:rPr>
              <a:t>sp</a:t>
            </a:r>
            <a:r>
              <a:rPr lang="en-US" sz="6400" b="1" dirty="0">
                <a:solidFill>
                  <a:schemeClr val="tx1"/>
                </a:solidFill>
              </a:rPr>
              <a:t> </a:t>
            </a:r>
            <a:r>
              <a:rPr lang="ar-SA" sz="6400" b="1" dirty="0">
                <a:solidFill>
                  <a:schemeClr val="tx1"/>
                </a:solidFill>
              </a:rPr>
              <a:t>الصنف الثانوي </a:t>
            </a:r>
            <a:r>
              <a:rPr lang="ar-SA" sz="6400" b="1" dirty="0" err="1">
                <a:solidFill>
                  <a:schemeClr val="tx1"/>
                </a:solidFill>
              </a:rPr>
              <a:t>الدرعيات</a:t>
            </a:r>
            <a:r>
              <a:rPr lang="ar-SA" sz="6400" b="1" dirty="0">
                <a:solidFill>
                  <a:schemeClr val="tx1"/>
                </a:solidFill>
              </a:rPr>
              <a:t> </a:t>
            </a:r>
            <a:endParaRPr lang="en-US" sz="6400" b="1" dirty="0">
              <a:solidFill>
                <a:schemeClr val="tx1"/>
              </a:solidFill>
            </a:endParaRPr>
          </a:p>
          <a:p>
            <a:pPr algn="l"/>
            <a:r>
              <a:rPr lang="en-US" sz="6400" b="1" dirty="0">
                <a:solidFill>
                  <a:schemeClr val="tx1"/>
                </a:solidFill>
              </a:rPr>
              <a:t>Order :   </a:t>
            </a:r>
            <a:r>
              <a:rPr lang="en-US" sz="6400" b="1" dirty="0" err="1">
                <a:solidFill>
                  <a:schemeClr val="tx1"/>
                </a:solidFill>
              </a:rPr>
              <a:t>Copepoda</a:t>
            </a:r>
            <a:r>
              <a:rPr lang="en-US" sz="6400" b="1" dirty="0">
                <a:solidFill>
                  <a:schemeClr val="tx1"/>
                </a:solidFill>
              </a:rPr>
              <a:t> – </a:t>
            </a:r>
            <a:r>
              <a:rPr lang="en-US" sz="6400" b="1" i="1" dirty="0" err="1">
                <a:solidFill>
                  <a:schemeClr val="tx1"/>
                </a:solidFill>
              </a:rPr>
              <a:t>cyclop</a:t>
            </a:r>
            <a:r>
              <a:rPr lang="en-US" sz="6400" b="1" dirty="0">
                <a:solidFill>
                  <a:schemeClr val="tx1"/>
                </a:solidFill>
              </a:rPr>
              <a:t> </a:t>
            </a:r>
            <a:r>
              <a:rPr lang="en-US" sz="6400" b="1" dirty="0" err="1">
                <a:solidFill>
                  <a:schemeClr val="tx1"/>
                </a:solidFill>
              </a:rPr>
              <a:t>sp</a:t>
            </a:r>
            <a:r>
              <a:rPr lang="ar-SA" sz="6400" b="1" dirty="0">
                <a:solidFill>
                  <a:schemeClr val="tx1"/>
                </a:solidFill>
              </a:rPr>
              <a:t>الصنف الثانوي مجذافي الاقدام </a:t>
            </a:r>
            <a:endParaRPr lang="en-US" sz="6400" b="1" dirty="0">
              <a:solidFill>
                <a:schemeClr val="tx1"/>
              </a:solidFill>
            </a:endParaRPr>
          </a:p>
          <a:p>
            <a:pPr algn="l"/>
            <a:r>
              <a:rPr lang="en-US" sz="6400" b="1" dirty="0">
                <a:solidFill>
                  <a:schemeClr val="tx1"/>
                </a:solidFill>
              </a:rPr>
              <a:t>Order </a:t>
            </a:r>
            <a:r>
              <a:rPr lang="ar-SA" sz="6400" b="1" dirty="0">
                <a:solidFill>
                  <a:schemeClr val="tx1"/>
                </a:solidFill>
              </a:rPr>
              <a:t>:   </a:t>
            </a:r>
            <a:r>
              <a:rPr lang="en-US" sz="6400" b="1" dirty="0">
                <a:solidFill>
                  <a:schemeClr val="tx1"/>
                </a:solidFill>
              </a:rPr>
              <a:t> </a:t>
            </a:r>
            <a:r>
              <a:rPr lang="en-US" sz="6400" b="1" dirty="0" err="1">
                <a:solidFill>
                  <a:schemeClr val="tx1"/>
                </a:solidFill>
              </a:rPr>
              <a:t>Cirripedia</a:t>
            </a:r>
            <a:r>
              <a:rPr lang="en-US" sz="6400" b="1" dirty="0">
                <a:solidFill>
                  <a:schemeClr val="tx1"/>
                </a:solidFill>
              </a:rPr>
              <a:t> – </a:t>
            </a:r>
            <a:r>
              <a:rPr lang="en-US" sz="6400" b="1" i="1" dirty="0" err="1">
                <a:solidFill>
                  <a:schemeClr val="tx1"/>
                </a:solidFill>
              </a:rPr>
              <a:t>Balanus</a:t>
            </a:r>
            <a:r>
              <a:rPr lang="en-US" sz="6400" b="1" i="1" dirty="0">
                <a:solidFill>
                  <a:schemeClr val="tx1"/>
                </a:solidFill>
              </a:rPr>
              <a:t> </a:t>
            </a:r>
            <a:r>
              <a:rPr lang="en-US" sz="6400" b="1" i="1" dirty="0" err="1">
                <a:solidFill>
                  <a:schemeClr val="tx1"/>
                </a:solidFill>
              </a:rPr>
              <a:t>sp</a:t>
            </a:r>
            <a:r>
              <a:rPr lang="en-US" sz="6400" b="1" dirty="0">
                <a:solidFill>
                  <a:schemeClr val="tx1"/>
                </a:solidFill>
              </a:rPr>
              <a:t>  . </a:t>
            </a:r>
            <a:r>
              <a:rPr lang="ar-IQ" sz="6400" b="1" dirty="0">
                <a:solidFill>
                  <a:schemeClr val="tx1"/>
                </a:solidFill>
              </a:rPr>
              <a:t>الصنف الثانوي </a:t>
            </a:r>
            <a:r>
              <a:rPr lang="ar-IQ" sz="6400" b="1" dirty="0" err="1">
                <a:solidFill>
                  <a:schemeClr val="tx1"/>
                </a:solidFill>
              </a:rPr>
              <a:t>ذؤابي</a:t>
            </a:r>
            <a:r>
              <a:rPr lang="ar-IQ" sz="6400" b="1" dirty="0">
                <a:solidFill>
                  <a:schemeClr val="tx1"/>
                </a:solidFill>
              </a:rPr>
              <a:t> الاقدام </a:t>
            </a:r>
            <a:endParaRPr lang="en-US" sz="6400" b="1" dirty="0">
              <a:solidFill>
                <a:schemeClr val="tx1"/>
              </a:solidFill>
            </a:endParaRPr>
          </a:p>
          <a:p>
            <a:pPr algn="l"/>
            <a:r>
              <a:rPr lang="en-US" sz="6400" b="1" u="sng" dirty="0">
                <a:solidFill>
                  <a:schemeClr val="tx1"/>
                </a:solidFill>
              </a:rPr>
              <a:t> C-  </a:t>
            </a:r>
            <a:r>
              <a:rPr lang="en-US" sz="6400" b="1" u="sng" dirty="0" err="1">
                <a:solidFill>
                  <a:schemeClr val="tx1"/>
                </a:solidFill>
              </a:rPr>
              <a:t>SubPhylum</a:t>
            </a:r>
            <a:r>
              <a:rPr lang="en-US" sz="6400" b="1" dirty="0">
                <a:solidFill>
                  <a:schemeClr val="tx1"/>
                </a:solidFill>
              </a:rPr>
              <a:t>: </a:t>
            </a:r>
            <a:r>
              <a:rPr lang="en-US" sz="6400" b="1" dirty="0" err="1">
                <a:solidFill>
                  <a:schemeClr val="tx1"/>
                </a:solidFill>
              </a:rPr>
              <a:t>Uniramia</a:t>
            </a:r>
            <a:r>
              <a:rPr lang="en-US" sz="6400" b="1" dirty="0">
                <a:solidFill>
                  <a:schemeClr val="tx1"/>
                </a:solidFill>
              </a:rPr>
              <a:t>  </a:t>
            </a:r>
          </a:p>
          <a:p>
            <a:pPr algn="l"/>
            <a:r>
              <a:rPr lang="en-US" sz="6400" b="1" dirty="0">
                <a:solidFill>
                  <a:schemeClr val="tx1"/>
                </a:solidFill>
              </a:rPr>
              <a:t>Class : </a:t>
            </a:r>
            <a:r>
              <a:rPr lang="en-US" sz="6400" b="1" dirty="0" err="1">
                <a:solidFill>
                  <a:schemeClr val="tx1"/>
                </a:solidFill>
              </a:rPr>
              <a:t>Chilolpda</a:t>
            </a:r>
            <a:r>
              <a:rPr lang="en-US" sz="6400" b="1" dirty="0">
                <a:solidFill>
                  <a:schemeClr val="tx1"/>
                </a:solidFill>
              </a:rPr>
              <a:t>- Centipedes</a:t>
            </a:r>
            <a:r>
              <a:rPr lang="ar-IQ" sz="6400" b="1" dirty="0">
                <a:solidFill>
                  <a:schemeClr val="tx1"/>
                </a:solidFill>
              </a:rPr>
              <a:t> صنف محيطي الاقدام  </a:t>
            </a:r>
            <a:endParaRPr lang="en-US" sz="6400" b="1" dirty="0">
              <a:solidFill>
                <a:schemeClr val="tx1"/>
              </a:solidFill>
            </a:endParaRPr>
          </a:p>
          <a:p>
            <a:pPr algn="l"/>
            <a:r>
              <a:rPr lang="en-US" sz="6400" b="1" dirty="0">
                <a:solidFill>
                  <a:schemeClr val="tx1"/>
                </a:solidFill>
              </a:rPr>
              <a:t>Class : </a:t>
            </a:r>
            <a:r>
              <a:rPr lang="en-US" sz="6400" b="1" dirty="0" err="1">
                <a:solidFill>
                  <a:schemeClr val="tx1"/>
                </a:solidFill>
              </a:rPr>
              <a:t>Diplopoda</a:t>
            </a:r>
            <a:r>
              <a:rPr lang="en-US" sz="6400" b="1" dirty="0">
                <a:solidFill>
                  <a:schemeClr val="tx1"/>
                </a:solidFill>
              </a:rPr>
              <a:t> –Millipedes    </a:t>
            </a:r>
            <a:r>
              <a:rPr lang="ar-IQ" sz="6400" b="1" dirty="0">
                <a:solidFill>
                  <a:schemeClr val="tx1"/>
                </a:solidFill>
              </a:rPr>
              <a:t> صنف مزدوج الاقدام</a:t>
            </a:r>
            <a:r>
              <a:rPr lang="en-US" sz="6400" b="1" dirty="0">
                <a:solidFill>
                  <a:schemeClr val="tx1"/>
                </a:solidFill>
              </a:rPr>
              <a:t>    </a:t>
            </a:r>
          </a:p>
          <a:p>
            <a:pPr algn="l"/>
            <a:r>
              <a:rPr lang="en-US" sz="6400" b="1" dirty="0">
                <a:solidFill>
                  <a:schemeClr val="tx1"/>
                </a:solidFill>
              </a:rPr>
              <a:t>Class : Insect( </a:t>
            </a:r>
            <a:r>
              <a:rPr lang="en-US" sz="6400" b="1" dirty="0" err="1">
                <a:solidFill>
                  <a:schemeClr val="tx1"/>
                </a:solidFill>
              </a:rPr>
              <a:t>Hexapoda</a:t>
            </a:r>
            <a:r>
              <a:rPr lang="en-US" sz="6400" b="1" dirty="0">
                <a:solidFill>
                  <a:schemeClr val="tx1"/>
                </a:solidFill>
              </a:rPr>
              <a:t> )     </a:t>
            </a:r>
            <a:r>
              <a:rPr lang="ar-IQ" sz="6400" b="1" dirty="0">
                <a:solidFill>
                  <a:schemeClr val="tx1"/>
                </a:solidFill>
              </a:rPr>
              <a:t>صنف الحشرات (سداسي الاقدام)</a:t>
            </a:r>
            <a:endParaRPr lang="en-US" sz="6400" b="1" dirty="0">
              <a:solidFill>
                <a:schemeClr val="tx1"/>
              </a:solidFill>
            </a:endParaRPr>
          </a:p>
          <a:p>
            <a:pPr algn="l"/>
            <a:r>
              <a:rPr lang="en-US" sz="6400" b="1" dirty="0">
                <a:solidFill>
                  <a:schemeClr val="tx1"/>
                </a:solidFill>
              </a:rPr>
              <a:t>-Subclass : </a:t>
            </a:r>
            <a:r>
              <a:rPr lang="en-US" sz="6400" b="1" dirty="0" err="1">
                <a:solidFill>
                  <a:schemeClr val="tx1"/>
                </a:solidFill>
              </a:rPr>
              <a:t>Apterygota</a:t>
            </a:r>
            <a:r>
              <a:rPr lang="en-US" sz="6400" b="1" dirty="0">
                <a:solidFill>
                  <a:schemeClr val="tx1"/>
                </a:solidFill>
              </a:rPr>
              <a:t>- wingless insects</a:t>
            </a:r>
          </a:p>
          <a:p>
            <a:pPr algn="l"/>
            <a:r>
              <a:rPr lang="en-US" sz="6400" b="1" dirty="0">
                <a:solidFill>
                  <a:schemeClr val="tx1"/>
                </a:solidFill>
              </a:rPr>
              <a:t>-Subclass : </a:t>
            </a:r>
            <a:r>
              <a:rPr lang="en-US" sz="6400" b="1" dirty="0" err="1">
                <a:solidFill>
                  <a:schemeClr val="tx1"/>
                </a:solidFill>
              </a:rPr>
              <a:t>Pterygota</a:t>
            </a:r>
            <a:r>
              <a:rPr lang="en-US" sz="6400" b="1" dirty="0">
                <a:solidFill>
                  <a:schemeClr val="tx1"/>
                </a:solidFill>
              </a:rPr>
              <a:t>-  wing insects.</a:t>
            </a:r>
          </a:p>
          <a:p>
            <a:r>
              <a:rPr lang="en-US" dirty="0"/>
              <a:t> </a:t>
            </a:r>
          </a:p>
          <a:p>
            <a:endParaRPr lang="en-US" dirty="0" smtClean="0"/>
          </a:p>
        </p:txBody>
      </p:sp>
      <p:sp>
        <p:nvSpPr>
          <p:cNvPr id="4" name="عنصر نائب لرقم الشريحة 3"/>
          <p:cNvSpPr>
            <a:spLocks noGrp="1"/>
          </p:cNvSpPr>
          <p:nvPr>
            <p:ph type="sldNum" sz="quarter" idx="12"/>
          </p:nvPr>
        </p:nvSpPr>
        <p:spPr/>
        <p:txBody>
          <a:bodyPr/>
          <a:lstStyle/>
          <a:p>
            <a:fld id="{9CF203CC-58D8-4E3F-A3D9-89F386C2F459}" type="slidenum">
              <a:rPr lang="en-US" smtClean="0"/>
              <a:t>25</a:t>
            </a:fld>
            <a:endParaRPr lang="en-US"/>
          </a:p>
        </p:txBody>
      </p:sp>
    </p:spTree>
    <p:extLst>
      <p:ext uri="{BB962C8B-B14F-4D97-AF65-F5344CB8AC3E}">
        <p14:creationId xmlns:p14="http://schemas.microsoft.com/office/powerpoint/2010/main" val="2235277910"/>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p:txBody>
          <a:bodyPr>
            <a:normAutofit/>
          </a:bodyPr>
          <a:lstStyle/>
          <a:p>
            <a:pPr marL="0" indent="0">
              <a:buNone/>
            </a:pPr>
            <a:endParaRPr lang="en-US" dirty="0" smtClean="0"/>
          </a:p>
          <a:p>
            <a:pPr marL="0" indent="0">
              <a:buNone/>
            </a:pPr>
            <a:endParaRPr lang="en-US" dirty="0"/>
          </a:p>
        </p:txBody>
      </p:sp>
      <p:sp>
        <p:nvSpPr>
          <p:cNvPr id="4" name="عنصر نائب لرقم الشريحة 3"/>
          <p:cNvSpPr>
            <a:spLocks noGrp="1"/>
          </p:cNvSpPr>
          <p:nvPr>
            <p:ph type="sldNum" sz="quarter" idx="12"/>
          </p:nvPr>
        </p:nvSpPr>
        <p:spPr/>
        <p:txBody>
          <a:bodyPr/>
          <a:lstStyle/>
          <a:p>
            <a:fld id="{9CF203CC-58D8-4E3F-A3D9-89F386C2F459}" type="slidenum">
              <a:rPr lang="en-US" smtClean="0"/>
              <a:t>26</a:t>
            </a:fld>
            <a:endParaRPr lang="en-US"/>
          </a:p>
        </p:txBody>
      </p:sp>
      <p:sp>
        <p:nvSpPr>
          <p:cNvPr id="5" name="مستطيل 4"/>
          <p:cNvSpPr/>
          <p:nvPr/>
        </p:nvSpPr>
        <p:spPr>
          <a:xfrm>
            <a:off x="0" y="228600"/>
            <a:ext cx="9144000" cy="6709529"/>
          </a:xfrm>
          <a:prstGeom prst="rect">
            <a:avLst/>
          </a:prstGeom>
        </p:spPr>
        <p:txBody>
          <a:bodyPr wrap="square">
            <a:spAutoFit/>
          </a:bodyPr>
          <a:lstStyle/>
          <a:p>
            <a:pPr algn="ctr"/>
            <a:r>
              <a:rPr lang="en-US" b="1" dirty="0"/>
              <a:t> </a:t>
            </a:r>
            <a:r>
              <a:rPr lang="en-US" sz="2800" b="1" dirty="0">
                <a:solidFill>
                  <a:schemeClr val="accent6">
                    <a:lumMod val="75000"/>
                  </a:schemeClr>
                </a:solidFill>
              </a:rPr>
              <a:t>Subphylum </a:t>
            </a:r>
            <a:r>
              <a:rPr lang="en-US" sz="2800" b="1" dirty="0" err="1">
                <a:solidFill>
                  <a:schemeClr val="accent6">
                    <a:lumMod val="75000"/>
                  </a:schemeClr>
                </a:solidFill>
              </a:rPr>
              <a:t>Chelicerata</a:t>
            </a:r>
            <a:endParaRPr lang="en-US" sz="2800" dirty="0">
              <a:solidFill>
                <a:schemeClr val="accent6">
                  <a:lumMod val="75000"/>
                </a:schemeClr>
              </a:solidFill>
            </a:endParaRPr>
          </a:p>
          <a:p>
            <a:endParaRPr lang="en-US" dirty="0"/>
          </a:p>
          <a:p>
            <a:r>
              <a:rPr lang="en-US" sz="3200" b="1" dirty="0" err="1"/>
              <a:t>Chelicertes</a:t>
            </a:r>
            <a:r>
              <a:rPr lang="en-US" sz="3200" dirty="0"/>
              <a:t> are characterized by the absence of </a:t>
            </a:r>
            <a:r>
              <a:rPr lang="en-US" sz="3200" dirty="0" smtClean="0"/>
              <a:t>antennae </a:t>
            </a:r>
            <a:r>
              <a:rPr lang="en-US" sz="3200" dirty="0"/>
              <a:t>and jaws and the presence of feeding structure </a:t>
            </a:r>
            <a:r>
              <a:rPr lang="en-US" sz="3200" dirty="0">
                <a:solidFill>
                  <a:srgbClr val="FF0000"/>
                </a:solidFill>
              </a:rPr>
              <a:t>(Chelicera</a:t>
            </a:r>
            <a:r>
              <a:rPr lang="en-US" sz="3200" dirty="0" smtClean="0">
                <a:solidFill>
                  <a:srgbClr val="FF0000"/>
                </a:solidFill>
              </a:rPr>
              <a:t>)</a:t>
            </a:r>
            <a:r>
              <a:rPr lang="en-US" sz="3200" dirty="0" smtClean="0"/>
              <a:t>,Which </a:t>
            </a:r>
            <a:r>
              <a:rPr lang="en-US" sz="3200" dirty="0"/>
              <a:t>are modified into pincer-like appendages used mainly for </a:t>
            </a:r>
            <a:r>
              <a:rPr lang="en-US" sz="3200" dirty="0">
                <a:solidFill>
                  <a:srgbClr val="FFC000"/>
                </a:solidFill>
              </a:rPr>
              <a:t>grasping</a:t>
            </a:r>
            <a:r>
              <a:rPr lang="en-US" sz="3200" dirty="0"/>
              <a:t> </a:t>
            </a:r>
            <a:r>
              <a:rPr lang="en-US" sz="3200" dirty="0">
                <a:solidFill>
                  <a:schemeClr val="accent6">
                    <a:lumMod val="75000"/>
                  </a:schemeClr>
                </a:solidFill>
              </a:rPr>
              <a:t>and</a:t>
            </a:r>
            <a:r>
              <a:rPr lang="en-US" sz="3200" dirty="0"/>
              <a:t> </a:t>
            </a:r>
            <a:r>
              <a:rPr lang="en-US" sz="3200" dirty="0">
                <a:solidFill>
                  <a:srgbClr val="FFC000"/>
                </a:solidFill>
              </a:rPr>
              <a:t>fragmenting food</a:t>
            </a:r>
            <a:r>
              <a:rPr lang="en-US" sz="3200" dirty="0"/>
              <a:t>. They include : </a:t>
            </a:r>
            <a:r>
              <a:rPr lang="en-US" sz="3200" b="1" u="sng" dirty="0"/>
              <a:t>Spiders</a:t>
            </a:r>
            <a:r>
              <a:rPr lang="en-US" sz="3200" dirty="0"/>
              <a:t> ,</a:t>
            </a:r>
            <a:r>
              <a:rPr lang="en-US" sz="3200" b="1" u="sng" dirty="0"/>
              <a:t>Scorpions</a:t>
            </a:r>
            <a:r>
              <a:rPr lang="en-US" sz="3200" dirty="0"/>
              <a:t> other </a:t>
            </a:r>
            <a:r>
              <a:rPr lang="en-US" sz="3200" b="1" u="sng" dirty="0"/>
              <a:t>Arachnids(Class </a:t>
            </a:r>
            <a:r>
              <a:rPr lang="en-US" sz="3200" b="1" u="sng" dirty="0" err="1"/>
              <a:t>Arachnida</a:t>
            </a:r>
            <a:r>
              <a:rPr lang="en-US" sz="3200" dirty="0"/>
              <a:t>), horseshoe crabs </a:t>
            </a:r>
            <a:r>
              <a:rPr lang="en-US" sz="3200" b="1" dirty="0"/>
              <a:t>(Class </a:t>
            </a:r>
            <a:r>
              <a:rPr lang="en-US" sz="3200" b="1" dirty="0" err="1"/>
              <a:t>Xiphosura</a:t>
            </a:r>
            <a:r>
              <a:rPr lang="en-US" sz="3200" b="1" dirty="0"/>
              <a:t>)</a:t>
            </a:r>
            <a:r>
              <a:rPr lang="en-US" sz="3200" dirty="0"/>
              <a:t> and the </a:t>
            </a:r>
            <a:r>
              <a:rPr lang="en-US" sz="3200" b="1" dirty="0" err="1"/>
              <a:t>Sae</a:t>
            </a:r>
            <a:r>
              <a:rPr lang="en-US" sz="3200" b="1" dirty="0"/>
              <a:t> Spiders</a:t>
            </a:r>
            <a:r>
              <a:rPr lang="en-US" sz="3200" dirty="0"/>
              <a:t> </a:t>
            </a:r>
            <a:r>
              <a:rPr lang="en-US" sz="3200" b="1" dirty="0"/>
              <a:t>( Class </a:t>
            </a:r>
            <a:r>
              <a:rPr lang="en-US" sz="3200" b="1" dirty="0" err="1"/>
              <a:t>Pycnogonida</a:t>
            </a:r>
            <a:r>
              <a:rPr lang="en-US" sz="3200" b="1" dirty="0"/>
              <a:t>)</a:t>
            </a:r>
            <a:r>
              <a:rPr lang="en-US" sz="3200" dirty="0"/>
              <a:t> as well as the extinct </a:t>
            </a:r>
            <a:r>
              <a:rPr lang="en-US" sz="3200" b="1" u="sng" dirty="0" err="1"/>
              <a:t>gaint</a:t>
            </a:r>
            <a:r>
              <a:rPr lang="en-US" sz="3200" b="1" u="sng" dirty="0"/>
              <a:t> sea scorpions ( Class </a:t>
            </a:r>
            <a:r>
              <a:rPr lang="en-US" sz="3200" b="1" u="sng" dirty="0" err="1"/>
              <a:t>Eurypterida</a:t>
            </a:r>
            <a:r>
              <a:rPr lang="en-US" sz="3200" b="1" u="sng" dirty="0" smtClean="0"/>
              <a:t>)  .   </a:t>
            </a:r>
            <a:r>
              <a:rPr lang="en-US" sz="3200" dirty="0" smtClean="0"/>
              <a:t>Since </a:t>
            </a:r>
            <a:r>
              <a:rPr lang="en-US" sz="3200" dirty="0" err="1"/>
              <a:t>Chelicerates</a:t>
            </a:r>
            <a:r>
              <a:rPr lang="en-US" sz="3200" dirty="0"/>
              <a:t> belong to the </a:t>
            </a:r>
            <a:r>
              <a:rPr lang="en-US" sz="3200" dirty="0" err="1"/>
              <a:t>arthropoda</a:t>
            </a:r>
            <a:r>
              <a:rPr lang="en-US" sz="3200" dirty="0"/>
              <a:t> </a:t>
            </a:r>
            <a:r>
              <a:rPr lang="en-US" sz="3200" dirty="0" smtClean="0"/>
              <a:t>,   </a:t>
            </a:r>
            <a:r>
              <a:rPr lang="en-US" sz="3200" dirty="0"/>
              <a:t>they show characteristics common to all arthropods. </a:t>
            </a:r>
            <a:r>
              <a:rPr lang="en-US" sz="3200" b="1" u="sng" dirty="0">
                <a:solidFill>
                  <a:srgbClr val="FF0000"/>
                </a:solidFill>
              </a:rPr>
              <a:t>They show a segmented body , </a:t>
            </a:r>
            <a:r>
              <a:rPr lang="en-US" sz="3200" b="1" u="sng" dirty="0" err="1">
                <a:solidFill>
                  <a:srgbClr val="FF0000"/>
                </a:solidFill>
              </a:rPr>
              <a:t>Chitinous</a:t>
            </a:r>
            <a:r>
              <a:rPr lang="en-US" sz="3200" b="1" u="sng" dirty="0">
                <a:solidFill>
                  <a:srgbClr val="FF0000"/>
                </a:solidFill>
              </a:rPr>
              <a:t> exoskeleton and jointed legs </a:t>
            </a:r>
            <a:r>
              <a:rPr lang="en-US" sz="3200" b="1" u="sng" dirty="0"/>
              <a:t>.</a:t>
            </a:r>
            <a:endParaRPr lang="en-US" sz="3200" dirty="0"/>
          </a:p>
        </p:txBody>
      </p:sp>
    </p:spTree>
    <p:extLst>
      <p:ext uri="{BB962C8B-B14F-4D97-AF65-F5344CB8AC3E}">
        <p14:creationId xmlns:p14="http://schemas.microsoft.com/office/powerpoint/2010/main" val="2785410132"/>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ctrTitle"/>
          </p:nvPr>
        </p:nvSpPr>
        <p:spPr>
          <a:xfrm>
            <a:off x="381000" y="457201"/>
            <a:ext cx="8382000" cy="990600"/>
          </a:xfrm>
        </p:spPr>
        <p:txBody>
          <a:bodyPr>
            <a:normAutofit fontScale="90000"/>
          </a:bodyPr>
          <a:lstStyle/>
          <a:p>
            <a:r>
              <a:rPr lang="en-US" dirty="0" smtClean="0">
                <a:solidFill>
                  <a:srgbClr val="FF0000"/>
                </a:solidFill>
              </a:rPr>
              <a:t>What makes </a:t>
            </a:r>
            <a:r>
              <a:rPr lang="en-US" dirty="0" err="1" smtClean="0">
                <a:solidFill>
                  <a:srgbClr val="FF0000"/>
                </a:solidFill>
              </a:rPr>
              <a:t>Chelicerata</a:t>
            </a:r>
            <a:r>
              <a:rPr lang="en-US" dirty="0" smtClean="0">
                <a:solidFill>
                  <a:srgbClr val="FF0000"/>
                </a:solidFill>
              </a:rPr>
              <a:t> different?</a:t>
            </a:r>
            <a:br>
              <a:rPr lang="en-US" dirty="0" smtClean="0">
                <a:solidFill>
                  <a:srgbClr val="FF0000"/>
                </a:solidFill>
              </a:rPr>
            </a:br>
            <a:endParaRPr lang="en-US" dirty="0">
              <a:solidFill>
                <a:srgbClr val="FF0000"/>
              </a:solidFill>
            </a:endParaRPr>
          </a:p>
        </p:txBody>
      </p:sp>
      <p:sp>
        <p:nvSpPr>
          <p:cNvPr id="3" name="عنوان فرعي 2"/>
          <p:cNvSpPr>
            <a:spLocks noGrp="1"/>
          </p:cNvSpPr>
          <p:nvPr>
            <p:ph type="subTitle" idx="1"/>
          </p:nvPr>
        </p:nvSpPr>
        <p:spPr>
          <a:xfrm>
            <a:off x="152400" y="990600"/>
            <a:ext cx="8991600" cy="5562600"/>
          </a:xfrm>
        </p:spPr>
        <p:txBody>
          <a:bodyPr>
            <a:normAutofit fontScale="85000" lnSpcReduction="20000"/>
          </a:bodyPr>
          <a:lstStyle/>
          <a:p>
            <a:pPr algn="l"/>
            <a:r>
              <a:rPr lang="en-US" sz="3800" dirty="0" err="1" smtClean="0">
                <a:solidFill>
                  <a:schemeClr val="tx1"/>
                </a:solidFill>
              </a:rPr>
              <a:t>Tagmatization</a:t>
            </a:r>
            <a:r>
              <a:rPr lang="en-US" sz="3800" dirty="0">
                <a:solidFill>
                  <a:schemeClr val="tx1"/>
                </a:solidFill>
              </a:rPr>
              <a:t>: Cephalothorax (</a:t>
            </a:r>
            <a:r>
              <a:rPr lang="en-US" sz="3800" dirty="0" err="1">
                <a:solidFill>
                  <a:schemeClr val="tx1"/>
                </a:solidFill>
              </a:rPr>
              <a:t>Prosoma</a:t>
            </a:r>
            <a:r>
              <a:rPr lang="en-US" sz="3800" dirty="0">
                <a:solidFill>
                  <a:schemeClr val="tx1"/>
                </a:solidFill>
              </a:rPr>
              <a:t>) and Abdomen (</a:t>
            </a:r>
            <a:r>
              <a:rPr lang="en-US" sz="3800" dirty="0" err="1">
                <a:solidFill>
                  <a:schemeClr val="tx1"/>
                </a:solidFill>
              </a:rPr>
              <a:t>Opisthosoma</a:t>
            </a:r>
            <a:r>
              <a:rPr lang="en-US" sz="3800" dirty="0">
                <a:solidFill>
                  <a:schemeClr val="tx1"/>
                </a:solidFill>
              </a:rPr>
              <a:t>). This is a result of the fusing of the head and thorax region, the abdomen often bears an un-segmented </a:t>
            </a:r>
            <a:r>
              <a:rPr lang="en-US" sz="3800" dirty="0" err="1">
                <a:solidFill>
                  <a:schemeClr val="tx1"/>
                </a:solidFill>
              </a:rPr>
              <a:t>Telson</a:t>
            </a:r>
            <a:r>
              <a:rPr lang="en-US" sz="3800" dirty="0">
                <a:solidFill>
                  <a:schemeClr val="tx1"/>
                </a:solidFill>
              </a:rPr>
              <a:t> .</a:t>
            </a:r>
          </a:p>
          <a:p>
            <a:pPr lvl="0" algn="l"/>
            <a:r>
              <a:rPr lang="en-US" sz="3800" dirty="0" smtClean="0">
                <a:solidFill>
                  <a:schemeClr val="tx1"/>
                </a:solidFill>
              </a:rPr>
              <a:t>1-They </a:t>
            </a:r>
            <a:r>
              <a:rPr lang="en-US" sz="3800" dirty="0">
                <a:solidFill>
                  <a:schemeClr val="tx1"/>
                </a:solidFill>
              </a:rPr>
              <a:t>do not have antenna.</a:t>
            </a:r>
          </a:p>
          <a:p>
            <a:pPr lvl="0" algn="l"/>
            <a:r>
              <a:rPr lang="en-US" sz="3800" dirty="0" smtClean="0">
                <a:solidFill>
                  <a:schemeClr val="tx1"/>
                </a:solidFill>
              </a:rPr>
              <a:t>2-Cephalothorax </a:t>
            </a:r>
            <a:r>
              <a:rPr lang="en-US" sz="3800" dirty="0">
                <a:solidFill>
                  <a:schemeClr val="tx1"/>
                </a:solidFill>
              </a:rPr>
              <a:t>usually bear 6 pairs of appendages: </a:t>
            </a:r>
          </a:p>
          <a:p>
            <a:pPr lvl="0" algn="l"/>
            <a:r>
              <a:rPr lang="en-US" sz="3800" dirty="0" smtClean="0">
                <a:solidFill>
                  <a:srgbClr val="00B050"/>
                </a:solidFill>
              </a:rPr>
              <a:t>A-A </a:t>
            </a:r>
            <a:r>
              <a:rPr lang="en-US" sz="3800" dirty="0">
                <a:solidFill>
                  <a:srgbClr val="00B050"/>
                </a:solidFill>
              </a:rPr>
              <a:t>pair of Chelicera for feeding and grasping</a:t>
            </a:r>
            <a:r>
              <a:rPr lang="en-US" sz="3800" dirty="0">
                <a:solidFill>
                  <a:srgbClr val="FF0000"/>
                </a:solidFill>
              </a:rPr>
              <a:t> .</a:t>
            </a:r>
          </a:p>
          <a:p>
            <a:pPr lvl="0" algn="l"/>
            <a:r>
              <a:rPr lang="en-US" sz="3800" dirty="0" smtClean="0">
                <a:solidFill>
                  <a:srgbClr val="FF0000"/>
                </a:solidFill>
              </a:rPr>
              <a:t>B-A </a:t>
            </a:r>
            <a:r>
              <a:rPr lang="en-US" sz="3800" dirty="0">
                <a:solidFill>
                  <a:srgbClr val="FF0000"/>
                </a:solidFill>
              </a:rPr>
              <a:t>pair of </a:t>
            </a:r>
            <a:r>
              <a:rPr lang="en-US" sz="3800" dirty="0" err="1">
                <a:solidFill>
                  <a:srgbClr val="FF0000"/>
                </a:solidFill>
              </a:rPr>
              <a:t>Pedipalps</a:t>
            </a:r>
            <a:r>
              <a:rPr lang="en-US" sz="3800" dirty="0">
                <a:solidFill>
                  <a:srgbClr val="FF0000"/>
                </a:solidFill>
              </a:rPr>
              <a:t>.</a:t>
            </a:r>
          </a:p>
          <a:p>
            <a:pPr lvl="0" algn="l"/>
            <a:r>
              <a:rPr lang="en-US" sz="3800" dirty="0">
                <a:solidFill>
                  <a:srgbClr val="FF0000"/>
                </a:solidFill>
              </a:rPr>
              <a:t>C-the remaining are four pairs of walking legs </a:t>
            </a:r>
            <a:r>
              <a:rPr lang="en-US" sz="3800" dirty="0">
                <a:solidFill>
                  <a:schemeClr val="tx1"/>
                </a:solidFill>
              </a:rPr>
              <a:t>on the ventral side of the </a:t>
            </a:r>
            <a:r>
              <a:rPr lang="en-US" sz="3800" dirty="0" err="1">
                <a:solidFill>
                  <a:schemeClr val="tx1"/>
                </a:solidFill>
              </a:rPr>
              <a:t>prosoma</a:t>
            </a:r>
            <a:r>
              <a:rPr lang="en-US" sz="3800" dirty="0">
                <a:solidFill>
                  <a:schemeClr val="tx1"/>
                </a:solidFill>
              </a:rPr>
              <a:t>.</a:t>
            </a:r>
          </a:p>
          <a:p>
            <a:pPr lvl="0" algn="l"/>
            <a:r>
              <a:rPr lang="en-US" sz="3800" dirty="0">
                <a:solidFill>
                  <a:schemeClr val="tx1"/>
                </a:solidFill>
              </a:rPr>
              <a:t>Chelicera and </a:t>
            </a:r>
            <a:r>
              <a:rPr lang="en-US" sz="3800" dirty="0" err="1">
                <a:solidFill>
                  <a:schemeClr val="tx1"/>
                </a:solidFill>
              </a:rPr>
              <a:t>pedipalps</a:t>
            </a:r>
            <a:r>
              <a:rPr lang="en-US" sz="3800" dirty="0">
                <a:solidFill>
                  <a:schemeClr val="tx1"/>
                </a:solidFill>
              </a:rPr>
              <a:t> may be modified for </a:t>
            </a:r>
            <a:r>
              <a:rPr lang="en-US" sz="3800" dirty="0" smtClean="0">
                <a:solidFill>
                  <a:srgbClr val="FF0000"/>
                </a:solidFill>
              </a:rPr>
              <a:t>Feeding </a:t>
            </a:r>
            <a:r>
              <a:rPr lang="en-US" sz="3800" dirty="0">
                <a:solidFill>
                  <a:schemeClr val="tx1"/>
                </a:solidFill>
              </a:rPr>
              <a:t>, </a:t>
            </a:r>
            <a:r>
              <a:rPr lang="en-US" sz="3800" dirty="0" smtClean="0">
                <a:solidFill>
                  <a:srgbClr val="FF0000"/>
                </a:solidFill>
              </a:rPr>
              <a:t>Sensing</a:t>
            </a:r>
            <a:r>
              <a:rPr lang="en-US" sz="3800" dirty="0" smtClean="0">
                <a:solidFill>
                  <a:schemeClr val="tx1"/>
                </a:solidFill>
              </a:rPr>
              <a:t> </a:t>
            </a:r>
            <a:r>
              <a:rPr lang="en-US" sz="3800" dirty="0">
                <a:solidFill>
                  <a:schemeClr val="tx1"/>
                </a:solidFill>
              </a:rPr>
              <a:t>, </a:t>
            </a:r>
            <a:r>
              <a:rPr lang="en-US" sz="3800" dirty="0" smtClean="0">
                <a:solidFill>
                  <a:srgbClr val="FF0000"/>
                </a:solidFill>
              </a:rPr>
              <a:t>Defense</a:t>
            </a:r>
            <a:r>
              <a:rPr lang="en-US" sz="3800" dirty="0">
                <a:solidFill>
                  <a:srgbClr val="FF0000"/>
                </a:solidFill>
              </a:rPr>
              <a:t>, </a:t>
            </a:r>
            <a:r>
              <a:rPr lang="en-US" sz="3800" dirty="0" err="1" smtClean="0">
                <a:solidFill>
                  <a:srgbClr val="FF0000"/>
                </a:solidFill>
              </a:rPr>
              <a:t>Reprodction</a:t>
            </a:r>
            <a:r>
              <a:rPr lang="en-US" sz="3800" dirty="0" smtClean="0">
                <a:solidFill>
                  <a:srgbClr val="FF0000"/>
                </a:solidFill>
              </a:rPr>
              <a:t> </a:t>
            </a:r>
            <a:r>
              <a:rPr lang="en-US" sz="3800" dirty="0">
                <a:solidFill>
                  <a:srgbClr val="FF0000"/>
                </a:solidFill>
              </a:rPr>
              <a:t>or </a:t>
            </a:r>
            <a:r>
              <a:rPr lang="en-US" sz="3800" dirty="0" err="1" smtClean="0">
                <a:solidFill>
                  <a:srgbClr val="FF0000"/>
                </a:solidFill>
              </a:rPr>
              <a:t>Lcomotion</a:t>
            </a:r>
            <a:r>
              <a:rPr lang="en-US" sz="3800" dirty="0" smtClean="0">
                <a:solidFill>
                  <a:srgbClr val="FF0000"/>
                </a:solidFill>
              </a:rPr>
              <a:t>  </a:t>
            </a:r>
            <a:r>
              <a:rPr lang="en-US" sz="3800" dirty="0">
                <a:solidFill>
                  <a:schemeClr val="tx1"/>
                </a:solidFill>
              </a:rPr>
              <a:t>.</a:t>
            </a:r>
          </a:p>
          <a:p>
            <a:pPr algn="l"/>
            <a:endParaRPr lang="en-US" sz="3800" dirty="0" smtClean="0">
              <a:solidFill>
                <a:schemeClr val="tx1"/>
              </a:solidFill>
            </a:endParaRPr>
          </a:p>
          <a:p>
            <a:endParaRPr lang="en-US" dirty="0"/>
          </a:p>
        </p:txBody>
      </p:sp>
      <p:sp>
        <p:nvSpPr>
          <p:cNvPr id="4" name="عنصر نائب لرقم الشريحة 3"/>
          <p:cNvSpPr>
            <a:spLocks noGrp="1"/>
          </p:cNvSpPr>
          <p:nvPr>
            <p:ph type="sldNum" sz="quarter" idx="12"/>
          </p:nvPr>
        </p:nvSpPr>
        <p:spPr/>
        <p:txBody>
          <a:bodyPr/>
          <a:lstStyle/>
          <a:p>
            <a:fld id="{9CF203CC-58D8-4E3F-A3D9-89F386C2F459}" type="slidenum">
              <a:rPr lang="en-US" smtClean="0"/>
              <a:t>27</a:t>
            </a:fld>
            <a:endParaRPr lang="en-US"/>
          </a:p>
        </p:txBody>
      </p:sp>
    </p:spTree>
    <p:extLst>
      <p:ext uri="{BB962C8B-B14F-4D97-AF65-F5344CB8AC3E}">
        <p14:creationId xmlns:p14="http://schemas.microsoft.com/office/powerpoint/2010/main" val="231235921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ctrTitle"/>
          </p:nvPr>
        </p:nvSpPr>
        <p:spPr>
          <a:xfrm>
            <a:off x="152400" y="304801"/>
            <a:ext cx="8991600" cy="533400"/>
          </a:xfrm>
        </p:spPr>
        <p:txBody>
          <a:bodyPr>
            <a:normAutofit/>
          </a:bodyPr>
          <a:lstStyle/>
          <a:p>
            <a:r>
              <a:rPr lang="en-US" sz="2800" dirty="0" smtClean="0">
                <a:solidFill>
                  <a:srgbClr val="FF0000"/>
                </a:solidFill>
              </a:rPr>
              <a:t>Subphylum </a:t>
            </a:r>
            <a:r>
              <a:rPr lang="en-US" sz="2800" dirty="0" err="1" smtClean="0">
                <a:solidFill>
                  <a:srgbClr val="FF0000"/>
                </a:solidFill>
              </a:rPr>
              <a:t>Chelicerata</a:t>
            </a:r>
            <a:r>
              <a:rPr lang="en-US" sz="2800" dirty="0" smtClean="0">
                <a:solidFill>
                  <a:srgbClr val="FF0000"/>
                </a:solidFill>
              </a:rPr>
              <a:t> – Class </a:t>
            </a:r>
            <a:r>
              <a:rPr lang="en-US" sz="2800" dirty="0" err="1" smtClean="0">
                <a:solidFill>
                  <a:srgbClr val="FF0000"/>
                </a:solidFill>
              </a:rPr>
              <a:t>Merostomata</a:t>
            </a:r>
            <a:r>
              <a:rPr lang="en-US" sz="2800" dirty="0" smtClean="0">
                <a:solidFill>
                  <a:srgbClr val="FF0000"/>
                </a:solidFill>
              </a:rPr>
              <a:t> </a:t>
            </a:r>
            <a:endParaRPr lang="en-US" sz="2800" dirty="0">
              <a:solidFill>
                <a:srgbClr val="FF0000"/>
              </a:solidFill>
            </a:endParaRPr>
          </a:p>
        </p:txBody>
      </p:sp>
      <p:sp>
        <p:nvSpPr>
          <p:cNvPr id="3" name="عنوان فرعي 2"/>
          <p:cNvSpPr>
            <a:spLocks noGrp="1"/>
          </p:cNvSpPr>
          <p:nvPr>
            <p:ph type="subTitle" idx="1"/>
          </p:nvPr>
        </p:nvSpPr>
        <p:spPr>
          <a:xfrm>
            <a:off x="0" y="762000"/>
            <a:ext cx="9067800" cy="6019800"/>
          </a:xfrm>
        </p:spPr>
        <p:txBody>
          <a:bodyPr>
            <a:normAutofit fontScale="77500" lnSpcReduction="20000"/>
          </a:bodyPr>
          <a:lstStyle/>
          <a:p>
            <a:pPr algn="l"/>
            <a:r>
              <a:rPr lang="en-US" dirty="0" smtClean="0">
                <a:solidFill>
                  <a:schemeClr val="tx1"/>
                </a:solidFill>
              </a:rPr>
              <a:t>All marine and the </a:t>
            </a:r>
            <a:r>
              <a:rPr lang="en-US" dirty="0" err="1" smtClean="0">
                <a:solidFill>
                  <a:schemeClr val="tx1"/>
                </a:solidFill>
              </a:rPr>
              <a:t>opisthosoma</a:t>
            </a:r>
            <a:r>
              <a:rPr lang="en-US" dirty="0" smtClean="0">
                <a:solidFill>
                  <a:schemeClr val="tx1"/>
                </a:solidFill>
              </a:rPr>
              <a:t> is flattened and contains book gills for respiration</a:t>
            </a:r>
            <a:r>
              <a:rPr lang="en-US" dirty="0" smtClean="0"/>
              <a:t>.</a:t>
            </a:r>
          </a:p>
          <a:p>
            <a:pPr algn="l"/>
            <a:r>
              <a:rPr lang="en-US" dirty="0" smtClean="0">
                <a:solidFill>
                  <a:schemeClr val="tx1"/>
                </a:solidFill>
              </a:rPr>
              <a:t>Example : </a:t>
            </a:r>
            <a:r>
              <a:rPr lang="en-US" b="1" i="1" dirty="0" smtClean="0">
                <a:solidFill>
                  <a:schemeClr val="tx1"/>
                </a:solidFill>
              </a:rPr>
              <a:t>Limulus</a:t>
            </a:r>
            <a:r>
              <a:rPr lang="en-US" dirty="0" smtClean="0">
                <a:solidFill>
                  <a:schemeClr val="tx1"/>
                </a:solidFill>
              </a:rPr>
              <a:t> ,Common name: </a:t>
            </a:r>
            <a:r>
              <a:rPr lang="en-US" b="1" dirty="0" smtClean="0">
                <a:solidFill>
                  <a:schemeClr val="tx1"/>
                </a:solidFill>
              </a:rPr>
              <a:t>king crab, Horseshoe Crab</a:t>
            </a:r>
          </a:p>
          <a:p>
            <a:pPr algn="l"/>
            <a:r>
              <a:rPr lang="en-US" dirty="0" smtClean="0">
                <a:solidFill>
                  <a:schemeClr val="tx1"/>
                </a:solidFill>
              </a:rPr>
              <a:t>The body is covered by a smooth dark exoskeleton and consists of two </a:t>
            </a:r>
            <a:r>
              <a:rPr lang="en-US" dirty="0" err="1" smtClean="0">
                <a:solidFill>
                  <a:schemeClr val="tx1"/>
                </a:solidFill>
              </a:rPr>
              <a:t>tagma</a:t>
            </a:r>
            <a:r>
              <a:rPr lang="en-US" dirty="0" smtClean="0">
                <a:solidFill>
                  <a:schemeClr val="tx1"/>
                </a:solidFill>
              </a:rPr>
              <a:t> and a tail spine; the </a:t>
            </a:r>
            <a:r>
              <a:rPr lang="en-US" b="1" u="sng" dirty="0" err="1" smtClean="0">
                <a:solidFill>
                  <a:schemeClr val="tx1"/>
                </a:solidFill>
              </a:rPr>
              <a:t>prosoma</a:t>
            </a:r>
            <a:r>
              <a:rPr lang="en-US" dirty="0" smtClean="0">
                <a:solidFill>
                  <a:schemeClr val="tx1"/>
                </a:solidFill>
              </a:rPr>
              <a:t> which is a convex carapace horse-shaped </a:t>
            </a:r>
            <a:r>
              <a:rPr lang="en-US" dirty="0" err="1" smtClean="0">
                <a:solidFill>
                  <a:schemeClr val="tx1"/>
                </a:solidFill>
              </a:rPr>
              <a:t>shielde</a:t>
            </a:r>
            <a:r>
              <a:rPr lang="en-US" dirty="0" smtClean="0">
                <a:solidFill>
                  <a:schemeClr val="tx1"/>
                </a:solidFill>
              </a:rPr>
              <a:t>, a middle portion which is the </a:t>
            </a:r>
            <a:r>
              <a:rPr lang="en-US" b="1" dirty="0" err="1" smtClean="0">
                <a:solidFill>
                  <a:schemeClr val="tx1"/>
                </a:solidFill>
              </a:rPr>
              <a:t>Opisthosoma</a:t>
            </a:r>
            <a:r>
              <a:rPr lang="en-US" dirty="0" smtClean="0">
                <a:solidFill>
                  <a:schemeClr val="tx1"/>
                </a:solidFill>
              </a:rPr>
              <a:t> and thin elongated tail called </a:t>
            </a:r>
            <a:r>
              <a:rPr lang="en-US" b="1" u="sng" dirty="0" err="1" smtClean="0">
                <a:solidFill>
                  <a:schemeClr val="tx1"/>
                </a:solidFill>
              </a:rPr>
              <a:t>telson</a:t>
            </a:r>
            <a:r>
              <a:rPr lang="en-US" dirty="0" smtClean="0">
                <a:solidFill>
                  <a:schemeClr val="tx1"/>
                </a:solidFill>
              </a:rPr>
              <a:t> ( not a true </a:t>
            </a:r>
            <a:r>
              <a:rPr lang="en-US" dirty="0" err="1" smtClean="0">
                <a:solidFill>
                  <a:schemeClr val="tx1"/>
                </a:solidFill>
              </a:rPr>
              <a:t>tagma</a:t>
            </a:r>
            <a:r>
              <a:rPr lang="en-US" dirty="0" smtClean="0">
                <a:solidFill>
                  <a:schemeClr val="tx1"/>
                </a:solidFill>
              </a:rPr>
              <a:t>).</a:t>
            </a:r>
          </a:p>
          <a:p>
            <a:pPr algn="l"/>
            <a:r>
              <a:rPr lang="en-US" b="1" dirty="0" smtClean="0">
                <a:solidFill>
                  <a:schemeClr val="tx1"/>
                </a:solidFill>
              </a:rPr>
              <a:t>The </a:t>
            </a:r>
            <a:r>
              <a:rPr lang="en-US" b="1" dirty="0" err="1" smtClean="0">
                <a:solidFill>
                  <a:schemeClr val="tx1"/>
                </a:solidFill>
              </a:rPr>
              <a:t>prosoma</a:t>
            </a:r>
            <a:r>
              <a:rPr lang="en-US" b="1" dirty="0" smtClean="0">
                <a:solidFill>
                  <a:schemeClr val="tx1"/>
                </a:solidFill>
              </a:rPr>
              <a:t> </a:t>
            </a:r>
            <a:r>
              <a:rPr lang="en-US" dirty="0" smtClean="0">
                <a:solidFill>
                  <a:schemeClr val="tx1"/>
                </a:solidFill>
              </a:rPr>
              <a:t>bears </a:t>
            </a:r>
            <a:r>
              <a:rPr lang="en-US" u="sng" dirty="0" smtClean="0">
                <a:solidFill>
                  <a:schemeClr val="tx1"/>
                </a:solidFill>
              </a:rPr>
              <a:t>a pair of simple eyes </a:t>
            </a:r>
            <a:r>
              <a:rPr lang="en-US" dirty="0" smtClean="0">
                <a:solidFill>
                  <a:schemeClr val="tx1"/>
                </a:solidFill>
              </a:rPr>
              <a:t>on the dorsal top and </a:t>
            </a:r>
            <a:r>
              <a:rPr lang="en-US" u="sng" dirty="0" smtClean="0">
                <a:solidFill>
                  <a:schemeClr val="tx1"/>
                </a:solidFill>
              </a:rPr>
              <a:t>pair of compound eyes</a:t>
            </a:r>
            <a:r>
              <a:rPr lang="en-US" dirty="0" smtClean="0">
                <a:solidFill>
                  <a:schemeClr val="tx1"/>
                </a:solidFill>
              </a:rPr>
              <a:t> on the lateral sides of the </a:t>
            </a:r>
            <a:r>
              <a:rPr lang="en-US" u="sng" dirty="0" smtClean="0">
                <a:solidFill>
                  <a:schemeClr val="tx1"/>
                </a:solidFill>
              </a:rPr>
              <a:t>carapace</a:t>
            </a:r>
            <a:r>
              <a:rPr lang="en-US" b="1" dirty="0" smtClean="0">
                <a:solidFill>
                  <a:schemeClr val="tx1"/>
                </a:solidFill>
              </a:rPr>
              <a:t>.</a:t>
            </a:r>
          </a:p>
          <a:p>
            <a:pPr algn="l"/>
            <a:r>
              <a:rPr lang="en-US" dirty="0" smtClean="0">
                <a:solidFill>
                  <a:schemeClr val="tx1"/>
                </a:solidFill>
              </a:rPr>
              <a:t>Six pairs of appendages on the ventral side of the </a:t>
            </a:r>
            <a:r>
              <a:rPr lang="en-US" b="1" dirty="0" err="1" smtClean="0">
                <a:solidFill>
                  <a:srgbClr val="FF0000"/>
                </a:solidFill>
              </a:rPr>
              <a:t>prosoma</a:t>
            </a:r>
            <a:r>
              <a:rPr lang="en-US" b="1" dirty="0" smtClean="0">
                <a:solidFill>
                  <a:schemeClr val="tx1"/>
                </a:solidFill>
              </a:rPr>
              <a:t> , the first one is a pair of small </a:t>
            </a:r>
            <a:r>
              <a:rPr lang="en-US" b="1" dirty="0" smtClean="0">
                <a:solidFill>
                  <a:srgbClr val="FFC000"/>
                </a:solidFill>
              </a:rPr>
              <a:t>chelicera for feeding </a:t>
            </a:r>
            <a:r>
              <a:rPr lang="en-US" b="1" dirty="0" smtClean="0">
                <a:solidFill>
                  <a:schemeClr val="tx1"/>
                </a:solidFill>
              </a:rPr>
              <a:t>, pair of </a:t>
            </a:r>
            <a:r>
              <a:rPr lang="en-US" b="1" dirty="0" err="1">
                <a:solidFill>
                  <a:srgbClr val="FF0000"/>
                </a:solidFill>
              </a:rPr>
              <a:t>pedipalps</a:t>
            </a:r>
            <a:r>
              <a:rPr lang="en-US" b="1" dirty="0" smtClean="0">
                <a:solidFill>
                  <a:schemeClr val="tx1"/>
                </a:solidFill>
              </a:rPr>
              <a:t> then 4 pairs of walking  legs , the </a:t>
            </a:r>
            <a:r>
              <a:rPr lang="en-US" b="1" dirty="0" err="1" smtClean="0">
                <a:solidFill>
                  <a:srgbClr val="FF0000"/>
                </a:solidFill>
              </a:rPr>
              <a:t>pedipalps</a:t>
            </a:r>
            <a:r>
              <a:rPr lang="en-US" dirty="0" smtClean="0">
                <a:solidFill>
                  <a:schemeClr val="tx1"/>
                </a:solidFill>
              </a:rPr>
              <a:t> are modified into walking legs in female and into grasping appendages in male which help the male in mating , all pairs of walking legs bear claws except the last which is modified for cleaning the gills from mud. </a:t>
            </a:r>
          </a:p>
          <a:p>
            <a:pPr algn="l"/>
            <a:r>
              <a:rPr lang="en-US" dirty="0" smtClean="0">
                <a:solidFill>
                  <a:schemeClr val="tx1"/>
                </a:solidFill>
              </a:rPr>
              <a:t>Between the last pair of walking legs , there is  a pair of appendages called </a:t>
            </a:r>
            <a:r>
              <a:rPr lang="en-US" b="1" dirty="0" err="1" smtClean="0">
                <a:solidFill>
                  <a:srgbClr val="FF0000"/>
                </a:solidFill>
              </a:rPr>
              <a:t>Chilaria</a:t>
            </a:r>
            <a:r>
              <a:rPr lang="en-US" dirty="0" smtClean="0">
                <a:solidFill>
                  <a:schemeClr val="tx1"/>
                </a:solidFill>
              </a:rPr>
              <a:t> and they are reduced in size and covered with hair and spines and they are residues of the first </a:t>
            </a:r>
            <a:r>
              <a:rPr lang="en-US" dirty="0" err="1" smtClean="0">
                <a:solidFill>
                  <a:schemeClr val="tx1"/>
                </a:solidFill>
              </a:rPr>
              <a:t>opisthomal</a:t>
            </a:r>
            <a:r>
              <a:rPr lang="en-US" dirty="0" smtClean="0">
                <a:solidFill>
                  <a:schemeClr val="tx1"/>
                </a:solidFill>
              </a:rPr>
              <a:t> segments .</a:t>
            </a:r>
          </a:p>
          <a:p>
            <a:pPr algn="l"/>
            <a:endParaRPr lang="en-US" b="1" dirty="0">
              <a:solidFill>
                <a:schemeClr val="tx1"/>
              </a:solidFill>
            </a:endParaRPr>
          </a:p>
        </p:txBody>
      </p:sp>
      <p:sp>
        <p:nvSpPr>
          <p:cNvPr id="4" name="عنصر نائب لرقم الشريحة 3"/>
          <p:cNvSpPr>
            <a:spLocks noGrp="1"/>
          </p:cNvSpPr>
          <p:nvPr>
            <p:ph type="sldNum" sz="quarter" idx="12"/>
          </p:nvPr>
        </p:nvSpPr>
        <p:spPr/>
        <p:txBody>
          <a:bodyPr/>
          <a:lstStyle/>
          <a:p>
            <a:fld id="{9CF203CC-58D8-4E3F-A3D9-89F386C2F459}" type="slidenum">
              <a:rPr lang="en-US" smtClean="0"/>
              <a:t>28</a:t>
            </a:fld>
            <a:endParaRPr lang="en-US"/>
          </a:p>
        </p:txBody>
      </p:sp>
    </p:spTree>
    <p:extLst>
      <p:ext uri="{BB962C8B-B14F-4D97-AF65-F5344CB8AC3E}">
        <p14:creationId xmlns:p14="http://schemas.microsoft.com/office/powerpoint/2010/main" val="275163268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عنصر نائب لرقم الشريحة 3"/>
          <p:cNvSpPr>
            <a:spLocks noGrp="1"/>
          </p:cNvSpPr>
          <p:nvPr>
            <p:ph type="sldNum" sz="quarter" idx="12"/>
          </p:nvPr>
        </p:nvSpPr>
        <p:spPr/>
        <p:txBody>
          <a:bodyPr/>
          <a:lstStyle/>
          <a:p>
            <a:fld id="{9CF203CC-58D8-4E3F-A3D9-89F386C2F459}" type="slidenum">
              <a:rPr lang="en-US" smtClean="0"/>
              <a:t>29</a:t>
            </a:fld>
            <a:endParaRPr lang="en-US"/>
          </a:p>
        </p:txBody>
      </p:sp>
      <p:pic>
        <p:nvPicPr>
          <p:cNvPr id="5" name="عنصر نائب للمحتوى 4" descr="Horseshoecrab_bw.GIF (475×417)"/>
          <p:cNvPicPr>
            <a:picLocks noGrp="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52400" y="0"/>
            <a:ext cx="8686800" cy="6629400"/>
          </a:xfrm>
          <a:prstGeom prst="rect">
            <a:avLst/>
          </a:prstGeom>
          <a:noFill/>
          <a:ln>
            <a:noFill/>
          </a:ln>
        </p:spPr>
      </p:pic>
    </p:spTree>
    <p:extLst>
      <p:ext uri="{BB962C8B-B14F-4D97-AF65-F5344CB8AC3E}">
        <p14:creationId xmlns:p14="http://schemas.microsoft.com/office/powerpoint/2010/main" val="210692032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274638"/>
            <a:ext cx="8077200" cy="487362"/>
          </a:xfrm>
        </p:spPr>
        <p:txBody>
          <a:bodyPr>
            <a:normAutofit fontScale="90000"/>
          </a:bodyPr>
          <a:lstStyle/>
          <a:p>
            <a:r>
              <a:rPr lang="en-US" dirty="0" smtClean="0"/>
              <a:t>Classification of </a:t>
            </a:r>
            <a:r>
              <a:rPr lang="en-US" dirty="0" err="1" smtClean="0"/>
              <a:t>Rotifera</a:t>
            </a:r>
            <a:r>
              <a:rPr lang="en-US" dirty="0" smtClean="0"/>
              <a:t> </a:t>
            </a:r>
            <a:endParaRPr lang="en-US" dirty="0"/>
          </a:p>
        </p:txBody>
      </p:sp>
      <p:sp>
        <p:nvSpPr>
          <p:cNvPr id="3" name="عنصر نائب للمحتوى 2"/>
          <p:cNvSpPr>
            <a:spLocks noGrp="1"/>
          </p:cNvSpPr>
          <p:nvPr>
            <p:ph idx="1"/>
          </p:nvPr>
        </p:nvSpPr>
        <p:spPr>
          <a:xfrm>
            <a:off x="0" y="838200"/>
            <a:ext cx="9067800" cy="6019800"/>
          </a:xfrm>
        </p:spPr>
        <p:txBody>
          <a:bodyPr>
            <a:normAutofit lnSpcReduction="10000"/>
          </a:bodyPr>
          <a:lstStyle/>
          <a:p>
            <a:pPr marL="514350" indent="-514350">
              <a:buFont typeface="+mj-lt"/>
              <a:buAutoNum type="arabicPeriod"/>
            </a:pPr>
            <a:r>
              <a:rPr lang="en-US" b="1" dirty="0" smtClean="0">
                <a:solidFill>
                  <a:srgbClr val="FF0000"/>
                </a:solidFill>
              </a:rPr>
              <a:t>Class </a:t>
            </a:r>
            <a:r>
              <a:rPr lang="en-US" b="1" dirty="0" err="1" smtClean="0">
                <a:solidFill>
                  <a:srgbClr val="FF0000"/>
                </a:solidFill>
              </a:rPr>
              <a:t>Bdelloidea</a:t>
            </a:r>
            <a:r>
              <a:rPr lang="en-US" b="1" dirty="0" smtClean="0">
                <a:solidFill>
                  <a:srgbClr val="FF0000"/>
                </a:solidFill>
              </a:rPr>
              <a:t> </a:t>
            </a:r>
            <a:r>
              <a:rPr lang="en-US" sz="2000" dirty="0" smtClean="0"/>
              <a:t>: Does </a:t>
            </a:r>
            <a:r>
              <a:rPr lang="en-US" sz="2000" dirty="0"/>
              <a:t>not have </a:t>
            </a:r>
            <a:r>
              <a:rPr lang="en-US" sz="2000" dirty="0" err="1"/>
              <a:t>cuticular</a:t>
            </a:r>
            <a:r>
              <a:rPr lang="en-US" sz="2000" dirty="0"/>
              <a:t> covering (</a:t>
            </a:r>
            <a:r>
              <a:rPr lang="en-US" sz="2000" dirty="0" err="1"/>
              <a:t>lorica</a:t>
            </a:r>
            <a:r>
              <a:rPr lang="en-US" sz="2000" dirty="0"/>
              <a:t>)</a:t>
            </a:r>
            <a:r>
              <a:rPr lang="en-US" sz="2000" b="1" dirty="0" smtClean="0"/>
              <a:t>with 2 ovaries , male have never been observed , and the females appear to be </a:t>
            </a:r>
            <a:r>
              <a:rPr lang="en-US" sz="2000" b="1" dirty="0" err="1" smtClean="0"/>
              <a:t>obligatery</a:t>
            </a:r>
            <a:r>
              <a:rPr lang="en-US" sz="2000" b="1" dirty="0" smtClean="0"/>
              <a:t> </a:t>
            </a:r>
            <a:r>
              <a:rPr lang="en-US" sz="2000" b="1" dirty="0" err="1" smtClean="0"/>
              <a:t>parthenogenic</a:t>
            </a:r>
            <a:r>
              <a:rPr lang="en-US" sz="2000" b="1" dirty="0" smtClean="0"/>
              <a:t>  ( asexual ) produce diploid eggs that hatch into diploid females </a:t>
            </a:r>
            <a:r>
              <a:rPr lang="en-US" sz="2000" dirty="0" smtClean="0"/>
              <a:t>. </a:t>
            </a:r>
            <a:r>
              <a:rPr lang="en-US" sz="2400" dirty="0" smtClean="0"/>
              <a:t>Ex. </a:t>
            </a:r>
            <a:r>
              <a:rPr lang="en-US" sz="2400" i="1" dirty="0" err="1" smtClean="0">
                <a:solidFill>
                  <a:srgbClr val="FF0000"/>
                </a:solidFill>
              </a:rPr>
              <a:t>Philodina</a:t>
            </a:r>
            <a:r>
              <a:rPr lang="en-US" sz="2400" i="1" dirty="0" smtClean="0">
                <a:solidFill>
                  <a:srgbClr val="FF0000"/>
                </a:solidFill>
              </a:rPr>
              <a:t> </a:t>
            </a:r>
            <a:r>
              <a:rPr lang="en-US" sz="2000" i="1" dirty="0" smtClean="0">
                <a:solidFill>
                  <a:srgbClr val="FF0000"/>
                </a:solidFill>
              </a:rPr>
              <a:t>.</a:t>
            </a:r>
            <a:r>
              <a:rPr lang="en-US" sz="2000" dirty="0" smtClean="0"/>
              <a:t> </a:t>
            </a:r>
          </a:p>
          <a:p>
            <a:pPr marL="514350" indent="-514350">
              <a:buFont typeface="+mj-lt"/>
              <a:buAutoNum type="arabicPeriod"/>
            </a:pPr>
            <a:r>
              <a:rPr lang="en-US" b="1" dirty="0" smtClean="0">
                <a:solidFill>
                  <a:srgbClr val="FF0000"/>
                </a:solidFill>
              </a:rPr>
              <a:t>Class </a:t>
            </a:r>
            <a:r>
              <a:rPr lang="en-US" b="1" dirty="0" err="1" smtClean="0">
                <a:solidFill>
                  <a:srgbClr val="FF0000"/>
                </a:solidFill>
              </a:rPr>
              <a:t>Monogononta</a:t>
            </a:r>
            <a:r>
              <a:rPr lang="en-US" b="1" dirty="0" smtClean="0">
                <a:solidFill>
                  <a:srgbClr val="FF0000"/>
                </a:solidFill>
              </a:rPr>
              <a:t> </a:t>
            </a:r>
            <a:r>
              <a:rPr lang="en-US" sz="2000" b="1" dirty="0" smtClean="0"/>
              <a:t>:</a:t>
            </a:r>
            <a:r>
              <a:rPr lang="en-US" sz="2000" dirty="0"/>
              <a:t>have </a:t>
            </a:r>
            <a:r>
              <a:rPr lang="en-US" sz="2000" dirty="0" err="1"/>
              <a:t>cuticular</a:t>
            </a:r>
            <a:r>
              <a:rPr lang="en-US" sz="2000" dirty="0"/>
              <a:t> covering (</a:t>
            </a:r>
            <a:r>
              <a:rPr lang="en-US" sz="2000" dirty="0" err="1"/>
              <a:t>lorica</a:t>
            </a:r>
            <a:r>
              <a:rPr lang="en-US" sz="2000" dirty="0" smtClean="0"/>
              <a:t>),</a:t>
            </a:r>
            <a:r>
              <a:rPr lang="en-US" sz="2000" b="1" dirty="0" smtClean="0"/>
              <a:t> with 1 ovary , sexual reproduction has been observed, although males are few. EX</a:t>
            </a:r>
            <a:r>
              <a:rPr lang="en-US" sz="2000" b="1" i="1" dirty="0" smtClean="0">
                <a:solidFill>
                  <a:srgbClr val="FF0000"/>
                </a:solidFill>
              </a:rPr>
              <a:t> </a:t>
            </a:r>
            <a:r>
              <a:rPr lang="en-US" sz="2000" b="1" i="1" dirty="0" err="1" smtClean="0">
                <a:solidFill>
                  <a:srgbClr val="FF0000"/>
                </a:solidFill>
              </a:rPr>
              <a:t>Brachionus</a:t>
            </a:r>
            <a:r>
              <a:rPr lang="en-US" sz="2000" b="1" i="1" dirty="0" smtClean="0">
                <a:solidFill>
                  <a:srgbClr val="FF0000"/>
                </a:solidFill>
              </a:rPr>
              <a:t> </a:t>
            </a:r>
          </a:p>
          <a:p>
            <a:pPr marL="0" indent="0" algn="ctr">
              <a:buNone/>
            </a:pPr>
            <a:r>
              <a:rPr lang="en-US" sz="2000" b="1" dirty="0" smtClean="0"/>
              <a:t>Females produce two kinds of eggs  :</a:t>
            </a:r>
          </a:p>
          <a:p>
            <a:r>
              <a:rPr lang="en-US" sz="2000" b="1" dirty="0" err="1" smtClean="0">
                <a:solidFill>
                  <a:srgbClr val="0070C0"/>
                </a:solidFill>
              </a:rPr>
              <a:t>Amictic</a:t>
            </a:r>
            <a:r>
              <a:rPr lang="en-US" sz="2000" b="1" dirty="0" smtClean="0">
                <a:solidFill>
                  <a:srgbClr val="0070C0"/>
                </a:solidFill>
              </a:rPr>
              <a:t> eggs -Diploid eggs </a:t>
            </a:r>
            <a:r>
              <a:rPr lang="en-US" sz="2000" b="1" dirty="0" smtClean="0"/>
              <a:t>that have not undergone reduction division , cannot be fertilized &amp; develop only into females. </a:t>
            </a:r>
          </a:p>
          <a:p>
            <a:r>
              <a:rPr lang="en-US" sz="2000" b="1" dirty="0" err="1" smtClean="0">
                <a:solidFill>
                  <a:srgbClr val="0070C0"/>
                </a:solidFill>
              </a:rPr>
              <a:t>Mictic</a:t>
            </a:r>
            <a:r>
              <a:rPr lang="en-US" sz="2000" b="1" dirty="0" smtClean="0">
                <a:solidFill>
                  <a:srgbClr val="0070C0"/>
                </a:solidFill>
              </a:rPr>
              <a:t> eggs -Haploid eggs </a:t>
            </a:r>
            <a:r>
              <a:rPr lang="en-US" sz="2000" b="1" dirty="0" smtClean="0"/>
              <a:t>– undergone meiosis and if ;</a:t>
            </a:r>
          </a:p>
          <a:p>
            <a:pPr>
              <a:buFont typeface="Wingdings" pitchFamily="2" charset="2"/>
              <a:buChar char="Ø"/>
            </a:pPr>
            <a:r>
              <a:rPr lang="en-US" sz="2000" b="1" dirty="0" smtClean="0"/>
              <a:t> Unfertilized – develop quickly into males.</a:t>
            </a:r>
          </a:p>
          <a:p>
            <a:pPr>
              <a:buFont typeface="Wingdings" pitchFamily="2" charset="2"/>
              <a:buChar char="Ø"/>
            </a:pPr>
            <a:r>
              <a:rPr lang="en-US" sz="2000" b="1" dirty="0" smtClean="0"/>
              <a:t>Fertilized –they secrete a thick shell and become dormant for several months before developing into females .</a:t>
            </a:r>
          </a:p>
          <a:p>
            <a:pPr marL="0" indent="0">
              <a:buNone/>
            </a:pPr>
            <a:r>
              <a:rPr lang="en-US" b="1" dirty="0" smtClean="0">
                <a:solidFill>
                  <a:srgbClr val="FF0000"/>
                </a:solidFill>
              </a:rPr>
              <a:t>3.</a:t>
            </a:r>
            <a:r>
              <a:rPr lang="en-US" sz="2000" dirty="0" smtClean="0"/>
              <a:t>  </a:t>
            </a:r>
            <a:r>
              <a:rPr lang="en-US" b="1" dirty="0" smtClean="0">
                <a:solidFill>
                  <a:srgbClr val="FF0000"/>
                </a:solidFill>
              </a:rPr>
              <a:t>Class </a:t>
            </a:r>
            <a:r>
              <a:rPr lang="en-US" b="1" dirty="0" err="1" smtClean="0">
                <a:solidFill>
                  <a:srgbClr val="FF0000"/>
                </a:solidFill>
              </a:rPr>
              <a:t>Seisonidea</a:t>
            </a:r>
            <a:r>
              <a:rPr lang="en-US" b="1" dirty="0" smtClean="0">
                <a:solidFill>
                  <a:srgbClr val="FF0000"/>
                </a:solidFill>
              </a:rPr>
              <a:t> </a:t>
            </a:r>
            <a:r>
              <a:rPr lang="en-US" sz="2400" dirty="0" smtClean="0"/>
              <a:t>is the marine class , they are large and live in the gills of crustaceans. single genus  :</a:t>
            </a:r>
            <a:r>
              <a:rPr lang="en-US" sz="2400" i="1" dirty="0" err="1" smtClean="0">
                <a:solidFill>
                  <a:srgbClr val="FF0000"/>
                </a:solidFill>
              </a:rPr>
              <a:t>Seison</a:t>
            </a:r>
            <a:endParaRPr lang="en-US" sz="2400" i="1" dirty="0" smtClean="0">
              <a:solidFill>
                <a:srgbClr val="FF0000"/>
              </a:solidFill>
            </a:endParaRPr>
          </a:p>
          <a:p>
            <a:pPr marL="0" indent="0">
              <a:buNone/>
            </a:pPr>
            <a:r>
              <a:rPr lang="en-US" sz="2000" dirty="0" smtClean="0"/>
              <a:t>    </a:t>
            </a:r>
            <a:endParaRPr lang="en-US" sz="2000" dirty="0"/>
          </a:p>
        </p:txBody>
      </p:sp>
      <p:sp>
        <p:nvSpPr>
          <p:cNvPr id="6" name="عنصر نائب لرقم الشريحة 5"/>
          <p:cNvSpPr>
            <a:spLocks noGrp="1"/>
          </p:cNvSpPr>
          <p:nvPr>
            <p:ph type="sldNum" sz="quarter" idx="12"/>
          </p:nvPr>
        </p:nvSpPr>
        <p:spPr/>
        <p:txBody>
          <a:bodyPr/>
          <a:lstStyle/>
          <a:p>
            <a:fld id="{9CF203CC-58D8-4E3F-A3D9-89F386C2F459}" type="slidenum">
              <a:rPr lang="en-US" smtClean="0"/>
              <a:t>3</a:t>
            </a:fld>
            <a:endParaRPr lang="en-US"/>
          </a:p>
        </p:txBody>
      </p:sp>
    </p:spTree>
    <p:extLst>
      <p:ext uri="{BB962C8B-B14F-4D97-AF65-F5344CB8AC3E}">
        <p14:creationId xmlns:p14="http://schemas.microsoft.com/office/powerpoint/2010/main" val="223811201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76200" y="304800"/>
            <a:ext cx="8915400" cy="6248400"/>
          </a:xfrm>
        </p:spPr>
        <p:txBody>
          <a:bodyPr>
            <a:normAutofit fontScale="85000" lnSpcReduction="20000"/>
          </a:bodyPr>
          <a:lstStyle/>
          <a:p>
            <a:pPr marL="0" indent="0">
              <a:buNone/>
            </a:pPr>
            <a:r>
              <a:rPr lang="en-US" dirty="0" smtClean="0"/>
              <a:t>The </a:t>
            </a:r>
            <a:r>
              <a:rPr lang="en-US" dirty="0" err="1" smtClean="0"/>
              <a:t>opisthosoma</a:t>
            </a:r>
            <a:r>
              <a:rPr lang="en-US" dirty="0" smtClean="0"/>
              <a:t> has spines protruded from the outer edge ; it has </a:t>
            </a:r>
            <a:r>
              <a:rPr lang="en-US" b="1" u="sng" dirty="0" smtClean="0"/>
              <a:t>6 pairs </a:t>
            </a:r>
            <a:r>
              <a:rPr lang="en-US" dirty="0" smtClean="0"/>
              <a:t>of appendages , the </a:t>
            </a:r>
            <a:r>
              <a:rPr lang="en-US" b="1" u="sng" dirty="0" smtClean="0"/>
              <a:t>first pair  </a:t>
            </a:r>
            <a:r>
              <a:rPr lang="en-US" dirty="0" smtClean="0"/>
              <a:t>is modified into </a:t>
            </a:r>
            <a:r>
              <a:rPr lang="en-US" b="1" u="sng" dirty="0" smtClean="0"/>
              <a:t>genital operculum </a:t>
            </a:r>
            <a:r>
              <a:rPr lang="en-US" dirty="0" smtClean="0"/>
              <a:t>, and 5 pairs of </a:t>
            </a:r>
            <a:r>
              <a:rPr lang="en-US" b="1" u="sng" dirty="0" smtClean="0"/>
              <a:t>book gills</a:t>
            </a:r>
            <a:r>
              <a:rPr lang="en-US" dirty="0" smtClean="0"/>
              <a:t> , each gill contains leaf-like folds called </a:t>
            </a:r>
            <a:r>
              <a:rPr lang="en-US" b="1" u="sng" dirty="0" smtClean="0"/>
              <a:t>lamellae.</a:t>
            </a:r>
          </a:p>
          <a:p>
            <a:pPr marL="0" indent="0">
              <a:buNone/>
            </a:pPr>
            <a:r>
              <a:rPr lang="en-US" dirty="0" smtClean="0"/>
              <a:t>The last part of the body is the </a:t>
            </a:r>
            <a:r>
              <a:rPr lang="en-US" dirty="0" err="1" smtClean="0"/>
              <a:t>telson</a:t>
            </a:r>
            <a:r>
              <a:rPr lang="en-US" dirty="0" smtClean="0"/>
              <a:t> or caudal spine which is elongated and thin . The anus located under the anterior end of the </a:t>
            </a:r>
            <a:r>
              <a:rPr lang="en-US" dirty="0" err="1" smtClean="0"/>
              <a:t>telson</a:t>
            </a:r>
            <a:r>
              <a:rPr lang="en-US" dirty="0" smtClean="0"/>
              <a:t> . Excretion  is by </a:t>
            </a:r>
            <a:r>
              <a:rPr lang="en-US" b="1" u="sng" dirty="0" err="1" smtClean="0"/>
              <a:t>coxal</a:t>
            </a:r>
            <a:r>
              <a:rPr lang="en-US" b="1" u="sng" dirty="0" smtClean="0"/>
              <a:t> glands .</a:t>
            </a:r>
          </a:p>
          <a:p>
            <a:pPr marL="0" indent="0">
              <a:buNone/>
            </a:pPr>
            <a:r>
              <a:rPr lang="en-US" b="1" i="1" dirty="0" smtClean="0"/>
              <a:t>Limulus</a:t>
            </a:r>
            <a:r>
              <a:rPr lang="en-US" b="1" dirty="0" smtClean="0"/>
              <a:t> </a:t>
            </a:r>
            <a:r>
              <a:rPr lang="en-US" dirty="0" smtClean="0"/>
              <a:t>is marine and swims upside down and found buried in the sand.</a:t>
            </a:r>
          </a:p>
          <a:p>
            <a:pPr marL="0" indent="0">
              <a:buNone/>
            </a:pPr>
            <a:r>
              <a:rPr lang="en-US" dirty="0" smtClean="0"/>
              <a:t> </a:t>
            </a:r>
            <a:r>
              <a:rPr lang="en-US" b="1" u="sng" dirty="0" smtClean="0">
                <a:solidFill>
                  <a:srgbClr val="FF0000"/>
                </a:solidFill>
              </a:rPr>
              <a:t>Feeding</a:t>
            </a:r>
            <a:r>
              <a:rPr lang="en-US" dirty="0" smtClean="0"/>
              <a:t> :Larval horseshoe crabs do not feed . Feeding begins after the first juvenile stage .</a:t>
            </a:r>
            <a:r>
              <a:rPr lang="en-US" dirty="0" err="1" smtClean="0"/>
              <a:t>horsehoe</a:t>
            </a:r>
            <a:r>
              <a:rPr lang="en-US" dirty="0" smtClean="0"/>
              <a:t> crabs do not have jaws , so they use their legs to grasp and crush prey ; they scavenge on almost any food items they find in the sediment , such as mollusks and worms.</a:t>
            </a:r>
          </a:p>
          <a:p>
            <a:pPr marL="0" indent="0">
              <a:buNone/>
            </a:pPr>
            <a:r>
              <a:rPr lang="en-US" b="1" u="sng" dirty="0" smtClean="0">
                <a:solidFill>
                  <a:srgbClr val="FF0000"/>
                </a:solidFill>
              </a:rPr>
              <a:t>Reproduction </a:t>
            </a:r>
            <a:r>
              <a:rPr lang="en-US" dirty="0" smtClean="0"/>
              <a:t>: horseshoe crabs are long –lived and mature later than other invertebrates . Males mature between 9 and 11 years of age and females between 10 and 12 years .</a:t>
            </a:r>
          </a:p>
          <a:p>
            <a:pPr marL="0" indent="0">
              <a:buNone/>
            </a:pPr>
            <a:endParaRPr lang="en-US" dirty="0" smtClean="0"/>
          </a:p>
          <a:p>
            <a:pPr marL="0" indent="0">
              <a:buNone/>
            </a:pPr>
            <a:endParaRPr lang="en-US" b="1" dirty="0"/>
          </a:p>
        </p:txBody>
      </p:sp>
      <p:sp>
        <p:nvSpPr>
          <p:cNvPr id="4" name="عنصر نائب لرقم الشريحة 3"/>
          <p:cNvSpPr>
            <a:spLocks noGrp="1"/>
          </p:cNvSpPr>
          <p:nvPr>
            <p:ph type="sldNum" sz="quarter" idx="12"/>
          </p:nvPr>
        </p:nvSpPr>
        <p:spPr/>
        <p:txBody>
          <a:bodyPr/>
          <a:lstStyle/>
          <a:p>
            <a:fld id="{9CF203CC-58D8-4E3F-A3D9-89F386C2F459}" type="slidenum">
              <a:rPr lang="en-US" smtClean="0"/>
              <a:t>30</a:t>
            </a:fld>
            <a:endParaRPr lang="en-US"/>
          </a:p>
        </p:txBody>
      </p:sp>
    </p:spTree>
    <p:extLst>
      <p:ext uri="{BB962C8B-B14F-4D97-AF65-F5344CB8AC3E}">
        <p14:creationId xmlns:p14="http://schemas.microsoft.com/office/powerpoint/2010/main" val="357425164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274638"/>
            <a:ext cx="8229600" cy="1096962"/>
          </a:xfrm>
        </p:spPr>
        <p:txBody>
          <a:bodyPr>
            <a:normAutofit fontScale="90000"/>
          </a:bodyPr>
          <a:lstStyle/>
          <a:p>
            <a:r>
              <a:rPr lang="en-US" dirty="0" smtClean="0">
                <a:solidFill>
                  <a:srgbClr val="FF0000"/>
                </a:solidFill>
              </a:rPr>
              <a:t>Class </a:t>
            </a:r>
            <a:r>
              <a:rPr lang="en-US" dirty="0" err="1" smtClean="0">
                <a:solidFill>
                  <a:srgbClr val="FF0000"/>
                </a:solidFill>
              </a:rPr>
              <a:t>Arachnida</a:t>
            </a:r>
            <a:r>
              <a:rPr lang="en-US" dirty="0" smtClean="0">
                <a:solidFill>
                  <a:srgbClr val="FF0000"/>
                </a:solidFill>
              </a:rPr>
              <a:t> </a:t>
            </a:r>
            <a:br>
              <a:rPr lang="en-US" dirty="0" smtClean="0">
                <a:solidFill>
                  <a:srgbClr val="FF0000"/>
                </a:solidFill>
              </a:rPr>
            </a:br>
            <a:endParaRPr lang="en-US" dirty="0">
              <a:solidFill>
                <a:srgbClr val="FF0000"/>
              </a:solidFill>
            </a:endParaRPr>
          </a:p>
        </p:txBody>
      </p:sp>
      <p:sp>
        <p:nvSpPr>
          <p:cNvPr id="3" name="عنصر نائب للمحتوى 2"/>
          <p:cNvSpPr>
            <a:spLocks noGrp="1"/>
          </p:cNvSpPr>
          <p:nvPr>
            <p:ph idx="1"/>
          </p:nvPr>
        </p:nvSpPr>
        <p:spPr>
          <a:xfrm>
            <a:off x="152400" y="1066800"/>
            <a:ext cx="8991600" cy="5059363"/>
          </a:xfrm>
        </p:spPr>
        <p:txBody>
          <a:bodyPr>
            <a:normAutofit/>
          </a:bodyPr>
          <a:lstStyle/>
          <a:p>
            <a:pPr marL="0" indent="0">
              <a:buNone/>
            </a:pPr>
            <a:r>
              <a:rPr lang="en-US" sz="4800" dirty="0" smtClean="0"/>
              <a:t>General aquatic with few terrestrial types, this class includes all </a:t>
            </a:r>
            <a:r>
              <a:rPr lang="en-US" sz="4800" dirty="0" smtClean="0">
                <a:solidFill>
                  <a:srgbClr val="92D050"/>
                </a:solidFill>
              </a:rPr>
              <a:t>spiders</a:t>
            </a:r>
            <a:r>
              <a:rPr lang="en-US" sz="4800" dirty="0" smtClean="0"/>
              <a:t> , </a:t>
            </a:r>
            <a:r>
              <a:rPr lang="en-US" sz="4800" dirty="0" smtClean="0">
                <a:solidFill>
                  <a:srgbClr val="92D050"/>
                </a:solidFill>
              </a:rPr>
              <a:t>Scorpions</a:t>
            </a:r>
            <a:r>
              <a:rPr lang="en-US" sz="4800" dirty="0" smtClean="0"/>
              <a:t>, </a:t>
            </a:r>
            <a:r>
              <a:rPr lang="en-US" sz="4800" dirty="0" smtClean="0">
                <a:solidFill>
                  <a:srgbClr val="92D050"/>
                </a:solidFill>
              </a:rPr>
              <a:t>Mites</a:t>
            </a:r>
            <a:r>
              <a:rPr lang="en-US" sz="4800" dirty="0" smtClean="0"/>
              <a:t> ,and </a:t>
            </a:r>
            <a:r>
              <a:rPr lang="en-US" sz="4800" dirty="0" smtClean="0">
                <a:solidFill>
                  <a:srgbClr val="92D050"/>
                </a:solidFill>
              </a:rPr>
              <a:t>Ticks</a:t>
            </a:r>
            <a:r>
              <a:rPr lang="en-US" sz="4800" dirty="0" smtClean="0"/>
              <a:t>. Body consists of two parts, </a:t>
            </a:r>
            <a:r>
              <a:rPr lang="en-US" sz="4800" dirty="0" err="1" smtClean="0">
                <a:solidFill>
                  <a:srgbClr val="FFC000"/>
                </a:solidFill>
              </a:rPr>
              <a:t>Prosoma</a:t>
            </a:r>
            <a:r>
              <a:rPr lang="en-US" sz="4800" dirty="0" smtClean="0"/>
              <a:t> and </a:t>
            </a:r>
            <a:r>
              <a:rPr lang="en-US" sz="4800" dirty="0" err="1" smtClean="0">
                <a:solidFill>
                  <a:srgbClr val="FF0000"/>
                </a:solidFill>
              </a:rPr>
              <a:t>Opisthosoma</a:t>
            </a:r>
            <a:r>
              <a:rPr lang="en-US" sz="4800" dirty="0" smtClean="0">
                <a:solidFill>
                  <a:srgbClr val="FF0000"/>
                </a:solidFill>
              </a:rPr>
              <a:t>.</a:t>
            </a:r>
            <a:endParaRPr lang="en-US" sz="4800" dirty="0">
              <a:solidFill>
                <a:srgbClr val="FF0000"/>
              </a:solidFill>
            </a:endParaRPr>
          </a:p>
        </p:txBody>
      </p:sp>
      <p:sp>
        <p:nvSpPr>
          <p:cNvPr id="4" name="عنصر نائب لرقم الشريحة 3"/>
          <p:cNvSpPr>
            <a:spLocks noGrp="1"/>
          </p:cNvSpPr>
          <p:nvPr>
            <p:ph type="sldNum" sz="quarter" idx="12"/>
          </p:nvPr>
        </p:nvSpPr>
        <p:spPr/>
        <p:txBody>
          <a:bodyPr/>
          <a:lstStyle/>
          <a:p>
            <a:fld id="{9CF203CC-58D8-4E3F-A3D9-89F386C2F459}" type="slidenum">
              <a:rPr lang="en-US" smtClean="0"/>
              <a:t>31</a:t>
            </a:fld>
            <a:endParaRPr lang="en-US"/>
          </a:p>
        </p:txBody>
      </p:sp>
    </p:spTree>
    <p:extLst>
      <p:ext uri="{BB962C8B-B14F-4D97-AF65-F5344CB8AC3E}">
        <p14:creationId xmlns:p14="http://schemas.microsoft.com/office/powerpoint/2010/main" val="338444368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ctrTitle"/>
          </p:nvPr>
        </p:nvSpPr>
        <p:spPr>
          <a:xfrm>
            <a:off x="0" y="0"/>
            <a:ext cx="8915400" cy="1219199"/>
          </a:xfrm>
        </p:spPr>
        <p:txBody>
          <a:bodyPr>
            <a:noAutofit/>
          </a:bodyPr>
          <a:lstStyle/>
          <a:p>
            <a:r>
              <a:rPr lang="en-US" sz="3200" dirty="0" smtClean="0"/>
              <a:t>Subphylum-:</a:t>
            </a:r>
            <a:r>
              <a:rPr lang="en-US" sz="3200" dirty="0" err="1" smtClean="0"/>
              <a:t>Chelicerata</a:t>
            </a:r>
            <a:r>
              <a:rPr lang="en-US" sz="3200" dirty="0" smtClean="0"/>
              <a:t>  </a:t>
            </a:r>
            <a:r>
              <a:rPr lang="en-US" sz="3200" dirty="0" err="1" smtClean="0"/>
              <a:t>Class:Arachnida</a:t>
            </a:r>
            <a:r>
              <a:rPr lang="en-US" sz="3200" dirty="0" smtClean="0"/>
              <a:t> , </a:t>
            </a:r>
            <a:br>
              <a:rPr lang="en-US" sz="3200" dirty="0" smtClean="0"/>
            </a:br>
            <a:r>
              <a:rPr lang="en-US" sz="3200" dirty="0" smtClean="0"/>
              <a:t>Order </a:t>
            </a:r>
            <a:r>
              <a:rPr lang="en-US" sz="3200" dirty="0" err="1" smtClean="0"/>
              <a:t>Scorpionida</a:t>
            </a:r>
            <a:r>
              <a:rPr lang="en-US" sz="3200" dirty="0" smtClean="0"/>
              <a:t> ,</a:t>
            </a:r>
            <a:r>
              <a:rPr lang="en-US" sz="3200" dirty="0" smtClean="0">
                <a:solidFill>
                  <a:srgbClr val="FF0000"/>
                </a:solidFill>
              </a:rPr>
              <a:t>Genus :</a:t>
            </a:r>
            <a:r>
              <a:rPr lang="en-US" sz="3200" i="1" dirty="0" smtClean="0">
                <a:solidFill>
                  <a:srgbClr val="FF0000"/>
                </a:solidFill>
              </a:rPr>
              <a:t> </a:t>
            </a:r>
            <a:r>
              <a:rPr lang="en-US" sz="3200" i="1" dirty="0" err="1" smtClean="0">
                <a:solidFill>
                  <a:srgbClr val="FF0000"/>
                </a:solidFill>
              </a:rPr>
              <a:t>Buthus</a:t>
            </a:r>
            <a:r>
              <a:rPr lang="en-US" sz="3200" i="1" dirty="0" smtClean="0">
                <a:solidFill>
                  <a:srgbClr val="FF0000"/>
                </a:solidFill>
              </a:rPr>
              <a:t> </a:t>
            </a:r>
            <a:r>
              <a:rPr lang="en-US" sz="3200" dirty="0" smtClean="0">
                <a:solidFill>
                  <a:srgbClr val="FF0000"/>
                </a:solidFill>
              </a:rPr>
              <a:t>(Scorpion)</a:t>
            </a:r>
            <a:endParaRPr lang="en-US" sz="3200" dirty="0">
              <a:solidFill>
                <a:srgbClr val="FF0000"/>
              </a:solidFill>
            </a:endParaRPr>
          </a:p>
        </p:txBody>
      </p:sp>
      <p:sp>
        <p:nvSpPr>
          <p:cNvPr id="3" name="عنوان فرعي 2"/>
          <p:cNvSpPr>
            <a:spLocks noGrp="1"/>
          </p:cNvSpPr>
          <p:nvPr>
            <p:ph type="subTitle" idx="1"/>
          </p:nvPr>
        </p:nvSpPr>
        <p:spPr>
          <a:xfrm>
            <a:off x="0" y="1143000"/>
            <a:ext cx="9067800" cy="5562600"/>
          </a:xfrm>
        </p:spPr>
        <p:txBody>
          <a:bodyPr>
            <a:normAutofit/>
          </a:bodyPr>
          <a:lstStyle/>
          <a:p>
            <a:pPr algn="l"/>
            <a:r>
              <a:rPr lang="en-US" dirty="0" smtClean="0">
                <a:solidFill>
                  <a:schemeClr val="tx1"/>
                </a:solidFill>
              </a:rPr>
              <a:t>External features: scorpion body is divided into anterior </a:t>
            </a:r>
            <a:r>
              <a:rPr lang="en-US" b="1" dirty="0" smtClean="0">
                <a:solidFill>
                  <a:srgbClr val="FFC000"/>
                </a:solidFill>
              </a:rPr>
              <a:t>cephalothorax or </a:t>
            </a:r>
            <a:r>
              <a:rPr lang="en-US" b="1" dirty="0" err="1" smtClean="0">
                <a:solidFill>
                  <a:srgbClr val="FFC000"/>
                </a:solidFill>
              </a:rPr>
              <a:t>prosoma</a:t>
            </a:r>
            <a:r>
              <a:rPr lang="en-US" b="1" dirty="0" smtClean="0">
                <a:solidFill>
                  <a:srgbClr val="FFC000"/>
                </a:solidFill>
              </a:rPr>
              <a:t> </a:t>
            </a:r>
            <a:r>
              <a:rPr lang="en-US" dirty="0" smtClean="0">
                <a:solidFill>
                  <a:schemeClr val="tx1"/>
                </a:solidFill>
              </a:rPr>
              <a:t>and posterior </a:t>
            </a:r>
            <a:r>
              <a:rPr lang="en-US" b="1" u="sng" dirty="0" smtClean="0">
                <a:solidFill>
                  <a:srgbClr val="FF0000"/>
                </a:solidFill>
              </a:rPr>
              <a:t>abdomen</a:t>
            </a:r>
            <a:r>
              <a:rPr lang="en-US" dirty="0" smtClean="0">
                <a:solidFill>
                  <a:srgbClr val="FF0000"/>
                </a:solidFill>
              </a:rPr>
              <a:t> or </a:t>
            </a:r>
            <a:r>
              <a:rPr lang="en-US" b="1" u="sng" dirty="0" err="1" smtClean="0">
                <a:solidFill>
                  <a:srgbClr val="FF0000"/>
                </a:solidFill>
              </a:rPr>
              <a:t>opisthosoma</a:t>
            </a:r>
            <a:r>
              <a:rPr lang="en-US" dirty="0" smtClean="0">
                <a:solidFill>
                  <a:srgbClr val="FF0000"/>
                </a:solidFill>
              </a:rPr>
              <a:t> </a:t>
            </a:r>
            <a:r>
              <a:rPr lang="en-US" dirty="0" smtClean="0">
                <a:solidFill>
                  <a:schemeClr val="tx1"/>
                </a:solidFill>
              </a:rPr>
              <a:t>. The abdomen is </a:t>
            </a:r>
            <a:r>
              <a:rPr lang="en-US" dirty="0" err="1" smtClean="0">
                <a:solidFill>
                  <a:schemeClr val="tx1"/>
                </a:solidFill>
              </a:rPr>
              <a:t>futher</a:t>
            </a:r>
            <a:r>
              <a:rPr lang="en-US" dirty="0" smtClean="0">
                <a:solidFill>
                  <a:schemeClr val="tx1"/>
                </a:solidFill>
              </a:rPr>
              <a:t> divided into wide </a:t>
            </a:r>
            <a:r>
              <a:rPr lang="en-US" b="1" u="sng" dirty="0" smtClean="0">
                <a:solidFill>
                  <a:srgbClr val="00B0F0"/>
                </a:solidFill>
              </a:rPr>
              <a:t>anterior region </a:t>
            </a:r>
            <a:r>
              <a:rPr lang="en-US" dirty="0" smtClean="0">
                <a:solidFill>
                  <a:srgbClr val="00B0F0"/>
                </a:solidFill>
              </a:rPr>
              <a:t>– </a:t>
            </a:r>
            <a:r>
              <a:rPr lang="en-US" b="1" u="sng" dirty="0" err="1" smtClean="0">
                <a:solidFill>
                  <a:srgbClr val="00B0F0"/>
                </a:solidFill>
              </a:rPr>
              <a:t>mesosoma</a:t>
            </a:r>
            <a:r>
              <a:rPr lang="en-US" dirty="0" smtClean="0">
                <a:solidFill>
                  <a:srgbClr val="00B0F0"/>
                </a:solidFill>
              </a:rPr>
              <a:t> </a:t>
            </a:r>
            <a:r>
              <a:rPr lang="en-US" dirty="0" smtClean="0">
                <a:solidFill>
                  <a:schemeClr val="tx1"/>
                </a:solidFill>
              </a:rPr>
              <a:t>and narrow </a:t>
            </a:r>
            <a:r>
              <a:rPr lang="en-US" u="sng" dirty="0" err="1" smtClean="0">
                <a:solidFill>
                  <a:srgbClr val="00B0F0"/>
                </a:solidFill>
              </a:rPr>
              <a:t>posteroir</a:t>
            </a:r>
            <a:r>
              <a:rPr lang="en-US" u="sng" dirty="0" smtClean="0">
                <a:solidFill>
                  <a:srgbClr val="00B0F0"/>
                </a:solidFill>
              </a:rPr>
              <a:t> –</a:t>
            </a:r>
            <a:r>
              <a:rPr lang="en-US" u="sng" dirty="0" err="1" smtClean="0">
                <a:solidFill>
                  <a:srgbClr val="00B0F0"/>
                </a:solidFill>
              </a:rPr>
              <a:t>metasoma</a:t>
            </a:r>
            <a:r>
              <a:rPr lang="en-US" u="sng" dirty="0" smtClean="0">
                <a:solidFill>
                  <a:srgbClr val="00B0F0"/>
                </a:solidFill>
              </a:rPr>
              <a:t> </a:t>
            </a:r>
            <a:r>
              <a:rPr lang="en-US" dirty="0" smtClean="0">
                <a:solidFill>
                  <a:schemeClr val="tx1"/>
                </a:solidFill>
              </a:rPr>
              <a:t>, the cephalothorax and </a:t>
            </a:r>
            <a:r>
              <a:rPr lang="en-US" dirty="0" err="1" smtClean="0">
                <a:solidFill>
                  <a:schemeClr val="tx1"/>
                </a:solidFill>
              </a:rPr>
              <a:t>mesosoma</a:t>
            </a:r>
            <a:r>
              <a:rPr lang="en-US" dirty="0" smtClean="0">
                <a:solidFill>
                  <a:schemeClr val="tx1"/>
                </a:solidFill>
              </a:rPr>
              <a:t> bear paired appendages but </a:t>
            </a:r>
            <a:r>
              <a:rPr lang="en-US" dirty="0" err="1" smtClean="0">
                <a:solidFill>
                  <a:schemeClr val="tx1"/>
                </a:solidFill>
              </a:rPr>
              <a:t>metasoma</a:t>
            </a:r>
            <a:r>
              <a:rPr lang="en-US" dirty="0" smtClean="0">
                <a:solidFill>
                  <a:schemeClr val="tx1"/>
                </a:solidFill>
              </a:rPr>
              <a:t> has no appendages . The cephalothorax is consist of six segments and covered by carapace on the dorsal side there are two dorsal median eyes and two groups of five small lateral eyes.</a:t>
            </a:r>
            <a:endParaRPr lang="en-US" dirty="0">
              <a:solidFill>
                <a:schemeClr val="tx1"/>
              </a:solidFill>
            </a:endParaRPr>
          </a:p>
        </p:txBody>
      </p:sp>
      <p:sp>
        <p:nvSpPr>
          <p:cNvPr id="4" name="عنصر نائب لرقم الشريحة 3"/>
          <p:cNvSpPr>
            <a:spLocks noGrp="1"/>
          </p:cNvSpPr>
          <p:nvPr>
            <p:ph type="sldNum" sz="quarter" idx="12"/>
          </p:nvPr>
        </p:nvSpPr>
        <p:spPr/>
        <p:txBody>
          <a:bodyPr/>
          <a:lstStyle/>
          <a:p>
            <a:fld id="{9CF203CC-58D8-4E3F-A3D9-89F386C2F459}" type="slidenum">
              <a:rPr lang="en-US" smtClean="0"/>
              <a:t>32</a:t>
            </a:fld>
            <a:endParaRPr lang="en-US"/>
          </a:p>
        </p:txBody>
      </p:sp>
    </p:spTree>
    <p:extLst>
      <p:ext uri="{BB962C8B-B14F-4D97-AF65-F5344CB8AC3E}">
        <p14:creationId xmlns:p14="http://schemas.microsoft.com/office/powerpoint/2010/main" val="32194531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عنصر نائب لرقم الشريحة 3"/>
          <p:cNvSpPr>
            <a:spLocks noGrp="1"/>
          </p:cNvSpPr>
          <p:nvPr>
            <p:ph type="sldNum" sz="quarter" idx="12"/>
          </p:nvPr>
        </p:nvSpPr>
        <p:spPr/>
        <p:txBody>
          <a:bodyPr/>
          <a:lstStyle/>
          <a:p>
            <a:fld id="{9CF203CC-58D8-4E3F-A3D9-89F386C2F459}" type="slidenum">
              <a:rPr lang="en-US" smtClean="0"/>
              <a:t>33</a:t>
            </a:fld>
            <a:endParaRPr lang="en-US"/>
          </a:p>
        </p:txBody>
      </p:sp>
      <p:pic>
        <p:nvPicPr>
          <p:cNvPr id="2050" name="Picture 2" descr="clip_image006-75.jpg (452×399)"/>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3400" y="228600"/>
            <a:ext cx="8077200" cy="6477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0051746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en-US" dirty="0" smtClean="0">
                <a:solidFill>
                  <a:srgbClr val="FF0000"/>
                </a:solidFill>
              </a:rPr>
              <a:t>Appendages of cephalothorax:</a:t>
            </a:r>
            <a:endParaRPr lang="en-US" dirty="0">
              <a:solidFill>
                <a:srgbClr val="FF0000"/>
              </a:solidFill>
            </a:endParaRPr>
          </a:p>
        </p:txBody>
      </p:sp>
      <p:sp>
        <p:nvSpPr>
          <p:cNvPr id="3" name="عنصر نائب للمحتوى 2"/>
          <p:cNvSpPr>
            <a:spLocks noGrp="1"/>
          </p:cNvSpPr>
          <p:nvPr>
            <p:ph idx="1"/>
          </p:nvPr>
        </p:nvSpPr>
        <p:spPr>
          <a:xfrm>
            <a:off x="152400" y="1600200"/>
            <a:ext cx="8915400" cy="4525963"/>
          </a:xfrm>
        </p:spPr>
        <p:txBody>
          <a:bodyPr>
            <a:normAutofit fontScale="85000" lnSpcReduction="10000"/>
          </a:bodyPr>
          <a:lstStyle/>
          <a:p>
            <a:pPr>
              <a:buFont typeface="Wingdings" pitchFamily="2" charset="2"/>
              <a:buChar char="Ø"/>
            </a:pPr>
            <a:r>
              <a:rPr lang="en-US" b="1" u="sng" dirty="0" smtClean="0">
                <a:solidFill>
                  <a:srgbClr val="FFC000"/>
                </a:solidFill>
              </a:rPr>
              <a:t>The first appendages in the cephalothorax are chelicera </a:t>
            </a:r>
            <a:r>
              <a:rPr lang="en-US" dirty="0" smtClean="0"/>
              <a:t>and they are short , small and extending anteriorly from under the carapace . Each is consist of 3 joints.</a:t>
            </a:r>
          </a:p>
          <a:p>
            <a:pPr>
              <a:buFont typeface="Wingdings" pitchFamily="2" charset="2"/>
              <a:buChar char="Ø"/>
            </a:pPr>
            <a:r>
              <a:rPr lang="en-US" b="1" u="sng" dirty="0" smtClean="0">
                <a:solidFill>
                  <a:srgbClr val="FF0000"/>
                </a:solidFill>
              </a:rPr>
              <a:t>The second pair of appendages is large prehensile </a:t>
            </a:r>
            <a:r>
              <a:rPr lang="en-US" b="1" u="sng" dirty="0" err="1" smtClean="0">
                <a:solidFill>
                  <a:srgbClr val="FF0000"/>
                </a:solidFill>
              </a:rPr>
              <a:t>pedipalps</a:t>
            </a:r>
            <a:r>
              <a:rPr lang="en-US" b="1" u="sng" dirty="0" smtClean="0"/>
              <a:t>,</a:t>
            </a:r>
            <a:r>
              <a:rPr lang="en-US" dirty="0" smtClean="0"/>
              <a:t> scorpion use chelicera and </a:t>
            </a:r>
            <a:r>
              <a:rPr lang="en-US" dirty="0" err="1" smtClean="0"/>
              <a:t>pedipalp</a:t>
            </a:r>
            <a:r>
              <a:rPr lang="en-US" dirty="0" smtClean="0"/>
              <a:t> together in prehensile pinching mechanism. Each </a:t>
            </a:r>
            <a:r>
              <a:rPr lang="en-US" dirty="0" err="1" smtClean="0"/>
              <a:t>pedipalp</a:t>
            </a:r>
            <a:r>
              <a:rPr lang="en-US" dirty="0" smtClean="0"/>
              <a:t> is consist of 6 joints.</a:t>
            </a:r>
          </a:p>
          <a:p>
            <a:pPr>
              <a:buFont typeface="Wingdings" pitchFamily="2" charset="2"/>
              <a:buChar char="Ø"/>
            </a:pPr>
            <a:r>
              <a:rPr lang="en-US" b="1" u="sng" dirty="0" smtClean="0">
                <a:solidFill>
                  <a:srgbClr val="C00000"/>
                </a:solidFill>
              </a:rPr>
              <a:t>The next four pairs of appendages are walking legs </a:t>
            </a:r>
            <a:r>
              <a:rPr lang="en-US" b="1" u="sng" dirty="0" smtClean="0"/>
              <a:t>,</a:t>
            </a:r>
            <a:r>
              <a:rPr lang="en-US" dirty="0" smtClean="0"/>
              <a:t> each walking leg consists of seven joints , </a:t>
            </a:r>
            <a:r>
              <a:rPr lang="en-US" dirty="0" err="1" smtClean="0"/>
              <a:t>coxa</a:t>
            </a:r>
            <a:r>
              <a:rPr lang="en-US" dirty="0" smtClean="0"/>
              <a:t> , trochanter, femur, patella, tibia, </a:t>
            </a:r>
            <a:r>
              <a:rPr lang="en-US" dirty="0" err="1" smtClean="0"/>
              <a:t>basitrasus</a:t>
            </a:r>
            <a:r>
              <a:rPr lang="en-US" dirty="0" smtClean="0"/>
              <a:t>, tarsus, the tarsus usually bears two tarsal claws.</a:t>
            </a:r>
          </a:p>
          <a:p>
            <a:endParaRPr lang="en-US" dirty="0"/>
          </a:p>
        </p:txBody>
      </p:sp>
      <p:sp>
        <p:nvSpPr>
          <p:cNvPr id="4" name="عنصر نائب لرقم الشريحة 3"/>
          <p:cNvSpPr>
            <a:spLocks noGrp="1"/>
          </p:cNvSpPr>
          <p:nvPr>
            <p:ph type="sldNum" sz="quarter" idx="12"/>
          </p:nvPr>
        </p:nvSpPr>
        <p:spPr/>
        <p:txBody>
          <a:bodyPr/>
          <a:lstStyle/>
          <a:p>
            <a:fld id="{9CF203CC-58D8-4E3F-A3D9-89F386C2F459}" type="slidenum">
              <a:rPr lang="en-US" smtClean="0"/>
              <a:t>34</a:t>
            </a:fld>
            <a:endParaRPr lang="en-US"/>
          </a:p>
        </p:txBody>
      </p:sp>
    </p:spTree>
    <p:extLst>
      <p:ext uri="{BB962C8B-B14F-4D97-AF65-F5344CB8AC3E}">
        <p14:creationId xmlns:p14="http://schemas.microsoft.com/office/powerpoint/2010/main" val="355334244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152400" y="381000"/>
            <a:ext cx="8839200" cy="6172200"/>
          </a:xfrm>
        </p:spPr>
        <p:txBody>
          <a:bodyPr>
            <a:normAutofit fontScale="70000" lnSpcReduction="20000"/>
          </a:bodyPr>
          <a:lstStyle/>
          <a:p>
            <a:r>
              <a:rPr lang="en-US" dirty="0" smtClean="0"/>
              <a:t>Abdomen : the </a:t>
            </a:r>
            <a:r>
              <a:rPr lang="en-US" b="1" dirty="0" err="1" smtClean="0">
                <a:solidFill>
                  <a:schemeClr val="tx2">
                    <a:lumMod val="60000"/>
                    <a:lumOff val="40000"/>
                  </a:schemeClr>
                </a:solidFill>
              </a:rPr>
              <a:t>mesosoma</a:t>
            </a:r>
            <a:r>
              <a:rPr lang="en-US" b="1" dirty="0" smtClean="0">
                <a:solidFill>
                  <a:schemeClr val="tx2">
                    <a:lumMod val="60000"/>
                    <a:lumOff val="40000"/>
                  </a:schemeClr>
                </a:solidFill>
              </a:rPr>
              <a:t> </a:t>
            </a:r>
            <a:r>
              <a:rPr lang="en-US" dirty="0" smtClean="0"/>
              <a:t>is consist of </a:t>
            </a:r>
            <a:r>
              <a:rPr lang="en-US" b="1" u="sng" dirty="0" smtClean="0">
                <a:solidFill>
                  <a:srgbClr val="FF0000"/>
                </a:solidFill>
              </a:rPr>
              <a:t>seven wide</a:t>
            </a:r>
            <a:r>
              <a:rPr lang="en-US" u="sng" dirty="0" smtClean="0">
                <a:solidFill>
                  <a:srgbClr val="FF0000"/>
                </a:solidFill>
              </a:rPr>
              <a:t> </a:t>
            </a:r>
            <a:r>
              <a:rPr lang="en-US" dirty="0" smtClean="0"/>
              <a:t>abdominal segments then a narrow </a:t>
            </a:r>
            <a:r>
              <a:rPr lang="en-US" u="sng" dirty="0" smtClean="0">
                <a:solidFill>
                  <a:srgbClr val="FF0000"/>
                </a:solidFill>
              </a:rPr>
              <a:t>five segments </a:t>
            </a:r>
            <a:r>
              <a:rPr lang="en-US" dirty="0" smtClean="0"/>
              <a:t>that composes the </a:t>
            </a:r>
            <a:r>
              <a:rPr lang="en-US" b="1" dirty="0" err="1" smtClean="0">
                <a:solidFill>
                  <a:srgbClr val="00B0F0"/>
                </a:solidFill>
              </a:rPr>
              <a:t>metasoma</a:t>
            </a:r>
            <a:r>
              <a:rPr lang="en-US" dirty="0" smtClean="0"/>
              <a:t> then the </a:t>
            </a:r>
            <a:r>
              <a:rPr lang="en-US" dirty="0" err="1" smtClean="0"/>
              <a:t>telson</a:t>
            </a:r>
            <a:r>
              <a:rPr lang="en-US" dirty="0" smtClean="0"/>
              <a:t> at the posterior end of </a:t>
            </a:r>
            <a:r>
              <a:rPr lang="en-US" dirty="0" err="1" smtClean="0"/>
              <a:t>metasoma</a:t>
            </a:r>
            <a:r>
              <a:rPr lang="en-US" dirty="0" smtClean="0"/>
              <a:t>.</a:t>
            </a:r>
          </a:p>
          <a:p>
            <a:r>
              <a:rPr lang="en-US" dirty="0" smtClean="0"/>
              <a:t>The first </a:t>
            </a:r>
            <a:r>
              <a:rPr lang="en-US" dirty="0" err="1" smtClean="0"/>
              <a:t>mesosoma</a:t>
            </a:r>
            <a:r>
              <a:rPr lang="en-US" dirty="0" smtClean="0"/>
              <a:t> segment appendages are usually modified ; on the </a:t>
            </a:r>
            <a:r>
              <a:rPr lang="en-US" dirty="0" err="1" smtClean="0"/>
              <a:t>venrtal</a:t>
            </a:r>
            <a:r>
              <a:rPr lang="en-US" dirty="0" smtClean="0"/>
              <a:t> side of the first segment there is a pair of </a:t>
            </a:r>
            <a:r>
              <a:rPr lang="en-US" b="1" u="sng" dirty="0" smtClean="0">
                <a:solidFill>
                  <a:srgbClr val="C00000"/>
                </a:solidFill>
              </a:rPr>
              <a:t>genital opercula </a:t>
            </a:r>
            <a:r>
              <a:rPr lang="en-US" dirty="0" smtClean="0"/>
              <a:t>which cover the </a:t>
            </a:r>
            <a:r>
              <a:rPr lang="en-US" b="1" dirty="0" err="1" smtClean="0">
                <a:solidFill>
                  <a:srgbClr val="FF0000"/>
                </a:solidFill>
              </a:rPr>
              <a:t>gonopore</a:t>
            </a:r>
            <a:r>
              <a:rPr lang="en-US" dirty="0" smtClean="0"/>
              <a:t>. The two genital opercula in female are separated while in male they are fused to form a single plate.</a:t>
            </a:r>
          </a:p>
          <a:p>
            <a:r>
              <a:rPr lang="en-US" dirty="0" smtClean="0"/>
              <a:t>The second </a:t>
            </a:r>
            <a:r>
              <a:rPr lang="en-US" dirty="0" err="1" smtClean="0"/>
              <a:t>mesosoma</a:t>
            </a:r>
            <a:r>
              <a:rPr lang="en-US" dirty="0" smtClean="0"/>
              <a:t> segment has a </a:t>
            </a:r>
            <a:r>
              <a:rPr lang="en-US" dirty="0" err="1" smtClean="0"/>
              <a:t>strenite</a:t>
            </a:r>
            <a:r>
              <a:rPr lang="en-US" dirty="0" smtClean="0"/>
              <a:t> knows as basal piece and </a:t>
            </a:r>
            <a:r>
              <a:rPr lang="en-US" b="1" u="sng" dirty="0" smtClean="0">
                <a:solidFill>
                  <a:srgbClr val="7030A0"/>
                </a:solidFill>
              </a:rPr>
              <a:t>a pair of comb-like sensory </a:t>
            </a:r>
            <a:r>
              <a:rPr lang="en-US" b="1" u="sng" dirty="0" err="1" smtClean="0">
                <a:solidFill>
                  <a:srgbClr val="7030A0"/>
                </a:solidFill>
              </a:rPr>
              <a:t>pectines</a:t>
            </a:r>
            <a:r>
              <a:rPr lang="en-US" b="1" u="sng" dirty="0" smtClean="0">
                <a:solidFill>
                  <a:srgbClr val="7030A0"/>
                </a:solidFill>
              </a:rPr>
              <a:t> </a:t>
            </a:r>
            <a:r>
              <a:rPr lang="en-US" dirty="0" smtClean="0"/>
              <a:t>structures that have a chemo –and mechanical function .</a:t>
            </a:r>
          </a:p>
          <a:p>
            <a:r>
              <a:rPr lang="en-US" b="1" dirty="0" smtClean="0"/>
              <a:t>The rest are five </a:t>
            </a:r>
            <a:r>
              <a:rPr lang="en-US" b="1" dirty="0" err="1" smtClean="0"/>
              <a:t>mesosoma</a:t>
            </a:r>
            <a:r>
              <a:rPr lang="en-US" b="1" dirty="0" smtClean="0"/>
              <a:t> segments , dorsally each one has a </a:t>
            </a:r>
            <a:r>
              <a:rPr lang="en-US" b="1" dirty="0" err="1" smtClean="0"/>
              <a:t>scleroized</a:t>
            </a:r>
            <a:r>
              <a:rPr lang="en-US" b="1" dirty="0" smtClean="0"/>
              <a:t> </a:t>
            </a:r>
            <a:r>
              <a:rPr lang="en-US" b="1" dirty="0" err="1" smtClean="0"/>
              <a:t>tergite</a:t>
            </a:r>
            <a:r>
              <a:rPr lang="en-US" b="1" dirty="0" smtClean="0"/>
              <a:t> and the segments from 3to 6 each bear a pair of ventral spiracles , each of which opens into book lung . The 7</a:t>
            </a:r>
            <a:r>
              <a:rPr lang="en-US" b="1" baseline="30000" dirty="0" smtClean="0"/>
              <a:t>th</a:t>
            </a:r>
            <a:r>
              <a:rPr lang="en-US" b="1" dirty="0" smtClean="0"/>
              <a:t> </a:t>
            </a:r>
            <a:r>
              <a:rPr lang="en-US" b="1" dirty="0" err="1" smtClean="0"/>
              <a:t>mesosomal</a:t>
            </a:r>
            <a:r>
              <a:rPr lang="en-US" b="1" dirty="0" smtClean="0"/>
              <a:t> segment has no appendages.</a:t>
            </a:r>
          </a:p>
          <a:p>
            <a:r>
              <a:rPr lang="en-US" dirty="0" err="1" smtClean="0"/>
              <a:t>Metasoma</a:t>
            </a:r>
            <a:r>
              <a:rPr lang="en-US" dirty="0" smtClean="0"/>
              <a:t> consist of five short cylindrical segments which have no appendages ; the </a:t>
            </a:r>
            <a:r>
              <a:rPr lang="en-US" dirty="0" err="1" smtClean="0"/>
              <a:t>posteior</a:t>
            </a:r>
            <a:r>
              <a:rPr lang="en-US" dirty="0" smtClean="0"/>
              <a:t> end bears the </a:t>
            </a:r>
            <a:r>
              <a:rPr lang="en-US" dirty="0" err="1" smtClean="0"/>
              <a:t>telson</a:t>
            </a:r>
            <a:r>
              <a:rPr lang="en-US" dirty="0" smtClean="0"/>
              <a:t> which is not a true segment , the </a:t>
            </a:r>
            <a:r>
              <a:rPr lang="en-US" dirty="0" err="1" smtClean="0"/>
              <a:t>telson</a:t>
            </a:r>
            <a:r>
              <a:rPr lang="en-US" dirty="0" smtClean="0"/>
              <a:t> bears </a:t>
            </a:r>
            <a:r>
              <a:rPr lang="en-US" dirty="0" err="1" smtClean="0"/>
              <a:t>ahollow</a:t>
            </a:r>
            <a:r>
              <a:rPr lang="en-US" dirty="0" smtClean="0"/>
              <a:t> terminal barb at the top which has two poison glands that contains neurotoxin produced by the glands and transfers via ducts to be discharged through a pore at the end of the barb . Scorpion poison is used for defense assassinating the </a:t>
            </a:r>
            <a:r>
              <a:rPr lang="en-US" dirty="0" err="1" smtClean="0"/>
              <a:t>pery</a:t>
            </a:r>
            <a:r>
              <a:rPr lang="en-US" dirty="0" smtClean="0"/>
              <a:t> ,it is also lethal for humans .</a:t>
            </a:r>
            <a:endParaRPr lang="en-US" dirty="0"/>
          </a:p>
        </p:txBody>
      </p:sp>
      <p:sp>
        <p:nvSpPr>
          <p:cNvPr id="4" name="عنصر نائب لرقم الشريحة 3"/>
          <p:cNvSpPr>
            <a:spLocks noGrp="1"/>
          </p:cNvSpPr>
          <p:nvPr>
            <p:ph type="sldNum" sz="quarter" idx="12"/>
          </p:nvPr>
        </p:nvSpPr>
        <p:spPr/>
        <p:txBody>
          <a:bodyPr/>
          <a:lstStyle/>
          <a:p>
            <a:fld id="{9CF203CC-58D8-4E3F-A3D9-89F386C2F459}" type="slidenum">
              <a:rPr lang="en-US" smtClean="0"/>
              <a:t>35</a:t>
            </a:fld>
            <a:endParaRPr lang="en-US"/>
          </a:p>
        </p:txBody>
      </p:sp>
    </p:spTree>
    <p:extLst>
      <p:ext uri="{BB962C8B-B14F-4D97-AF65-F5344CB8AC3E}">
        <p14:creationId xmlns:p14="http://schemas.microsoft.com/office/powerpoint/2010/main" val="246631808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152400" y="228600"/>
            <a:ext cx="8839200" cy="6629400"/>
          </a:xfrm>
        </p:spPr>
        <p:txBody>
          <a:bodyPr/>
          <a:lstStyle/>
          <a:p>
            <a:endParaRPr lang="en-US" dirty="0"/>
          </a:p>
        </p:txBody>
      </p:sp>
      <p:sp>
        <p:nvSpPr>
          <p:cNvPr id="4" name="عنصر نائب لرقم الشريحة 3"/>
          <p:cNvSpPr>
            <a:spLocks noGrp="1"/>
          </p:cNvSpPr>
          <p:nvPr>
            <p:ph type="sldNum" sz="quarter" idx="12"/>
          </p:nvPr>
        </p:nvSpPr>
        <p:spPr/>
        <p:txBody>
          <a:bodyPr/>
          <a:lstStyle/>
          <a:p>
            <a:fld id="{9CF203CC-58D8-4E3F-A3D9-89F386C2F459}" type="slidenum">
              <a:rPr lang="en-US" smtClean="0"/>
              <a:t>36</a:t>
            </a:fld>
            <a:endParaRPr lang="en-US"/>
          </a:p>
        </p:txBody>
      </p:sp>
      <p:pic>
        <p:nvPicPr>
          <p:cNvPr id="1026" name="Picture 2" descr="scorpion40La_x550_x_503x.gif (550×50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47800" y="914400"/>
            <a:ext cx="5238750" cy="47910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9525820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ctrTitle"/>
          </p:nvPr>
        </p:nvSpPr>
        <p:spPr>
          <a:xfrm>
            <a:off x="0" y="228601"/>
            <a:ext cx="8991600" cy="1524000"/>
          </a:xfrm>
        </p:spPr>
        <p:txBody>
          <a:bodyPr>
            <a:normAutofit/>
          </a:bodyPr>
          <a:lstStyle/>
          <a:p>
            <a:r>
              <a:rPr lang="en-US" sz="3600" dirty="0" smtClean="0"/>
              <a:t>Sub phylum :</a:t>
            </a:r>
            <a:r>
              <a:rPr lang="en-US" sz="3600" dirty="0" err="1" smtClean="0"/>
              <a:t>chelicerata</a:t>
            </a:r>
            <a:r>
              <a:rPr lang="en-US" sz="3600" dirty="0" smtClean="0"/>
              <a:t> , class : </a:t>
            </a:r>
            <a:r>
              <a:rPr lang="en-US" sz="3600" dirty="0" err="1" smtClean="0"/>
              <a:t>arachnida</a:t>
            </a:r>
            <a:r>
              <a:rPr lang="en-US" sz="3600" dirty="0" smtClean="0"/>
              <a:t> , order : </a:t>
            </a:r>
            <a:r>
              <a:rPr lang="en-US" sz="3600" dirty="0" err="1" smtClean="0"/>
              <a:t>Araneae</a:t>
            </a:r>
            <a:r>
              <a:rPr lang="en-US" sz="3600" dirty="0" smtClean="0"/>
              <a:t> ( true spiders) Genus </a:t>
            </a:r>
            <a:r>
              <a:rPr lang="en-US" sz="3600" dirty="0" err="1" smtClean="0"/>
              <a:t>Argiope</a:t>
            </a:r>
            <a:endParaRPr lang="en-US" sz="3600" dirty="0"/>
          </a:p>
        </p:txBody>
      </p:sp>
      <p:sp>
        <p:nvSpPr>
          <p:cNvPr id="3" name="عنوان فرعي 2"/>
          <p:cNvSpPr>
            <a:spLocks noGrp="1"/>
          </p:cNvSpPr>
          <p:nvPr>
            <p:ph type="subTitle" idx="1"/>
          </p:nvPr>
        </p:nvSpPr>
        <p:spPr>
          <a:xfrm>
            <a:off x="0" y="1600200"/>
            <a:ext cx="9144000" cy="4953000"/>
          </a:xfrm>
        </p:spPr>
        <p:txBody>
          <a:bodyPr>
            <a:normAutofit fontScale="92500" lnSpcReduction="10000"/>
          </a:bodyPr>
          <a:lstStyle/>
          <a:p>
            <a:endParaRPr lang="en-US" dirty="0" smtClean="0"/>
          </a:p>
          <a:p>
            <a:pPr algn="l"/>
            <a:r>
              <a:rPr lang="en-US" b="1" u="sng" dirty="0" smtClean="0">
                <a:solidFill>
                  <a:schemeClr val="tx1"/>
                </a:solidFill>
              </a:rPr>
              <a:t>External features of  </a:t>
            </a:r>
            <a:r>
              <a:rPr lang="en-US" b="1" u="sng" dirty="0" err="1" smtClean="0">
                <a:solidFill>
                  <a:schemeClr val="tx1"/>
                </a:solidFill>
              </a:rPr>
              <a:t>Argiope</a:t>
            </a:r>
            <a:r>
              <a:rPr lang="en-US" b="1" u="sng" dirty="0" smtClean="0">
                <a:solidFill>
                  <a:schemeClr val="tx1"/>
                </a:solidFill>
              </a:rPr>
              <a:t> :</a:t>
            </a:r>
          </a:p>
          <a:p>
            <a:pPr algn="l"/>
            <a:r>
              <a:rPr lang="en-US" b="1" dirty="0" smtClean="0">
                <a:solidFill>
                  <a:schemeClr val="tx1"/>
                </a:solidFill>
              </a:rPr>
              <a:t>The body is covered by an exoskeleton or cuticle , regions of cuticle are hardened whereas others are soft and flexible , and in general , the exoskeleton tends to be softer than that of most insects and crustaceans</a:t>
            </a:r>
            <a:r>
              <a:rPr lang="en-US" dirty="0" smtClean="0">
                <a:solidFill>
                  <a:schemeClr val="tx1"/>
                </a:solidFill>
              </a:rPr>
              <a:t>.</a:t>
            </a:r>
          </a:p>
          <a:p>
            <a:pPr algn="l"/>
            <a:r>
              <a:rPr lang="en-US" dirty="0" smtClean="0">
                <a:solidFill>
                  <a:schemeClr val="tx1"/>
                </a:solidFill>
              </a:rPr>
              <a:t>Body is composed of two </a:t>
            </a:r>
            <a:r>
              <a:rPr lang="en-US" dirty="0" err="1" smtClean="0">
                <a:solidFill>
                  <a:schemeClr val="tx1"/>
                </a:solidFill>
              </a:rPr>
              <a:t>tagma</a:t>
            </a:r>
            <a:r>
              <a:rPr lang="en-US" dirty="0" smtClean="0">
                <a:solidFill>
                  <a:schemeClr val="tx1"/>
                </a:solidFill>
              </a:rPr>
              <a:t> : </a:t>
            </a:r>
            <a:r>
              <a:rPr lang="en-US" b="1" dirty="0" smtClean="0">
                <a:solidFill>
                  <a:srgbClr val="FF0000"/>
                </a:solidFill>
              </a:rPr>
              <a:t>the anterior cephalothorax </a:t>
            </a:r>
            <a:r>
              <a:rPr lang="en-US" dirty="0" smtClean="0">
                <a:solidFill>
                  <a:srgbClr val="FF0000"/>
                </a:solidFill>
              </a:rPr>
              <a:t>, or </a:t>
            </a:r>
            <a:r>
              <a:rPr lang="en-US" dirty="0" err="1" smtClean="0">
                <a:solidFill>
                  <a:srgbClr val="FF0000"/>
                </a:solidFill>
              </a:rPr>
              <a:t>prosoma</a:t>
            </a:r>
            <a:r>
              <a:rPr lang="en-US" dirty="0" smtClean="0">
                <a:solidFill>
                  <a:srgbClr val="FF0000"/>
                </a:solidFill>
              </a:rPr>
              <a:t>, </a:t>
            </a:r>
            <a:r>
              <a:rPr lang="en-US" dirty="0" smtClean="0">
                <a:solidFill>
                  <a:schemeClr val="tx1"/>
                </a:solidFill>
              </a:rPr>
              <a:t>and the </a:t>
            </a:r>
            <a:r>
              <a:rPr lang="en-US" b="1" dirty="0" smtClean="0">
                <a:solidFill>
                  <a:srgbClr val="7030A0"/>
                </a:solidFill>
              </a:rPr>
              <a:t>posterior abdomen , or </a:t>
            </a:r>
            <a:r>
              <a:rPr lang="en-US" b="1" dirty="0" err="1" smtClean="0">
                <a:solidFill>
                  <a:srgbClr val="7030A0"/>
                </a:solidFill>
              </a:rPr>
              <a:t>opisthosoma</a:t>
            </a:r>
            <a:r>
              <a:rPr lang="en-US" b="1" dirty="0" smtClean="0">
                <a:solidFill>
                  <a:srgbClr val="7030A0"/>
                </a:solidFill>
              </a:rPr>
              <a:t> </a:t>
            </a:r>
            <a:r>
              <a:rPr lang="en-US" dirty="0" smtClean="0">
                <a:solidFill>
                  <a:schemeClr val="tx1"/>
                </a:solidFill>
              </a:rPr>
              <a:t>. They are connected by a narrow waist , or pedicel , bullous ovoid abdomen is much larger than the cephalothorax.</a:t>
            </a:r>
          </a:p>
        </p:txBody>
      </p:sp>
      <p:sp>
        <p:nvSpPr>
          <p:cNvPr id="4" name="عنصر نائب لرقم الشريحة 3"/>
          <p:cNvSpPr>
            <a:spLocks noGrp="1"/>
          </p:cNvSpPr>
          <p:nvPr>
            <p:ph type="sldNum" sz="quarter" idx="12"/>
          </p:nvPr>
        </p:nvSpPr>
        <p:spPr/>
        <p:txBody>
          <a:bodyPr/>
          <a:lstStyle/>
          <a:p>
            <a:fld id="{9CF203CC-58D8-4E3F-A3D9-89F386C2F459}" type="slidenum">
              <a:rPr lang="en-US" smtClean="0"/>
              <a:t>37</a:t>
            </a:fld>
            <a:endParaRPr lang="en-US"/>
          </a:p>
        </p:txBody>
      </p:sp>
    </p:spTree>
    <p:extLst>
      <p:ext uri="{BB962C8B-B14F-4D97-AF65-F5344CB8AC3E}">
        <p14:creationId xmlns:p14="http://schemas.microsoft.com/office/powerpoint/2010/main" val="49799932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عنصر نائب لرقم الشريحة 3"/>
          <p:cNvSpPr>
            <a:spLocks noGrp="1"/>
          </p:cNvSpPr>
          <p:nvPr>
            <p:ph type="sldNum" sz="quarter" idx="12"/>
          </p:nvPr>
        </p:nvSpPr>
        <p:spPr/>
        <p:txBody>
          <a:bodyPr/>
          <a:lstStyle/>
          <a:p>
            <a:fld id="{9CF203CC-58D8-4E3F-A3D9-89F386C2F459}" type="slidenum">
              <a:rPr lang="en-US" smtClean="0"/>
              <a:t>38</a:t>
            </a:fld>
            <a:endParaRPr lang="en-US"/>
          </a:p>
        </p:txBody>
      </p:sp>
      <p:pic>
        <p:nvPicPr>
          <p:cNvPr id="5" name="صورة 4" descr="image002.png (458×263)"/>
          <p:cNvPicPr/>
          <p:nvPr/>
        </p:nvPicPr>
        <p:blipFill>
          <a:blip r:embed="rId2">
            <a:extLst>
              <a:ext uri="{28A0092B-C50C-407E-A947-70E740481C1C}">
                <a14:useLocalDpi xmlns:a14="http://schemas.microsoft.com/office/drawing/2010/main" val="0"/>
              </a:ext>
            </a:extLst>
          </a:blip>
          <a:srcRect/>
          <a:stretch>
            <a:fillRect/>
          </a:stretch>
        </p:blipFill>
        <p:spPr bwMode="auto">
          <a:xfrm>
            <a:off x="-138545" y="0"/>
            <a:ext cx="9296400" cy="7010400"/>
          </a:xfrm>
          <a:prstGeom prst="rect">
            <a:avLst/>
          </a:prstGeom>
          <a:noFill/>
          <a:ln>
            <a:noFill/>
          </a:ln>
        </p:spPr>
      </p:pic>
    </p:spTree>
    <p:extLst>
      <p:ext uri="{BB962C8B-B14F-4D97-AF65-F5344CB8AC3E}">
        <p14:creationId xmlns:p14="http://schemas.microsoft.com/office/powerpoint/2010/main" val="41832504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0" y="152400"/>
            <a:ext cx="8991600" cy="6477000"/>
          </a:xfrm>
        </p:spPr>
        <p:txBody>
          <a:bodyPr>
            <a:normAutofit fontScale="85000" lnSpcReduction="10000"/>
          </a:bodyPr>
          <a:lstStyle/>
          <a:p>
            <a:pPr marL="0" indent="0">
              <a:buNone/>
            </a:pPr>
            <a:r>
              <a:rPr lang="en-US" dirty="0"/>
              <a:t>There are 4 pairs of eyes on the anterior end of cephalothorax , </a:t>
            </a:r>
            <a:r>
              <a:rPr lang="en-US" b="1" u="sng" dirty="0">
                <a:solidFill>
                  <a:srgbClr val="FF0000"/>
                </a:solidFill>
              </a:rPr>
              <a:t>the first appendages of cephalothorax</a:t>
            </a:r>
            <a:r>
              <a:rPr lang="en-US" dirty="0">
                <a:solidFill>
                  <a:srgbClr val="FF0000"/>
                </a:solidFill>
              </a:rPr>
              <a:t> </a:t>
            </a:r>
            <a:r>
              <a:rPr lang="en-US" dirty="0"/>
              <a:t>are the </a:t>
            </a:r>
            <a:r>
              <a:rPr lang="en-US" b="1" dirty="0" smtClean="0">
                <a:solidFill>
                  <a:srgbClr val="FFC000"/>
                </a:solidFill>
              </a:rPr>
              <a:t>Chelicerae</a:t>
            </a:r>
            <a:r>
              <a:rPr lang="en-US" dirty="0" smtClean="0"/>
              <a:t> </a:t>
            </a:r>
            <a:r>
              <a:rPr lang="en-US" b="1" u="sng" dirty="0"/>
              <a:t>, </a:t>
            </a:r>
            <a:r>
              <a:rPr lang="en-US" b="1" u="sng" dirty="0">
                <a:solidFill>
                  <a:srgbClr val="00B050"/>
                </a:solidFill>
              </a:rPr>
              <a:t>the second appendages of cephalothorax are The </a:t>
            </a:r>
            <a:r>
              <a:rPr lang="en-US" b="1" u="sng" dirty="0" err="1">
                <a:solidFill>
                  <a:srgbClr val="00B050"/>
                </a:solidFill>
              </a:rPr>
              <a:t>pedipalps</a:t>
            </a:r>
            <a:r>
              <a:rPr lang="en-US" dirty="0">
                <a:solidFill>
                  <a:srgbClr val="00B050"/>
                </a:solidFill>
              </a:rPr>
              <a:t> </a:t>
            </a:r>
            <a:r>
              <a:rPr lang="en-US" dirty="0"/>
              <a:t>,these are longer , leg –like </a:t>
            </a:r>
            <a:r>
              <a:rPr lang="en-US" b="1" u="sng" dirty="0">
                <a:solidFill>
                  <a:srgbClr val="FFC000"/>
                </a:solidFill>
              </a:rPr>
              <a:t>remaining cephalothorax appendages are  four of walking legs</a:t>
            </a:r>
            <a:r>
              <a:rPr lang="en-US" dirty="0">
                <a:solidFill>
                  <a:srgbClr val="FFC000"/>
                </a:solidFill>
              </a:rPr>
              <a:t> </a:t>
            </a:r>
            <a:r>
              <a:rPr lang="en-US" dirty="0"/>
              <a:t>,the end of each tarsus bears a pair of claws, legs are usually covered with seta that serves as sensory receptors .</a:t>
            </a:r>
            <a:r>
              <a:rPr lang="en-US" b="1" u="sng" dirty="0">
                <a:solidFill>
                  <a:srgbClr val="FF0000"/>
                </a:solidFill>
              </a:rPr>
              <a:t>The abdomen (</a:t>
            </a:r>
            <a:r>
              <a:rPr lang="en-US" b="1" u="sng" dirty="0" err="1">
                <a:solidFill>
                  <a:srgbClr val="FF0000"/>
                </a:solidFill>
              </a:rPr>
              <a:t>opisthosoma</a:t>
            </a:r>
            <a:r>
              <a:rPr lang="en-US" b="1" u="sng" dirty="0">
                <a:solidFill>
                  <a:srgbClr val="FF0000"/>
                </a:solidFill>
              </a:rPr>
              <a:t>): it has no appendages</a:t>
            </a:r>
            <a:r>
              <a:rPr lang="en-US" dirty="0">
                <a:solidFill>
                  <a:srgbClr val="FF0000"/>
                </a:solidFill>
              </a:rPr>
              <a:t> </a:t>
            </a:r>
            <a:r>
              <a:rPr lang="en-US" dirty="0"/>
              <a:t>and it is connected to the cephalothorax by a short pedicel that can be seen ventrally .Book lungs found on the anterior ventral part of abdomen , the spiracles of lungs just below them and called lung spiracles .</a:t>
            </a:r>
            <a:r>
              <a:rPr lang="en-US" b="1" u="sng" dirty="0">
                <a:solidFill>
                  <a:srgbClr val="FF0000"/>
                </a:solidFill>
              </a:rPr>
              <a:t>There are 3 pairs of spinnerets</a:t>
            </a:r>
            <a:r>
              <a:rPr lang="en-US" dirty="0">
                <a:solidFill>
                  <a:srgbClr val="FF0000"/>
                </a:solidFill>
              </a:rPr>
              <a:t> , </a:t>
            </a:r>
            <a:r>
              <a:rPr lang="en-US" b="1" u="sng" dirty="0">
                <a:solidFill>
                  <a:srgbClr val="FF0000"/>
                </a:solidFill>
              </a:rPr>
              <a:t>anterior  and posterior spinnerets</a:t>
            </a:r>
            <a:r>
              <a:rPr lang="en-US" dirty="0">
                <a:solidFill>
                  <a:srgbClr val="FF0000"/>
                </a:solidFill>
              </a:rPr>
              <a:t> are large and the </a:t>
            </a:r>
            <a:r>
              <a:rPr lang="en-US" b="1" u="sng" dirty="0">
                <a:solidFill>
                  <a:srgbClr val="FF0000"/>
                </a:solidFill>
              </a:rPr>
              <a:t>3rd  pair is </a:t>
            </a:r>
            <a:r>
              <a:rPr lang="en-US" b="1" u="sng" dirty="0" err="1">
                <a:solidFill>
                  <a:srgbClr val="FF0000"/>
                </a:solidFill>
              </a:rPr>
              <a:t>medain</a:t>
            </a:r>
            <a:r>
              <a:rPr lang="en-US" b="1" u="sng" dirty="0">
                <a:solidFill>
                  <a:srgbClr val="FF0000"/>
                </a:solidFill>
              </a:rPr>
              <a:t> spinnerets</a:t>
            </a:r>
            <a:r>
              <a:rPr lang="en-US" dirty="0">
                <a:solidFill>
                  <a:srgbClr val="FF0000"/>
                </a:solidFill>
              </a:rPr>
              <a:t> </a:t>
            </a:r>
            <a:r>
              <a:rPr lang="en-US" dirty="0"/>
              <a:t>which are small found between the anterior and posterior pairs . These spinnerets are connected by ducts to  silk gland in the abdomen . The anus located at the end of abdomen.</a:t>
            </a:r>
          </a:p>
        </p:txBody>
      </p:sp>
      <p:sp>
        <p:nvSpPr>
          <p:cNvPr id="4" name="عنصر نائب لرقم الشريحة 3"/>
          <p:cNvSpPr>
            <a:spLocks noGrp="1"/>
          </p:cNvSpPr>
          <p:nvPr>
            <p:ph type="sldNum" sz="quarter" idx="12"/>
          </p:nvPr>
        </p:nvSpPr>
        <p:spPr/>
        <p:txBody>
          <a:bodyPr/>
          <a:lstStyle/>
          <a:p>
            <a:fld id="{9CF203CC-58D8-4E3F-A3D9-89F386C2F459}" type="slidenum">
              <a:rPr lang="en-US" smtClean="0"/>
              <a:t>39</a:t>
            </a:fld>
            <a:endParaRPr lang="en-US"/>
          </a:p>
        </p:txBody>
      </p:sp>
    </p:spTree>
    <p:extLst>
      <p:ext uri="{BB962C8B-B14F-4D97-AF65-F5344CB8AC3E}">
        <p14:creationId xmlns:p14="http://schemas.microsoft.com/office/powerpoint/2010/main" val="343043391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ctrTitle"/>
          </p:nvPr>
        </p:nvSpPr>
        <p:spPr>
          <a:xfrm>
            <a:off x="533400" y="304800"/>
            <a:ext cx="7772400" cy="1470025"/>
          </a:xfrm>
        </p:spPr>
        <p:txBody>
          <a:bodyPr/>
          <a:lstStyle/>
          <a:p>
            <a:r>
              <a:rPr lang="en-US" b="1" dirty="0">
                <a:solidFill>
                  <a:srgbClr val="FF0000"/>
                </a:solidFill>
              </a:rPr>
              <a:t>Class </a:t>
            </a:r>
            <a:r>
              <a:rPr lang="en-US" b="1" dirty="0" err="1" smtClean="0">
                <a:solidFill>
                  <a:srgbClr val="FF0000"/>
                </a:solidFill>
              </a:rPr>
              <a:t>Bdelloidea</a:t>
            </a:r>
            <a:r>
              <a:rPr lang="en-US" b="1" dirty="0" smtClean="0">
                <a:solidFill>
                  <a:srgbClr val="FF0000"/>
                </a:solidFill>
              </a:rPr>
              <a:t> ;</a:t>
            </a:r>
            <a:r>
              <a:rPr lang="en-US" i="1" dirty="0">
                <a:solidFill>
                  <a:srgbClr val="FF0000"/>
                </a:solidFill>
              </a:rPr>
              <a:t> </a:t>
            </a:r>
            <a:r>
              <a:rPr lang="en-US" i="1" dirty="0" err="1">
                <a:solidFill>
                  <a:srgbClr val="FF0000"/>
                </a:solidFill>
              </a:rPr>
              <a:t>Philodina</a:t>
            </a:r>
            <a:r>
              <a:rPr lang="en-US" i="1" dirty="0">
                <a:solidFill>
                  <a:srgbClr val="FF0000"/>
                </a:solidFill>
              </a:rPr>
              <a:t> </a:t>
            </a:r>
            <a:endParaRPr lang="en-US" dirty="0"/>
          </a:p>
        </p:txBody>
      </p:sp>
      <p:pic>
        <p:nvPicPr>
          <p:cNvPr id="7172" name="Picture 4" descr="ff8623859fa8b0423ba136c94519d9c6.jpg (282×51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 y="1690255"/>
            <a:ext cx="4267200" cy="4933950"/>
          </a:xfrm>
          <a:prstGeom prst="rect">
            <a:avLst/>
          </a:prstGeom>
          <a:noFill/>
          <a:extLst>
            <a:ext uri="{909E8E84-426E-40DD-AFC4-6F175D3DCCD1}">
              <a14:hiddenFill xmlns:a14="http://schemas.microsoft.com/office/drawing/2010/main">
                <a:solidFill>
                  <a:srgbClr val="FFFFFF"/>
                </a:solidFill>
              </a14:hiddenFill>
            </a:ext>
          </a:extLst>
        </p:spPr>
      </p:pic>
      <p:pic>
        <p:nvPicPr>
          <p:cNvPr id="7174" name="Picture 6" descr="DSCN2499m.jpg (780×791)"/>
          <p:cNvPicPr>
            <a:picLocks noChangeAspect="1" noChangeArrowheads="1"/>
          </p:cNvPicPr>
          <p:nvPr/>
        </p:nvPicPr>
        <p:blipFill rotWithShape="1">
          <a:blip r:embed="rId3">
            <a:extLst>
              <a:ext uri="{28A0092B-C50C-407E-A947-70E740481C1C}">
                <a14:useLocalDpi xmlns:a14="http://schemas.microsoft.com/office/drawing/2010/main" val="0"/>
              </a:ext>
            </a:extLst>
          </a:blip>
          <a:srcRect l="6177" t="24273" r="12331" b="8517"/>
          <a:stretch/>
        </p:blipFill>
        <p:spPr bwMode="auto">
          <a:xfrm flipH="1">
            <a:off x="5334000" y="1724891"/>
            <a:ext cx="3692236" cy="5063836"/>
          </a:xfrm>
          <a:prstGeom prst="rect">
            <a:avLst/>
          </a:prstGeom>
          <a:noFill/>
          <a:extLst>
            <a:ext uri="{909E8E84-426E-40DD-AFC4-6F175D3DCCD1}">
              <a14:hiddenFill xmlns:a14="http://schemas.microsoft.com/office/drawing/2010/main">
                <a:solidFill>
                  <a:srgbClr val="FFFFFF"/>
                </a:solidFill>
              </a14:hiddenFill>
            </a:ext>
          </a:extLst>
        </p:spPr>
      </p:pic>
      <p:sp>
        <p:nvSpPr>
          <p:cNvPr id="4" name="مستطيل 3"/>
          <p:cNvSpPr/>
          <p:nvPr/>
        </p:nvSpPr>
        <p:spPr>
          <a:xfrm>
            <a:off x="5486400" y="6331527"/>
            <a:ext cx="914400" cy="457200"/>
          </a:xfrm>
          <a:prstGeom prst="rect">
            <a:avLst/>
          </a:prstGeom>
          <a:solidFill>
            <a:schemeClr val="accent1">
              <a:alpha val="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r>
              <a:rPr lang="en-US" dirty="0" smtClean="0">
                <a:solidFill>
                  <a:schemeClr val="tx1"/>
                </a:solidFill>
              </a:rPr>
              <a:t>a live </a:t>
            </a:r>
            <a:endParaRPr lang="en-US" dirty="0">
              <a:solidFill>
                <a:schemeClr val="tx1"/>
              </a:solidFill>
            </a:endParaRPr>
          </a:p>
        </p:txBody>
      </p:sp>
      <p:sp>
        <p:nvSpPr>
          <p:cNvPr id="7" name="عنصر نائب لرقم الشريحة 6"/>
          <p:cNvSpPr>
            <a:spLocks noGrp="1"/>
          </p:cNvSpPr>
          <p:nvPr>
            <p:ph type="sldNum" sz="quarter" idx="12"/>
          </p:nvPr>
        </p:nvSpPr>
        <p:spPr/>
        <p:txBody>
          <a:bodyPr/>
          <a:lstStyle/>
          <a:p>
            <a:fld id="{9CF203CC-58D8-4E3F-A3D9-89F386C2F459}" type="slidenum">
              <a:rPr lang="en-US" smtClean="0"/>
              <a:t>4</a:t>
            </a:fld>
            <a:endParaRPr lang="en-US"/>
          </a:p>
        </p:txBody>
      </p:sp>
    </p:spTree>
    <p:extLst>
      <p:ext uri="{BB962C8B-B14F-4D97-AF65-F5344CB8AC3E}">
        <p14:creationId xmlns:p14="http://schemas.microsoft.com/office/powerpoint/2010/main" val="3169539126"/>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ctrTitle"/>
          </p:nvPr>
        </p:nvSpPr>
        <p:spPr>
          <a:xfrm>
            <a:off x="457200" y="304800"/>
            <a:ext cx="7848600" cy="536575"/>
          </a:xfrm>
        </p:spPr>
        <p:txBody>
          <a:bodyPr>
            <a:normAutofit fontScale="90000"/>
          </a:bodyPr>
          <a:lstStyle/>
          <a:p>
            <a:r>
              <a:rPr lang="en-US" b="1" dirty="0">
                <a:solidFill>
                  <a:srgbClr val="FF0000"/>
                </a:solidFill>
              </a:rPr>
              <a:t>Spider venom</a:t>
            </a:r>
            <a:r>
              <a:rPr lang="en-US" dirty="0">
                <a:solidFill>
                  <a:srgbClr val="FF0000"/>
                </a:solidFill>
              </a:rPr>
              <a:t>:</a:t>
            </a:r>
            <a:br>
              <a:rPr lang="en-US" dirty="0">
                <a:solidFill>
                  <a:srgbClr val="FF0000"/>
                </a:solidFill>
              </a:rPr>
            </a:br>
            <a:endParaRPr lang="en-US" dirty="0">
              <a:solidFill>
                <a:srgbClr val="FF0000"/>
              </a:solidFill>
            </a:endParaRPr>
          </a:p>
        </p:txBody>
      </p:sp>
      <p:sp>
        <p:nvSpPr>
          <p:cNvPr id="3" name="عنوان فرعي 2"/>
          <p:cNvSpPr>
            <a:spLocks noGrp="1"/>
          </p:cNvSpPr>
          <p:nvPr>
            <p:ph type="subTitle" idx="1"/>
          </p:nvPr>
        </p:nvSpPr>
        <p:spPr>
          <a:xfrm>
            <a:off x="152400" y="1066800"/>
            <a:ext cx="8534400" cy="5334000"/>
          </a:xfrm>
        </p:spPr>
        <p:txBody>
          <a:bodyPr>
            <a:normAutofit/>
          </a:bodyPr>
          <a:lstStyle/>
          <a:p>
            <a:pPr algn="l"/>
            <a:r>
              <a:rPr lang="en-US" dirty="0" smtClean="0">
                <a:solidFill>
                  <a:schemeClr val="tx1"/>
                </a:solidFill>
              </a:rPr>
              <a:t>Venom </a:t>
            </a:r>
            <a:r>
              <a:rPr lang="en-US" dirty="0">
                <a:solidFill>
                  <a:schemeClr val="tx1"/>
                </a:solidFill>
              </a:rPr>
              <a:t>glands are located above the fangs or chelicerae. Venom ducts cross the chelicerae and open near tips. Venom glands originated as digestive glands , which aided in the external digestion of prey . The venom in spiders helps them in several ways . it immobilizes their prey , begins the process of digestion and is a defense against enemies. Venom is a complex mixture but The toxins are usually only a single </a:t>
            </a:r>
            <a:r>
              <a:rPr lang="en-US" dirty="0" smtClean="0">
                <a:solidFill>
                  <a:schemeClr val="tx1"/>
                </a:solidFill>
              </a:rPr>
              <a:t>substance</a:t>
            </a:r>
            <a:endParaRPr lang="en-US" dirty="0">
              <a:solidFill>
                <a:schemeClr val="tx1"/>
              </a:solidFill>
            </a:endParaRPr>
          </a:p>
        </p:txBody>
      </p:sp>
      <p:sp>
        <p:nvSpPr>
          <p:cNvPr id="4" name="عنصر نائب لرقم الشريحة 3"/>
          <p:cNvSpPr>
            <a:spLocks noGrp="1"/>
          </p:cNvSpPr>
          <p:nvPr>
            <p:ph type="sldNum" sz="quarter" idx="12"/>
          </p:nvPr>
        </p:nvSpPr>
        <p:spPr/>
        <p:txBody>
          <a:bodyPr/>
          <a:lstStyle/>
          <a:p>
            <a:fld id="{9CF203CC-58D8-4E3F-A3D9-89F386C2F459}" type="slidenum">
              <a:rPr lang="en-US" smtClean="0"/>
              <a:t>40</a:t>
            </a:fld>
            <a:endParaRPr lang="en-US"/>
          </a:p>
        </p:txBody>
      </p:sp>
    </p:spTree>
    <p:extLst>
      <p:ext uri="{BB962C8B-B14F-4D97-AF65-F5344CB8AC3E}">
        <p14:creationId xmlns:p14="http://schemas.microsoft.com/office/powerpoint/2010/main" val="1158489799"/>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وان فرعي 2"/>
          <p:cNvSpPr>
            <a:spLocks noGrp="1"/>
          </p:cNvSpPr>
          <p:nvPr>
            <p:ph type="subTitle" idx="1"/>
          </p:nvPr>
        </p:nvSpPr>
        <p:spPr>
          <a:xfrm>
            <a:off x="152400" y="228600"/>
            <a:ext cx="8763000" cy="6400800"/>
          </a:xfrm>
        </p:spPr>
        <p:txBody>
          <a:bodyPr>
            <a:normAutofit/>
          </a:bodyPr>
          <a:lstStyle/>
          <a:p>
            <a:r>
              <a:rPr lang="en-US" b="1" u="sng" dirty="0">
                <a:solidFill>
                  <a:srgbClr val="FF0000"/>
                </a:solidFill>
              </a:rPr>
              <a:t>Reproduction </a:t>
            </a:r>
            <a:r>
              <a:rPr lang="en-US" b="1" u="sng" dirty="0"/>
              <a:t>:</a:t>
            </a:r>
            <a:endParaRPr lang="en-US" dirty="0"/>
          </a:p>
          <a:p>
            <a:r>
              <a:rPr lang="en-US" dirty="0"/>
              <a:t>Spiders reproduce  sexually and fertilization is internal but indirect , in other words the sperm is not inserted into the females body by the males genitals ; male spiders do not produce ready- made </a:t>
            </a:r>
            <a:r>
              <a:rPr lang="en-US" dirty="0" err="1"/>
              <a:t>spermatophores</a:t>
            </a:r>
            <a:r>
              <a:rPr lang="en-US" dirty="0"/>
              <a:t> but spin small sperm webs on to which they ejaculate and then transfer the sperm to syringe –like structure on the tips of their </a:t>
            </a:r>
            <a:r>
              <a:rPr lang="en-US" dirty="0" err="1"/>
              <a:t>pedipalps</a:t>
            </a:r>
            <a:r>
              <a:rPr lang="en-US" dirty="0"/>
              <a:t> to the female.</a:t>
            </a:r>
          </a:p>
          <a:p>
            <a:r>
              <a:rPr lang="en-US" dirty="0"/>
              <a:t> </a:t>
            </a:r>
          </a:p>
          <a:p>
            <a:endParaRPr lang="en-US" dirty="0"/>
          </a:p>
        </p:txBody>
      </p:sp>
      <p:sp>
        <p:nvSpPr>
          <p:cNvPr id="4" name="عنصر نائب لرقم الشريحة 3"/>
          <p:cNvSpPr>
            <a:spLocks noGrp="1"/>
          </p:cNvSpPr>
          <p:nvPr>
            <p:ph type="sldNum" sz="quarter" idx="12"/>
          </p:nvPr>
        </p:nvSpPr>
        <p:spPr/>
        <p:txBody>
          <a:bodyPr/>
          <a:lstStyle/>
          <a:p>
            <a:fld id="{9CF203CC-58D8-4E3F-A3D9-89F386C2F459}" type="slidenum">
              <a:rPr lang="en-US" smtClean="0"/>
              <a:t>41</a:t>
            </a:fld>
            <a:endParaRPr lang="en-US"/>
          </a:p>
        </p:txBody>
      </p:sp>
    </p:spTree>
    <p:extLst>
      <p:ext uri="{BB962C8B-B14F-4D97-AF65-F5344CB8AC3E}">
        <p14:creationId xmlns:p14="http://schemas.microsoft.com/office/powerpoint/2010/main" val="571612556"/>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عنصر نائب لرقم الشريحة 3"/>
          <p:cNvSpPr>
            <a:spLocks noGrp="1"/>
          </p:cNvSpPr>
          <p:nvPr>
            <p:ph type="sldNum" sz="quarter" idx="12"/>
          </p:nvPr>
        </p:nvSpPr>
        <p:spPr/>
        <p:txBody>
          <a:bodyPr/>
          <a:lstStyle/>
          <a:p>
            <a:fld id="{9CF203CC-58D8-4E3F-A3D9-89F386C2F459}" type="slidenum">
              <a:rPr lang="en-US" smtClean="0"/>
              <a:t>42</a:t>
            </a:fld>
            <a:endParaRPr lang="en-US"/>
          </a:p>
        </p:txBody>
      </p:sp>
      <p:pic>
        <p:nvPicPr>
          <p:cNvPr id="3074" name="Picture 2" descr="male_vs_female_spider_body_parts.jpg (360×30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705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30724347"/>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وان فرعي 2"/>
          <p:cNvSpPr>
            <a:spLocks noGrp="1"/>
          </p:cNvSpPr>
          <p:nvPr>
            <p:ph type="subTitle" idx="1"/>
          </p:nvPr>
        </p:nvSpPr>
        <p:spPr>
          <a:xfrm>
            <a:off x="0" y="152400"/>
            <a:ext cx="9144000" cy="6705600"/>
          </a:xfrm>
        </p:spPr>
        <p:txBody>
          <a:bodyPr>
            <a:normAutofit/>
          </a:bodyPr>
          <a:lstStyle/>
          <a:p>
            <a:r>
              <a:rPr lang="en-US" b="1" dirty="0"/>
              <a:t>Genus : Ticks</a:t>
            </a:r>
            <a:r>
              <a:rPr lang="ar-SA" b="1" dirty="0"/>
              <a:t> القراد </a:t>
            </a:r>
            <a:r>
              <a:rPr lang="en-US" b="1" dirty="0"/>
              <a:t> ,   Mites </a:t>
            </a:r>
            <a:r>
              <a:rPr lang="ar-SA" b="1" dirty="0"/>
              <a:t>الحلم </a:t>
            </a:r>
            <a:endParaRPr lang="en-US" dirty="0"/>
          </a:p>
          <a:p>
            <a:pPr algn="l"/>
            <a:r>
              <a:rPr lang="en-US" sz="3600" dirty="0">
                <a:solidFill>
                  <a:schemeClr val="tx1"/>
                </a:solidFill>
              </a:rPr>
              <a:t>Ticks, like mites, There are mall </a:t>
            </a:r>
            <a:r>
              <a:rPr lang="en-US" sz="3600" u="sng" dirty="0">
                <a:solidFill>
                  <a:schemeClr val="tx1"/>
                </a:solidFill>
                <a:hlinkClick r:id="rId2" tooltip="Arachnid"/>
              </a:rPr>
              <a:t>arachnids</a:t>
            </a:r>
            <a:r>
              <a:rPr lang="en-US" sz="3600" dirty="0">
                <a:solidFill>
                  <a:schemeClr val="tx1"/>
                </a:solidFill>
              </a:rPr>
              <a:t>,  , have bodies which are divided into two primary sections: the </a:t>
            </a:r>
            <a:r>
              <a:rPr lang="en-US" sz="3600" b="1" dirty="0" smtClean="0">
                <a:solidFill>
                  <a:srgbClr val="00B0F0"/>
                </a:solidFill>
              </a:rPr>
              <a:t>Anterior</a:t>
            </a:r>
            <a:r>
              <a:rPr lang="en-US" sz="3600" dirty="0">
                <a:solidFill>
                  <a:schemeClr val="tx1"/>
                </a:solidFill>
              </a:rPr>
              <a:t> </a:t>
            </a:r>
            <a:r>
              <a:rPr lang="en-US" sz="3600" b="1" u="sng" dirty="0" err="1">
                <a:solidFill>
                  <a:srgbClr val="FF0000"/>
                </a:solidFill>
              </a:rPr>
              <a:t>capitulum</a:t>
            </a:r>
            <a:r>
              <a:rPr lang="en-US" sz="3600" b="1" u="sng" dirty="0">
                <a:solidFill>
                  <a:srgbClr val="FF0000"/>
                </a:solidFill>
              </a:rPr>
              <a:t> </a:t>
            </a:r>
            <a:r>
              <a:rPr lang="en-US" sz="3600" b="1" u="sng" dirty="0" smtClean="0">
                <a:solidFill>
                  <a:srgbClr val="FF0000"/>
                </a:solidFill>
              </a:rPr>
              <a:t> (</a:t>
            </a:r>
            <a:r>
              <a:rPr lang="en-US" sz="3600" b="1" u="sng" dirty="0">
                <a:solidFill>
                  <a:srgbClr val="FF0000"/>
                </a:solidFill>
              </a:rPr>
              <a:t>or </a:t>
            </a:r>
            <a:r>
              <a:rPr lang="en-US" sz="3600" b="1" u="sng" dirty="0" err="1">
                <a:solidFill>
                  <a:srgbClr val="FF0000"/>
                </a:solidFill>
              </a:rPr>
              <a:t>gnathosoma</a:t>
            </a:r>
            <a:r>
              <a:rPr lang="en-US" sz="3600" b="1" u="sng" dirty="0">
                <a:solidFill>
                  <a:srgbClr val="FF0000"/>
                </a:solidFill>
              </a:rPr>
              <a:t>), </a:t>
            </a:r>
            <a:r>
              <a:rPr lang="en-US" sz="3600" dirty="0">
                <a:solidFill>
                  <a:schemeClr val="tx1"/>
                </a:solidFill>
              </a:rPr>
              <a:t>which contains the head and mouthparts; and the </a:t>
            </a:r>
            <a:r>
              <a:rPr lang="en-US" sz="3600" b="1" dirty="0">
                <a:solidFill>
                  <a:srgbClr val="00B0F0"/>
                </a:solidFill>
              </a:rPr>
              <a:t>posterior</a:t>
            </a:r>
            <a:r>
              <a:rPr lang="en-US" sz="3600" dirty="0">
                <a:solidFill>
                  <a:schemeClr val="tx1"/>
                </a:solidFill>
              </a:rPr>
              <a:t> </a:t>
            </a:r>
            <a:r>
              <a:rPr lang="en-US" sz="3600" b="1" u="heavy" dirty="0" err="1">
                <a:solidFill>
                  <a:schemeClr val="tx1"/>
                </a:solidFill>
              </a:rPr>
              <a:t>idiosoma</a:t>
            </a:r>
            <a:r>
              <a:rPr lang="en-US" sz="3600" dirty="0">
                <a:solidFill>
                  <a:schemeClr val="tx1"/>
                </a:solidFill>
              </a:rPr>
              <a:t> which contains the legs, digestive tract, and reproductive organs. Many have a hard, protective covering called a </a:t>
            </a:r>
            <a:r>
              <a:rPr lang="en-US" sz="3600" b="1" u="heavy" dirty="0" err="1">
                <a:solidFill>
                  <a:schemeClr val="tx1"/>
                </a:solidFill>
              </a:rPr>
              <a:t>scutellum</a:t>
            </a:r>
            <a:r>
              <a:rPr lang="en-US" sz="3600" b="1" u="heavy" dirty="0">
                <a:solidFill>
                  <a:schemeClr val="tx1"/>
                </a:solidFill>
              </a:rPr>
              <a:t>.</a:t>
            </a:r>
            <a:endParaRPr lang="en-US" sz="3600" dirty="0">
              <a:solidFill>
                <a:schemeClr val="tx1"/>
              </a:solidFill>
            </a:endParaRPr>
          </a:p>
          <a:p>
            <a:pPr algn="l"/>
            <a:r>
              <a:rPr lang="en-US" sz="3600" dirty="0">
                <a:solidFill>
                  <a:schemeClr val="tx1"/>
                </a:solidFill>
              </a:rPr>
              <a:t> </a:t>
            </a:r>
          </a:p>
          <a:p>
            <a:endParaRPr lang="en-US" dirty="0"/>
          </a:p>
        </p:txBody>
      </p:sp>
      <p:sp>
        <p:nvSpPr>
          <p:cNvPr id="4" name="عنصر نائب لرقم الشريحة 3"/>
          <p:cNvSpPr>
            <a:spLocks noGrp="1"/>
          </p:cNvSpPr>
          <p:nvPr>
            <p:ph type="sldNum" sz="quarter" idx="12"/>
          </p:nvPr>
        </p:nvSpPr>
        <p:spPr/>
        <p:txBody>
          <a:bodyPr/>
          <a:lstStyle/>
          <a:p>
            <a:fld id="{9CF203CC-58D8-4E3F-A3D9-89F386C2F459}" type="slidenum">
              <a:rPr lang="en-US" smtClean="0"/>
              <a:t>43</a:t>
            </a:fld>
            <a:endParaRPr lang="en-US"/>
          </a:p>
        </p:txBody>
      </p:sp>
    </p:spTree>
    <p:extLst>
      <p:ext uri="{BB962C8B-B14F-4D97-AF65-F5344CB8AC3E}">
        <p14:creationId xmlns:p14="http://schemas.microsoft.com/office/powerpoint/2010/main" val="3017949042"/>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عنصر نائب لرقم الشريحة 3"/>
          <p:cNvSpPr>
            <a:spLocks noGrp="1"/>
          </p:cNvSpPr>
          <p:nvPr>
            <p:ph type="sldNum" sz="quarter" idx="12"/>
          </p:nvPr>
        </p:nvSpPr>
        <p:spPr/>
        <p:txBody>
          <a:bodyPr/>
          <a:lstStyle/>
          <a:p>
            <a:fld id="{9CF203CC-58D8-4E3F-A3D9-89F386C2F459}" type="slidenum">
              <a:rPr lang="en-US" smtClean="0"/>
              <a:t>44</a:t>
            </a:fld>
            <a:endParaRPr lang="en-US"/>
          </a:p>
        </p:txBody>
      </p:sp>
      <p:pic>
        <p:nvPicPr>
          <p:cNvPr id="5" name="عنصر نائب للمحتوى 4" descr="Dorsum_venter.jpg (750×405)"/>
          <p:cNvPicPr>
            <a:picLocks noGrp="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52400" y="228600"/>
            <a:ext cx="8534400" cy="6477795"/>
          </a:xfrm>
          <a:prstGeom prst="rect">
            <a:avLst/>
          </a:prstGeom>
          <a:noFill/>
          <a:ln>
            <a:noFill/>
          </a:ln>
        </p:spPr>
      </p:pic>
    </p:spTree>
    <p:extLst>
      <p:ext uri="{BB962C8B-B14F-4D97-AF65-F5344CB8AC3E}">
        <p14:creationId xmlns:p14="http://schemas.microsoft.com/office/powerpoint/2010/main" val="2126417223"/>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عنصر نائب لرقم الشريحة 3"/>
          <p:cNvSpPr>
            <a:spLocks noGrp="1"/>
          </p:cNvSpPr>
          <p:nvPr>
            <p:ph type="sldNum" sz="quarter" idx="12"/>
          </p:nvPr>
        </p:nvSpPr>
        <p:spPr/>
        <p:txBody>
          <a:bodyPr/>
          <a:lstStyle/>
          <a:p>
            <a:fld id="{9CF203CC-58D8-4E3F-A3D9-89F386C2F459}" type="slidenum">
              <a:rPr lang="en-US" smtClean="0"/>
              <a:t>45</a:t>
            </a:fld>
            <a:endParaRPr lang="en-US"/>
          </a:p>
        </p:txBody>
      </p:sp>
      <p:pic>
        <p:nvPicPr>
          <p:cNvPr id="1026" name="Picture 2" descr="eyelash-mites.jpg (682×45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0678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88314823"/>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عنصر نائب لرقم الشريحة 3"/>
          <p:cNvSpPr>
            <a:spLocks noGrp="1"/>
          </p:cNvSpPr>
          <p:nvPr>
            <p:ph type="sldNum" sz="quarter" idx="12"/>
          </p:nvPr>
        </p:nvSpPr>
        <p:spPr/>
        <p:txBody>
          <a:bodyPr/>
          <a:lstStyle/>
          <a:p>
            <a:fld id="{9CF203CC-58D8-4E3F-A3D9-89F386C2F459}" type="slidenum">
              <a:rPr lang="en-US" smtClean="0"/>
              <a:t>46</a:t>
            </a:fld>
            <a:endParaRPr lang="en-US"/>
          </a:p>
        </p:txBody>
      </p:sp>
      <p:pic>
        <p:nvPicPr>
          <p:cNvPr id="2050" name="Picture 2" descr="5606e2c81ed11.image.jpg (300×29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90600" y="533400"/>
            <a:ext cx="7162799" cy="5867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68421501"/>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عنصر نائب لرقم الشريحة 3"/>
          <p:cNvSpPr>
            <a:spLocks noGrp="1"/>
          </p:cNvSpPr>
          <p:nvPr>
            <p:ph type="sldNum" sz="quarter" idx="12"/>
          </p:nvPr>
        </p:nvSpPr>
        <p:spPr/>
        <p:txBody>
          <a:bodyPr/>
          <a:lstStyle/>
          <a:p>
            <a:fld id="{9CF203CC-58D8-4E3F-A3D9-89F386C2F459}" type="slidenum">
              <a:rPr lang="en-US" smtClean="0"/>
              <a:t>47</a:t>
            </a:fld>
            <a:endParaRPr lang="en-US"/>
          </a:p>
        </p:txBody>
      </p:sp>
      <p:pic>
        <p:nvPicPr>
          <p:cNvPr id="3074" name="Picture 2" descr="Scabies.jpg (493×33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76200"/>
            <a:ext cx="8305800" cy="6324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88832364"/>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0" y="0"/>
            <a:ext cx="9144000" cy="1417638"/>
          </a:xfrm>
          <a:solidFill>
            <a:srgbClr val="92D050"/>
          </a:solidFill>
        </p:spPr>
        <p:txBody>
          <a:bodyPr>
            <a:normAutofit fontScale="90000"/>
          </a:bodyPr>
          <a:lstStyle/>
          <a:p>
            <a:r>
              <a:rPr lang="en-US" sz="3600" b="1" dirty="0">
                <a:solidFill>
                  <a:srgbClr val="FF0000"/>
                </a:solidFill>
              </a:rPr>
              <a:t>B-</a:t>
            </a:r>
            <a:r>
              <a:rPr lang="en-US" sz="3600" b="1" dirty="0" err="1">
                <a:solidFill>
                  <a:srgbClr val="FF0000"/>
                </a:solidFill>
              </a:rPr>
              <a:t>SubPhylum</a:t>
            </a:r>
            <a:r>
              <a:rPr lang="en-US" sz="3600" b="1" dirty="0">
                <a:solidFill>
                  <a:srgbClr val="FF0000"/>
                </a:solidFill>
              </a:rPr>
              <a:t>: </a:t>
            </a:r>
            <a:r>
              <a:rPr lang="en-US" sz="3600" b="1" dirty="0" err="1" smtClean="0">
                <a:solidFill>
                  <a:srgbClr val="FF0000"/>
                </a:solidFill>
              </a:rPr>
              <a:t>Crustacea</a:t>
            </a:r>
            <a:r>
              <a:rPr lang="en-US" sz="3600" dirty="0" smtClean="0">
                <a:solidFill>
                  <a:srgbClr val="FF0000"/>
                </a:solidFill>
              </a:rPr>
              <a:t>               </a:t>
            </a:r>
            <a:r>
              <a:rPr lang="en-US" sz="3600" b="1" dirty="0" smtClean="0">
                <a:solidFill>
                  <a:srgbClr val="FF0000"/>
                </a:solidFill>
              </a:rPr>
              <a:t>              </a:t>
            </a:r>
            <a:r>
              <a:rPr lang="ar-SA" sz="3600" b="1" dirty="0" smtClean="0">
                <a:solidFill>
                  <a:srgbClr val="FF0000"/>
                </a:solidFill>
              </a:rPr>
              <a:t> </a:t>
            </a:r>
            <a:r>
              <a:rPr lang="ar-SA" sz="3600" b="1" dirty="0">
                <a:solidFill>
                  <a:srgbClr val="FF0000"/>
                </a:solidFill>
              </a:rPr>
              <a:t>القشريات</a:t>
            </a:r>
            <a:r>
              <a:rPr lang="en-US" dirty="0"/>
              <a:t/>
            </a:r>
            <a:br>
              <a:rPr lang="en-US" dirty="0"/>
            </a:br>
            <a:endParaRPr lang="en-US" dirty="0"/>
          </a:p>
        </p:txBody>
      </p:sp>
      <p:sp>
        <p:nvSpPr>
          <p:cNvPr id="3" name="عنصر نائب للمحتوى 2"/>
          <p:cNvSpPr>
            <a:spLocks noGrp="1"/>
          </p:cNvSpPr>
          <p:nvPr>
            <p:ph idx="1"/>
          </p:nvPr>
        </p:nvSpPr>
        <p:spPr>
          <a:xfrm>
            <a:off x="0" y="1600200"/>
            <a:ext cx="9144000" cy="5257800"/>
          </a:xfrm>
        </p:spPr>
        <p:txBody>
          <a:bodyPr>
            <a:normAutofit fontScale="77500" lnSpcReduction="20000"/>
          </a:bodyPr>
          <a:lstStyle/>
          <a:p>
            <a:pPr marL="514350" lvl="0" indent="-514350">
              <a:buFont typeface="+mj-lt"/>
              <a:buAutoNum type="arabicPeriod"/>
            </a:pPr>
            <a:r>
              <a:rPr lang="en-US" dirty="0" smtClean="0"/>
              <a:t>All </a:t>
            </a:r>
            <a:r>
              <a:rPr lang="en-US" dirty="0"/>
              <a:t>have </a:t>
            </a:r>
            <a:r>
              <a:rPr lang="en-US" b="1" u="heavy" dirty="0">
                <a:solidFill>
                  <a:srgbClr val="FF0000"/>
                </a:solidFill>
              </a:rPr>
              <a:t>two pairs of antenna (</a:t>
            </a:r>
            <a:r>
              <a:rPr lang="ar-IQ" b="1" u="heavy" dirty="0">
                <a:solidFill>
                  <a:srgbClr val="FF0000"/>
                </a:solidFill>
              </a:rPr>
              <a:t>صفة مميزة زوجين من </a:t>
            </a:r>
            <a:r>
              <a:rPr lang="ar-IQ" b="1" u="heavy" dirty="0" err="1">
                <a:solidFill>
                  <a:srgbClr val="FF0000"/>
                </a:solidFill>
              </a:rPr>
              <a:t>اللوامس</a:t>
            </a:r>
            <a:r>
              <a:rPr lang="en-US" b="1" u="heavy" dirty="0">
                <a:solidFill>
                  <a:srgbClr val="FF0000"/>
                </a:solidFill>
              </a:rPr>
              <a:t> )</a:t>
            </a:r>
            <a:r>
              <a:rPr lang="en-US" dirty="0">
                <a:solidFill>
                  <a:srgbClr val="FF0000"/>
                </a:solidFill>
              </a:rPr>
              <a:t>, a </a:t>
            </a:r>
            <a:r>
              <a:rPr lang="en-US" dirty="0"/>
              <a:t>pair  of mandibles, two pair of maxillae on their heads, followed by pair of appendages on each body segment (crustacean bodies usually are made up of head, thorax, and abdomen ,although the segments composing these </a:t>
            </a:r>
            <a:r>
              <a:rPr lang="en-US" dirty="0" err="1"/>
              <a:t>tagmata</a:t>
            </a:r>
            <a:r>
              <a:rPr lang="en-US" dirty="0"/>
              <a:t> differ among different classes). and a pair of compound eyes (usually on stalk ), and some have simple eyes .</a:t>
            </a:r>
          </a:p>
          <a:p>
            <a:pPr marL="514350" lvl="0" indent="-514350">
              <a:buFont typeface="+mj-lt"/>
              <a:buAutoNum type="arabicPeriod"/>
            </a:pPr>
            <a:r>
              <a:rPr lang="en-US" dirty="0"/>
              <a:t>Most of appendages are </a:t>
            </a:r>
            <a:r>
              <a:rPr lang="en-US" dirty="0" err="1">
                <a:solidFill>
                  <a:srgbClr val="FF0000"/>
                </a:solidFill>
              </a:rPr>
              <a:t>biramous</a:t>
            </a:r>
            <a:r>
              <a:rPr lang="en-US" dirty="0">
                <a:solidFill>
                  <a:srgbClr val="FF0000"/>
                </a:solidFill>
              </a:rPr>
              <a:t> (two branches ).</a:t>
            </a:r>
          </a:p>
          <a:p>
            <a:pPr marL="514350" lvl="0" indent="-514350">
              <a:buFont typeface="+mj-lt"/>
              <a:buAutoNum type="arabicPeriod"/>
            </a:pPr>
            <a:r>
              <a:rPr lang="en-US" dirty="0"/>
              <a:t>Excretion by </a:t>
            </a:r>
            <a:r>
              <a:rPr lang="en-US" b="1" u="sng" dirty="0"/>
              <a:t>Antennal gland</a:t>
            </a:r>
            <a:r>
              <a:rPr lang="en-US" dirty="0"/>
              <a:t> or </a:t>
            </a:r>
            <a:r>
              <a:rPr lang="en-US" b="1" u="sng" dirty="0"/>
              <a:t>maxillary gland</a:t>
            </a:r>
            <a:r>
              <a:rPr lang="en-US" dirty="0"/>
              <a:t> near antenna.</a:t>
            </a:r>
          </a:p>
          <a:p>
            <a:pPr marL="514350" lvl="0" indent="-514350">
              <a:buFont typeface="+mj-lt"/>
              <a:buAutoNum type="arabicPeriod"/>
            </a:pPr>
            <a:r>
              <a:rPr lang="en-US" dirty="0"/>
              <a:t>Crustaceans respire via </a:t>
            </a:r>
            <a:r>
              <a:rPr lang="en-US" b="1" u="sng" dirty="0"/>
              <a:t>gills</a:t>
            </a:r>
            <a:r>
              <a:rPr lang="en-US" dirty="0"/>
              <a:t>, like other </a:t>
            </a:r>
            <a:r>
              <a:rPr lang="en-US" dirty="0" err="1"/>
              <a:t>arthropoda</a:t>
            </a:r>
            <a:r>
              <a:rPr lang="en-US" dirty="0"/>
              <a:t> , all have a hard but flexible exoskeleton.</a:t>
            </a:r>
          </a:p>
          <a:p>
            <a:pPr marL="0" indent="0">
              <a:buNone/>
            </a:pPr>
            <a:r>
              <a:rPr lang="en-US" dirty="0"/>
              <a:t>The most common example of crustacean  is the crayfish </a:t>
            </a:r>
            <a:r>
              <a:rPr lang="en-US" dirty="0" err="1"/>
              <a:t>Astacus</a:t>
            </a:r>
            <a:r>
              <a:rPr lang="en-US" dirty="0"/>
              <a:t> fan fact : 90 of all the crayfish in the world come from USA.</a:t>
            </a:r>
          </a:p>
          <a:p>
            <a:endParaRPr lang="en-US" dirty="0"/>
          </a:p>
        </p:txBody>
      </p:sp>
      <p:sp>
        <p:nvSpPr>
          <p:cNvPr id="4" name="عنصر نائب لرقم الشريحة 3"/>
          <p:cNvSpPr>
            <a:spLocks noGrp="1"/>
          </p:cNvSpPr>
          <p:nvPr>
            <p:ph type="sldNum" sz="quarter" idx="12"/>
          </p:nvPr>
        </p:nvSpPr>
        <p:spPr/>
        <p:txBody>
          <a:bodyPr/>
          <a:lstStyle/>
          <a:p>
            <a:fld id="{9CF203CC-58D8-4E3F-A3D9-89F386C2F459}" type="slidenum">
              <a:rPr lang="en-US" smtClean="0"/>
              <a:t>48</a:t>
            </a:fld>
            <a:endParaRPr lang="en-US"/>
          </a:p>
        </p:txBody>
      </p:sp>
    </p:spTree>
    <p:extLst>
      <p:ext uri="{BB962C8B-B14F-4D97-AF65-F5344CB8AC3E}">
        <p14:creationId xmlns:p14="http://schemas.microsoft.com/office/powerpoint/2010/main" val="2011853851"/>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ctrTitle"/>
          </p:nvPr>
        </p:nvSpPr>
        <p:spPr>
          <a:xfrm>
            <a:off x="0" y="0"/>
            <a:ext cx="9144000" cy="1622425"/>
          </a:xfrm>
          <a:solidFill>
            <a:srgbClr val="92D050"/>
          </a:solidFill>
        </p:spPr>
        <p:txBody>
          <a:bodyPr/>
          <a:lstStyle/>
          <a:p>
            <a:r>
              <a:rPr lang="en-US" b="1" dirty="0"/>
              <a:t>Class : </a:t>
            </a:r>
            <a:r>
              <a:rPr lang="en-US" b="1" dirty="0" err="1"/>
              <a:t>Branchiopoda</a:t>
            </a:r>
            <a:r>
              <a:rPr lang="en-US" b="1" dirty="0"/>
              <a:t> </a:t>
            </a:r>
            <a:r>
              <a:rPr lang="ar-SA" b="1" dirty="0"/>
              <a:t> </a:t>
            </a:r>
            <a:r>
              <a:rPr lang="ar-SA" b="1" dirty="0" err="1"/>
              <a:t>غلصمية</a:t>
            </a:r>
            <a:r>
              <a:rPr lang="ar-SA" b="1" dirty="0"/>
              <a:t> الاقدام </a:t>
            </a:r>
            <a:r>
              <a:rPr lang="en-US" dirty="0"/>
              <a:t/>
            </a:r>
            <a:br>
              <a:rPr lang="en-US" dirty="0"/>
            </a:br>
            <a:endParaRPr lang="en-US" dirty="0"/>
          </a:p>
        </p:txBody>
      </p:sp>
      <p:sp>
        <p:nvSpPr>
          <p:cNvPr id="3" name="عنوان فرعي 2"/>
          <p:cNvSpPr>
            <a:spLocks noGrp="1"/>
          </p:cNvSpPr>
          <p:nvPr>
            <p:ph type="subTitle" idx="1"/>
          </p:nvPr>
        </p:nvSpPr>
        <p:spPr>
          <a:xfrm>
            <a:off x="0" y="1600200"/>
            <a:ext cx="9144000" cy="5257800"/>
          </a:xfrm>
        </p:spPr>
        <p:txBody>
          <a:bodyPr>
            <a:normAutofit fontScale="85000" lnSpcReduction="20000"/>
          </a:bodyPr>
          <a:lstStyle/>
          <a:p>
            <a:pPr algn="l"/>
            <a:r>
              <a:rPr lang="en-US" sz="3800" dirty="0">
                <a:solidFill>
                  <a:srgbClr val="FFC000"/>
                </a:solidFill>
              </a:rPr>
              <a:t>Distinguishing features of </a:t>
            </a:r>
            <a:r>
              <a:rPr lang="en-US" sz="3800" dirty="0" err="1">
                <a:solidFill>
                  <a:srgbClr val="FFC000"/>
                </a:solidFill>
              </a:rPr>
              <a:t>branchiopoda</a:t>
            </a:r>
            <a:r>
              <a:rPr lang="en-US" sz="3800" dirty="0">
                <a:solidFill>
                  <a:srgbClr val="FFC000"/>
                </a:solidFill>
              </a:rPr>
              <a:t> include:</a:t>
            </a:r>
          </a:p>
          <a:p>
            <a:pPr marL="514350" lvl="0" indent="-514350" algn="l">
              <a:buFont typeface="+mj-lt"/>
              <a:buAutoNum type="arabicPeriod"/>
            </a:pPr>
            <a:r>
              <a:rPr lang="en-US" sz="4100" u="sng" dirty="0" err="1">
                <a:solidFill>
                  <a:schemeClr val="tx1"/>
                </a:solidFill>
              </a:rPr>
              <a:t>Leaflike</a:t>
            </a:r>
            <a:r>
              <a:rPr lang="en-US" sz="4100" u="sng" dirty="0">
                <a:solidFill>
                  <a:schemeClr val="tx1"/>
                </a:solidFill>
              </a:rPr>
              <a:t> or </a:t>
            </a:r>
            <a:r>
              <a:rPr lang="en-US" sz="4100" u="sng" dirty="0" err="1">
                <a:solidFill>
                  <a:schemeClr val="tx1"/>
                </a:solidFill>
              </a:rPr>
              <a:t>phylopodous</a:t>
            </a:r>
            <a:r>
              <a:rPr lang="en-US" sz="4100" u="sng" dirty="0">
                <a:solidFill>
                  <a:schemeClr val="tx1"/>
                </a:solidFill>
              </a:rPr>
              <a:t> thoracic  appendages serves as </a:t>
            </a:r>
            <a:r>
              <a:rPr lang="en-US" sz="4100" u="sng" dirty="0" smtClean="0">
                <a:solidFill>
                  <a:schemeClr val="tx1"/>
                </a:solidFill>
              </a:rPr>
              <a:t>a gill </a:t>
            </a:r>
            <a:r>
              <a:rPr lang="en-US" sz="4100" u="sng" dirty="0">
                <a:solidFill>
                  <a:schemeClr val="tx1"/>
                </a:solidFill>
              </a:rPr>
              <a:t>hence the name </a:t>
            </a:r>
            <a:r>
              <a:rPr lang="en-US" sz="4100" u="sng" dirty="0" err="1">
                <a:solidFill>
                  <a:schemeClr val="tx1"/>
                </a:solidFill>
              </a:rPr>
              <a:t>branchiopoda</a:t>
            </a:r>
            <a:r>
              <a:rPr lang="en-US" sz="4100" u="sng" dirty="0">
                <a:solidFill>
                  <a:schemeClr val="tx1"/>
                </a:solidFill>
              </a:rPr>
              <a:t> ( gill feet)</a:t>
            </a:r>
            <a:endParaRPr lang="en-US" sz="4100" dirty="0">
              <a:solidFill>
                <a:schemeClr val="tx1"/>
              </a:solidFill>
            </a:endParaRPr>
          </a:p>
          <a:p>
            <a:pPr marL="514350" lvl="0" indent="-514350" algn="l">
              <a:buFont typeface="+mj-lt"/>
              <a:buAutoNum type="arabicPeriod"/>
            </a:pPr>
            <a:r>
              <a:rPr lang="en-US" sz="4100" dirty="0">
                <a:solidFill>
                  <a:schemeClr val="tx1"/>
                </a:solidFill>
              </a:rPr>
              <a:t>A small body (0.25mm-10cm long)</a:t>
            </a:r>
          </a:p>
          <a:p>
            <a:pPr marL="514350" lvl="0" indent="-514350" algn="l">
              <a:buFont typeface="+mj-lt"/>
              <a:buAutoNum type="arabicPeriod"/>
            </a:pPr>
            <a:r>
              <a:rPr lang="en-US" sz="4100" dirty="0">
                <a:solidFill>
                  <a:schemeClr val="tx1"/>
                </a:solidFill>
              </a:rPr>
              <a:t>Paired compound eyes, single eye.</a:t>
            </a:r>
          </a:p>
          <a:p>
            <a:pPr marL="514350" lvl="0" indent="-514350" algn="l">
              <a:buFont typeface="+mj-lt"/>
              <a:buAutoNum type="arabicPeriod"/>
            </a:pPr>
            <a:r>
              <a:rPr lang="en-US" sz="4100" dirty="0">
                <a:solidFill>
                  <a:schemeClr val="tx1"/>
                </a:solidFill>
              </a:rPr>
              <a:t>Simple mouth part.</a:t>
            </a:r>
          </a:p>
          <a:p>
            <a:pPr marL="514350" lvl="0" indent="-514350" algn="l">
              <a:buFont typeface="+mj-lt"/>
              <a:buAutoNum type="arabicPeriod"/>
            </a:pPr>
            <a:r>
              <a:rPr lang="en-US" sz="4100" u="sng" dirty="0">
                <a:solidFill>
                  <a:schemeClr val="tx1"/>
                </a:solidFill>
              </a:rPr>
              <a:t>  branchiopods use their leaf-like appendages for feeding , locomotion, and respiration</a:t>
            </a:r>
            <a:endParaRPr lang="en-US" sz="4100" dirty="0">
              <a:solidFill>
                <a:schemeClr val="tx1"/>
              </a:solidFill>
            </a:endParaRPr>
          </a:p>
          <a:p>
            <a:r>
              <a:rPr lang="en-US" b="1" dirty="0"/>
              <a:t> </a:t>
            </a:r>
            <a:endParaRPr lang="en-US" dirty="0"/>
          </a:p>
          <a:p>
            <a:r>
              <a:rPr lang="en-US" b="1" dirty="0"/>
              <a:t> </a:t>
            </a:r>
            <a:endParaRPr lang="en-US" dirty="0"/>
          </a:p>
          <a:p>
            <a:endParaRPr lang="en-US" dirty="0"/>
          </a:p>
        </p:txBody>
      </p:sp>
      <p:sp>
        <p:nvSpPr>
          <p:cNvPr id="4" name="عنصر نائب لرقم الشريحة 3"/>
          <p:cNvSpPr>
            <a:spLocks noGrp="1"/>
          </p:cNvSpPr>
          <p:nvPr>
            <p:ph type="sldNum" sz="quarter" idx="12"/>
          </p:nvPr>
        </p:nvSpPr>
        <p:spPr/>
        <p:txBody>
          <a:bodyPr/>
          <a:lstStyle/>
          <a:p>
            <a:fld id="{9CF203CC-58D8-4E3F-A3D9-89F386C2F459}" type="slidenum">
              <a:rPr lang="en-US" smtClean="0"/>
              <a:t>49</a:t>
            </a:fld>
            <a:endParaRPr lang="en-US"/>
          </a:p>
        </p:txBody>
      </p:sp>
    </p:spTree>
    <p:extLst>
      <p:ext uri="{BB962C8B-B14F-4D97-AF65-F5344CB8AC3E}">
        <p14:creationId xmlns:p14="http://schemas.microsoft.com/office/powerpoint/2010/main" val="30161994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ctrTitle"/>
          </p:nvPr>
        </p:nvSpPr>
        <p:spPr>
          <a:xfrm>
            <a:off x="256308" y="304801"/>
            <a:ext cx="8201891" cy="1142999"/>
          </a:xfrm>
        </p:spPr>
        <p:txBody>
          <a:bodyPr/>
          <a:lstStyle/>
          <a:p>
            <a:r>
              <a:rPr lang="en-US" b="1" dirty="0">
                <a:solidFill>
                  <a:srgbClr val="FF0000"/>
                </a:solidFill>
              </a:rPr>
              <a:t>Class </a:t>
            </a:r>
            <a:r>
              <a:rPr lang="en-US" b="1" dirty="0" err="1" smtClean="0">
                <a:solidFill>
                  <a:srgbClr val="FF0000"/>
                </a:solidFill>
              </a:rPr>
              <a:t>Monogononta</a:t>
            </a:r>
            <a:r>
              <a:rPr lang="en-US" b="1" dirty="0" smtClean="0">
                <a:solidFill>
                  <a:srgbClr val="FF0000"/>
                </a:solidFill>
              </a:rPr>
              <a:t> :</a:t>
            </a:r>
            <a:r>
              <a:rPr lang="en-US" b="1" i="1" dirty="0">
                <a:solidFill>
                  <a:srgbClr val="FF0000"/>
                </a:solidFill>
              </a:rPr>
              <a:t> </a:t>
            </a:r>
            <a:r>
              <a:rPr lang="en-US" b="1" i="1" dirty="0" err="1">
                <a:solidFill>
                  <a:srgbClr val="FF0000"/>
                </a:solidFill>
              </a:rPr>
              <a:t>Brachionus</a:t>
            </a:r>
            <a:endParaRPr lang="en-US" dirty="0"/>
          </a:p>
        </p:txBody>
      </p:sp>
      <p:pic>
        <p:nvPicPr>
          <p:cNvPr id="18434" name="Picture 2" descr="tumblr_mwj0wuRBJH1rhb9f5o3_r1_1280.jpg (690×67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6254" y="1524000"/>
            <a:ext cx="4724400" cy="5105400"/>
          </a:xfrm>
          <a:prstGeom prst="rect">
            <a:avLst/>
          </a:prstGeom>
          <a:noFill/>
          <a:extLst>
            <a:ext uri="{909E8E84-426E-40DD-AFC4-6F175D3DCCD1}">
              <a14:hiddenFill xmlns:a14="http://schemas.microsoft.com/office/drawing/2010/main">
                <a:solidFill>
                  <a:srgbClr val="FFFFFF"/>
                </a:solidFill>
              </a14:hiddenFill>
            </a:ext>
          </a:extLst>
        </p:spPr>
      </p:pic>
      <p:pic>
        <p:nvPicPr>
          <p:cNvPr id="18436" name="Picture 4" descr="Brachionus+plicatilis.jpg (685×510)"/>
          <p:cNvPicPr>
            <a:picLocks noChangeAspect="1" noChangeArrowheads="1"/>
          </p:cNvPicPr>
          <p:nvPr/>
        </p:nvPicPr>
        <p:blipFill rotWithShape="1">
          <a:blip r:embed="rId3">
            <a:extLst>
              <a:ext uri="{28A0092B-C50C-407E-A947-70E740481C1C}">
                <a14:useLocalDpi xmlns:a14="http://schemas.microsoft.com/office/drawing/2010/main" val="0"/>
              </a:ext>
            </a:extLst>
          </a:blip>
          <a:srcRect l="27499" t="4705" r="13682" b="891"/>
          <a:stretch/>
        </p:blipFill>
        <p:spPr bwMode="auto">
          <a:xfrm>
            <a:off x="4925290" y="1676401"/>
            <a:ext cx="3837709" cy="4613564"/>
          </a:xfrm>
          <a:prstGeom prst="rect">
            <a:avLst/>
          </a:prstGeom>
          <a:noFill/>
          <a:extLst>
            <a:ext uri="{909E8E84-426E-40DD-AFC4-6F175D3DCCD1}">
              <a14:hiddenFill xmlns:a14="http://schemas.microsoft.com/office/drawing/2010/main">
                <a:solidFill>
                  <a:srgbClr val="FFFFFF"/>
                </a:solidFill>
              </a14:hiddenFill>
            </a:ext>
          </a:extLst>
        </p:spPr>
      </p:pic>
      <p:sp>
        <p:nvSpPr>
          <p:cNvPr id="6" name="مستطيل 5"/>
          <p:cNvSpPr/>
          <p:nvPr/>
        </p:nvSpPr>
        <p:spPr>
          <a:xfrm>
            <a:off x="4925290" y="6061365"/>
            <a:ext cx="1018309" cy="457200"/>
          </a:xfrm>
          <a:prstGeom prst="rect">
            <a:avLst/>
          </a:prstGeom>
          <a:solidFill>
            <a:schemeClr val="accent1">
              <a:alpha val="96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A live </a:t>
            </a:r>
            <a:endParaRPr lang="en-US" dirty="0">
              <a:solidFill>
                <a:schemeClr val="tx1"/>
              </a:solidFill>
            </a:endParaRPr>
          </a:p>
        </p:txBody>
      </p:sp>
      <p:sp>
        <p:nvSpPr>
          <p:cNvPr id="9" name="عنصر نائب لرقم الشريحة 8"/>
          <p:cNvSpPr>
            <a:spLocks noGrp="1"/>
          </p:cNvSpPr>
          <p:nvPr>
            <p:ph type="sldNum" sz="quarter" idx="12"/>
          </p:nvPr>
        </p:nvSpPr>
        <p:spPr/>
        <p:txBody>
          <a:bodyPr/>
          <a:lstStyle/>
          <a:p>
            <a:fld id="{9CF203CC-58D8-4E3F-A3D9-89F386C2F459}" type="slidenum">
              <a:rPr lang="en-US" smtClean="0"/>
              <a:t>5</a:t>
            </a:fld>
            <a:endParaRPr lang="en-US"/>
          </a:p>
        </p:txBody>
      </p:sp>
    </p:spTree>
    <p:extLst>
      <p:ext uri="{BB962C8B-B14F-4D97-AF65-F5344CB8AC3E}">
        <p14:creationId xmlns:p14="http://schemas.microsoft.com/office/powerpoint/2010/main" val="1382144488"/>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76200" y="76200"/>
            <a:ext cx="9067800" cy="1341438"/>
          </a:xfrm>
          <a:solidFill>
            <a:srgbClr val="92D050"/>
          </a:solidFill>
        </p:spPr>
        <p:txBody>
          <a:bodyPr>
            <a:noAutofit/>
          </a:bodyPr>
          <a:lstStyle/>
          <a:p>
            <a:r>
              <a:rPr lang="en-US" sz="2800" b="1" dirty="0"/>
              <a:t>Order : </a:t>
            </a:r>
            <a:r>
              <a:rPr lang="en-US" sz="2800" b="1" dirty="0" err="1"/>
              <a:t>Anotostraca</a:t>
            </a:r>
            <a:r>
              <a:rPr lang="en-US" sz="2800" b="1" dirty="0"/>
              <a:t> </a:t>
            </a:r>
            <a:r>
              <a:rPr lang="ar-SA" sz="2800" b="1" dirty="0" err="1"/>
              <a:t>اللادرعيات</a:t>
            </a:r>
            <a:r>
              <a:rPr lang="ar-SA" sz="2800" b="1" dirty="0"/>
              <a:t> </a:t>
            </a:r>
            <a:r>
              <a:rPr lang="en-US" sz="2800" dirty="0"/>
              <a:t/>
            </a:r>
            <a:br>
              <a:rPr lang="en-US" sz="2800" dirty="0"/>
            </a:br>
            <a:r>
              <a:rPr lang="en-US" sz="2800" b="1" dirty="0"/>
              <a:t>Genus  </a:t>
            </a:r>
            <a:r>
              <a:rPr lang="en-US" sz="2800" b="1" i="1" dirty="0" err="1"/>
              <a:t>Artemia</a:t>
            </a:r>
            <a:r>
              <a:rPr lang="en-US" sz="2800" b="1" i="1" dirty="0"/>
              <a:t>  saline</a:t>
            </a:r>
            <a:r>
              <a:rPr lang="en-US" sz="2800" b="1" dirty="0"/>
              <a:t> ( fairy shrimp ).</a:t>
            </a:r>
            <a:r>
              <a:rPr lang="en-US" sz="2800" dirty="0"/>
              <a:t> </a:t>
            </a:r>
            <a:r>
              <a:rPr lang="ar-IQ" sz="2800" b="1" dirty="0" err="1"/>
              <a:t>ارتيميا</a:t>
            </a:r>
            <a:r>
              <a:rPr lang="en-US" sz="2800" dirty="0"/>
              <a:t/>
            </a:r>
            <a:br>
              <a:rPr lang="en-US" sz="2800" dirty="0"/>
            </a:br>
            <a:endParaRPr lang="en-US" sz="2800" dirty="0"/>
          </a:p>
        </p:txBody>
      </p:sp>
      <p:sp>
        <p:nvSpPr>
          <p:cNvPr id="3" name="عنصر نائب للمحتوى 2"/>
          <p:cNvSpPr>
            <a:spLocks noGrp="1"/>
          </p:cNvSpPr>
          <p:nvPr>
            <p:ph idx="1"/>
          </p:nvPr>
        </p:nvSpPr>
        <p:spPr>
          <a:xfrm>
            <a:off x="0" y="1600200"/>
            <a:ext cx="8915400" cy="5257800"/>
          </a:xfrm>
        </p:spPr>
        <p:txBody>
          <a:bodyPr>
            <a:normAutofit fontScale="70000" lnSpcReduction="20000"/>
          </a:bodyPr>
          <a:lstStyle/>
          <a:p>
            <a:pPr marL="0" indent="0">
              <a:buNone/>
            </a:pPr>
            <a:r>
              <a:rPr lang="en-US" sz="3400" b="1" u="sng" dirty="0" smtClean="0">
                <a:solidFill>
                  <a:srgbClr val="FF0000"/>
                </a:solidFill>
              </a:rPr>
              <a:t>Ecology </a:t>
            </a:r>
            <a:r>
              <a:rPr lang="en-US" sz="3400" b="1" u="sng" dirty="0">
                <a:solidFill>
                  <a:srgbClr val="FF0000"/>
                </a:solidFill>
              </a:rPr>
              <a:t>:</a:t>
            </a:r>
            <a:endParaRPr lang="en-US" sz="3400" u="sng" dirty="0">
              <a:solidFill>
                <a:srgbClr val="FF0000"/>
              </a:solidFill>
            </a:endParaRPr>
          </a:p>
          <a:p>
            <a:pPr marL="0" indent="0">
              <a:buNone/>
            </a:pPr>
            <a:r>
              <a:rPr lang="en-US" dirty="0"/>
              <a:t>known as </a:t>
            </a:r>
            <a:r>
              <a:rPr lang="en-US" b="1" dirty="0"/>
              <a:t>brine shrimp</a:t>
            </a:r>
            <a:r>
              <a:rPr lang="en-US" i="1" dirty="0"/>
              <a:t> ,</a:t>
            </a:r>
            <a:r>
              <a:rPr lang="en-US" dirty="0"/>
              <a:t> are found worldwide in inland saltwater lakes, but not in oceans. </a:t>
            </a:r>
            <a:r>
              <a:rPr lang="en-US" b="1" i="1" dirty="0" err="1"/>
              <a:t>Artemia</a:t>
            </a:r>
            <a:r>
              <a:rPr lang="en-US" b="1" dirty="0"/>
              <a:t> </a:t>
            </a:r>
            <a:r>
              <a:rPr lang="en-US" dirty="0"/>
              <a:t>are able to avoid cohabiting with most types of predators, such as fish, by their ability to live in waters of very high salinity (up to 25%). </a:t>
            </a:r>
          </a:p>
          <a:p>
            <a:pPr marL="0" indent="0">
              <a:buNone/>
            </a:pPr>
            <a:r>
              <a:rPr lang="en-US" b="1" dirty="0">
                <a:solidFill>
                  <a:srgbClr val="FF0000"/>
                </a:solidFill>
              </a:rPr>
              <a:t>Morphology :</a:t>
            </a:r>
            <a:endParaRPr lang="en-US" dirty="0">
              <a:solidFill>
                <a:srgbClr val="FF0000"/>
              </a:solidFill>
            </a:endParaRPr>
          </a:p>
          <a:p>
            <a:pPr marL="0" indent="0">
              <a:buNone/>
            </a:pPr>
            <a:r>
              <a:rPr lang="en-US" dirty="0"/>
              <a:t>The body of </a:t>
            </a:r>
            <a:r>
              <a:rPr lang="en-US" i="1" dirty="0" err="1"/>
              <a:t>Artemia</a:t>
            </a:r>
            <a:r>
              <a:rPr lang="en-US" dirty="0"/>
              <a:t> is divided into head, </a:t>
            </a:r>
            <a:r>
              <a:rPr lang="en-US" u="sng" dirty="0">
                <a:hlinkClick r:id="rId2" tooltip="Thorax"/>
              </a:rPr>
              <a:t>thorax</a:t>
            </a:r>
            <a:r>
              <a:rPr lang="en-US" dirty="0"/>
              <a:t>, and abdomen. The entire body is covered with a thin, flexible </a:t>
            </a:r>
            <a:r>
              <a:rPr lang="en-US" u="sng" dirty="0">
                <a:hlinkClick r:id="rId3" tooltip="Exoskeleton"/>
              </a:rPr>
              <a:t>exoskeleton</a:t>
            </a:r>
            <a:r>
              <a:rPr lang="en-US" dirty="0"/>
              <a:t> of chitin , that have no carapace.  In female </a:t>
            </a:r>
            <a:r>
              <a:rPr lang="en-US" i="1" dirty="0" err="1"/>
              <a:t>Artemia</a:t>
            </a:r>
            <a:r>
              <a:rPr lang="en-US" dirty="0"/>
              <a:t> a </a:t>
            </a:r>
            <a:r>
              <a:rPr lang="en-US" u="sng" dirty="0" err="1">
                <a:hlinkClick r:id="rId4" tooltip="Ecdysis"/>
              </a:rPr>
              <a:t>moult</a:t>
            </a:r>
            <a:r>
              <a:rPr lang="en-US" dirty="0"/>
              <a:t> precedes every </a:t>
            </a:r>
            <a:r>
              <a:rPr lang="en-US" u="sng" dirty="0">
                <a:hlinkClick r:id="rId5" tooltip="Ovulation"/>
              </a:rPr>
              <a:t>ovulation</a:t>
            </a:r>
            <a:r>
              <a:rPr lang="en-US" dirty="0"/>
              <a:t> .Their blood contains the pigment </a:t>
            </a:r>
            <a:r>
              <a:rPr lang="en-US" u="sng" dirty="0" err="1">
                <a:hlinkClick r:id="rId6" tooltip="Haemoglobin"/>
              </a:rPr>
              <a:t>haemoglobin</a:t>
            </a:r>
            <a:r>
              <a:rPr lang="en-US" dirty="0"/>
              <a:t>,. Males differ from females by having the </a:t>
            </a:r>
            <a:r>
              <a:rPr lang="en-US" b="1" dirty="0"/>
              <a:t>second </a:t>
            </a:r>
            <a:r>
              <a:rPr lang="en-US" b="1" u="sng" dirty="0">
                <a:hlinkClick r:id="rId7" tooltip="Antenna (biology)"/>
              </a:rPr>
              <a:t>antennae</a:t>
            </a:r>
            <a:r>
              <a:rPr lang="en-US" b="1" dirty="0"/>
              <a:t> markedly enlarged, and modified into clasping organs used in mating</a:t>
            </a:r>
            <a:r>
              <a:rPr lang="en-US" dirty="0"/>
              <a:t> ,They are easy to distinguish from all other branchiopods because they swim upside down with their legs extending upwards, elongate body and distinct head region. They have a pair of stalk compound eyes , median eye  and 11,7 or 19 pairs of thoracic legs. the abdomen is narrow, and devoid of appendages.</a:t>
            </a:r>
          </a:p>
          <a:p>
            <a:pPr marL="0" indent="0">
              <a:buNone/>
            </a:pPr>
            <a:r>
              <a:rPr lang="en-US" dirty="0" smtClean="0"/>
              <a:t>  </a:t>
            </a:r>
            <a:endParaRPr lang="en-US" dirty="0"/>
          </a:p>
          <a:p>
            <a:endParaRPr lang="en-US" dirty="0"/>
          </a:p>
        </p:txBody>
      </p:sp>
      <p:sp>
        <p:nvSpPr>
          <p:cNvPr id="4" name="عنصر نائب لرقم الشريحة 3"/>
          <p:cNvSpPr>
            <a:spLocks noGrp="1"/>
          </p:cNvSpPr>
          <p:nvPr>
            <p:ph type="sldNum" sz="quarter" idx="12"/>
          </p:nvPr>
        </p:nvSpPr>
        <p:spPr/>
        <p:txBody>
          <a:bodyPr/>
          <a:lstStyle/>
          <a:p>
            <a:fld id="{9CF203CC-58D8-4E3F-A3D9-89F386C2F459}" type="slidenum">
              <a:rPr lang="en-US" smtClean="0"/>
              <a:t>50</a:t>
            </a:fld>
            <a:endParaRPr lang="en-US"/>
          </a:p>
        </p:txBody>
      </p:sp>
    </p:spTree>
    <p:extLst>
      <p:ext uri="{BB962C8B-B14F-4D97-AF65-F5344CB8AC3E}">
        <p14:creationId xmlns:p14="http://schemas.microsoft.com/office/powerpoint/2010/main" val="767024809"/>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عنصر نائب لرقم الشريحة 3"/>
          <p:cNvSpPr>
            <a:spLocks noGrp="1"/>
          </p:cNvSpPr>
          <p:nvPr>
            <p:ph type="sldNum" sz="quarter" idx="12"/>
          </p:nvPr>
        </p:nvSpPr>
        <p:spPr/>
        <p:txBody>
          <a:bodyPr/>
          <a:lstStyle/>
          <a:p>
            <a:fld id="{9CF203CC-58D8-4E3F-A3D9-89F386C2F459}" type="slidenum">
              <a:rPr lang="en-US" smtClean="0"/>
              <a:t>51</a:t>
            </a:fld>
            <a:endParaRPr lang="en-US"/>
          </a:p>
        </p:txBody>
      </p:sp>
      <p:pic>
        <p:nvPicPr>
          <p:cNvPr id="5" name="صورة 4" descr="image011.jpg (500×254)"/>
          <p:cNvPicPr/>
          <p:nvPr/>
        </p:nvPicPr>
        <p:blipFill>
          <a:blip r:embed="rId2">
            <a:extLst>
              <a:ext uri="{28A0092B-C50C-407E-A947-70E740481C1C}">
                <a14:useLocalDpi xmlns:a14="http://schemas.microsoft.com/office/drawing/2010/main" val="0"/>
              </a:ext>
            </a:extLst>
          </a:blip>
          <a:srcRect/>
          <a:stretch>
            <a:fillRect/>
          </a:stretch>
        </p:blipFill>
        <p:spPr bwMode="auto">
          <a:xfrm rot="5400000">
            <a:off x="1028700" y="-876300"/>
            <a:ext cx="6934200" cy="8991600"/>
          </a:xfrm>
          <a:prstGeom prst="rect">
            <a:avLst/>
          </a:prstGeom>
          <a:noFill/>
          <a:ln>
            <a:noFill/>
          </a:ln>
        </p:spPr>
      </p:pic>
    </p:spTree>
    <p:extLst>
      <p:ext uri="{BB962C8B-B14F-4D97-AF65-F5344CB8AC3E}">
        <p14:creationId xmlns:p14="http://schemas.microsoft.com/office/powerpoint/2010/main" val="3749059448"/>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ctrTitle"/>
          </p:nvPr>
        </p:nvSpPr>
        <p:spPr>
          <a:xfrm>
            <a:off x="0" y="0"/>
            <a:ext cx="9144000" cy="1622425"/>
          </a:xfrm>
          <a:solidFill>
            <a:srgbClr val="FFFF00"/>
          </a:solidFill>
        </p:spPr>
        <p:txBody>
          <a:bodyPr/>
          <a:lstStyle/>
          <a:p>
            <a:r>
              <a:rPr lang="en-US" b="1" dirty="0">
                <a:solidFill>
                  <a:srgbClr val="FF0000"/>
                </a:solidFill>
              </a:rPr>
              <a:t>Reproduction of </a:t>
            </a:r>
            <a:r>
              <a:rPr lang="en-US" b="1" i="1" dirty="0" err="1">
                <a:solidFill>
                  <a:srgbClr val="FF0000"/>
                </a:solidFill>
              </a:rPr>
              <a:t>Artemia</a:t>
            </a:r>
            <a:r>
              <a:rPr lang="en-US" b="1" i="1" dirty="0">
                <a:solidFill>
                  <a:srgbClr val="FF0000"/>
                </a:solidFill>
              </a:rPr>
              <a:t> </a:t>
            </a:r>
            <a:r>
              <a:rPr lang="en-US" b="1" dirty="0">
                <a:solidFill>
                  <a:srgbClr val="FF0000"/>
                </a:solidFill>
              </a:rPr>
              <a:t> </a:t>
            </a:r>
            <a:r>
              <a:rPr lang="en-US" b="1" dirty="0"/>
              <a:t>:</a:t>
            </a:r>
            <a:endParaRPr lang="en-US" dirty="0"/>
          </a:p>
        </p:txBody>
      </p:sp>
      <p:sp>
        <p:nvSpPr>
          <p:cNvPr id="4" name="عنصر نائب لرقم الشريحة 3"/>
          <p:cNvSpPr>
            <a:spLocks noGrp="1"/>
          </p:cNvSpPr>
          <p:nvPr>
            <p:ph type="sldNum" sz="quarter" idx="12"/>
          </p:nvPr>
        </p:nvSpPr>
        <p:spPr/>
        <p:txBody>
          <a:bodyPr/>
          <a:lstStyle/>
          <a:p>
            <a:fld id="{9CF203CC-58D8-4E3F-A3D9-89F386C2F459}" type="slidenum">
              <a:rPr lang="en-US" smtClean="0"/>
              <a:t>52</a:t>
            </a:fld>
            <a:endParaRPr lang="en-US"/>
          </a:p>
        </p:txBody>
      </p:sp>
      <p:pic>
        <p:nvPicPr>
          <p:cNvPr id="5" name="صورة 4" descr="6ae840eb6fa3822f524256e705f15eb7.jpg (564×562)"/>
          <p:cNvPicPr/>
          <p:nvPr/>
        </p:nvPicPr>
        <p:blipFill>
          <a:blip r:embed="rId2">
            <a:extLst>
              <a:ext uri="{28A0092B-C50C-407E-A947-70E740481C1C}">
                <a14:useLocalDpi xmlns:a14="http://schemas.microsoft.com/office/drawing/2010/main" val="0"/>
              </a:ext>
            </a:extLst>
          </a:blip>
          <a:srcRect/>
          <a:stretch>
            <a:fillRect/>
          </a:stretch>
        </p:blipFill>
        <p:spPr bwMode="auto">
          <a:xfrm>
            <a:off x="0" y="1676400"/>
            <a:ext cx="9144000" cy="5181600"/>
          </a:xfrm>
          <a:prstGeom prst="rect">
            <a:avLst/>
          </a:prstGeom>
          <a:noFill/>
          <a:ln>
            <a:noFill/>
          </a:ln>
        </p:spPr>
      </p:pic>
    </p:spTree>
    <p:extLst>
      <p:ext uri="{BB962C8B-B14F-4D97-AF65-F5344CB8AC3E}">
        <p14:creationId xmlns:p14="http://schemas.microsoft.com/office/powerpoint/2010/main" val="1354452934"/>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0" y="0"/>
            <a:ext cx="9144000" cy="1417638"/>
          </a:xfrm>
          <a:solidFill>
            <a:srgbClr val="FFFF00"/>
          </a:solidFill>
        </p:spPr>
        <p:txBody>
          <a:bodyPr>
            <a:noAutofit/>
          </a:bodyPr>
          <a:lstStyle/>
          <a:p>
            <a:pPr algn="l"/>
            <a:r>
              <a:rPr lang="en-US" sz="2800" b="1" dirty="0">
                <a:solidFill>
                  <a:srgbClr val="FF0000"/>
                </a:solidFill>
              </a:rPr>
              <a:t>Order  : </a:t>
            </a:r>
            <a:r>
              <a:rPr lang="en-US" sz="2800" b="1" dirty="0" err="1">
                <a:solidFill>
                  <a:srgbClr val="FF0000"/>
                </a:solidFill>
              </a:rPr>
              <a:t>Cladocera</a:t>
            </a:r>
            <a:r>
              <a:rPr lang="en-US" sz="2800" b="1" dirty="0">
                <a:solidFill>
                  <a:srgbClr val="FF0000"/>
                </a:solidFill>
              </a:rPr>
              <a:t> </a:t>
            </a:r>
            <a:r>
              <a:rPr lang="ar-SA" sz="2800" b="1" dirty="0">
                <a:solidFill>
                  <a:srgbClr val="FF0000"/>
                </a:solidFill>
              </a:rPr>
              <a:t> متفرعة </a:t>
            </a:r>
            <a:r>
              <a:rPr lang="ar-SA" sz="2800" b="1" dirty="0" err="1">
                <a:solidFill>
                  <a:srgbClr val="FF0000"/>
                </a:solidFill>
              </a:rPr>
              <a:t>اللوامس</a:t>
            </a:r>
            <a:r>
              <a:rPr lang="ar-SA" sz="2800" b="1" dirty="0">
                <a:solidFill>
                  <a:srgbClr val="FF0000"/>
                </a:solidFill>
              </a:rPr>
              <a:t> </a:t>
            </a:r>
            <a:r>
              <a:rPr lang="en-US" sz="2800" dirty="0">
                <a:solidFill>
                  <a:srgbClr val="FF0000"/>
                </a:solidFill>
              </a:rPr>
              <a:t/>
            </a:r>
            <a:br>
              <a:rPr lang="en-US" sz="2800" dirty="0">
                <a:solidFill>
                  <a:srgbClr val="FF0000"/>
                </a:solidFill>
              </a:rPr>
            </a:br>
            <a:r>
              <a:rPr lang="en-US" sz="2800" b="1" dirty="0">
                <a:solidFill>
                  <a:srgbClr val="FF0000"/>
                </a:solidFill>
              </a:rPr>
              <a:t>Family : </a:t>
            </a:r>
            <a:r>
              <a:rPr lang="en-US" sz="2800" b="1" dirty="0" err="1">
                <a:solidFill>
                  <a:srgbClr val="FF0000"/>
                </a:solidFill>
              </a:rPr>
              <a:t>Daphniidae</a:t>
            </a:r>
            <a:r>
              <a:rPr lang="en-US" sz="2800" dirty="0">
                <a:solidFill>
                  <a:srgbClr val="FF0000"/>
                </a:solidFill>
              </a:rPr>
              <a:t/>
            </a:r>
            <a:br>
              <a:rPr lang="en-US" sz="2800" dirty="0">
                <a:solidFill>
                  <a:srgbClr val="FF0000"/>
                </a:solidFill>
              </a:rPr>
            </a:br>
            <a:r>
              <a:rPr lang="en-US" sz="2800" b="1" dirty="0">
                <a:solidFill>
                  <a:srgbClr val="FF0000"/>
                </a:solidFill>
              </a:rPr>
              <a:t>Genus : </a:t>
            </a:r>
            <a:r>
              <a:rPr lang="en-US" sz="2800" b="1" i="1" dirty="0">
                <a:solidFill>
                  <a:srgbClr val="FF0000"/>
                </a:solidFill>
              </a:rPr>
              <a:t>Daphnia </a:t>
            </a:r>
            <a:r>
              <a:rPr lang="en-US" sz="2800" b="1" i="1" dirty="0" err="1">
                <a:solidFill>
                  <a:srgbClr val="FF0000"/>
                </a:solidFill>
              </a:rPr>
              <a:t>sp</a:t>
            </a:r>
            <a:r>
              <a:rPr lang="en-US" sz="2800" b="1" i="1" dirty="0">
                <a:solidFill>
                  <a:srgbClr val="FF0000"/>
                </a:solidFill>
              </a:rPr>
              <a:t> </a:t>
            </a:r>
            <a:r>
              <a:rPr lang="en-US" sz="2800" b="1" dirty="0">
                <a:solidFill>
                  <a:srgbClr val="FF0000"/>
                </a:solidFill>
              </a:rPr>
              <a:t>( water fleas)</a:t>
            </a:r>
            <a:r>
              <a:rPr lang="ar-SA" sz="2800" b="1" dirty="0" err="1">
                <a:solidFill>
                  <a:srgbClr val="FF0000"/>
                </a:solidFill>
              </a:rPr>
              <a:t>دافنيا</a:t>
            </a:r>
            <a:r>
              <a:rPr lang="ar-SA" sz="2800" b="1" i="1" dirty="0">
                <a:solidFill>
                  <a:srgbClr val="FF0000"/>
                </a:solidFill>
              </a:rPr>
              <a:t> </a:t>
            </a:r>
            <a:r>
              <a:rPr lang="ar-IQ" sz="2800" b="1" dirty="0">
                <a:solidFill>
                  <a:srgbClr val="FF0000"/>
                </a:solidFill>
              </a:rPr>
              <a:t>براغيث الماء</a:t>
            </a:r>
            <a:r>
              <a:rPr lang="ar-IQ" sz="2800" b="1" i="1" dirty="0">
                <a:solidFill>
                  <a:srgbClr val="FF0000"/>
                </a:solidFill>
              </a:rPr>
              <a:t> </a:t>
            </a:r>
            <a:endParaRPr lang="en-US" sz="2800" dirty="0">
              <a:solidFill>
                <a:srgbClr val="FF0000"/>
              </a:solidFill>
            </a:endParaRPr>
          </a:p>
        </p:txBody>
      </p:sp>
      <p:sp>
        <p:nvSpPr>
          <p:cNvPr id="3" name="عنصر نائب للمحتوى 2"/>
          <p:cNvSpPr>
            <a:spLocks noGrp="1"/>
          </p:cNvSpPr>
          <p:nvPr>
            <p:ph idx="1"/>
          </p:nvPr>
        </p:nvSpPr>
        <p:spPr>
          <a:xfrm>
            <a:off x="76200" y="1371600"/>
            <a:ext cx="9067800" cy="5334000"/>
          </a:xfrm>
        </p:spPr>
        <p:txBody>
          <a:bodyPr>
            <a:normAutofit fontScale="25000" lnSpcReduction="20000"/>
          </a:bodyPr>
          <a:lstStyle/>
          <a:p>
            <a:pPr marL="0" indent="0">
              <a:buNone/>
            </a:pPr>
            <a:r>
              <a:rPr lang="en-US" sz="11200" dirty="0"/>
              <a:t>Are enclosed in the carapace but the head is not and extends in front of the carapace, </a:t>
            </a:r>
            <a:r>
              <a:rPr lang="en-US" sz="11200" u="sng" dirty="0"/>
              <a:t>it has </a:t>
            </a:r>
            <a:r>
              <a:rPr lang="en-US" sz="11200" u="sng" dirty="0">
                <a:solidFill>
                  <a:srgbClr val="FF0000"/>
                </a:solidFill>
              </a:rPr>
              <a:t>two pairs of appendages , a pair of large </a:t>
            </a:r>
            <a:r>
              <a:rPr lang="en-US" sz="11200" u="sng" dirty="0" err="1">
                <a:solidFill>
                  <a:srgbClr val="FF0000"/>
                </a:solidFill>
              </a:rPr>
              <a:t>biramous</a:t>
            </a:r>
            <a:r>
              <a:rPr lang="en-US" sz="11200" u="sng" dirty="0">
                <a:solidFill>
                  <a:srgbClr val="FF0000"/>
                </a:solidFill>
              </a:rPr>
              <a:t> antenna and a pair of small antennules</a:t>
            </a:r>
            <a:r>
              <a:rPr lang="en-US" sz="11200" u="sng" dirty="0"/>
              <a:t>. Thorax bears 5 leaf-like </a:t>
            </a:r>
            <a:r>
              <a:rPr lang="en-US" sz="11200" u="sng" dirty="0" err="1"/>
              <a:t>biramous</a:t>
            </a:r>
            <a:r>
              <a:rPr lang="en-US" sz="11200" u="sng" dirty="0"/>
              <a:t> appendages </a:t>
            </a:r>
            <a:r>
              <a:rPr lang="en-US" sz="11200" dirty="0"/>
              <a:t>,they are used for feeding and locomotion. The </a:t>
            </a:r>
            <a:r>
              <a:rPr lang="en-US" sz="11200" dirty="0" err="1"/>
              <a:t>postabdomen</a:t>
            </a:r>
            <a:r>
              <a:rPr lang="en-US" sz="11200" dirty="0"/>
              <a:t> bears two long abdominal seta with terminal claws, the brood chamber is located dorsally in the carapace and is used to hold the eggs until they hatch.</a:t>
            </a:r>
          </a:p>
          <a:p>
            <a:pPr marL="0" indent="0">
              <a:buNone/>
            </a:pPr>
            <a:r>
              <a:rPr lang="en-US" sz="11200" b="1" u="sng" dirty="0">
                <a:solidFill>
                  <a:srgbClr val="FF0000"/>
                </a:solidFill>
              </a:rPr>
              <a:t>The </a:t>
            </a:r>
            <a:r>
              <a:rPr lang="en-US" sz="11200" b="1" u="sng" dirty="0" err="1">
                <a:solidFill>
                  <a:srgbClr val="FF0000"/>
                </a:solidFill>
              </a:rPr>
              <a:t>Cladocerans</a:t>
            </a:r>
            <a:r>
              <a:rPr lang="en-US" sz="11200" b="1" u="sng" dirty="0">
                <a:solidFill>
                  <a:srgbClr val="FF0000"/>
                </a:solidFill>
              </a:rPr>
              <a:t>(</a:t>
            </a:r>
            <a:r>
              <a:rPr lang="ar-IQ" sz="11200" b="1" u="sng" dirty="0">
                <a:solidFill>
                  <a:srgbClr val="FF0000"/>
                </a:solidFill>
              </a:rPr>
              <a:t>متفرعة </a:t>
            </a:r>
            <a:r>
              <a:rPr lang="ar-IQ" sz="11200" b="1" u="sng" dirty="0" err="1">
                <a:solidFill>
                  <a:srgbClr val="FF0000"/>
                </a:solidFill>
              </a:rPr>
              <a:t>اللوامس</a:t>
            </a:r>
            <a:r>
              <a:rPr lang="en-US" sz="11200" b="1" u="sng" dirty="0">
                <a:solidFill>
                  <a:srgbClr val="FF0000"/>
                </a:solidFill>
              </a:rPr>
              <a:t> ) are an important</a:t>
            </a:r>
            <a:r>
              <a:rPr lang="en-US" sz="11200" dirty="0">
                <a:solidFill>
                  <a:srgbClr val="FF0000"/>
                </a:solidFill>
              </a:rPr>
              <a:t> </a:t>
            </a:r>
            <a:r>
              <a:rPr lang="en-US" sz="11200" dirty="0"/>
              <a:t>component of aquatic food-webs; they feed on phytoplankton and are themselves consumed by fish. </a:t>
            </a:r>
            <a:r>
              <a:rPr lang="en-US" sz="11200" dirty="0" err="1"/>
              <a:t>Cladocerans</a:t>
            </a:r>
            <a:r>
              <a:rPr lang="en-US" sz="11200" dirty="0"/>
              <a:t> have attracted much scientific interest , partly because they are easy to </a:t>
            </a:r>
            <a:r>
              <a:rPr lang="en-US" sz="11200" dirty="0" err="1"/>
              <a:t>clture</a:t>
            </a:r>
            <a:r>
              <a:rPr lang="en-US" sz="11200" dirty="0"/>
              <a:t> in the laboratory . they are often used in studies of Animal </a:t>
            </a:r>
            <a:r>
              <a:rPr lang="en-US" sz="11200" dirty="0" err="1"/>
              <a:t>behaviour</a:t>
            </a:r>
            <a:r>
              <a:rPr lang="en-US" sz="11200" dirty="0"/>
              <a:t> ,Functional ,Morphology ,Community ecology , Toxicity test.</a:t>
            </a:r>
          </a:p>
          <a:p>
            <a:pPr marL="0" indent="0">
              <a:buNone/>
            </a:pPr>
            <a:r>
              <a:rPr lang="en-US" sz="11200" b="1" dirty="0"/>
              <a:t> </a:t>
            </a:r>
            <a:endParaRPr lang="en-US" sz="11200" dirty="0"/>
          </a:p>
          <a:p>
            <a:pPr marL="0" indent="0">
              <a:buNone/>
            </a:pPr>
            <a:r>
              <a:rPr lang="en-US" sz="3800" b="1" dirty="0"/>
              <a:t> </a:t>
            </a:r>
            <a:endParaRPr lang="en-US" sz="3800" dirty="0"/>
          </a:p>
          <a:p>
            <a:pPr marL="0" indent="0">
              <a:buNone/>
            </a:pPr>
            <a:r>
              <a:rPr lang="en-US" b="1" dirty="0"/>
              <a:t> </a:t>
            </a:r>
            <a:endParaRPr lang="en-US" dirty="0"/>
          </a:p>
          <a:p>
            <a:pPr marL="0" indent="0">
              <a:buNone/>
            </a:pPr>
            <a:r>
              <a:rPr lang="en-US" b="1" dirty="0"/>
              <a:t> </a:t>
            </a:r>
            <a:endParaRPr lang="en-US" dirty="0"/>
          </a:p>
          <a:p>
            <a:endParaRPr lang="en-US" dirty="0"/>
          </a:p>
        </p:txBody>
      </p:sp>
      <p:sp>
        <p:nvSpPr>
          <p:cNvPr id="4" name="عنصر نائب لرقم الشريحة 3"/>
          <p:cNvSpPr>
            <a:spLocks noGrp="1"/>
          </p:cNvSpPr>
          <p:nvPr>
            <p:ph type="sldNum" sz="quarter" idx="12"/>
          </p:nvPr>
        </p:nvSpPr>
        <p:spPr/>
        <p:txBody>
          <a:bodyPr/>
          <a:lstStyle/>
          <a:p>
            <a:fld id="{9CF203CC-58D8-4E3F-A3D9-89F386C2F459}" type="slidenum">
              <a:rPr lang="en-US" smtClean="0"/>
              <a:t>53</a:t>
            </a:fld>
            <a:endParaRPr lang="en-US"/>
          </a:p>
        </p:txBody>
      </p:sp>
    </p:spTree>
    <p:extLst>
      <p:ext uri="{BB962C8B-B14F-4D97-AF65-F5344CB8AC3E}">
        <p14:creationId xmlns:p14="http://schemas.microsoft.com/office/powerpoint/2010/main" val="4270231036"/>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عنصر نائب لرقم الشريحة 3"/>
          <p:cNvSpPr>
            <a:spLocks noGrp="1"/>
          </p:cNvSpPr>
          <p:nvPr>
            <p:ph type="sldNum" sz="quarter" idx="12"/>
          </p:nvPr>
        </p:nvSpPr>
        <p:spPr/>
        <p:txBody>
          <a:bodyPr/>
          <a:lstStyle/>
          <a:p>
            <a:fld id="{9CF203CC-58D8-4E3F-A3D9-89F386C2F459}" type="slidenum">
              <a:rPr lang="en-US" smtClean="0"/>
              <a:t>54</a:t>
            </a:fld>
            <a:endParaRPr lang="en-US"/>
          </a:p>
        </p:txBody>
      </p:sp>
      <p:pic>
        <p:nvPicPr>
          <p:cNvPr id="5" name="عنصر نائب للمحتوى 4" descr="Daphnianat.jpg (636×675)"/>
          <p:cNvPicPr>
            <a:picLocks noGrp="1"/>
          </p:cNvPicPr>
          <p:nvPr>
            <p:ph idx="1"/>
          </p:nvPr>
        </p:nvPicPr>
        <p:blipFill rotWithShape="1">
          <a:blip r:embed="rId2">
            <a:extLst>
              <a:ext uri="{28A0092B-C50C-407E-A947-70E740481C1C}">
                <a14:useLocalDpi xmlns:a14="http://schemas.microsoft.com/office/drawing/2010/main" val="0"/>
              </a:ext>
            </a:extLst>
          </a:blip>
          <a:srcRect l="2279" t="3406" r="3989"/>
          <a:stretch/>
        </p:blipFill>
        <p:spPr bwMode="auto">
          <a:xfrm>
            <a:off x="0" y="0"/>
            <a:ext cx="8915400" cy="6858000"/>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705322602"/>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0" y="34636"/>
            <a:ext cx="9067800" cy="1143000"/>
          </a:xfrm>
          <a:solidFill>
            <a:srgbClr val="FFFF00"/>
          </a:solidFill>
        </p:spPr>
        <p:txBody>
          <a:bodyPr>
            <a:normAutofit fontScale="90000"/>
          </a:bodyPr>
          <a:lstStyle/>
          <a:p>
            <a:r>
              <a:rPr lang="en-US" b="1" dirty="0"/>
              <a:t>Class  :</a:t>
            </a:r>
            <a:r>
              <a:rPr lang="en-US" b="1" dirty="0" err="1"/>
              <a:t>Maxillopoda</a:t>
            </a:r>
            <a:r>
              <a:rPr lang="en-US" b="1" dirty="0"/>
              <a:t>: </a:t>
            </a:r>
            <a:r>
              <a:rPr lang="en-US" dirty="0"/>
              <a:t/>
            </a:r>
            <a:br>
              <a:rPr lang="en-US" dirty="0"/>
            </a:br>
            <a:endParaRPr lang="en-US" dirty="0"/>
          </a:p>
        </p:txBody>
      </p:sp>
      <p:sp>
        <p:nvSpPr>
          <p:cNvPr id="3" name="عنصر نائب للمحتوى 2"/>
          <p:cNvSpPr>
            <a:spLocks noGrp="1"/>
          </p:cNvSpPr>
          <p:nvPr>
            <p:ph idx="1"/>
          </p:nvPr>
        </p:nvSpPr>
        <p:spPr>
          <a:xfrm>
            <a:off x="0" y="1143000"/>
            <a:ext cx="9067800" cy="5334000"/>
          </a:xfrm>
        </p:spPr>
        <p:txBody>
          <a:bodyPr>
            <a:noAutofit/>
          </a:bodyPr>
          <a:lstStyle/>
          <a:p>
            <a:pPr marL="0" indent="0">
              <a:buNone/>
            </a:pPr>
            <a:r>
              <a:rPr lang="en-US" b="1" dirty="0" err="1" smtClean="0"/>
              <a:t>Max­il­lopods</a:t>
            </a:r>
            <a:r>
              <a:rPr lang="en-US" dirty="0" smtClean="0"/>
              <a:t> </a:t>
            </a:r>
            <a:r>
              <a:rPr lang="en-US" sz="2800" dirty="0"/>
              <a:t>in­clude </a:t>
            </a:r>
            <a:r>
              <a:rPr lang="en-US" sz="2800" dirty="0" smtClean="0">
                <a:solidFill>
                  <a:srgbClr val="FF0000"/>
                </a:solidFill>
              </a:rPr>
              <a:t>Bar­na­cles, </a:t>
            </a:r>
            <a:r>
              <a:rPr lang="en-US" sz="2800" dirty="0" err="1" smtClean="0">
                <a:solidFill>
                  <a:srgbClr val="FF0000"/>
                </a:solidFill>
              </a:rPr>
              <a:t>Cope­pods,Branchi­u­rans</a:t>
            </a:r>
            <a:r>
              <a:rPr lang="en-US" sz="2800" dirty="0">
                <a:solidFill>
                  <a:srgbClr val="FF0000"/>
                </a:solidFill>
              </a:rPr>
              <a:t>, </a:t>
            </a:r>
            <a:r>
              <a:rPr lang="en-US" sz="2800" dirty="0" err="1">
                <a:solidFill>
                  <a:srgbClr val="FF0000"/>
                </a:solidFill>
              </a:rPr>
              <a:t>Os­tra­cods</a:t>
            </a:r>
            <a:r>
              <a:rPr lang="en-US" sz="2800" dirty="0">
                <a:solidFill>
                  <a:srgbClr val="FF0000"/>
                </a:solidFill>
              </a:rPr>
              <a:t>,</a:t>
            </a:r>
            <a:r>
              <a:rPr lang="en-US" sz="2800" dirty="0"/>
              <a:t> </a:t>
            </a:r>
            <a:r>
              <a:rPr lang="en-US" dirty="0"/>
              <a:t>and re­lated groups. Most species are small. </a:t>
            </a:r>
            <a:r>
              <a:rPr lang="en-US" b="1" u="sng" dirty="0"/>
              <a:t>Most feed by means of their max­il­lae , </a:t>
            </a:r>
            <a:r>
              <a:rPr lang="en-US" dirty="0"/>
              <a:t>bar­na­cles, are an ex­cep­tion feed with tho­racic ap­pendages, but in a way that is unique among crus­taceans. Other char­ac­ter­is­tics of </a:t>
            </a:r>
            <a:r>
              <a:rPr lang="en-US" dirty="0" err="1"/>
              <a:t>max­il­lopods</a:t>
            </a:r>
            <a:r>
              <a:rPr lang="en-US" dirty="0"/>
              <a:t>  :</a:t>
            </a:r>
            <a:r>
              <a:rPr lang="en-US" b="1" u="sng" dirty="0"/>
              <a:t>in­clud­ing a basic plan of 5 head and 10 trunk seg­ments (6 tho­racic and usu­ally 4 ab­dom­i­nal), fol­lowed by a ter­mi­nal </a:t>
            </a:r>
            <a:r>
              <a:rPr lang="en-US" b="1" u="sng" dirty="0" err="1"/>
              <a:t>tel­son</a:t>
            </a:r>
            <a:r>
              <a:rPr lang="en-US" b="1" u="sng" dirty="0"/>
              <a:t>. The ab­dom­i­nal seg­ments typ­i­cally lack ap­pendages; ap­pendages else­where on the body are usu­ally </a:t>
            </a:r>
            <a:r>
              <a:rPr lang="en-US" b="1" u="sng" dirty="0" err="1"/>
              <a:t>bi­ra­mous</a:t>
            </a:r>
            <a:r>
              <a:rPr lang="en-US" dirty="0"/>
              <a:t>.</a:t>
            </a:r>
          </a:p>
          <a:p>
            <a:pPr marL="0" indent="0">
              <a:buNone/>
            </a:pPr>
            <a:endParaRPr lang="en-US" dirty="0"/>
          </a:p>
        </p:txBody>
      </p:sp>
      <p:sp>
        <p:nvSpPr>
          <p:cNvPr id="4" name="عنصر نائب لرقم الشريحة 3"/>
          <p:cNvSpPr>
            <a:spLocks noGrp="1"/>
          </p:cNvSpPr>
          <p:nvPr>
            <p:ph type="sldNum" sz="quarter" idx="12"/>
          </p:nvPr>
        </p:nvSpPr>
        <p:spPr/>
        <p:txBody>
          <a:bodyPr/>
          <a:lstStyle/>
          <a:p>
            <a:fld id="{9CF203CC-58D8-4E3F-A3D9-89F386C2F459}" type="slidenum">
              <a:rPr lang="en-US" smtClean="0"/>
              <a:t>55</a:t>
            </a:fld>
            <a:endParaRPr lang="en-US"/>
          </a:p>
        </p:txBody>
      </p:sp>
    </p:spTree>
    <p:extLst>
      <p:ext uri="{BB962C8B-B14F-4D97-AF65-F5344CB8AC3E}">
        <p14:creationId xmlns:p14="http://schemas.microsoft.com/office/powerpoint/2010/main" val="157046401"/>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ctrTitle"/>
          </p:nvPr>
        </p:nvSpPr>
        <p:spPr>
          <a:xfrm>
            <a:off x="6926" y="0"/>
            <a:ext cx="9137074" cy="1066800"/>
          </a:xfrm>
          <a:solidFill>
            <a:srgbClr val="FFC000"/>
          </a:solidFill>
        </p:spPr>
        <p:txBody>
          <a:bodyPr>
            <a:normAutofit fontScale="90000"/>
          </a:bodyPr>
          <a:lstStyle/>
          <a:p>
            <a:r>
              <a:rPr lang="en-US" b="1" dirty="0"/>
              <a:t>Order: </a:t>
            </a:r>
            <a:r>
              <a:rPr lang="en-US" b="1" dirty="0" err="1"/>
              <a:t>Copepoda</a:t>
            </a:r>
            <a:r>
              <a:rPr lang="en-US" b="1" dirty="0"/>
              <a:t> , Genus </a:t>
            </a:r>
            <a:r>
              <a:rPr lang="ar-SA" b="1" dirty="0"/>
              <a:t> : </a:t>
            </a:r>
            <a:r>
              <a:rPr lang="en-US" b="1" i="1" dirty="0"/>
              <a:t>Cyclops</a:t>
            </a:r>
            <a:r>
              <a:rPr lang="en-US" b="1" dirty="0"/>
              <a:t> </a:t>
            </a:r>
            <a:r>
              <a:rPr lang="en-US" b="1" dirty="0" err="1"/>
              <a:t>sp</a:t>
            </a:r>
            <a:r>
              <a:rPr lang="en-US" dirty="0"/>
              <a:t/>
            </a:r>
            <a:br>
              <a:rPr lang="en-US" dirty="0"/>
            </a:br>
            <a:endParaRPr lang="en-US" dirty="0"/>
          </a:p>
        </p:txBody>
      </p:sp>
      <p:sp>
        <p:nvSpPr>
          <p:cNvPr id="3" name="عنوان فرعي 2"/>
          <p:cNvSpPr>
            <a:spLocks noGrp="1"/>
          </p:cNvSpPr>
          <p:nvPr>
            <p:ph type="subTitle" idx="1"/>
          </p:nvPr>
        </p:nvSpPr>
        <p:spPr>
          <a:xfrm>
            <a:off x="0" y="1066800"/>
            <a:ext cx="9144000" cy="5638800"/>
          </a:xfrm>
        </p:spPr>
        <p:txBody>
          <a:bodyPr>
            <a:normAutofit fontScale="85000" lnSpcReduction="10000"/>
          </a:bodyPr>
          <a:lstStyle/>
          <a:p>
            <a:pPr algn="l"/>
            <a:r>
              <a:rPr lang="en-US" dirty="0" smtClean="0">
                <a:solidFill>
                  <a:schemeClr val="tx1"/>
                </a:solidFill>
              </a:rPr>
              <a:t>mostly </a:t>
            </a:r>
            <a:r>
              <a:rPr lang="en-US" dirty="0">
                <a:solidFill>
                  <a:schemeClr val="tx1"/>
                </a:solidFill>
              </a:rPr>
              <a:t>free-living copepods , the body is usually short and cylindrical , it is distinctly segmented and composed of head , thorax and abdomen. Head  with : compound eyes , the median </a:t>
            </a:r>
            <a:r>
              <a:rPr lang="en-US" dirty="0" err="1">
                <a:solidFill>
                  <a:schemeClr val="tx1"/>
                </a:solidFill>
              </a:rPr>
              <a:t>naupliar</a:t>
            </a:r>
            <a:r>
              <a:rPr lang="en-US" dirty="0">
                <a:solidFill>
                  <a:schemeClr val="tx1"/>
                </a:solidFill>
              </a:rPr>
              <a:t> eyes is typical of all copepods ,they have two pairs of antennae ,posteriorly the head is fused with first thoracic segment ,</a:t>
            </a:r>
            <a:r>
              <a:rPr lang="en-US" b="1" dirty="0">
                <a:solidFill>
                  <a:schemeClr val="tx1"/>
                </a:solidFill>
              </a:rPr>
              <a:t>the thoracic region is usually tapered and is composed of four or five </a:t>
            </a:r>
            <a:r>
              <a:rPr lang="en-US" b="1" dirty="0" err="1">
                <a:solidFill>
                  <a:schemeClr val="tx1"/>
                </a:solidFill>
              </a:rPr>
              <a:t>unfused</a:t>
            </a:r>
            <a:r>
              <a:rPr lang="en-US" b="1" dirty="0">
                <a:solidFill>
                  <a:schemeClr val="tx1"/>
                </a:solidFill>
              </a:rPr>
              <a:t> segments with  appendages (</a:t>
            </a:r>
            <a:r>
              <a:rPr lang="en-US" b="1" dirty="0" err="1">
                <a:solidFill>
                  <a:schemeClr val="tx1"/>
                </a:solidFill>
              </a:rPr>
              <a:t>biramous</a:t>
            </a:r>
            <a:r>
              <a:rPr lang="en-US" b="1" dirty="0">
                <a:solidFill>
                  <a:schemeClr val="tx1"/>
                </a:solidFill>
              </a:rPr>
              <a:t> </a:t>
            </a:r>
            <a:r>
              <a:rPr lang="en-US" b="1" dirty="0" smtClean="0">
                <a:solidFill>
                  <a:schemeClr val="tx1"/>
                </a:solidFill>
              </a:rPr>
              <a:t>).</a:t>
            </a:r>
          </a:p>
          <a:p>
            <a:pPr algn="l"/>
            <a:r>
              <a:rPr lang="en-US" dirty="0" smtClean="0">
                <a:solidFill>
                  <a:schemeClr val="tx1"/>
                </a:solidFill>
              </a:rPr>
              <a:t>The </a:t>
            </a:r>
            <a:r>
              <a:rPr lang="en-US" dirty="0">
                <a:solidFill>
                  <a:schemeClr val="tx1"/>
                </a:solidFill>
              </a:rPr>
              <a:t>abdomen is narrow, cylindrical , and devoid of appendages. it is composed of four segments, but in females the first two are </a:t>
            </a:r>
            <a:r>
              <a:rPr lang="en-US" dirty="0" smtClean="0">
                <a:solidFill>
                  <a:schemeClr val="tx1"/>
                </a:solidFill>
              </a:rPr>
              <a:t>usually </a:t>
            </a:r>
            <a:r>
              <a:rPr lang="en-US" dirty="0">
                <a:solidFill>
                  <a:schemeClr val="tx1"/>
                </a:solidFill>
              </a:rPr>
              <a:t>fused, the </a:t>
            </a:r>
            <a:r>
              <a:rPr lang="en-US" dirty="0" err="1">
                <a:solidFill>
                  <a:schemeClr val="tx1"/>
                </a:solidFill>
              </a:rPr>
              <a:t>telson</a:t>
            </a:r>
            <a:r>
              <a:rPr lang="en-US" dirty="0">
                <a:solidFill>
                  <a:schemeClr val="tx1"/>
                </a:solidFill>
              </a:rPr>
              <a:t> bears two caudal </a:t>
            </a:r>
            <a:r>
              <a:rPr lang="en-US" dirty="0" smtClean="0">
                <a:solidFill>
                  <a:schemeClr val="tx1"/>
                </a:solidFill>
              </a:rPr>
              <a:t>rami.</a:t>
            </a:r>
            <a:endParaRPr lang="en-US" dirty="0">
              <a:solidFill>
                <a:schemeClr val="tx1"/>
              </a:solidFill>
            </a:endParaRPr>
          </a:p>
          <a:p>
            <a:pPr algn="l"/>
            <a:r>
              <a:rPr lang="en-US" dirty="0">
                <a:solidFill>
                  <a:srgbClr val="FF0000"/>
                </a:solidFill>
              </a:rPr>
              <a:t>The first pair of antennae are a long often sexually dimorphic and bear chemoreceptors and mechanoreceptors.  </a:t>
            </a:r>
          </a:p>
          <a:p>
            <a:r>
              <a:rPr lang="en-US" dirty="0">
                <a:solidFill>
                  <a:schemeClr val="tx1"/>
                </a:solidFill>
              </a:rPr>
              <a:t> </a:t>
            </a:r>
          </a:p>
          <a:p>
            <a:endParaRPr lang="en-US" dirty="0"/>
          </a:p>
        </p:txBody>
      </p:sp>
      <p:sp>
        <p:nvSpPr>
          <p:cNvPr id="4" name="عنصر نائب لرقم الشريحة 3"/>
          <p:cNvSpPr>
            <a:spLocks noGrp="1"/>
          </p:cNvSpPr>
          <p:nvPr>
            <p:ph type="sldNum" sz="quarter" idx="12"/>
          </p:nvPr>
        </p:nvSpPr>
        <p:spPr/>
        <p:txBody>
          <a:bodyPr/>
          <a:lstStyle/>
          <a:p>
            <a:fld id="{9CF203CC-58D8-4E3F-A3D9-89F386C2F459}" type="slidenum">
              <a:rPr lang="en-US" smtClean="0"/>
              <a:t>56</a:t>
            </a:fld>
            <a:endParaRPr lang="en-US"/>
          </a:p>
        </p:txBody>
      </p:sp>
    </p:spTree>
    <p:extLst>
      <p:ext uri="{BB962C8B-B14F-4D97-AF65-F5344CB8AC3E}">
        <p14:creationId xmlns:p14="http://schemas.microsoft.com/office/powerpoint/2010/main" val="3389328168"/>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عنصر نائب لرقم الشريحة 3"/>
          <p:cNvSpPr>
            <a:spLocks noGrp="1"/>
          </p:cNvSpPr>
          <p:nvPr>
            <p:ph type="sldNum" sz="quarter" idx="12"/>
          </p:nvPr>
        </p:nvSpPr>
        <p:spPr/>
        <p:txBody>
          <a:bodyPr/>
          <a:lstStyle/>
          <a:p>
            <a:fld id="{9CF203CC-58D8-4E3F-A3D9-89F386C2F459}" type="slidenum">
              <a:rPr lang="en-US" smtClean="0"/>
              <a:t>57</a:t>
            </a:fld>
            <a:endParaRPr lang="en-US"/>
          </a:p>
        </p:txBody>
      </p:sp>
      <p:pic>
        <p:nvPicPr>
          <p:cNvPr id="5" name="صورة 4" descr="inv125.jpg (565×524)"/>
          <p:cNvPicPr/>
          <p:nvPr/>
        </p:nvPicPr>
        <p:blipFill rotWithShape="1">
          <a:blip r:embed="rId2">
            <a:extLst>
              <a:ext uri="{28A0092B-C50C-407E-A947-70E740481C1C}">
                <a14:useLocalDpi xmlns:a14="http://schemas.microsoft.com/office/drawing/2010/main" val="0"/>
              </a:ext>
            </a:extLst>
          </a:blip>
          <a:srcRect t="3898" b="4373"/>
          <a:stretch/>
        </p:blipFill>
        <p:spPr bwMode="auto">
          <a:xfrm>
            <a:off x="0" y="152400"/>
            <a:ext cx="9067800" cy="6553200"/>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241050766"/>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ctrTitle"/>
          </p:nvPr>
        </p:nvSpPr>
        <p:spPr>
          <a:xfrm>
            <a:off x="0" y="0"/>
            <a:ext cx="9144000" cy="1546225"/>
          </a:xfrm>
          <a:solidFill>
            <a:srgbClr val="FFC000"/>
          </a:solidFill>
        </p:spPr>
        <p:txBody>
          <a:bodyPr/>
          <a:lstStyle/>
          <a:p>
            <a:r>
              <a:rPr lang="en-US" b="1" dirty="0"/>
              <a:t>Order :</a:t>
            </a:r>
            <a:r>
              <a:rPr lang="en-US" b="1" dirty="0" err="1"/>
              <a:t>Branchiura</a:t>
            </a:r>
            <a:r>
              <a:rPr lang="en-US" dirty="0"/>
              <a:t/>
            </a:r>
            <a:br>
              <a:rPr lang="en-US" dirty="0"/>
            </a:br>
            <a:endParaRPr lang="en-US" dirty="0"/>
          </a:p>
        </p:txBody>
      </p:sp>
      <p:sp>
        <p:nvSpPr>
          <p:cNvPr id="3" name="عنوان فرعي 2"/>
          <p:cNvSpPr>
            <a:spLocks noGrp="1"/>
          </p:cNvSpPr>
          <p:nvPr>
            <p:ph type="subTitle" idx="1"/>
          </p:nvPr>
        </p:nvSpPr>
        <p:spPr>
          <a:xfrm>
            <a:off x="0" y="1447800"/>
            <a:ext cx="9144000" cy="5257800"/>
          </a:xfrm>
        </p:spPr>
        <p:txBody>
          <a:bodyPr>
            <a:normAutofit/>
          </a:bodyPr>
          <a:lstStyle/>
          <a:p>
            <a:r>
              <a:rPr lang="en-US" b="1" dirty="0" smtClean="0">
                <a:solidFill>
                  <a:schemeClr val="tx1"/>
                </a:solidFill>
              </a:rPr>
              <a:t>all </a:t>
            </a:r>
            <a:r>
              <a:rPr lang="en-US" b="1" dirty="0">
                <a:solidFill>
                  <a:schemeClr val="tx1"/>
                </a:solidFill>
              </a:rPr>
              <a:t>are parasites on fish; attach themselves onto the body surfaces such as fins and gills,- common genus is </a:t>
            </a:r>
            <a:r>
              <a:rPr lang="en-US" b="1" i="1" dirty="0" err="1">
                <a:solidFill>
                  <a:schemeClr val="tx1"/>
                </a:solidFill>
              </a:rPr>
              <a:t>Argulus</a:t>
            </a:r>
            <a:r>
              <a:rPr lang="en-US" b="1" dirty="0">
                <a:solidFill>
                  <a:schemeClr val="tx1"/>
                </a:solidFill>
              </a:rPr>
              <a:t>, fish louse</a:t>
            </a:r>
            <a:r>
              <a:rPr lang="ar-SA" b="1" dirty="0">
                <a:solidFill>
                  <a:schemeClr val="tx1"/>
                </a:solidFill>
              </a:rPr>
              <a:t> ( قمل السمك ) </a:t>
            </a:r>
            <a:endParaRPr lang="en-US" b="1" dirty="0">
              <a:solidFill>
                <a:schemeClr val="tx1"/>
              </a:solidFill>
            </a:endParaRPr>
          </a:p>
          <a:p>
            <a:endParaRPr lang="en-US" b="1" dirty="0">
              <a:solidFill>
                <a:schemeClr val="tx1"/>
              </a:solidFill>
            </a:endParaRPr>
          </a:p>
        </p:txBody>
      </p:sp>
      <p:sp>
        <p:nvSpPr>
          <p:cNvPr id="4" name="عنصر نائب لرقم الشريحة 3"/>
          <p:cNvSpPr>
            <a:spLocks noGrp="1"/>
          </p:cNvSpPr>
          <p:nvPr>
            <p:ph type="sldNum" sz="quarter" idx="12"/>
          </p:nvPr>
        </p:nvSpPr>
        <p:spPr/>
        <p:txBody>
          <a:bodyPr/>
          <a:lstStyle/>
          <a:p>
            <a:fld id="{9CF203CC-58D8-4E3F-A3D9-89F386C2F459}" type="slidenum">
              <a:rPr lang="en-US" smtClean="0"/>
              <a:t>58</a:t>
            </a:fld>
            <a:endParaRPr lang="en-US"/>
          </a:p>
        </p:txBody>
      </p:sp>
      <p:pic>
        <p:nvPicPr>
          <p:cNvPr id="5" name="صورة 4" descr="PMC3279831_IJP-5-071-g003.png (403×410)"/>
          <p:cNvPicPr/>
          <p:nvPr/>
        </p:nvPicPr>
        <p:blipFill>
          <a:blip r:embed="rId2">
            <a:extLst>
              <a:ext uri="{28A0092B-C50C-407E-A947-70E740481C1C}">
                <a14:useLocalDpi xmlns:a14="http://schemas.microsoft.com/office/drawing/2010/main" val="0"/>
              </a:ext>
            </a:extLst>
          </a:blip>
          <a:srcRect/>
          <a:stretch>
            <a:fillRect/>
          </a:stretch>
        </p:blipFill>
        <p:spPr bwMode="auto">
          <a:xfrm>
            <a:off x="1676400" y="3172691"/>
            <a:ext cx="6096000" cy="3429000"/>
          </a:xfrm>
          <a:prstGeom prst="rect">
            <a:avLst/>
          </a:prstGeom>
          <a:noFill/>
          <a:ln>
            <a:noFill/>
          </a:ln>
        </p:spPr>
      </p:pic>
    </p:spTree>
    <p:extLst>
      <p:ext uri="{BB962C8B-B14F-4D97-AF65-F5344CB8AC3E}">
        <p14:creationId xmlns:p14="http://schemas.microsoft.com/office/powerpoint/2010/main" val="98130005"/>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ctrTitle"/>
          </p:nvPr>
        </p:nvSpPr>
        <p:spPr>
          <a:xfrm>
            <a:off x="0" y="0"/>
            <a:ext cx="9067800" cy="1698625"/>
          </a:xfrm>
          <a:solidFill>
            <a:srgbClr val="FFC000"/>
          </a:solidFill>
        </p:spPr>
        <p:txBody>
          <a:bodyPr/>
          <a:lstStyle/>
          <a:p>
            <a:r>
              <a:rPr lang="en-US" u="sng" dirty="0"/>
              <a:t>Class: Malacostraca</a:t>
            </a:r>
            <a:endParaRPr lang="en-US" dirty="0"/>
          </a:p>
        </p:txBody>
      </p:sp>
      <p:sp>
        <p:nvSpPr>
          <p:cNvPr id="3" name="عنوان فرعي 2"/>
          <p:cNvSpPr>
            <a:spLocks noGrp="1"/>
          </p:cNvSpPr>
          <p:nvPr>
            <p:ph type="subTitle" idx="1"/>
          </p:nvPr>
        </p:nvSpPr>
        <p:spPr>
          <a:xfrm>
            <a:off x="76200" y="1752600"/>
            <a:ext cx="9067800" cy="5029200"/>
          </a:xfrm>
        </p:spPr>
        <p:txBody>
          <a:bodyPr>
            <a:normAutofit fontScale="92500" lnSpcReduction="10000"/>
          </a:bodyPr>
          <a:lstStyle/>
          <a:p>
            <a:r>
              <a:rPr lang="en-US" dirty="0" smtClean="0">
                <a:solidFill>
                  <a:schemeClr val="tx1"/>
                </a:solidFill>
              </a:rPr>
              <a:t>the </a:t>
            </a:r>
            <a:r>
              <a:rPr lang="en-US" dirty="0">
                <a:solidFill>
                  <a:schemeClr val="tx1"/>
                </a:solidFill>
              </a:rPr>
              <a:t>term Malacostraca comes from the Greek for </a:t>
            </a:r>
            <a:r>
              <a:rPr lang="en-US" b="1" u="sng" dirty="0">
                <a:solidFill>
                  <a:schemeClr val="tx1"/>
                </a:solidFill>
              </a:rPr>
              <a:t>"soft shell</a:t>
            </a:r>
            <a:r>
              <a:rPr lang="en-US" dirty="0">
                <a:solidFill>
                  <a:schemeClr val="tx1"/>
                </a:solidFill>
              </a:rPr>
              <a:t>," the shell of different species may be large, small, or absent. Likewise, the abdomen may be long or short, and the eyes may show different forms, being on movable stalks or sessile. They  share with other arthropods the possession of a segmented body, a pair of jointed appendages on each segment, and a hard exoskeleton that must be periodically shed for growth .The trunk of </a:t>
            </a:r>
            <a:r>
              <a:rPr lang="en-US" dirty="0" err="1">
                <a:solidFill>
                  <a:schemeClr val="tx1"/>
                </a:solidFill>
              </a:rPr>
              <a:t>Malacostracans</a:t>
            </a:r>
            <a:r>
              <a:rPr lang="en-US" dirty="0">
                <a:solidFill>
                  <a:schemeClr val="tx1"/>
                </a:solidFill>
              </a:rPr>
              <a:t> is typically </a:t>
            </a:r>
            <a:r>
              <a:rPr lang="en-US" b="1" u="sng" dirty="0">
                <a:solidFill>
                  <a:schemeClr val="tx1"/>
                </a:solidFill>
              </a:rPr>
              <a:t>composed of 14 segments ( first 8 from the thorax and the last 6 the abdomen </a:t>
            </a:r>
            <a:r>
              <a:rPr lang="en-US" dirty="0">
                <a:solidFill>
                  <a:schemeClr val="tx1"/>
                </a:solidFill>
              </a:rPr>
              <a:t>.all of the segments bear appendages.</a:t>
            </a:r>
          </a:p>
          <a:p>
            <a:endParaRPr lang="en-US" dirty="0"/>
          </a:p>
        </p:txBody>
      </p:sp>
      <p:sp>
        <p:nvSpPr>
          <p:cNvPr id="4" name="عنصر نائب لرقم الشريحة 3"/>
          <p:cNvSpPr>
            <a:spLocks noGrp="1"/>
          </p:cNvSpPr>
          <p:nvPr>
            <p:ph type="sldNum" sz="quarter" idx="12"/>
          </p:nvPr>
        </p:nvSpPr>
        <p:spPr/>
        <p:txBody>
          <a:bodyPr/>
          <a:lstStyle/>
          <a:p>
            <a:fld id="{9CF203CC-58D8-4E3F-A3D9-89F386C2F459}" type="slidenum">
              <a:rPr lang="en-US" smtClean="0"/>
              <a:t>59</a:t>
            </a:fld>
            <a:endParaRPr lang="en-US"/>
          </a:p>
        </p:txBody>
      </p:sp>
    </p:spTree>
    <p:extLst>
      <p:ext uri="{BB962C8B-B14F-4D97-AF65-F5344CB8AC3E}">
        <p14:creationId xmlns:p14="http://schemas.microsoft.com/office/powerpoint/2010/main" val="422430176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normAutofit fontScale="90000"/>
          </a:bodyPr>
          <a:lstStyle/>
          <a:p>
            <a:r>
              <a:rPr lang="en-US" b="1" dirty="0">
                <a:solidFill>
                  <a:srgbClr val="FF0000"/>
                </a:solidFill>
              </a:rPr>
              <a:t>Class </a:t>
            </a:r>
            <a:r>
              <a:rPr lang="en-US" b="1" dirty="0" err="1" smtClean="0">
                <a:solidFill>
                  <a:srgbClr val="FF0000"/>
                </a:solidFill>
              </a:rPr>
              <a:t>Monogononta</a:t>
            </a:r>
            <a:r>
              <a:rPr lang="en-US" b="1" dirty="0" smtClean="0">
                <a:solidFill>
                  <a:srgbClr val="FF0000"/>
                </a:solidFill>
              </a:rPr>
              <a:t> :</a:t>
            </a:r>
            <a:r>
              <a:rPr lang="en-US" b="1" i="1" dirty="0">
                <a:solidFill>
                  <a:srgbClr val="FF0000"/>
                </a:solidFill>
              </a:rPr>
              <a:t> </a:t>
            </a:r>
            <a:r>
              <a:rPr lang="en-US" b="1" i="1" dirty="0" err="1" smtClean="0">
                <a:solidFill>
                  <a:srgbClr val="FF0000"/>
                </a:solidFill>
              </a:rPr>
              <a:t>Brachionus</a:t>
            </a:r>
            <a:r>
              <a:rPr lang="en-US" b="1" i="1" dirty="0" smtClean="0">
                <a:solidFill>
                  <a:srgbClr val="FF0000"/>
                </a:solidFill>
              </a:rPr>
              <a:t> Reproduction </a:t>
            </a:r>
            <a:endParaRPr lang="en-US" dirty="0"/>
          </a:p>
        </p:txBody>
      </p:sp>
      <p:pic>
        <p:nvPicPr>
          <p:cNvPr id="16388" name="Picture 4" descr="Fig-1-Brachionus-calyci-orus-life-cycle-showing-asexual-amictic-and-sexual-mictic.png (450×38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0" y="2133600"/>
            <a:ext cx="6705600" cy="4191000"/>
          </a:xfrm>
          <a:prstGeom prst="rect">
            <a:avLst/>
          </a:prstGeom>
          <a:noFill/>
          <a:extLst>
            <a:ext uri="{909E8E84-426E-40DD-AFC4-6F175D3DCCD1}">
              <a14:hiddenFill xmlns:a14="http://schemas.microsoft.com/office/drawing/2010/main">
                <a:solidFill>
                  <a:srgbClr val="FFFFFF"/>
                </a:solidFill>
              </a14:hiddenFill>
            </a:ext>
          </a:extLst>
        </p:spPr>
      </p:pic>
      <p:sp>
        <p:nvSpPr>
          <p:cNvPr id="6" name="عنصر نائب لرقم الشريحة 5"/>
          <p:cNvSpPr>
            <a:spLocks noGrp="1"/>
          </p:cNvSpPr>
          <p:nvPr>
            <p:ph type="sldNum" sz="quarter" idx="12"/>
          </p:nvPr>
        </p:nvSpPr>
        <p:spPr/>
        <p:txBody>
          <a:bodyPr/>
          <a:lstStyle/>
          <a:p>
            <a:fld id="{9CF203CC-58D8-4E3F-A3D9-89F386C2F459}" type="slidenum">
              <a:rPr lang="en-US" smtClean="0"/>
              <a:t>6</a:t>
            </a:fld>
            <a:endParaRPr lang="en-US"/>
          </a:p>
        </p:txBody>
      </p:sp>
    </p:spTree>
    <p:extLst>
      <p:ext uri="{BB962C8B-B14F-4D97-AF65-F5344CB8AC3E}">
        <p14:creationId xmlns:p14="http://schemas.microsoft.com/office/powerpoint/2010/main" val="308756239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normAutofit fontScale="90000"/>
          </a:bodyPr>
          <a:lstStyle/>
          <a:p>
            <a:r>
              <a:rPr lang="en-US" b="1" dirty="0">
                <a:solidFill>
                  <a:srgbClr val="FF0000"/>
                </a:solidFill>
              </a:rPr>
              <a:t>Class </a:t>
            </a:r>
            <a:r>
              <a:rPr lang="en-US" b="1" dirty="0" err="1">
                <a:solidFill>
                  <a:srgbClr val="FF0000"/>
                </a:solidFill>
              </a:rPr>
              <a:t>Monogononta</a:t>
            </a:r>
            <a:r>
              <a:rPr lang="en-US" b="1" dirty="0">
                <a:solidFill>
                  <a:srgbClr val="FF0000"/>
                </a:solidFill>
              </a:rPr>
              <a:t> :</a:t>
            </a:r>
            <a:r>
              <a:rPr lang="en-US" b="1" i="1" dirty="0">
                <a:solidFill>
                  <a:srgbClr val="FF0000"/>
                </a:solidFill>
              </a:rPr>
              <a:t> </a:t>
            </a:r>
            <a:r>
              <a:rPr lang="en-US" i="1" dirty="0" err="1" smtClean="0">
                <a:solidFill>
                  <a:srgbClr val="FF0000"/>
                </a:solidFill>
              </a:rPr>
              <a:t>Brachionus</a:t>
            </a:r>
            <a:r>
              <a:rPr lang="en-US" b="1" i="1" dirty="0" smtClean="0">
                <a:solidFill>
                  <a:srgbClr val="FF0000"/>
                </a:solidFill>
              </a:rPr>
              <a:t/>
            </a:r>
            <a:br>
              <a:rPr lang="en-US" b="1" i="1" dirty="0" smtClean="0">
                <a:solidFill>
                  <a:srgbClr val="FF0000"/>
                </a:solidFill>
              </a:rPr>
            </a:br>
            <a:r>
              <a:rPr lang="en-US" b="1" i="1" dirty="0">
                <a:solidFill>
                  <a:srgbClr val="FF0000"/>
                </a:solidFill>
              </a:rPr>
              <a:t>Reproduction</a:t>
            </a:r>
            <a:endParaRPr lang="en-US" dirty="0"/>
          </a:p>
        </p:txBody>
      </p:sp>
      <p:pic>
        <p:nvPicPr>
          <p:cNvPr id="17410" name="Picture 2" descr="The-life-cycle-of-Brachionus-plicatilis-showing-asexual-and-sexual-reproduction-and.png (600×64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3400" y="1828800"/>
            <a:ext cx="8153400" cy="4419600"/>
          </a:xfrm>
          <a:prstGeom prst="rect">
            <a:avLst/>
          </a:prstGeom>
          <a:noFill/>
          <a:extLst>
            <a:ext uri="{909E8E84-426E-40DD-AFC4-6F175D3DCCD1}">
              <a14:hiddenFill xmlns:a14="http://schemas.microsoft.com/office/drawing/2010/main">
                <a:solidFill>
                  <a:srgbClr val="FFFFFF"/>
                </a:solidFill>
              </a14:hiddenFill>
            </a:ext>
          </a:extLst>
        </p:spPr>
      </p:pic>
      <p:sp>
        <p:nvSpPr>
          <p:cNvPr id="6" name="عنصر نائب لرقم الشريحة 5"/>
          <p:cNvSpPr>
            <a:spLocks noGrp="1"/>
          </p:cNvSpPr>
          <p:nvPr>
            <p:ph type="sldNum" sz="quarter" idx="12"/>
          </p:nvPr>
        </p:nvSpPr>
        <p:spPr/>
        <p:txBody>
          <a:bodyPr/>
          <a:lstStyle/>
          <a:p>
            <a:fld id="{9CF203CC-58D8-4E3F-A3D9-89F386C2F459}" type="slidenum">
              <a:rPr lang="en-US" smtClean="0"/>
              <a:t>7</a:t>
            </a:fld>
            <a:endParaRPr lang="en-US"/>
          </a:p>
        </p:txBody>
      </p:sp>
    </p:spTree>
    <p:extLst>
      <p:ext uri="{BB962C8B-B14F-4D97-AF65-F5344CB8AC3E}">
        <p14:creationId xmlns:p14="http://schemas.microsoft.com/office/powerpoint/2010/main" val="426016678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ctrTitle"/>
          </p:nvPr>
        </p:nvSpPr>
        <p:spPr/>
        <p:txBody>
          <a:bodyPr/>
          <a:lstStyle/>
          <a:p>
            <a:r>
              <a:rPr lang="en-US" b="1" dirty="0">
                <a:solidFill>
                  <a:srgbClr val="FF0000"/>
                </a:solidFill>
              </a:rPr>
              <a:t>Phylum :</a:t>
            </a:r>
            <a:r>
              <a:rPr lang="en-US" dirty="0" err="1"/>
              <a:t>Rotifera</a:t>
            </a:r>
            <a:endParaRPr lang="en-US" dirty="0"/>
          </a:p>
        </p:txBody>
      </p:sp>
      <p:sp>
        <p:nvSpPr>
          <p:cNvPr id="3" name="عنوان فرعي 2"/>
          <p:cNvSpPr>
            <a:spLocks noGrp="1"/>
          </p:cNvSpPr>
          <p:nvPr>
            <p:ph type="subTitle" idx="1"/>
          </p:nvPr>
        </p:nvSpPr>
        <p:spPr/>
        <p:txBody>
          <a:bodyPr/>
          <a:lstStyle/>
          <a:p>
            <a:endParaRPr lang="en-US" dirty="0"/>
          </a:p>
        </p:txBody>
      </p:sp>
      <p:pic>
        <p:nvPicPr>
          <p:cNvPr id="8194" name="Picture 2" descr="Lecane_lunaris.jpg (600×800)"/>
          <p:cNvPicPr>
            <a:picLocks noChangeAspect="1" noChangeArrowheads="1"/>
          </p:cNvPicPr>
          <p:nvPr/>
        </p:nvPicPr>
        <p:blipFill rotWithShape="1">
          <a:blip r:embed="rId2">
            <a:extLst>
              <a:ext uri="{28A0092B-C50C-407E-A947-70E740481C1C}">
                <a14:useLocalDpi xmlns:a14="http://schemas.microsoft.com/office/drawing/2010/main" val="0"/>
              </a:ext>
            </a:extLst>
          </a:blip>
          <a:srcRect l="10854" t="22545" r="16904" b="6545"/>
          <a:stretch/>
        </p:blipFill>
        <p:spPr bwMode="auto">
          <a:xfrm>
            <a:off x="114012" y="762000"/>
            <a:ext cx="4128654" cy="3539836"/>
          </a:xfrm>
          <a:prstGeom prst="rect">
            <a:avLst/>
          </a:prstGeom>
          <a:noFill/>
          <a:extLst>
            <a:ext uri="{909E8E84-426E-40DD-AFC4-6F175D3DCCD1}">
              <a14:hiddenFill xmlns:a14="http://schemas.microsoft.com/office/drawing/2010/main">
                <a:solidFill>
                  <a:srgbClr val="FFFFFF"/>
                </a:solidFill>
              </a14:hiddenFill>
            </a:ext>
          </a:extLst>
        </p:spPr>
      </p:pic>
      <p:pic>
        <p:nvPicPr>
          <p:cNvPr id="8196" name="Picture 4" descr="Lecane_lg.jpg (950×950)"/>
          <p:cNvPicPr>
            <a:picLocks noChangeAspect="1" noChangeArrowheads="1"/>
          </p:cNvPicPr>
          <p:nvPr/>
        </p:nvPicPr>
        <p:blipFill rotWithShape="1">
          <a:blip r:embed="rId3">
            <a:extLst>
              <a:ext uri="{28A0092B-C50C-407E-A947-70E740481C1C}">
                <a14:useLocalDpi xmlns:a14="http://schemas.microsoft.com/office/drawing/2010/main" val="0"/>
              </a:ext>
            </a:extLst>
          </a:blip>
          <a:srcRect l="13223" t="9967" r="17149" b="8058"/>
          <a:stretch/>
        </p:blipFill>
        <p:spPr bwMode="auto">
          <a:xfrm>
            <a:off x="3908425" y="1208665"/>
            <a:ext cx="4668982" cy="5496936"/>
          </a:xfrm>
          <a:prstGeom prst="rect">
            <a:avLst/>
          </a:prstGeom>
          <a:noFill/>
          <a:extLst>
            <a:ext uri="{909E8E84-426E-40DD-AFC4-6F175D3DCCD1}">
              <a14:hiddenFill xmlns:a14="http://schemas.microsoft.com/office/drawing/2010/main">
                <a:solidFill>
                  <a:srgbClr val="FFFFFF"/>
                </a:solidFill>
              </a14:hiddenFill>
            </a:ext>
          </a:extLst>
        </p:spPr>
      </p:pic>
      <p:pic>
        <p:nvPicPr>
          <p:cNvPr id="8198" name="Picture 6" descr="image004.jpeg (202×28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429000" y="-228600"/>
            <a:ext cx="1924050" cy="2343151"/>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2" descr="bramas.gif (384×288)"/>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250825" y="3962400"/>
            <a:ext cx="3657600" cy="2743201"/>
          </a:xfrm>
          <a:prstGeom prst="rect">
            <a:avLst/>
          </a:prstGeom>
          <a:noFill/>
          <a:extLst>
            <a:ext uri="{909E8E84-426E-40DD-AFC4-6F175D3DCCD1}">
              <a14:hiddenFill xmlns:a14="http://schemas.microsoft.com/office/drawing/2010/main">
                <a:solidFill>
                  <a:srgbClr val="FFFFFF"/>
                </a:solidFill>
              </a14:hiddenFill>
            </a:ext>
          </a:extLst>
        </p:spPr>
      </p:pic>
      <p:sp>
        <p:nvSpPr>
          <p:cNvPr id="6" name="عنصر نائب لرقم الشريحة 5"/>
          <p:cNvSpPr>
            <a:spLocks noGrp="1"/>
          </p:cNvSpPr>
          <p:nvPr>
            <p:ph type="sldNum" sz="quarter" idx="12"/>
          </p:nvPr>
        </p:nvSpPr>
        <p:spPr/>
        <p:txBody>
          <a:bodyPr/>
          <a:lstStyle/>
          <a:p>
            <a:fld id="{9CF203CC-58D8-4E3F-A3D9-89F386C2F459}" type="slidenum">
              <a:rPr lang="en-US" smtClean="0"/>
              <a:t>8</a:t>
            </a:fld>
            <a:endParaRPr lang="en-US"/>
          </a:p>
        </p:txBody>
      </p:sp>
    </p:spTree>
    <p:extLst>
      <p:ext uri="{BB962C8B-B14F-4D97-AF65-F5344CB8AC3E}">
        <p14:creationId xmlns:p14="http://schemas.microsoft.com/office/powerpoint/2010/main" val="219515665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ctrTitle"/>
          </p:nvPr>
        </p:nvSpPr>
        <p:spPr/>
        <p:txBody>
          <a:bodyPr/>
          <a:lstStyle/>
          <a:p>
            <a:endParaRPr lang="en-US"/>
          </a:p>
        </p:txBody>
      </p:sp>
      <p:sp>
        <p:nvSpPr>
          <p:cNvPr id="3" name="عنوان فرعي 2"/>
          <p:cNvSpPr>
            <a:spLocks noGrp="1"/>
          </p:cNvSpPr>
          <p:nvPr>
            <p:ph type="subTitle" idx="1"/>
          </p:nvPr>
        </p:nvSpPr>
        <p:spPr/>
        <p:txBody>
          <a:bodyPr/>
          <a:lstStyle/>
          <a:p>
            <a:endParaRPr lang="en-US"/>
          </a:p>
        </p:txBody>
      </p:sp>
      <p:pic>
        <p:nvPicPr>
          <p:cNvPr id="3074" name="Picture 2" descr="slide_1.jpg (960×72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52400"/>
            <a:ext cx="9144000" cy="6858001"/>
          </a:xfrm>
          <a:prstGeom prst="rect">
            <a:avLst/>
          </a:prstGeom>
          <a:noFill/>
          <a:extLst>
            <a:ext uri="{909E8E84-426E-40DD-AFC4-6F175D3DCCD1}">
              <a14:hiddenFill xmlns:a14="http://schemas.microsoft.com/office/drawing/2010/main">
                <a:solidFill>
                  <a:srgbClr val="FFFFFF"/>
                </a:solidFill>
              </a14:hiddenFill>
            </a:ext>
          </a:extLst>
        </p:spPr>
      </p:pic>
      <p:sp>
        <p:nvSpPr>
          <p:cNvPr id="6" name="عنصر نائب لرقم الشريحة 5"/>
          <p:cNvSpPr>
            <a:spLocks noGrp="1"/>
          </p:cNvSpPr>
          <p:nvPr>
            <p:ph type="sldNum" sz="quarter" idx="12"/>
          </p:nvPr>
        </p:nvSpPr>
        <p:spPr/>
        <p:txBody>
          <a:bodyPr/>
          <a:lstStyle/>
          <a:p>
            <a:fld id="{9CF203CC-58D8-4E3F-A3D9-89F386C2F459}" type="slidenum">
              <a:rPr lang="en-US" smtClean="0"/>
              <a:t>9</a:t>
            </a:fld>
            <a:endParaRPr lang="en-US"/>
          </a:p>
        </p:txBody>
      </p:sp>
    </p:spTree>
    <p:extLst>
      <p:ext uri="{BB962C8B-B14F-4D97-AF65-F5344CB8AC3E}">
        <p14:creationId xmlns:p14="http://schemas.microsoft.com/office/powerpoint/2010/main" val="1709357083"/>
      </p:ext>
    </p:extLst>
  </p:cSld>
  <p:clrMapOvr>
    <a:masterClrMapping/>
  </p:clrMapOvr>
  <p:timing>
    <p:tnLst>
      <p:par>
        <p:cTn id="1" dur="indefinite" restart="never" nodeType="tmRoot"/>
      </p:par>
    </p:tnLst>
  </p:timing>
</p:sld>
</file>

<file path=ppt/theme/theme1.xml><?xml version="1.0" encoding="utf-8"?>
<a:theme xmlns:a="http://schemas.openxmlformats.org/drawingml/2006/main" name="نسق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نسق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2166</TotalTime>
  <Words>3922</Words>
  <Application>Microsoft Office PowerPoint</Application>
  <PresentationFormat>On-screen Show (4:3)</PresentationFormat>
  <Paragraphs>306</Paragraphs>
  <Slides>59</Slides>
  <Notes>1</Notes>
  <HiddenSlides>0</HiddenSlides>
  <MMClips>0</MMClips>
  <ScaleCrop>false</ScaleCrop>
  <HeadingPairs>
    <vt:vector size="4" baseType="variant">
      <vt:variant>
        <vt:lpstr>Theme</vt:lpstr>
      </vt:variant>
      <vt:variant>
        <vt:i4>1</vt:i4>
      </vt:variant>
      <vt:variant>
        <vt:lpstr>Slide Titles</vt:lpstr>
      </vt:variant>
      <vt:variant>
        <vt:i4>59</vt:i4>
      </vt:variant>
    </vt:vector>
  </HeadingPairs>
  <TitlesOfParts>
    <vt:vector size="60" baseType="lpstr">
      <vt:lpstr>نسق Office</vt:lpstr>
      <vt:lpstr>Phylum : Rotifera  شعبة الدولابيات</vt:lpstr>
      <vt:lpstr>General characters of Rotifera </vt:lpstr>
      <vt:lpstr>Classification of Rotifera </vt:lpstr>
      <vt:lpstr>Class Bdelloidea ; Philodina </vt:lpstr>
      <vt:lpstr>Class Monogononta : Brachionus</vt:lpstr>
      <vt:lpstr>Class Monogononta : Brachionus Reproduction </vt:lpstr>
      <vt:lpstr>Class Monogononta : Brachionus Reproduction</vt:lpstr>
      <vt:lpstr>Phylum :Rotifera</vt:lpstr>
      <vt:lpstr>PowerPoint Presentation</vt:lpstr>
      <vt:lpstr>شعبة المخلبيات  </vt:lpstr>
      <vt:lpstr>Phylum : Onycophora (Velvet worms ) </vt:lpstr>
      <vt:lpstr>Characteristics of the Onychophora </vt:lpstr>
      <vt:lpstr>PowerPoint Presentation</vt:lpstr>
      <vt:lpstr>PowerPoint Presentation</vt:lpstr>
      <vt:lpstr>PowerPoint Presentation</vt:lpstr>
      <vt:lpstr>Onychophorans unique characteristics</vt:lpstr>
      <vt:lpstr>PowerPoint Presentation</vt:lpstr>
      <vt:lpstr>PowerPoint Presentation</vt:lpstr>
      <vt:lpstr>PowerPoint Presentation</vt:lpstr>
      <vt:lpstr>PowerPoint Presentation</vt:lpstr>
      <vt:lpstr>PowerPoint Presentation</vt:lpstr>
      <vt:lpstr>PowerPoint Presentation</vt:lpstr>
      <vt:lpstr>Phylum :Arthropoda  from Latin arthron =joint podus= foot</vt:lpstr>
      <vt:lpstr>General characteristics:</vt:lpstr>
      <vt:lpstr>Classification </vt:lpstr>
      <vt:lpstr>PowerPoint Presentation</vt:lpstr>
      <vt:lpstr>What makes Chelicerata different? </vt:lpstr>
      <vt:lpstr>Subphylum Chelicerata – Class Merostomata </vt:lpstr>
      <vt:lpstr>PowerPoint Presentation</vt:lpstr>
      <vt:lpstr>PowerPoint Presentation</vt:lpstr>
      <vt:lpstr>Class Arachnida  </vt:lpstr>
      <vt:lpstr>Subphylum-:Chelicerata  Class:Arachnida ,  Order Scorpionida ,Genus : Buthus (Scorpion)</vt:lpstr>
      <vt:lpstr>PowerPoint Presentation</vt:lpstr>
      <vt:lpstr>Appendages of cephalothorax:</vt:lpstr>
      <vt:lpstr>PowerPoint Presentation</vt:lpstr>
      <vt:lpstr>PowerPoint Presentation</vt:lpstr>
      <vt:lpstr>Sub phylum :chelicerata , class : arachnida , order : Araneae ( true spiders) Genus Argiope</vt:lpstr>
      <vt:lpstr>PowerPoint Presentation</vt:lpstr>
      <vt:lpstr>PowerPoint Presentation</vt:lpstr>
      <vt:lpstr>Spider venom: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B-SubPhylum: Crustacea                              القشريات </vt:lpstr>
      <vt:lpstr>Class : Branchiopoda  غلصمية الاقدام  </vt:lpstr>
      <vt:lpstr>Order : Anotostraca اللادرعيات  Genus  Artemia  saline ( fairy shrimp ). ارتيميا </vt:lpstr>
      <vt:lpstr>PowerPoint Presentation</vt:lpstr>
      <vt:lpstr>Reproduction of Artemia  :</vt:lpstr>
      <vt:lpstr>Order  : Cladocera  متفرعة اللوامس  Family : Daphniidae Genus : Daphnia sp ( water fleas)دافنيا براغيث الماء </vt:lpstr>
      <vt:lpstr>PowerPoint Presentation</vt:lpstr>
      <vt:lpstr>Class  :Maxillopoda:  </vt:lpstr>
      <vt:lpstr>Order: Copepoda , Genus  : Cyclops sp </vt:lpstr>
      <vt:lpstr>PowerPoint Presentation</vt:lpstr>
      <vt:lpstr>Order :Branchiura </vt:lpstr>
      <vt:lpstr>Class: Malacostraca</vt:lpstr>
    </vt:vector>
  </TitlesOfParts>
  <Company>Enjoy My Fine Releases.</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عرض تقديمي في PowerPoint</dc:title>
  <dc:creator>DR.Ahmed Saker 2o1O</dc:creator>
  <cp:lastModifiedBy>Maher</cp:lastModifiedBy>
  <cp:revision>104</cp:revision>
  <dcterms:created xsi:type="dcterms:W3CDTF">2015-10-10T10:39:29Z</dcterms:created>
  <dcterms:modified xsi:type="dcterms:W3CDTF">2022-11-21T15:52:38Z</dcterms:modified>
</cp:coreProperties>
</file>