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57" r:id="rId4"/>
    <p:sldId id="274" r:id="rId5"/>
    <p:sldId id="258" r:id="rId6"/>
    <p:sldId id="259" r:id="rId7"/>
    <p:sldId id="261" r:id="rId8"/>
    <p:sldId id="298" r:id="rId9"/>
    <p:sldId id="277" r:id="rId10"/>
    <p:sldId id="278" r:id="rId11"/>
    <p:sldId id="279" r:id="rId12"/>
    <p:sldId id="280" r:id="rId13"/>
    <p:sldId id="272" r:id="rId14"/>
    <p:sldId id="267" r:id="rId15"/>
    <p:sldId id="264" r:id="rId16"/>
    <p:sldId id="273" r:id="rId17"/>
    <p:sldId id="265" r:id="rId18"/>
    <p:sldId id="270" r:id="rId19"/>
    <p:sldId id="268" r:id="rId20"/>
    <p:sldId id="296" r:id="rId21"/>
    <p:sldId id="263" r:id="rId22"/>
    <p:sldId id="300" r:id="rId23"/>
    <p:sldId id="294" r:id="rId24"/>
    <p:sldId id="271" r:id="rId25"/>
    <p:sldId id="275" r:id="rId26"/>
    <p:sldId id="291" r:id="rId27"/>
    <p:sldId id="281" r:id="rId28"/>
    <p:sldId id="282" r:id="rId29"/>
    <p:sldId id="289" r:id="rId30"/>
    <p:sldId id="290" r:id="rId31"/>
    <p:sldId id="286" r:id="rId32"/>
    <p:sldId id="293" r:id="rId33"/>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68" d="100"/>
          <a:sy n="68" d="100"/>
        </p:scale>
        <p:origin x="-14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A7288FF-E394-4DD6-9E00-E413C2229E71}" type="datetimeFigureOut">
              <a:rPr lang="en-US" smtClean="0"/>
              <a:t>1/2/2022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04560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7288FF-E394-4DD6-9E00-E413C2229E71}" type="datetimeFigureOut">
              <a:rPr lang="en-US" smtClean="0"/>
              <a:t>1/2/2022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66893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7288FF-E394-4DD6-9E00-E413C2229E71}" type="datetimeFigureOut">
              <a:rPr lang="en-US" smtClean="0"/>
              <a:t>1/2/2022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2731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7288FF-E394-4DD6-9E00-E413C2229E71}" type="datetimeFigureOut">
              <a:rPr lang="en-US" smtClean="0"/>
              <a:t>1/2/2022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329117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A7288FF-E394-4DD6-9E00-E413C2229E71}" type="datetimeFigureOut">
              <a:rPr lang="en-US" smtClean="0"/>
              <a:t>1/2/2022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30826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A7288FF-E394-4DD6-9E00-E413C2229E71}" type="datetimeFigureOut">
              <a:rPr lang="en-US" smtClean="0"/>
              <a:t>1/2/2022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425761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A7288FF-E394-4DD6-9E00-E413C2229E71}" type="datetimeFigureOut">
              <a:rPr lang="en-US" smtClean="0"/>
              <a:t>1/2/2022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399927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A7288FF-E394-4DD6-9E00-E413C2229E71}" type="datetimeFigureOut">
              <a:rPr lang="en-US" smtClean="0"/>
              <a:t>1/2/2022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53567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7288FF-E394-4DD6-9E00-E413C2229E71}" type="datetimeFigureOut">
              <a:rPr lang="en-US" smtClean="0"/>
              <a:t>1/2/2022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25833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7288FF-E394-4DD6-9E00-E413C2229E71}" type="datetimeFigureOut">
              <a:rPr lang="en-US" smtClean="0"/>
              <a:t>1/2/2022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68857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7288FF-E394-4DD6-9E00-E413C2229E71}" type="datetimeFigureOut">
              <a:rPr lang="en-US" smtClean="0"/>
              <a:t>1/2/2022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14E81A1-07EE-475A-ABF0-B9F062FA485A}" type="slidenum">
              <a:rPr lang="en-US" smtClean="0"/>
              <a:t>‹#›</a:t>
            </a:fld>
            <a:endParaRPr lang="en-US"/>
          </a:p>
        </p:txBody>
      </p:sp>
    </p:spTree>
    <p:extLst>
      <p:ext uri="{BB962C8B-B14F-4D97-AF65-F5344CB8AC3E}">
        <p14:creationId xmlns:p14="http://schemas.microsoft.com/office/powerpoint/2010/main" val="27933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288FF-E394-4DD6-9E00-E413C2229E71}" type="datetimeFigureOut">
              <a:rPr lang="en-US" smtClean="0"/>
              <a:t>1/2/2022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E81A1-07EE-475A-ABF0-B9F062FA485A}" type="slidenum">
              <a:rPr lang="en-US" smtClean="0"/>
              <a:t>‹#›</a:t>
            </a:fld>
            <a:endParaRPr lang="en-US"/>
          </a:p>
        </p:txBody>
      </p:sp>
    </p:spTree>
    <p:extLst>
      <p:ext uri="{BB962C8B-B14F-4D97-AF65-F5344CB8AC3E}">
        <p14:creationId xmlns:p14="http://schemas.microsoft.com/office/powerpoint/2010/main" val="2479669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57200"/>
            <a:ext cx="7772400" cy="2209801"/>
          </a:xfrm>
        </p:spPr>
        <p:txBody>
          <a:bodyPr>
            <a:normAutofit/>
          </a:bodyPr>
          <a:lstStyle/>
          <a:p>
            <a:pPr rtl="1"/>
            <a:r>
              <a:rPr lang="ar-IQ" dirty="0" smtClean="0"/>
              <a:t>الصف الثاني</a:t>
            </a:r>
            <a:r>
              <a:rPr lang="en-US" dirty="0" smtClean="0"/>
              <a:t>BIO-</a:t>
            </a:r>
            <a:r>
              <a:rPr lang="ar-IQ" dirty="0" smtClean="0"/>
              <a:t/>
            </a:r>
            <a:br>
              <a:rPr lang="ar-IQ" dirty="0" smtClean="0"/>
            </a:br>
            <a:r>
              <a:rPr lang="ar-IQ" dirty="0" err="1" smtClean="0"/>
              <a:t>لافقريات</a:t>
            </a:r>
            <a:r>
              <a:rPr lang="ar-IQ" dirty="0" smtClean="0"/>
              <a:t> نظري </a:t>
            </a:r>
            <a:endParaRPr lang="en-US" dirty="0"/>
          </a:p>
        </p:txBody>
      </p:sp>
      <p:sp>
        <p:nvSpPr>
          <p:cNvPr id="3" name="عنوان فرعي 2"/>
          <p:cNvSpPr>
            <a:spLocks noGrp="1"/>
          </p:cNvSpPr>
          <p:nvPr>
            <p:ph type="subTitle" idx="1"/>
          </p:nvPr>
        </p:nvSpPr>
        <p:spPr>
          <a:xfrm>
            <a:off x="1295400" y="2667000"/>
            <a:ext cx="6400800" cy="2133600"/>
          </a:xfrm>
        </p:spPr>
        <p:txBody>
          <a:bodyPr>
            <a:normAutofit/>
          </a:bodyPr>
          <a:lstStyle/>
          <a:p>
            <a:r>
              <a:rPr lang="en-US" sz="4400" b="1" dirty="0" smtClean="0"/>
              <a:t>Phylum mollusk </a:t>
            </a:r>
          </a:p>
          <a:p>
            <a:r>
              <a:rPr lang="ar-IQ" sz="4400" b="1" dirty="0" smtClean="0"/>
              <a:t>شعبة النواعم</a:t>
            </a:r>
            <a:r>
              <a:rPr lang="ar-IQ" dirty="0" smtClean="0"/>
              <a:t> </a:t>
            </a:r>
          </a:p>
        </p:txBody>
      </p:sp>
    </p:spTree>
    <p:extLst>
      <p:ext uri="{BB962C8B-B14F-4D97-AF65-F5344CB8AC3E}">
        <p14:creationId xmlns:p14="http://schemas.microsoft.com/office/powerpoint/2010/main" val="4219876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2" t="10913" r="60399" b="35317"/>
          <a:stretch/>
        </p:blipFill>
        <p:spPr bwMode="auto">
          <a:xfrm>
            <a:off x="152400" y="152400"/>
            <a:ext cx="8915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7162800" y="4572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 helix </a:t>
            </a:r>
            <a:endParaRPr lang="en-US" dirty="0"/>
          </a:p>
        </p:txBody>
      </p:sp>
    </p:spTree>
    <p:extLst>
      <p:ext uri="{BB962C8B-B14F-4D97-AF65-F5344CB8AC3E}">
        <p14:creationId xmlns:p14="http://schemas.microsoft.com/office/powerpoint/2010/main" val="37926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Freshwater </a:t>
            </a:r>
            <a:r>
              <a:rPr lang="en-US" dirty="0" err="1" smtClean="0"/>
              <a:t>gastropoda</a:t>
            </a:r>
            <a:r>
              <a:rPr lang="en-US" dirty="0" smtClean="0"/>
              <a:t> </a:t>
            </a:r>
            <a:endParaRPr lang="en-US" dirty="0"/>
          </a:p>
        </p:txBody>
      </p:sp>
      <p:sp>
        <p:nvSpPr>
          <p:cNvPr id="3" name="عنصر نائب للمحتوى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0714" r="54263" b="63690"/>
          <a:stretch/>
        </p:blipFill>
        <p:spPr bwMode="auto">
          <a:xfrm>
            <a:off x="304800" y="1600200"/>
            <a:ext cx="8077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53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14" r="54152" b="57143"/>
          <a:stretch/>
        </p:blipFill>
        <p:spPr bwMode="auto">
          <a:xfrm>
            <a:off x="304800" y="152400"/>
            <a:ext cx="8610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24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152400"/>
            <a:ext cx="8077200" cy="990599"/>
          </a:xfrm>
        </p:spPr>
        <p:txBody>
          <a:bodyPr>
            <a:normAutofit/>
          </a:bodyPr>
          <a:lstStyle/>
          <a:p>
            <a:r>
              <a:rPr lang="en-US" b="1" dirty="0" smtClean="0"/>
              <a:t>Torsion in </a:t>
            </a:r>
            <a:r>
              <a:rPr lang="en-US" b="1" dirty="0" err="1" smtClean="0"/>
              <a:t>gastropoda</a:t>
            </a:r>
            <a:r>
              <a:rPr lang="en-US" b="1" dirty="0" smtClean="0"/>
              <a:t> </a:t>
            </a:r>
            <a:endParaRPr lang="en-US" dirty="0"/>
          </a:p>
        </p:txBody>
      </p:sp>
      <p:sp>
        <p:nvSpPr>
          <p:cNvPr id="3" name="عنوان فرعي 2"/>
          <p:cNvSpPr>
            <a:spLocks noGrp="1"/>
          </p:cNvSpPr>
          <p:nvPr>
            <p:ph type="subTitle" idx="1"/>
          </p:nvPr>
        </p:nvSpPr>
        <p:spPr>
          <a:xfrm>
            <a:off x="152400" y="1143000"/>
            <a:ext cx="8991600" cy="5181600"/>
          </a:xfrm>
        </p:spPr>
        <p:txBody>
          <a:bodyPr>
            <a:normAutofit/>
          </a:bodyPr>
          <a:lstStyle/>
          <a:p>
            <a:pPr algn="l"/>
            <a:r>
              <a:rPr lang="en-US" dirty="0" err="1">
                <a:solidFill>
                  <a:schemeClr val="tx1"/>
                </a:solidFill>
              </a:rPr>
              <a:t>Gastropoda</a:t>
            </a:r>
            <a:r>
              <a:rPr lang="en-US" dirty="0">
                <a:solidFill>
                  <a:schemeClr val="tx1"/>
                </a:solidFill>
              </a:rPr>
              <a:t> are characterized by </a:t>
            </a:r>
            <a:r>
              <a:rPr lang="en-US" b="1" dirty="0">
                <a:solidFill>
                  <a:schemeClr val="tx1"/>
                </a:solidFill>
              </a:rPr>
              <a:t>torsion</a:t>
            </a:r>
            <a:r>
              <a:rPr lang="en-US" dirty="0">
                <a:solidFill>
                  <a:schemeClr val="tx1"/>
                </a:solidFill>
              </a:rPr>
              <a:t> ,a process that </a:t>
            </a:r>
            <a:r>
              <a:rPr lang="en-US" dirty="0" smtClean="0">
                <a:solidFill>
                  <a:schemeClr val="tx1"/>
                </a:solidFill>
              </a:rPr>
              <a:t>result </a:t>
            </a:r>
            <a:r>
              <a:rPr lang="en-US" dirty="0">
                <a:solidFill>
                  <a:schemeClr val="tx1"/>
                </a:solidFill>
              </a:rPr>
              <a:t>in the rotation of the visceral mass and mantle on the foot . The result is that the mantle cavity (including anus) lies the anterior body ,over the head and mouth ,and the gut and nervous system are twisted. Torsion take place during the veliger stage. many snails have an operculum ,a horny plate that seals the opening when the snail body is drawn into the shell. some species reverse torsion (</a:t>
            </a:r>
            <a:r>
              <a:rPr lang="en-US" dirty="0" err="1">
                <a:solidFill>
                  <a:schemeClr val="tx1"/>
                </a:solidFill>
              </a:rPr>
              <a:t>detorsion</a:t>
            </a:r>
            <a:r>
              <a:rPr lang="en-US" dirty="0">
                <a:solidFill>
                  <a:schemeClr val="tx1"/>
                </a:solidFill>
              </a:rPr>
              <a:t>).</a:t>
            </a:r>
          </a:p>
          <a:p>
            <a:pPr algn="l"/>
            <a:endParaRPr lang="en-US" dirty="0"/>
          </a:p>
        </p:txBody>
      </p:sp>
    </p:spTree>
    <p:extLst>
      <p:ext uri="{BB962C8B-B14F-4D97-AF65-F5344CB8AC3E}">
        <p14:creationId xmlns:p14="http://schemas.microsoft.com/office/powerpoint/2010/main" val="205037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 t="13447" r="51765" b="25568"/>
          <a:stretch/>
        </p:blipFill>
        <p:spPr bwMode="auto">
          <a:xfrm>
            <a:off x="304800" y="609600"/>
            <a:ext cx="8839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96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txBody>
          <a:bodyPr>
            <a:normAutofit fontScale="90000"/>
          </a:bodyPr>
          <a:lstStyle/>
          <a:p>
            <a:r>
              <a:rPr lang="en-US" dirty="0" smtClean="0">
                <a:solidFill>
                  <a:srgbClr val="FF0000"/>
                </a:solidFill>
              </a:rPr>
              <a:t>Shell morphology </a:t>
            </a:r>
            <a:endParaRPr lang="en-US" dirty="0">
              <a:solidFill>
                <a:srgbClr val="FF0000"/>
              </a:solidFill>
            </a:endParaRPr>
          </a:p>
        </p:txBody>
      </p:sp>
      <p:sp>
        <p:nvSpPr>
          <p:cNvPr id="3" name="عنصر نائب للمحتوى 2"/>
          <p:cNvSpPr>
            <a:spLocks noGrp="1"/>
          </p:cNvSpPr>
          <p:nvPr>
            <p:ph idx="1"/>
          </p:nvPr>
        </p:nvSpPr>
        <p:spPr>
          <a:xfrm>
            <a:off x="76200" y="1600200"/>
            <a:ext cx="8915400" cy="5257800"/>
          </a:xfrm>
        </p:spPr>
        <p:txBody>
          <a:bodyPr>
            <a:normAutofit fontScale="55000" lnSpcReduction="20000"/>
          </a:bodyPr>
          <a:lstStyle/>
          <a:p>
            <a:r>
              <a:rPr lang="en-US" dirty="0" smtClean="0"/>
              <a:t>Snail shells are important for use in systematic , there are three basic shell shapes :</a:t>
            </a:r>
          </a:p>
          <a:p>
            <a:endParaRPr lang="en-US" dirty="0" smtClean="0"/>
          </a:p>
          <a:p>
            <a:r>
              <a:rPr lang="en-US" b="1" u="sng" dirty="0" smtClean="0">
                <a:solidFill>
                  <a:srgbClr val="00B0F0"/>
                </a:solidFill>
              </a:rPr>
              <a:t>Conical</a:t>
            </a:r>
            <a:r>
              <a:rPr lang="ar-IQ" b="1" u="sng" dirty="0" smtClean="0">
                <a:solidFill>
                  <a:srgbClr val="00B0F0"/>
                </a:solidFill>
              </a:rPr>
              <a:t>مخروطي </a:t>
            </a:r>
            <a:r>
              <a:rPr lang="en-US" dirty="0" smtClean="0"/>
              <a:t> : these resemble one half of a clam shell and are restricted to one group of freshwater snails: the limpets </a:t>
            </a:r>
          </a:p>
          <a:p>
            <a:endParaRPr lang="en-US" dirty="0" smtClean="0"/>
          </a:p>
          <a:p>
            <a:endParaRPr lang="en-US" dirty="0" smtClean="0"/>
          </a:p>
          <a:p>
            <a:r>
              <a:rPr lang="en-US" b="1" u="sng" dirty="0" err="1" smtClean="0">
                <a:solidFill>
                  <a:srgbClr val="FFC000"/>
                </a:solidFill>
              </a:rPr>
              <a:t>Planospiral</a:t>
            </a:r>
            <a:r>
              <a:rPr lang="en-US" dirty="0" smtClean="0">
                <a:solidFill>
                  <a:srgbClr val="FFC000"/>
                </a:solidFill>
              </a:rPr>
              <a:t> : </a:t>
            </a:r>
            <a:r>
              <a:rPr lang="en-US" dirty="0" smtClean="0"/>
              <a:t>these snails secrete their shell in ever larger circles.</a:t>
            </a:r>
          </a:p>
          <a:p>
            <a:endParaRPr lang="en-US" dirty="0" smtClean="0"/>
          </a:p>
          <a:p>
            <a:endParaRPr lang="en-US" dirty="0" smtClean="0"/>
          </a:p>
          <a:p>
            <a:endParaRPr lang="en-US" dirty="0" smtClean="0"/>
          </a:p>
          <a:p>
            <a:r>
              <a:rPr lang="en-US" b="1" u="sng" dirty="0" smtClean="0">
                <a:solidFill>
                  <a:srgbClr val="00B0F0"/>
                </a:solidFill>
              </a:rPr>
              <a:t>Spire</a:t>
            </a:r>
            <a:r>
              <a:rPr lang="en-US" b="1" u="sng" dirty="0" smtClean="0"/>
              <a:t> </a:t>
            </a:r>
            <a:r>
              <a:rPr lang="en-US" dirty="0" smtClean="0"/>
              <a:t>: these shells look almost like a spiral staircase. </a:t>
            </a:r>
          </a:p>
          <a:p>
            <a:endParaRPr lang="en-US" dirty="0" smtClean="0"/>
          </a:p>
          <a:p>
            <a:endParaRPr lang="en-US" dirty="0" smtClean="0"/>
          </a:p>
          <a:p>
            <a:endParaRPr lang="en-US" dirty="0" smtClean="0"/>
          </a:p>
          <a:p>
            <a:endParaRPr lang="en-US" dirty="0" smtClean="0"/>
          </a:p>
          <a:p>
            <a:pPr marL="0" indent="0">
              <a:buNone/>
            </a:pPr>
            <a:r>
              <a:rPr lang="en-US" dirty="0" smtClean="0"/>
              <a:t>All three shell types are made of the same material. The inside of the shell is crystalized calcium carbonate mixed with </a:t>
            </a:r>
            <a:r>
              <a:rPr lang="en-US" dirty="0" err="1" smtClean="0"/>
              <a:t>protein.the</a:t>
            </a:r>
            <a:r>
              <a:rPr lang="en-US" dirty="0" smtClean="0"/>
              <a:t> calcium is absorbed from the snails food and the surrounding water.</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2" t="18172" r="78359" b="60732"/>
          <a:stretch/>
        </p:blipFill>
        <p:spPr bwMode="auto">
          <a:xfrm>
            <a:off x="4114800" y="2438400"/>
            <a:ext cx="1219200" cy="73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913" r="83825" b="58135"/>
          <a:stretch/>
        </p:blipFill>
        <p:spPr bwMode="auto">
          <a:xfrm>
            <a:off x="4648200" y="3505200"/>
            <a:ext cx="1447800" cy="74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048" t="14088" r="66533" b="30158"/>
          <a:stretch/>
        </p:blipFill>
        <p:spPr bwMode="auto">
          <a:xfrm rot="16200000">
            <a:off x="3943351" y="4171949"/>
            <a:ext cx="95250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32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228600"/>
            <a:ext cx="7772400" cy="1470025"/>
          </a:xfrm>
        </p:spPr>
        <p:txBody>
          <a:bodyPr/>
          <a:lstStyle/>
          <a:p>
            <a:r>
              <a:rPr lang="en-US" dirty="0" err="1" smtClean="0"/>
              <a:t>Gastropoda</a:t>
            </a:r>
            <a:r>
              <a:rPr lang="en-US" dirty="0" smtClean="0"/>
              <a:t> shell</a:t>
            </a:r>
            <a:endParaRPr lang="en-US" dirty="0"/>
          </a:p>
        </p:txBody>
      </p:sp>
      <p:sp>
        <p:nvSpPr>
          <p:cNvPr id="3" name="عنوان فرعي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1" t="10714" r="76239" b="49206"/>
          <a:stretch/>
        </p:blipFill>
        <p:spPr bwMode="auto">
          <a:xfrm>
            <a:off x="381000" y="19812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51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8599"/>
            <a:ext cx="7772400" cy="1066801"/>
          </a:xfrm>
        </p:spPr>
        <p:txBody>
          <a:bodyPr>
            <a:normAutofit/>
          </a:bodyPr>
          <a:lstStyle/>
          <a:p>
            <a:r>
              <a:rPr lang="en-US" dirty="0" err="1" smtClean="0">
                <a:solidFill>
                  <a:schemeClr val="accent5">
                    <a:lumMod val="75000"/>
                  </a:schemeClr>
                </a:solidFill>
              </a:rPr>
              <a:t>Metabolsim</a:t>
            </a:r>
            <a:r>
              <a:rPr lang="en-US" dirty="0" smtClean="0">
                <a:solidFill>
                  <a:schemeClr val="accent5">
                    <a:lumMod val="75000"/>
                  </a:schemeClr>
                </a:solidFill>
              </a:rPr>
              <a:t> OF </a:t>
            </a:r>
            <a:r>
              <a:rPr lang="en-US" dirty="0" err="1" smtClean="0">
                <a:solidFill>
                  <a:schemeClr val="accent5">
                    <a:lumMod val="75000"/>
                  </a:schemeClr>
                </a:solidFill>
              </a:rPr>
              <a:t>gastropoda</a:t>
            </a:r>
            <a:r>
              <a:rPr lang="en-US" dirty="0" smtClean="0">
                <a:solidFill>
                  <a:schemeClr val="accent5">
                    <a:lumMod val="75000"/>
                  </a:schemeClr>
                </a:solidFill>
              </a:rPr>
              <a:t>  </a:t>
            </a:r>
            <a:endParaRPr lang="en-US" dirty="0">
              <a:solidFill>
                <a:schemeClr val="accent5">
                  <a:lumMod val="75000"/>
                </a:schemeClr>
              </a:solidFill>
            </a:endParaRPr>
          </a:p>
        </p:txBody>
      </p:sp>
      <p:sp>
        <p:nvSpPr>
          <p:cNvPr id="3" name="عنوان فرعي 2"/>
          <p:cNvSpPr>
            <a:spLocks noGrp="1"/>
          </p:cNvSpPr>
          <p:nvPr>
            <p:ph type="subTitle" idx="1"/>
          </p:nvPr>
        </p:nvSpPr>
        <p:spPr>
          <a:xfrm>
            <a:off x="152400" y="1295400"/>
            <a:ext cx="8915400" cy="5486400"/>
          </a:xfrm>
        </p:spPr>
        <p:txBody>
          <a:bodyPr>
            <a:normAutofit fontScale="92500" lnSpcReduction="20000"/>
          </a:bodyPr>
          <a:lstStyle/>
          <a:p>
            <a:pPr algn="l"/>
            <a:r>
              <a:rPr lang="en-US" dirty="0" smtClean="0">
                <a:solidFill>
                  <a:schemeClr val="tx1"/>
                </a:solidFill>
              </a:rPr>
              <a:t>The </a:t>
            </a:r>
            <a:r>
              <a:rPr lang="en-US" b="1" u="sng" dirty="0" err="1" smtClean="0">
                <a:solidFill>
                  <a:srgbClr val="FF0000"/>
                </a:solidFill>
              </a:rPr>
              <a:t>Prosobranchs</a:t>
            </a:r>
            <a:r>
              <a:rPr lang="en-US" dirty="0" smtClean="0">
                <a:solidFill>
                  <a:schemeClr val="tx1"/>
                </a:solidFill>
              </a:rPr>
              <a:t> possess a very efficient gill system that works the same as a fish gill.</a:t>
            </a:r>
          </a:p>
          <a:p>
            <a:pPr algn="l"/>
            <a:r>
              <a:rPr lang="en-US" dirty="0" smtClean="0">
                <a:solidFill>
                  <a:schemeClr val="tx1"/>
                </a:solidFill>
              </a:rPr>
              <a:t>The </a:t>
            </a:r>
            <a:r>
              <a:rPr lang="en-US" b="1" u="sng" dirty="0" err="1" smtClean="0">
                <a:solidFill>
                  <a:srgbClr val="FF0000"/>
                </a:solidFill>
              </a:rPr>
              <a:t>Pulmonates</a:t>
            </a:r>
            <a:r>
              <a:rPr lang="en-US" b="1" u="sng" dirty="0" smtClean="0">
                <a:solidFill>
                  <a:schemeClr val="tx1"/>
                </a:solidFill>
              </a:rPr>
              <a:t> </a:t>
            </a:r>
            <a:r>
              <a:rPr lang="en-US" dirty="0" smtClean="0">
                <a:solidFill>
                  <a:schemeClr val="tx1"/>
                </a:solidFill>
              </a:rPr>
              <a:t>lack a gill : instead the use a pocket formed in the mantle as a primitive lung .Many species also acquire oxygen through their skin until they rise to the surface.</a:t>
            </a:r>
          </a:p>
          <a:p>
            <a:pPr algn="l"/>
            <a:endParaRPr lang="en-US" dirty="0" smtClean="0">
              <a:solidFill>
                <a:schemeClr val="tx1"/>
              </a:solidFill>
            </a:endParaRPr>
          </a:p>
          <a:p>
            <a:pPr algn="l"/>
            <a:r>
              <a:rPr lang="en-US" dirty="0" smtClean="0">
                <a:solidFill>
                  <a:schemeClr val="tx1"/>
                </a:solidFill>
              </a:rPr>
              <a:t>Snails collect their metabolic wastes in the coelom –which has been reduced to a sac surrounding the heart. Ammonia and other wastes. Are then funneled down </a:t>
            </a:r>
            <a:r>
              <a:rPr lang="en-US" dirty="0" err="1" smtClean="0">
                <a:solidFill>
                  <a:schemeClr val="tx1"/>
                </a:solidFill>
              </a:rPr>
              <a:t>metanephridial</a:t>
            </a:r>
            <a:r>
              <a:rPr lang="en-US" dirty="0" smtClean="0">
                <a:solidFill>
                  <a:schemeClr val="tx1"/>
                </a:solidFill>
              </a:rPr>
              <a:t> tubules where vital salts are reabsorbed. The remainder of waste (urine) is released into the mantle cavity where flush it out into the environment.</a:t>
            </a:r>
            <a:endParaRPr lang="en-US" dirty="0">
              <a:solidFill>
                <a:schemeClr val="tx1"/>
              </a:solidFill>
            </a:endParaRPr>
          </a:p>
        </p:txBody>
      </p:sp>
    </p:spTree>
    <p:extLst>
      <p:ext uri="{BB962C8B-B14F-4D97-AF65-F5344CB8AC3E}">
        <p14:creationId xmlns:p14="http://schemas.microsoft.com/office/powerpoint/2010/main" val="337219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990600"/>
          </a:xfrm>
        </p:spPr>
        <p:txBody>
          <a:bodyPr/>
          <a:lstStyle/>
          <a:p>
            <a:r>
              <a:rPr lang="en-US" dirty="0" smtClean="0"/>
              <a:t>Reproduction / development </a:t>
            </a:r>
            <a:endParaRPr lang="en-US" dirty="0"/>
          </a:p>
        </p:txBody>
      </p:sp>
      <p:sp>
        <p:nvSpPr>
          <p:cNvPr id="3" name="عنوان فرعي 2"/>
          <p:cNvSpPr>
            <a:spLocks noGrp="1"/>
          </p:cNvSpPr>
          <p:nvPr>
            <p:ph type="subTitle" idx="1"/>
          </p:nvPr>
        </p:nvSpPr>
        <p:spPr>
          <a:xfrm>
            <a:off x="228600" y="1219200"/>
            <a:ext cx="8686800" cy="5257800"/>
          </a:xfrm>
        </p:spPr>
        <p:txBody>
          <a:bodyPr>
            <a:normAutofit lnSpcReduction="10000"/>
          </a:bodyPr>
          <a:lstStyle/>
          <a:p>
            <a:pPr algn="l"/>
            <a:r>
              <a:rPr lang="en-US" dirty="0" err="1">
                <a:solidFill>
                  <a:schemeClr val="tx1"/>
                </a:solidFill>
              </a:rPr>
              <a:t>Gastropodas</a:t>
            </a:r>
            <a:r>
              <a:rPr lang="en-US" dirty="0">
                <a:solidFill>
                  <a:schemeClr val="tx1"/>
                </a:solidFill>
              </a:rPr>
              <a:t> are </a:t>
            </a:r>
            <a:r>
              <a:rPr lang="en-US" dirty="0" err="1">
                <a:solidFill>
                  <a:schemeClr val="tx1"/>
                </a:solidFill>
              </a:rPr>
              <a:t>dioecious</a:t>
            </a:r>
            <a:r>
              <a:rPr lang="en-US" dirty="0">
                <a:solidFill>
                  <a:schemeClr val="tx1"/>
                </a:solidFill>
              </a:rPr>
              <a:t> , and some forms are </a:t>
            </a:r>
            <a:r>
              <a:rPr lang="en-US" dirty="0" smtClean="0">
                <a:solidFill>
                  <a:schemeClr val="tx1"/>
                </a:solidFill>
              </a:rPr>
              <a:t>hermaphroditic.</a:t>
            </a:r>
            <a:endParaRPr lang="en-US" dirty="0">
              <a:solidFill>
                <a:schemeClr val="tx1"/>
              </a:solidFill>
            </a:endParaRPr>
          </a:p>
          <a:p>
            <a:pPr algn="l"/>
            <a:r>
              <a:rPr lang="en-US" dirty="0" smtClean="0">
                <a:solidFill>
                  <a:schemeClr val="tx1"/>
                </a:solidFill>
              </a:rPr>
              <a:t>The </a:t>
            </a:r>
            <a:r>
              <a:rPr lang="en-US" dirty="0" err="1" smtClean="0">
                <a:solidFill>
                  <a:schemeClr val="tx1"/>
                </a:solidFill>
              </a:rPr>
              <a:t>prosobranchs</a:t>
            </a:r>
            <a:r>
              <a:rPr lang="en-US" dirty="0" smtClean="0">
                <a:solidFill>
                  <a:schemeClr val="tx1"/>
                </a:solidFill>
              </a:rPr>
              <a:t> and </a:t>
            </a:r>
            <a:r>
              <a:rPr lang="en-US" dirty="0" err="1" smtClean="0">
                <a:solidFill>
                  <a:schemeClr val="tx1"/>
                </a:solidFill>
              </a:rPr>
              <a:t>pulmonates</a:t>
            </a:r>
            <a:r>
              <a:rPr lang="en-US" dirty="0" smtClean="0">
                <a:solidFill>
                  <a:schemeClr val="tx1"/>
                </a:solidFill>
              </a:rPr>
              <a:t> have different modes of reproduction. </a:t>
            </a:r>
            <a:r>
              <a:rPr lang="en-US" dirty="0" err="1" smtClean="0">
                <a:solidFill>
                  <a:srgbClr val="FF0000"/>
                </a:solidFill>
              </a:rPr>
              <a:t>Prosobranches</a:t>
            </a:r>
            <a:r>
              <a:rPr lang="en-US" dirty="0" smtClean="0">
                <a:solidFill>
                  <a:schemeClr val="tx1"/>
                </a:solidFill>
              </a:rPr>
              <a:t> have separate male and female sexes. </a:t>
            </a:r>
          </a:p>
          <a:p>
            <a:pPr algn="l"/>
            <a:r>
              <a:rPr lang="en-US" dirty="0" err="1" smtClean="0">
                <a:solidFill>
                  <a:srgbClr val="FF0000"/>
                </a:solidFill>
              </a:rPr>
              <a:t>Pulmonates</a:t>
            </a:r>
            <a:r>
              <a:rPr lang="en-US" dirty="0" smtClean="0">
                <a:solidFill>
                  <a:schemeClr val="tx1"/>
                </a:solidFill>
              </a:rPr>
              <a:t> are hermaphroditic with both female and male reproductive parts in one animal.</a:t>
            </a:r>
          </a:p>
          <a:p>
            <a:pPr algn="l"/>
            <a:r>
              <a:rPr lang="en-US" dirty="0" smtClean="0">
                <a:solidFill>
                  <a:schemeClr val="tx1"/>
                </a:solidFill>
              </a:rPr>
              <a:t>Unlike their marine counterparts, land and  freshwater snails never have a free-swimming larval stage. Young snails simply look like smaller versions of their parents</a:t>
            </a:r>
            <a:r>
              <a:rPr lang="en-US" dirty="0" smtClean="0"/>
              <a:t>.</a:t>
            </a:r>
            <a:endParaRPr lang="en-US" dirty="0"/>
          </a:p>
        </p:txBody>
      </p:sp>
    </p:spTree>
    <p:extLst>
      <p:ext uri="{BB962C8B-B14F-4D97-AF65-F5344CB8AC3E}">
        <p14:creationId xmlns:p14="http://schemas.microsoft.com/office/powerpoint/2010/main" val="53769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152399"/>
            <a:ext cx="8305800" cy="609601"/>
          </a:xfrm>
        </p:spPr>
        <p:txBody>
          <a:bodyPr>
            <a:normAutofit fontScale="90000"/>
          </a:bodyPr>
          <a:lstStyle/>
          <a:p>
            <a:r>
              <a:rPr lang="en-US" dirty="0" smtClean="0">
                <a:solidFill>
                  <a:srgbClr val="FF0000"/>
                </a:solidFill>
              </a:rPr>
              <a:t>Class </a:t>
            </a:r>
            <a:r>
              <a:rPr lang="en-US" dirty="0" err="1" smtClean="0">
                <a:solidFill>
                  <a:srgbClr val="FF0000"/>
                </a:solidFill>
              </a:rPr>
              <a:t>Bivalvia</a:t>
            </a:r>
            <a:r>
              <a:rPr lang="en-US" dirty="0" smtClean="0">
                <a:solidFill>
                  <a:srgbClr val="FF0000"/>
                </a:solidFill>
              </a:rPr>
              <a:t> </a:t>
            </a:r>
            <a:endParaRPr lang="en-US" dirty="0">
              <a:solidFill>
                <a:srgbClr val="FF0000"/>
              </a:solidFill>
            </a:endParaRPr>
          </a:p>
        </p:txBody>
      </p:sp>
      <p:sp>
        <p:nvSpPr>
          <p:cNvPr id="3" name="عنوان فرعي 2"/>
          <p:cNvSpPr>
            <a:spLocks noGrp="1"/>
          </p:cNvSpPr>
          <p:nvPr>
            <p:ph type="subTitle" idx="1"/>
          </p:nvPr>
        </p:nvSpPr>
        <p:spPr>
          <a:xfrm>
            <a:off x="0" y="838200"/>
            <a:ext cx="9067800" cy="5943600"/>
          </a:xfrm>
        </p:spPr>
        <p:txBody>
          <a:bodyPr>
            <a:noAutofit/>
          </a:bodyPr>
          <a:lstStyle/>
          <a:p>
            <a:r>
              <a:rPr lang="en-US" sz="1600" dirty="0" smtClean="0">
                <a:solidFill>
                  <a:schemeClr val="tx1"/>
                </a:solidFill>
              </a:rPr>
              <a:t>Also known as </a:t>
            </a:r>
            <a:r>
              <a:rPr lang="en-US" sz="1600" dirty="0" err="1" smtClean="0">
                <a:solidFill>
                  <a:schemeClr val="tx1"/>
                </a:solidFill>
              </a:rPr>
              <a:t>pelecypods</a:t>
            </a:r>
            <a:r>
              <a:rPr lang="en-US" sz="1600" dirty="0" smtClean="0">
                <a:solidFill>
                  <a:schemeClr val="tx1"/>
                </a:solidFill>
              </a:rPr>
              <a:t>, the approximately 15,000 species of this taxon are found in marine and freshwater habitats throughout the world . Bivalve is characterized by :</a:t>
            </a:r>
          </a:p>
          <a:p>
            <a:pPr marL="514350" indent="-514350" algn="l">
              <a:buFont typeface="+mj-lt"/>
              <a:buAutoNum type="arabicPeriod"/>
            </a:pPr>
            <a:r>
              <a:rPr lang="en-US" sz="1600" dirty="0" smtClean="0">
                <a:solidFill>
                  <a:schemeClr val="tx1"/>
                </a:solidFill>
              </a:rPr>
              <a:t>Possessing </a:t>
            </a:r>
            <a:r>
              <a:rPr lang="en-US" sz="1600" b="1" u="sng" dirty="0" smtClean="0">
                <a:solidFill>
                  <a:schemeClr val="tx1"/>
                </a:solidFill>
              </a:rPr>
              <a:t>two shells </a:t>
            </a:r>
            <a:r>
              <a:rPr lang="en-US" sz="1600" dirty="0" smtClean="0">
                <a:solidFill>
                  <a:schemeClr val="tx1"/>
                </a:solidFill>
              </a:rPr>
              <a:t>secreted by a mantle that extends in a sheet on either side of the body the oldest part of the shell , </a:t>
            </a:r>
            <a:r>
              <a:rPr lang="en-US" sz="1600" b="1" u="sng" dirty="0" smtClean="0">
                <a:solidFill>
                  <a:schemeClr val="tx1"/>
                </a:solidFill>
              </a:rPr>
              <a:t>the umbo </a:t>
            </a:r>
            <a:r>
              <a:rPr lang="en-US" sz="1600" dirty="0" smtClean="0">
                <a:solidFill>
                  <a:schemeClr val="tx1"/>
                </a:solidFill>
              </a:rPr>
              <a:t>. the two shells are joined at the dorsal end by a region called the ligament.</a:t>
            </a:r>
          </a:p>
          <a:p>
            <a:pPr marL="514350" indent="-514350" algn="l">
              <a:buFont typeface="+mj-lt"/>
              <a:buAutoNum type="arabicPeriod"/>
            </a:pPr>
            <a:r>
              <a:rPr lang="en-US" sz="1600" dirty="0" smtClean="0">
                <a:solidFill>
                  <a:schemeClr val="tx1"/>
                </a:solidFill>
              </a:rPr>
              <a:t>The body is </a:t>
            </a:r>
            <a:r>
              <a:rPr lang="en-US" sz="1600" b="1" u="sng" dirty="0" smtClean="0">
                <a:solidFill>
                  <a:schemeClr val="tx1"/>
                </a:solidFill>
              </a:rPr>
              <a:t>laterally compressed </a:t>
            </a:r>
            <a:r>
              <a:rPr lang="en-US" sz="1600" dirty="0" smtClean="0">
                <a:solidFill>
                  <a:schemeClr val="tx1"/>
                </a:solidFill>
              </a:rPr>
              <a:t>. The only external structure are the labial </a:t>
            </a:r>
            <a:r>
              <a:rPr lang="en-US" sz="1600" dirty="0" err="1" smtClean="0">
                <a:solidFill>
                  <a:schemeClr val="tx1"/>
                </a:solidFill>
              </a:rPr>
              <a:t>palps</a:t>
            </a:r>
            <a:r>
              <a:rPr lang="en-US" sz="1600" dirty="0" smtClean="0">
                <a:solidFill>
                  <a:schemeClr val="tx1"/>
                </a:solidFill>
              </a:rPr>
              <a:t> : in some groups, there are sensory tentacles and photoreceptors at the edge of the mantle.</a:t>
            </a:r>
          </a:p>
          <a:p>
            <a:pPr marL="514350" indent="-514350" algn="l">
              <a:buFont typeface="+mj-lt"/>
              <a:buAutoNum type="arabicPeriod"/>
            </a:pPr>
            <a:r>
              <a:rPr lang="en-US" sz="1600" dirty="0" smtClean="0">
                <a:solidFill>
                  <a:schemeClr val="tx1"/>
                </a:solidFill>
              </a:rPr>
              <a:t>The edges of the mantle are fused in some taxa and prolonged to form tube –like siphons , one siphon carries water to the mantle cavity (the  </a:t>
            </a:r>
            <a:r>
              <a:rPr lang="en-US" sz="1600" b="1" u="sng" dirty="0" err="1" smtClean="0">
                <a:solidFill>
                  <a:schemeClr val="tx1"/>
                </a:solidFill>
              </a:rPr>
              <a:t>inhalent</a:t>
            </a:r>
            <a:r>
              <a:rPr lang="en-US" sz="1600" b="1" u="sng" dirty="0" smtClean="0">
                <a:solidFill>
                  <a:schemeClr val="tx1"/>
                </a:solidFill>
              </a:rPr>
              <a:t>  siphon</a:t>
            </a:r>
            <a:r>
              <a:rPr lang="en-US" sz="1600" dirty="0" smtClean="0">
                <a:solidFill>
                  <a:schemeClr val="tx1"/>
                </a:solidFill>
              </a:rPr>
              <a:t>) and one from it(the  exhalent siphon) in many taxa they are fused but the water streams remain separate.</a:t>
            </a:r>
          </a:p>
          <a:p>
            <a:pPr marL="514350" indent="-514350" algn="l">
              <a:buFont typeface="+mj-lt"/>
              <a:buAutoNum type="arabicPeriod"/>
            </a:pPr>
            <a:r>
              <a:rPr lang="en-US" sz="1600" dirty="0" smtClean="0">
                <a:solidFill>
                  <a:schemeClr val="tx1"/>
                </a:solidFill>
              </a:rPr>
              <a:t>A bivalve uses its muscular foot either to attach itself to a substrate or to burrow.</a:t>
            </a:r>
          </a:p>
          <a:p>
            <a:pPr marL="514350" indent="-514350" algn="l">
              <a:buFont typeface="+mj-lt"/>
              <a:buAutoNum type="arabicPeriod"/>
            </a:pPr>
            <a:r>
              <a:rPr lang="en-US" sz="1600" dirty="0" smtClean="0">
                <a:solidFill>
                  <a:schemeClr val="tx1"/>
                </a:solidFill>
              </a:rPr>
              <a:t>Most bivalves are </a:t>
            </a:r>
            <a:r>
              <a:rPr lang="en-US" sz="1600" b="1" u="sng" dirty="0" smtClean="0">
                <a:solidFill>
                  <a:schemeClr val="tx1"/>
                </a:solidFill>
              </a:rPr>
              <a:t>filter feeders </a:t>
            </a:r>
            <a:r>
              <a:rPr lang="en-US" sz="1600" dirty="0" smtClean="0">
                <a:solidFill>
                  <a:schemeClr val="tx1"/>
                </a:solidFill>
              </a:rPr>
              <a:t>, but some are scavengers or even predators.</a:t>
            </a:r>
          </a:p>
          <a:p>
            <a:pPr marL="514350" indent="-514350" algn="l">
              <a:buFont typeface="+mj-lt"/>
              <a:buAutoNum type="arabicPeriod"/>
            </a:pPr>
            <a:r>
              <a:rPr lang="en-US" sz="1600" dirty="0" smtClean="0">
                <a:solidFill>
                  <a:schemeClr val="tx1"/>
                </a:solidFill>
              </a:rPr>
              <a:t>Adult bivalves  gills to extract oxygen from the water, however ,these gills are also the maim structure used to acquire  food.</a:t>
            </a:r>
          </a:p>
          <a:p>
            <a:pPr marL="514350" indent="-514350" algn="l">
              <a:buFont typeface="+mj-lt"/>
              <a:buAutoNum type="arabicPeriod"/>
            </a:pPr>
            <a:r>
              <a:rPr lang="en-US" sz="1600" dirty="0" err="1" smtClean="0">
                <a:solidFill>
                  <a:schemeClr val="tx1"/>
                </a:solidFill>
              </a:rPr>
              <a:t>Bivalvia</a:t>
            </a:r>
            <a:r>
              <a:rPr lang="en-US" sz="1600" dirty="0" smtClean="0">
                <a:solidFill>
                  <a:schemeClr val="tx1"/>
                </a:solidFill>
              </a:rPr>
              <a:t> is the only </a:t>
            </a:r>
            <a:r>
              <a:rPr lang="en-US" sz="1600" dirty="0" err="1" smtClean="0">
                <a:solidFill>
                  <a:schemeClr val="tx1"/>
                </a:solidFill>
              </a:rPr>
              <a:t>molluscan</a:t>
            </a:r>
            <a:r>
              <a:rPr lang="en-US" sz="1600" dirty="0" smtClean="0">
                <a:solidFill>
                  <a:schemeClr val="tx1"/>
                </a:solidFill>
              </a:rPr>
              <a:t> class characterized by the absence of a  </a:t>
            </a:r>
            <a:r>
              <a:rPr lang="en-US" sz="1600" b="1" u="sng" dirty="0" err="1" smtClean="0">
                <a:solidFill>
                  <a:schemeClr val="tx1"/>
                </a:solidFill>
              </a:rPr>
              <a:t>redula</a:t>
            </a:r>
            <a:r>
              <a:rPr lang="en-US" sz="1600" b="1" u="sng" dirty="0" smtClean="0">
                <a:solidFill>
                  <a:schemeClr val="tx1"/>
                </a:solidFill>
              </a:rPr>
              <a:t>.</a:t>
            </a:r>
          </a:p>
          <a:p>
            <a:pPr marL="514350" indent="-514350" algn="l">
              <a:buFont typeface="+mj-lt"/>
              <a:buAutoNum type="arabicPeriod"/>
            </a:pPr>
            <a:r>
              <a:rPr lang="en-US" sz="1600" dirty="0" smtClean="0">
                <a:solidFill>
                  <a:schemeClr val="tx1"/>
                </a:solidFill>
              </a:rPr>
              <a:t>Many bivalves (such as clams or oysters are used as food in places all over the world.  Oysters are used for commercial production of pearls. Bivalves can also cause economic damage . The  </a:t>
            </a:r>
            <a:r>
              <a:rPr lang="en-US" sz="1600" dirty="0" err="1" smtClean="0">
                <a:solidFill>
                  <a:schemeClr val="tx1"/>
                </a:solidFill>
              </a:rPr>
              <a:t>glochidia</a:t>
            </a:r>
            <a:r>
              <a:rPr lang="en-US" sz="1600" dirty="0" smtClean="0">
                <a:solidFill>
                  <a:schemeClr val="tx1"/>
                </a:solidFill>
              </a:rPr>
              <a:t> larvae of some freshwater mussels can be serious parasites of fish , and some marine bivalves bore through wood , causing damage to wooden ships.</a:t>
            </a:r>
          </a:p>
          <a:p>
            <a:pPr marL="514350" indent="-514350">
              <a:buFont typeface="+mj-lt"/>
              <a:buAutoNum type="arabicPeriod"/>
            </a:pPr>
            <a:endParaRPr lang="en-US" sz="1600" dirty="0"/>
          </a:p>
        </p:txBody>
      </p:sp>
    </p:spTree>
    <p:extLst>
      <p:ext uri="{BB962C8B-B14F-4D97-AF65-F5344CB8AC3E}">
        <p14:creationId xmlns:p14="http://schemas.microsoft.com/office/powerpoint/2010/main" val="222362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81000" y="304801"/>
            <a:ext cx="8077200" cy="685800"/>
          </a:xfrm>
        </p:spPr>
        <p:txBody>
          <a:bodyPr>
            <a:normAutofit fontScale="90000"/>
          </a:bodyPr>
          <a:lstStyle/>
          <a:p>
            <a:r>
              <a:rPr lang="en-US" dirty="0" smtClean="0"/>
              <a:t>Phylum Mollusk</a:t>
            </a:r>
            <a:endParaRPr lang="en-US" dirty="0"/>
          </a:p>
        </p:txBody>
      </p:sp>
      <p:sp>
        <p:nvSpPr>
          <p:cNvPr id="3" name="عنوان فرعي 2"/>
          <p:cNvSpPr>
            <a:spLocks noGrp="1"/>
          </p:cNvSpPr>
          <p:nvPr>
            <p:ph type="subTitle" idx="1"/>
          </p:nvPr>
        </p:nvSpPr>
        <p:spPr>
          <a:xfrm>
            <a:off x="152400" y="1066800"/>
            <a:ext cx="8839200" cy="5334000"/>
          </a:xfrm>
        </p:spPr>
        <p:txBody>
          <a:bodyPr>
            <a:normAutofit/>
          </a:bodyPr>
          <a:lstStyle/>
          <a:p>
            <a:pPr algn="l"/>
            <a:r>
              <a:rPr lang="en-US" sz="2800" dirty="0" err="1" smtClean="0">
                <a:solidFill>
                  <a:schemeClr val="tx1"/>
                </a:solidFill>
              </a:rPr>
              <a:t>Molluscs</a:t>
            </a:r>
            <a:r>
              <a:rPr lang="en-US" sz="2800" dirty="0" smtClean="0">
                <a:solidFill>
                  <a:schemeClr val="tx1"/>
                </a:solidFill>
              </a:rPr>
              <a:t>  are soft-bodied invertebrates whose main features are a foot for locomotion , a mantle which secretes a hard calcium shell, a general head region , and a stomach area for digestion .</a:t>
            </a:r>
          </a:p>
          <a:p>
            <a:pPr algn="l"/>
            <a:r>
              <a:rPr lang="en-US" sz="2800" dirty="0" err="1" smtClean="0">
                <a:solidFill>
                  <a:schemeClr val="tx1"/>
                </a:solidFill>
              </a:rPr>
              <a:t>Molluscs</a:t>
            </a:r>
            <a:r>
              <a:rPr lang="en-US" sz="2800" dirty="0" smtClean="0">
                <a:solidFill>
                  <a:schemeClr val="tx1"/>
                </a:solidFill>
              </a:rPr>
              <a:t>  are very diverse with about 110,000 species distributed in terrestrial, freshwater and marine environments. the </a:t>
            </a:r>
            <a:r>
              <a:rPr lang="en-US" sz="2800" dirty="0" err="1" smtClean="0">
                <a:solidFill>
                  <a:schemeClr val="tx1"/>
                </a:solidFill>
              </a:rPr>
              <a:t>gastropoda</a:t>
            </a:r>
            <a:r>
              <a:rPr lang="en-US" sz="2800" dirty="0" smtClean="0">
                <a:solidFill>
                  <a:schemeClr val="tx1"/>
                </a:solidFill>
              </a:rPr>
              <a:t> (snails) include the largest number of species comprising over three quarters of species in the phylum .</a:t>
            </a:r>
          </a:p>
          <a:p>
            <a:pPr algn="l"/>
            <a:r>
              <a:rPr lang="en-US" sz="2800" dirty="0" smtClean="0">
                <a:solidFill>
                  <a:schemeClr val="tx1"/>
                </a:solidFill>
              </a:rPr>
              <a:t>The scientific study of </a:t>
            </a:r>
            <a:r>
              <a:rPr lang="en-US" sz="2800" dirty="0" err="1" smtClean="0">
                <a:solidFill>
                  <a:schemeClr val="tx1"/>
                </a:solidFill>
              </a:rPr>
              <a:t>molluscs</a:t>
            </a:r>
            <a:r>
              <a:rPr lang="en-US" sz="2800" dirty="0" smtClean="0">
                <a:solidFill>
                  <a:schemeClr val="tx1"/>
                </a:solidFill>
              </a:rPr>
              <a:t> is called </a:t>
            </a:r>
            <a:r>
              <a:rPr lang="en-US" sz="2800" b="1" dirty="0" smtClean="0">
                <a:solidFill>
                  <a:schemeClr val="tx1"/>
                </a:solidFill>
              </a:rPr>
              <a:t>malacology</a:t>
            </a:r>
            <a:endParaRPr lang="en-US" sz="2800" b="1" dirty="0">
              <a:solidFill>
                <a:schemeClr val="tx1"/>
              </a:solidFill>
            </a:endParaRPr>
          </a:p>
        </p:txBody>
      </p:sp>
    </p:spTree>
    <p:extLst>
      <p:ext uri="{BB962C8B-B14F-4D97-AF65-F5344CB8AC3E}">
        <p14:creationId xmlns:p14="http://schemas.microsoft.com/office/powerpoint/2010/main" val="514791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Bivalvia</a:t>
            </a:r>
            <a:r>
              <a:rPr lang="ar-IQ" dirty="0" smtClean="0"/>
              <a:t> </a:t>
            </a:r>
            <a:r>
              <a:rPr lang="en-US" dirty="0" smtClean="0"/>
              <a:t> shell</a:t>
            </a:r>
            <a:endParaRPr lang="en-US" dirty="0"/>
          </a:p>
        </p:txBody>
      </p:sp>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0" t="11268" r="56495" b="49802"/>
          <a:stretch/>
        </p:blipFill>
        <p:spPr bwMode="auto">
          <a:xfrm>
            <a:off x="152400" y="1371600"/>
            <a:ext cx="8839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214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Class </a:t>
            </a:r>
            <a:r>
              <a:rPr lang="en-US" dirty="0" err="1" smtClean="0"/>
              <a:t>Bivalvia</a:t>
            </a:r>
            <a:r>
              <a:rPr lang="en-US" dirty="0" smtClean="0"/>
              <a:t> </a:t>
            </a:r>
            <a:r>
              <a:rPr lang="en-US" dirty="0"/>
              <a:t>anatomy</a:t>
            </a:r>
            <a:r>
              <a:rPr lang="en-US" dirty="0" smtClean="0"/>
              <a:t> </a:t>
            </a:r>
            <a:endParaRPr lang="en-US" dirty="0"/>
          </a:p>
        </p:txBody>
      </p:sp>
      <p:sp>
        <p:nvSpPr>
          <p:cNvPr id="3" name="عنصر نائب للمحتوى 2"/>
          <p:cNvSpPr>
            <a:spLocks noGrp="1"/>
          </p:cNvSpPr>
          <p:nvPr>
            <p:ph idx="1"/>
          </p:nvPr>
        </p:nvSpPr>
        <p:spPr>
          <a:xfrm>
            <a:off x="304800" y="1600200"/>
            <a:ext cx="8382000" cy="4525963"/>
          </a:xfrm>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 t="10716" r="70382" b="57340"/>
          <a:stretch/>
        </p:blipFill>
        <p:spPr bwMode="auto">
          <a:xfrm>
            <a:off x="533400" y="16002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25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r="56717" b="32341"/>
          <a:stretch/>
        </p:blipFill>
        <p:spPr bwMode="auto">
          <a:xfrm>
            <a:off x="381000" y="228600"/>
            <a:ext cx="8077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0"/>
            <a:ext cx="7543800" cy="1142999"/>
          </a:xfrm>
        </p:spPr>
        <p:txBody>
          <a:bodyPr>
            <a:normAutofit/>
          </a:bodyPr>
          <a:lstStyle/>
          <a:p>
            <a:r>
              <a:rPr lang="en-US" dirty="0"/>
              <a:t>Larval morphology </a:t>
            </a:r>
          </a:p>
        </p:txBody>
      </p:sp>
      <p:sp>
        <p:nvSpPr>
          <p:cNvPr id="3" name="عنوان فرعي 2"/>
          <p:cNvSpPr>
            <a:spLocks noGrp="1"/>
          </p:cNvSpPr>
          <p:nvPr>
            <p:ph type="subTitle" idx="1"/>
          </p:nvPr>
        </p:nvSpPr>
        <p:spPr>
          <a:xfrm>
            <a:off x="76200" y="1295400"/>
            <a:ext cx="9067800" cy="5562600"/>
          </a:xfrm>
        </p:spPr>
        <p:txBody>
          <a:bodyPr>
            <a:normAutofit/>
          </a:bodyPr>
          <a:lstStyle/>
          <a:p>
            <a:r>
              <a:rPr lang="en-US" dirty="0">
                <a:solidFill>
                  <a:schemeClr val="tx1"/>
                </a:solidFill>
              </a:rPr>
              <a:t>Most marine bivalves go through a </a:t>
            </a:r>
            <a:r>
              <a:rPr lang="en-US" b="1" u="sng" dirty="0" err="1">
                <a:solidFill>
                  <a:schemeClr val="tx1"/>
                </a:solidFill>
              </a:rPr>
              <a:t>trochophore</a:t>
            </a:r>
            <a:r>
              <a:rPr lang="en-US" dirty="0">
                <a:solidFill>
                  <a:schemeClr val="tx1"/>
                </a:solidFill>
              </a:rPr>
              <a:t> stage before turning into a free-swimming </a:t>
            </a:r>
            <a:r>
              <a:rPr lang="en-US" b="1" u="sng" dirty="0">
                <a:solidFill>
                  <a:schemeClr val="tx1"/>
                </a:solidFill>
              </a:rPr>
              <a:t>veliger </a:t>
            </a:r>
            <a:r>
              <a:rPr lang="en-US" dirty="0" smtClean="0">
                <a:solidFill>
                  <a:schemeClr val="tx1"/>
                </a:solidFill>
              </a:rPr>
              <a:t>larva this type of larva looks like a miniature bivalve with a row of cilia . </a:t>
            </a:r>
          </a:p>
          <a:p>
            <a:r>
              <a:rPr lang="en-US" dirty="0" smtClean="0">
                <a:solidFill>
                  <a:schemeClr val="tx1"/>
                </a:solidFill>
              </a:rPr>
              <a:t>Freshwater </a:t>
            </a:r>
            <a:r>
              <a:rPr lang="en-US" dirty="0">
                <a:solidFill>
                  <a:schemeClr val="tx1"/>
                </a:solidFill>
              </a:rPr>
              <a:t>species lack these stages instead , some go through larval stage known as the </a:t>
            </a:r>
            <a:r>
              <a:rPr lang="en-US" b="1" u="sng" dirty="0" err="1">
                <a:solidFill>
                  <a:schemeClr val="tx1"/>
                </a:solidFill>
              </a:rPr>
              <a:t>glochidium</a:t>
            </a:r>
            <a:r>
              <a:rPr lang="en-US" b="1" u="sng" dirty="0">
                <a:solidFill>
                  <a:schemeClr val="tx1"/>
                </a:solidFill>
              </a:rPr>
              <a:t> </a:t>
            </a:r>
            <a:r>
              <a:rPr lang="en-US" dirty="0">
                <a:solidFill>
                  <a:schemeClr val="tx1"/>
                </a:solidFill>
              </a:rPr>
              <a:t>. </a:t>
            </a:r>
            <a:r>
              <a:rPr lang="en-US" dirty="0" smtClean="0">
                <a:solidFill>
                  <a:schemeClr val="tx1"/>
                </a:solidFill>
              </a:rPr>
              <a:t> Rather than being free-swimming, </a:t>
            </a:r>
            <a:r>
              <a:rPr lang="en-US" dirty="0">
                <a:solidFill>
                  <a:schemeClr val="tx1"/>
                </a:solidFill>
              </a:rPr>
              <a:t>A </a:t>
            </a:r>
            <a:r>
              <a:rPr lang="en-US" dirty="0" err="1">
                <a:solidFill>
                  <a:schemeClr val="tx1"/>
                </a:solidFill>
              </a:rPr>
              <a:t>glochidium</a:t>
            </a:r>
            <a:r>
              <a:rPr lang="en-US" dirty="0">
                <a:solidFill>
                  <a:schemeClr val="tx1"/>
                </a:solidFill>
              </a:rPr>
              <a:t> attaches to fish or other objects that will not be  swept downstream.</a:t>
            </a:r>
          </a:p>
          <a:p>
            <a:endParaRPr lang="en-US" dirty="0"/>
          </a:p>
        </p:txBody>
      </p:sp>
    </p:spTree>
    <p:extLst>
      <p:ext uri="{BB962C8B-B14F-4D97-AF65-F5344CB8AC3E}">
        <p14:creationId xmlns:p14="http://schemas.microsoft.com/office/powerpoint/2010/main" val="271579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381000"/>
          </a:xfrm>
        </p:spPr>
        <p:txBody>
          <a:bodyPr>
            <a:normAutofit fontScale="90000"/>
          </a:bodyPr>
          <a:lstStyle/>
          <a:p>
            <a:r>
              <a:rPr lang="en-US" dirty="0" smtClean="0">
                <a:solidFill>
                  <a:srgbClr val="7030A0"/>
                </a:solidFill>
              </a:rPr>
              <a:t>Larval morphology </a:t>
            </a:r>
            <a:endParaRPr lang="en-US" dirty="0">
              <a:solidFill>
                <a:srgbClr val="7030A0"/>
              </a:solidFill>
            </a:endParaRPr>
          </a:p>
        </p:txBody>
      </p:sp>
      <p:sp>
        <p:nvSpPr>
          <p:cNvPr id="3" name="عنصر نائب للمحتوى 2"/>
          <p:cNvSpPr>
            <a:spLocks noGrp="1"/>
          </p:cNvSpPr>
          <p:nvPr>
            <p:ph idx="1"/>
          </p:nvPr>
        </p:nvSpPr>
        <p:spPr>
          <a:xfrm>
            <a:off x="152400" y="533400"/>
            <a:ext cx="8534400" cy="6172200"/>
          </a:xfrm>
        </p:spPr>
        <p:txBody>
          <a:bodyPr>
            <a:normAutofit/>
          </a:bodyPr>
          <a:lstStyle/>
          <a:p>
            <a:r>
              <a:rPr lang="en-US" sz="2000" dirty="0" smtClean="0"/>
              <a:t>Although bivalve species with free-swimming larvae are abundant in marine environments. They are much less common in freshwater. Zebra mussels have a free –swimming veliger larva . Its structure is very different from the </a:t>
            </a:r>
            <a:r>
              <a:rPr lang="en-US" sz="2000" dirty="0" err="1" smtClean="0"/>
              <a:t>ecto</a:t>
            </a:r>
            <a:r>
              <a:rPr lang="en-US" sz="2000" dirty="0" smtClean="0"/>
              <a:t>-parasitic </a:t>
            </a:r>
            <a:r>
              <a:rPr lang="en-US" sz="2000" dirty="0" err="1" smtClean="0"/>
              <a:t>glochida</a:t>
            </a:r>
            <a:r>
              <a:rPr lang="en-US" sz="2000" dirty="0" smtClean="0"/>
              <a:t> larvae that are typical of all freshwater clams .</a:t>
            </a:r>
            <a:r>
              <a:rPr lang="en-US" sz="2000" dirty="0" err="1" smtClean="0"/>
              <a:t>Glochidia</a:t>
            </a:r>
            <a:r>
              <a:rPr lang="en-US" sz="2000" dirty="0" smtClean="0"/>
              <a:t> are separated into three different types based on their host attachment structures:</a:t>
            </a:r>
          </a:p>
          <a:p>
            <a:r>
              <a:rPr lang="en-US" sz="2000" b="1" u="sng" dirty="0" smtClean="0"/>
              <a:t>Hooked </a:t>
            </a:r>
            <a:r>
              <a:rPr lang="en-US" sz="2000" b="1" u="sng" dirty="0" err="1" smtClean="0"/>
              <a:t>glochidia</a:t>
            </a:r>
            <a:r>
              <a:rPr lang="en-US" sz="2000" b="1" u="sng" dirty="0" smtClean="0"/>
              <a:t> </a:t>
            </a:r>
            <a:r>
              <a:rPr lang="en-US" sz="2000" dirty="0" smtClean="0"/>
              <a:t>,these larvae are adapted to cut through fin and scales in order to attach to their fish host.</a:t>
            </a:r>
          </a:p>
          <a:p>
            <a:r>
              <a:rPr lang="en-US" sz="2000" b="1" u="sng" dirty="0" smtClean="0"/>
              <a:t>Non-hooked </a:t>
            </a:r>
            <a:r>
              <a:rPr lang="en-US" sz="2000" b="1" u="sng" dirty="0" err="1" smtClean="0"/>
              <a:t>glochidia</a:t>
            </a:r>
            <a:r>
              <a:rPr lang="en-US" sz="2000" b="1" u="sng" dirty="0" smtClean="0"/>
              <a:t> </a:t>
            </a:r>
            <a:r>
              <a:rPr lang="en-US" sz="2000" dirty="0" smtClean="0"/>
              <a:t>:do not have large hooks , but their inner margins have fine sharp spines. To attach well to gill filaments.</a:t>
            </a:r>
          </a:p>
          <a:p>
            <a:r>
              <a:rPr lang="en-US" sz="2000" b="1" u="sng" dirty="0" err="1" smtClean="0"/>
              <a:t>Axehead</a:t>
            </a:r>
            <a:r>
              <a:rPr lang="en-US" sz="2000" b="1" u="sng" dirty="0" smtClean="0"/>
              <a:t> </a:t>
            </a:r>
            <a:r>
              <a:rPr lang="en-US" sz="2000" b="1" u="sng" dirty="0" err="1" smtClean="0"/>
              <a:t>glochidia</a:t>
            </a:r>
            <a:r>
              <a:rPr lang="en-US" sz="2000" b="1" u="sng" dirty="0" smtClean="0"/>
              <a:t> </a:t>
            </a:r>
            <a:r>
              <a:rPr lang="en-US" sz="2000" dirty="0" smtClean="0"/>
              <a:t>: have a left and right shell lobe that flares outward giving the appearance of an axe head. No one is sure these parasitic larvae attach to their host.</a:t>
            </a:r>
          </a:p>
          <a:p>
            <a:endParaRPr lang="en-US" sz="2000"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6" t="11012" r="80534" b="62004"/>
          <a:stretch/>
        </p:blipFill>
        <p:spPr bwMode="auto">
          <a:xfrm>
            <a:off x="2667000" y="4648200"/>
            <a:ext cx="4495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281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11" r="75458" b="49008"/>
          <a:stretch/>
        </p:blipFill>
        <p:spPr bwMode="auto">
          <a:xfrm>
            <a:off x="152400" y="304800"/>
            <a:ext cx="4149436"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283" r="72954" b="54437"/>
          <a:stretch/>
        </p:blipFill>
        <p:spPr bwMode="auto">
          <a:xfrm>
            <a:off x="4301836" y="304800"/>
            <a:ext cx="4689764"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98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838200"/>
          </a:xfrm>
        </p:spPr>
        <p:txBody>
          <a:bodyPr>
            <a:normAutofit/>
          </a:bodyPr>
          <a:lstStyle/>
          <a:p>
            <a:r>
              <a:rPr lang="en-US" dirty="0">
                <a:solidFill>
                  <a:srgbClr val="FF0000"/>
                </a:solidFill>
              </a:rPr>
              <a:t>Class </a:t>
            </a:r>
            <a:r>
              <a:rPr lang="en-US" dirty="0" err="1">
                <a:solidFill>
                  <a:srgbClr val="FF0000"/>
                </a:solidFill>
              </a:rPr>
              <a:t>Cephalopoda</a:t>
            </a:r>
            <a:r>
              <a:rPr lang="en-US" dirty="0">
                <a:solidFill>
                  <a:srgbClr val="FF0000"/>
                </a:solidFill>
              </a:rPr>
              <a:t> </a:t>
            </a:r>
          </a:p>
        </p:txBody>
      </p:sp>
      <p:sp>
        <p:nvSpPr>
          <p:cNvPr id="3" name="عنوان فرعي 2"/>
          <p:cNvSpPr>
            <a:spLocks noGrp="1"/>
          </p:cNvSpPr>
          <p:nvPr>
            <p:ph type="subTitle" idx="1"/>
          </p:nvPr>
        </p:nvSpPr>
        <p:spPr>
          <a:xfrm>
            <a:off x="76200" y="1219200"/>
            <a:ext cx="9067800" cy="4953000"/>
          </a:xfrm>
        </p:spPr>
        <p:txBody>
          <a:bodyPr>
            <a:normAutofit/>
          </a:bodyPr>
          <a:lstStyle/>
          <a:p>
            <a:pPr algn="l"/>
            <a:r>
              <a:rPr lang="en-US" dirty="0" err="1">
                <a:solidFill>
                  <a:schemeClr val="tx1"/>
                </a:solidFill>
              </a:rPr>
              <a:t>Cephalopda</a:t>
            </a:r>
            <a:r>
              <a:rPr lang="en-US" dirty="0">
                <a:solidFill>
                  <a:schemeClr val="tx1"/>
                </a:solidFill>
              </a:rPr>
              <a:t> is the most morphologically and behaviorally complex class in phylum </a:t>
            </a:r>
            <a:r>
              <a:rPr lang="en-US" dirty="0" err="1">
                <a:solidFill>
                  <a:schemeClr val="tx1"/>
                </a:solidFill>
              </a:rPr>
              <a:t>mollusca</a:t>
            </a:r>
            <a:r>
              <a:rPr lang="en-US" dirty="0">
                <a:solidFill>
                  <a:schemeClr val="tx1"/>
                </a:solidFill>
              </a:rPr>
              <a:t>. </a:t>
            </a:r>
            <a:r>
              <a:rPr lang="en-US" dirty="0" err="1">
                <a:solidFill>
                  <a:schemeClr val="tx1"/>
                </a:solidFill>
              </a:rPr>
              <a:t>Cephalopoda</a:t>
            </a:r>
            <a:r>
              <a:rPr lang="en-US" dirty="0">
                <a:solidFill>
                  <a:schemeClr val="tx1"/>
                </a:solidFill>
              </a:rPr>
              <a:t> means head foot and this group has the most complex brain of any invertebrate. Cephalopods are strictly marine and are found in all of the worlds oceans</a:t>
            </a:r>
            <a:r>
              <a:rPr lang="en-US" dirty="0" smtClean="0">
                <a:solidFill>
                  <a:schemeClr val="tx1"/>
                </a:solidFill>
              </a:rPr>
              <a:t>.</a:t>
            </a:r>
            <a:r>
              <a:rPr lang="en-US" dirty="0">
                <a:solidFill>
                  <a:schemeClr val="tx1"/>
                </a:solidFill>
              </a:rPr>
              <a:t>  which </a:t>
            </a:r>
            <a:r>
              <a:rPr lang="en-US" dirty="0" smtClean="0">
                <a:solidFill>
                  <a:schemeClr val="tx1"/>
                </a:solidFill>
              </a:rPr>
              <a:t>includes</a:t>
            </a:r>
            <a:r>
              <a:rPr lang="en-US" dirty="0">
                <a:solidFill>
                  <a:schemeClr val="tx1"/>
                </a:solidFill>
              </a:rPr>
              <a:t> </a:t>
            </a:r>
            <a:r>
              <a:rPr lang="en-US" b="1" i="1" dirty="0">
                <a:solidFill>
                  <a:schemeClr val="tx1"/>
                </a:solidFill>
              </a:rPr>
              <a:t> octopus</a:t>
            </a:r>
            <a:r>
              <a:rPr lang="en-US" dirty="0">
                <a:solidFill>
                  <a:schemeClr val="tx1"/>
                </a:solidFill>
              </a:rPr>
              <a:t>, </a:t>
            </a:r>
            <a:r>
              <a:rPr lang="en-US" b="1" i="1" dirty="0">
                <a:solidFill>
                  <a:schemeClr val="tx1"/>
                </a:solidFill>
              </a:rPr>
              <a:t> , Sepia</a:t>
            </a:r>
            <a:r>
              <a:rPr lang="en-US" dirty="0">
                <a:solidFill>
                  <a:schemeClr val="tx1"/>
                </a:solidFill>
              </a:rPr>
              <a:t>, and cuttlefish ; and </a:t>
            </a:r>
            <a:r>
              <a:rPr lang="en-US" b="1" i="1" dirty="0">
                <a:solidFill>
                  <a:schemeClr val="tx1"/>
                </a:solidFill>
              </a:rPr>
              <a:t>Nautilus</a:t>
            </a:r>
          </a:p>
          <a:p>
            <a:pPr algn="l"/>
            <a:endParaRPr lang="en-US" dirty="0"/>
          </a:p>
          <a:p>
            <a:endParaRPr lang="en-US" dirty="0"/>
          </a:p>
        </p:txBody>
      </p:sp>
    </p:spTree>
    <p:extLst>
      <p:ext uri="{BB962C8B-B14F-4D97-AF65-F5344CB8AC3E}">
        <p14:creationId xmlns:p14="http://schemas.microsoft.com/office/powerpoint/2010/main" val="274429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52400" y="304800"/>
            <a:ext cx="8839200" cy="6248400"/>
          </a:xfrm>
        </p:spPr>
        <p:txBody>
          <a:bodyPr>
            <a:normAutofit fontScale="55000" lnSpcReduction="20000"/>
          </a:bodyPr>
          <a:lstStyle/>
          <a:p>
            <a:r>
              <a:rPr lang="en-US" dirty="0" smtClean="0"/>
              <a:t>Cephalopods are characterized by :</a:t>
            </a:r>
          </a:p>
          <a:p>
            <a:pPr marL="514350" indent="-514350" algn="l">
              <a:buFont typeface="+mj-lt"/>
              <a:buAutoNum type="arabicPeriod"/>
            </a:pPr>
            <a:r>
              <a:rPr lang="en-US" dirty="0" smtClean="0">
                <a:solidFill>
                  <a:schemeClr val="tx1"/>
                </a:solidFill>
              </a:rPr>
              <a:t>A completely merged head and foot , with a ring of arms and / or tentacles surrounding the head . The arms , tentacles , and funnel are all derivatives of foot.</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smtClean="0">
                <a:solidFill>
                  <a:schemeClr val="tx1"/>
                </a:solidFill>
              </a:rPr>
              <a:t>The mantle surrounds the visceral sac and possesses strong  muscles required for contraction of the cavity and  </a:t>
            </a:r>
            <a:r>
              <a:rPr lang="en-US" dirty="0" err="1" smtClean="0">
                <a:solidFill>
                  <a:schemeClr val="tx1"/>
                </a:solidFill>
              </a:rPr>
              <a:t>resipartion</a:t>
            </a:r>
            <a:r>
              <a:rPr lang="en-US" dirty="0" smtClean="0">
                <a:solidFill>
                  <a:schemeClr val="tx1"/>
                </a:solidFill>
              </a:rPr>
              <a:t> . An opening in the mantle cavity serves as inhalant aperture, whereas the funnel serves as the exhalent aperture .</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err="1" smtClean="0">
                <a:solidFill>
                  <a:schemeClr val="tx1"/>
                </a:solidFill>
              </a:rPr>
              <a:t>Whith</a:t>
            </a:r>
            <a:r>
              <a:rPr lang="en-US" dirty="0" smtClean="0">
                <a:solidFill>
                  <a:schemeClr val="tx1"/>
                </a:solidFill>
              </a:rPr>
              <a:t>  the exception of Nautilus , cephalopods contain pigment –rich cells in the epidermis surrounded by cells containing contractile fibers . These cells, called </a:t>
            </a:r>
            <a:r>
              <a:rPr lang="en-US" dirty="0" err="1" smtClean="0">
                <a:solidFill>
                  <a:schemeClr val="tx1"/>
                </a:solidFill>
              </a:rPr>
              <a:t>chromatophores</a:t>
            </a:r>
            <a:r>
              <a:rPr lang="en-US" dirty="0" smtClean="0">
                <a:solidFill>
                  <a:schemeClr val="tx1"/>
                </a:solidFill>
              </a:rPr>
              <a:t> , are responsible for ability of the cephalopods to change color and patterns accurately and rapidly in response to danger or emotion. </a:t>
            </a:r>
            <a:r>
              <a:rPr lang="en-US" dirty="0" err="1" smtClean="0">
                <a:solidFill>
                  <a:schemeClr val="tx1"/>
                </a:solidFill>
              </a:rPr>
              <a:t>Chromatophores</a:t>
            </a:r>
            <a:r>
              <a:rPr lang="en-US" dirty="0" smtClean="0">
                <a:solidFill>
                  <a:schemeClr val="tx1"/>
                </a:solidFill>
              </a:rPr>
              <a:t> may also be under hormonal control.</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smtClean="0">
                <a:solidFill>
                  <a:schemeClr val="tx1"/>
                </a:solidFill>
              </a:rPr>
              <a:t>A </a:t>
            </a:r>
            <a:r>
              <a:rPr lang="en-US" dirty="0" err="1" smtClean="0">
                <a:solidFill>
                  <a:schemeClr val="tx1"/>
                </a:solidFill>
              </a:rPr>
              <a:t>cephalopoda</a:t>
            </a:r>
            <a:r>
              <a:rPr lang="en-US" dirty="0" smtClean="0">
                <a:solidFill>
                  <a:schemeClr val="tx1"/>
                </a:solidFill>
              </a:rPr>
              <a:t> is also characterized by a horny beak secreted by the walls of the </a:t>
            </a:r>
            <a:r>
              <a:rPr lang="en-US" dirty="0" err="1" smtClean="0">
                <a:solidFill>
                  <a:schemeClr val="tx1"/>
                </a:solidFill>
              </a:rPr>
              <a:t>buccal</a:t>
            </a:r>
            <a:r>
              <a:rPr lang="en-US" dirty="0" smtClean="0">
                <a:solidFill>
                  <a:schemeClr val="tx1"/>
                </a:solidFill>
              </a:rPr>
              <a:t> cavity , and radula within the </a:t>
            </a:r>
            <a:r>
              <a:rPr lang="en-US" dirty="0" err="1" smtClean="0">
                <a:solidFill>
                  <a:schemeClr val="tx1"/>
                </a:solidFill>
              </a:rPr>
              <a:t>buccal</a:t>
            </a:r>
            <a:r>
              <a:rPr lang="en-US" dirty="0" smtClean="0">
                <a:solidFill>
                  <a:schemeClr val="tx1"/>
                </a:solidFill>
              </a:rPr>
              <a:t> cavity.</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smtClean="0">
                <a:solidFill>
                  <a:schemeClr val="tx1"/>
                </a:solidFill>
              </a:rPr>
              <a:t>Cephalopods possess well- developed nervous systems complex sensory organs.t he eyes are highly developed and resemble vertebrate eyes ,these eyes are capable of forming images and distinguishing colors.</a:t>
            </a:r>
          </a:p>
          <a:p>
            <a:pPr marL="514350" indent="-514350" algn="l">
              <a:buFont typeface="+mj-lt"/>
              <a:buAutoNum type="arabicPeriod"/>
            </a:pPr>
            <a:endParaRPr lang="en-US" dirty="0" smtClean="0">
              <a:solidFill>
                <a:schemeClr val="tx1"/>
              </a:solidFill>
            </a:endParaRPr>
          </a:p>
          <a:p>
            <a:pPr marL="514350" indent="-514350" algn="l">
              <a:buFont typeface="+mj-lt"/>
              <a:buAutoNum type="arabicPeriod"/>
            </a:pPr>
            <a:r>
              <a:rPr lang="en-US" dirty="0" smtClean="0">
                <a:solidFill>
                  <a:schemeClr val="tx1"/>
                </a:solidFill>
              </a:rPr>
              <a:t>An external shell  is possessed only by the </a:t>
            </a:r>
            <a:r>
              <a:rPr lang="en-US" b="1" i="1" dirty="0" smtClean="0">
                <a:solidFill>
                  <a:schemeClr val="tx1"/>
                </a:solidFill>
              </a:rPr>
              <a:t>Nautilus, Sepia have </a:t>
            </a:r>
            <a:r>
              <a:rPr lang="en-US" b="1" dirty="0" smtClean="0">
                <a:solidFill>
                  <a:schemeClr val="tx1"/>
                </a:solidFill>
              </a:rPr>
              <a:t>reduced inner shells , while </a:t>
            </a:r>
            <a:r>
              <a:rPr lang="en-US" b="1" i="1" dirty="0" smtClean="0">
                <a:solidFill>
                  <a:schemeClr val="tx1"/>
                </a:solidFill>
              </a:rPr>
              <a:t>octopus</a:t>
            </a:r>
            <a:r>
              <a:rPr lang="en-US" b="1" dirty="0" smtClean="0">
                <a:solidFill>
                  <a:schemeClr val="tx1"/>
                </a:solidFill>
              </a:rPr>
              <a:t> lack shells altogether.</a:t>
            </a:r>
          </a:p>
          <a:p>
            <a:pPr marL="514350" indent="-514350" algn="l">
              <a:buFont typeface="+mj-lt"/>
              <a:buAutoNum type="arabicPeriod"/>
            </a:pPr>
            <a:endParaRPr lang="en-US" b="1" dirty="0" smtClean="0">
              <a:solidFill>
                <a:schemeClr val="tx1"/>
              </a:solidFill>
            </a:endParaRPr>
          </a:p>
        </p:txBody>
      </p:sp>
    </p:spTree>
    <p:extLst>
      <p:ext uri="{BB962C8B-B14F-4D97-AF65-F5344CB8AC3E}">
        <p14:creationId xmlns:p14="http://schemas.microsoft.com/office/powerpoint/2010/main" val="4013053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457201"/>
            <a:ext cx="7696200" cy="533398"/>
          </a:xfrm>
        </p:spPr>
        <p:txBody>
          <a:bodyPr>
            <a:normAutofit fontScale="90000"/>
          </a:bodyPr>
          <a:lstStyle/>
          <a:p>
            <a:r>
              <a:rPr lang="en-US" dirty="0" err="1"/>
              <a:t>Cephalopoda</a:t>
            </a:r>
            <a:r>
              <a:rPr lang="en-US" dirty="0"/>
              <a:t> </a:t>
            </a:r>
            <a:r>
              <a:rPr lang="en-US" dirty="0" smtClean="0"/>
              <a:t>anatomy </a:t>
            </a:r>
            <a:endParaRPr lang="en-US" dirty="0"/>
          </a:p>
        </p:txBody>
      </p:sp>
      <p:sp>
        <p:nvSpPr>
          <p:cNvPr id="3" name="عنوان فرعي 2"/>
          <p:cNvSpPr>
            <a:spLocks noGrp="1"/>
          </p:cNvSpPr>
          <p:nvPr>
            <p:ph type="subTitle"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r="67650" b="60913"/>
          <a:stretch/>
        </p:blipFill>
        <p:spPr bwMode="auto">
          <a:xfrm>
            <a:off x="228600" y="15240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52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33400"/>
            <a:ext cx="7772400" cy="838199"/>
          </a:xfrm>
        </p:spPr>
        <p:txBody>
          <a:bodyPr/>
          <a:lstStyle/>
          <a:p>
            <a:r>
              <a:rPr lang="en-US" smtClean="0"/>
              <a:t>Digestive system </a:t>
            </a:r>
            <a:endParaRPr lang="en-US" dirty="0"/>
          </a:p>
        </p:txBody>
      </p:sp>
      <p:sp>
        <p:nvSpPr>
          <p:cNvPr id="3" name="عنوان فرعي 2"/>
          <p:cNvSpPr>
            <a:spLocks noGrp="1"/>
          </p:cNvSpPr>
          <p:nvPr>
            <p:ph type="subTitle" idx="1"/>
          </p:nvPr>
        </p:nvSpPr>
        <p:spPr>
          <a:xfrm>
            <a:off x="152400" y="1447800"/>
            <a:ext cx="8839200" cy="5029200"/>
          </a:xfrm>
        </p:spPr>
        <p:txBody>
          <a:bodyPr>
            <a:normAutofit fontScale="92500" lnSpcReduction="20000"/>
          </a:bodyPr>
          <a:lstStyle/>
          <a:p>
            <a:pPr algn="l"/>
            <a:r>
              <a:rPr lang="en-US" dirty="0">
                <a:solidFill>
                  <a:schemeClr val="tx1"/>
                </a:solidFill>
              </a:rPr>
              <a:t>All cephalopods are </a:t>
            </a:r>
            <a:r>
              <a:rPr lang="en-US" dirty="0" smtClean="0">
                <a:solidFill>
                  <a:schemeClr val="tx1"/>
                </a:solidFill>
              </a:rPr>
              <a:t>carnivorous </a:t>
            </a:r>
            <a:r>
              <a:rPr lang="en-US" dirty="0">
                <a:solidFill>
                  <a:schemeClr val="tx1"/>
                </a:solidFill>
              </a:rPr>
              <a:t>,the </a:t>
            </a:r>
            <a:r>
              <a:rPr lang="en-US" dirty="0" smtClean="0">
                <a:solidFill>
                  <a:schemeClr val="tx1"/>
                </a:solidFill>
              </a:rPr>
              <a:t>strong beak is at the entrance to the </a:t>
            </a:r>
            <a:r>
              <a:rPr lang="en-US" dirty="0" err="1" smtClean="0">
                <a:solidFill>
                  <a:schemeClr val="tx1"/>
                </a:solidFill>
              </a:rPr>
              <a:t>buccal</a:t>
            </a:r>
            <a:r>
              <a:rPr lang="en-US" dirty="0" smtClean="0">
                <a:solidFill>
                  <a:schemeClr val="tx1"/>
                </a:solidFill>
              </a:rPr>
              <a:t> cavity on the floor of which lies the </a:t>
            </a:r>
            <a:r>
              <a:rPr lang="en-US" dirty="0" err="1" smtClean="0">
                <a:solidFill>
                  <a:schemeClr val="tx1"/>
                </a:solidFill>
              </a:rPr>
              <a:t>redula</a:t>
            </a:r>
            <a:r>
              <a:rPr lang="en-US" dirty="0" smtClean="0">
                <a:solidFill>
                  <a:schemeClr val="tx1"/>
                </a:solidFill>
              </a:rPr>
              <a:t> . There are two pairs of salivary glands , one </a:t>
            </a:r>
            <a:r>
              <a:rPr lang="en-US" dirty="0">
                <a:solidFill>
                  <a:schemeClr val="tx1"/>
                </a:solidFill>
              </a:rPr>
              <a:t>of which may be </a:t>
            </a:r>
            <a:r>
              <a:rPr lang="en-US" dirty="0" smtClean="0">
                <a:solidFill>
                  <a:schemeClr val="tx1"/>
                </a:solidFill>
              </a:rPr>
              <a:t>poisonous ,  the digestive tract consists of three parts : esophagus ,which may contain a crop: stomach, which mashes food: and caecum, where most digestion and absorption  occur. The posterior portion  of the caecum contains a diverticulum that serves as an  ink gland , producing a suspension of melanin that can be expelled through the mantle cavity.</a:t>
            </a:r>
          </a:p>
          <a:p>
            <a:pPr algn="l"/>
            <a:endParaRPr lang="en-US" dirty="0"/>
          </a:p>
          <a:p>
            <a:r>
              <a:rPr lang="en-US" dirty="0" smtClean="0"/>
              <a:t> </a:t>
            </a:r>
            <a:endParaRPr lang="en-US" dirty="0"/>
          </a:p>
          <a:p>
            <a:endParaRPr lang="en-US" dirty="0"/>
          </a:p>
        </p:txBody>
      </p:sp>
    </p:spTree>
    <p:extLst>
      <p:ext uri="{BB962C8B-B14F-4D97-AF65-F5344CB8AC3E}">
        <p14:creationId xmlns:p14="http://schemas.microsoft.com/office/powerpoint/2010/main" val="368272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0" y="1"/>
            <a:ext cx="7772400" cy="990600"/>
          </a:xfrm>
        </p:spPr>
        <p:txBody>
          <a:bodyPr>
            <a:normAutofit/>
          </a:bodyPr>
          <a:lstStyle/>
          <a:p>
            <a:r>
              <a:rPr lang="en-US" dirty="0" smtClean="0"/>
              <a:t>General characters</a:t>
            </a:r>
            <a:endParaRPr lang="en-US" dirty="0"/>
          </a:p>
        </p:txBody>
      </p:sp>
      <p:sp>
        <p:nvSpPr>
          <p:cNvPr id="3" name="عنوان فرعي 2"/>
          <p:cNvSpPr>
            <a:spLocks noGrp="1"/>
          </p:cNvSpPr>
          <p:nvPr>
            <p:ph type="subTitle" idx="1"/>
          </p:nvPr>
        </p:nvSpPr>
        <p:spPr>
          <a:xfrm>
            <a:off x="152400" y="914400"/>
            <a:ext cx="8839200" cy="5638800"/>
          </a:xfrm>
        </p:spPr>
        <p:txBody>
          <a:bodyPr>
            <a:noAutofit/>
          </a:bodyPr>
          <a:lstStyle/>
          <a:p>
            <a:pPr marL="514350" indent="-514350" algn="l">
              <a:buFont typeface="+mj-lt"/>
              <a:buAutoNum type="arabicPeriod"/>
            </a:pPr>
            <a:r>
              <a:rPr lang="en-US" sz="1600" b="1" dirty="0" err="1" smtClean="0">
                <a:solidFill>
                  <a:schemeClr val="tx1"/>
                </a:solidFill>
              </a:rPr>
              <a:t>Molluscs</a:t>
            </a:r>
            <a:r>
              <a:rPr lang="en-US" sz="1600" b="1" dirty="0" smtClean="0">
                <a:solidFill>
                  <a:schemeClr val="tx1"/>
                </a:solidFill>
              </a:rPr>
              <a:t> are Triploblastic .</a:t>
            </a:r>
          </a:p>
          <a:p>
            <a:pPr marL="514350" indent="-514350" algn="l">
              <a:buFont typeface="+mj-lt"/>
              <a:buAutoNum type="arabicPeriod"/>
            </a:pPr>
            <a:r>
              <a:rPr lang="en-US" sz="1600" b="1" dirty="0" smtClean="0">
                <a:solidFill>
                  <a:schemeClr val="tx1"/>
                </a:solidFill>
              </a:rPr>
              <a:t>They have a true coelom (</a:t>
            </a:r>
            <a:r>
              <a:rPr lang="en-US" sz="1600" b="1" dirty="0" err="1" smtClean="0">
                <a:solidFill>
                  <a:schemeClr val="tx1"/>
                </a:solidFill>
              </a:rPr>
              <a:t>eucoelom</a:t>
            </a:r>
            <a:r>
              <a:rPr lang="en-US" sz="1600" b="1" dirty="0" smtClean="0">
                <a:solidFill>
                  <a:schemeClr val="tx1"/>
                </a:solidFill>
              </a:rPr>
              <a:t>),  any </a:t>
            </a:r>
            <a:r>
              <a:rPr lang="en-US" sz="1600" b="1" dirty="0" err="1" smtClean="0">
                <a:solidFill>
                  <a:schemeClr val="tx1"/>
                </a:solidFill>
              </a:rPr>
              <a:t>coelomic</a:t>
            </a:r>
            <a:r>
              <a:rPr lang="en-US" sz="1600" b="1" dirty="0" smtClean="0">
                <a:solidFill>
                  <a:schemeClr val="tx1"/>
                </a:solidFill>
              </a:rPr>
              <a:t> cavities have been reduced to vestiges around the heart , gonad , and </a:t>
            </a:r>
            <a:r>
              <a:rPr lang="en-US" sz="1600" b="1" dirty="0" err="1" smtClean="0">
                <a:solidFill>
                  <a:schemeClr val="tx1"/>
                </a:solidFill>
              </a:rPr>
              <a:t>metanephridia</a:t>
            </a:r>
            <a:r>
              <a:rPr lang="en-US" sz="1600" b="1" dirty="0" smtClean="0">
                <a:solidFill>
                  <a:schemeClr val="tx1"/>
                </a:solidFill>
              </a:rPr>
              <a:t> .</a:t>
            </a:r>
          </a:p>
          <a:p>
            <a:pPr marL="514350" indent="-514350" algn="l">
              <a:buFont typeface="+mj-lt"/>
              <a:buAutoNum type="arabicPeriod"/>
            </a:pPr>
            <a:r>
              <a:rPr lang="en-US" sz="1600" b="1" dirty="0" smtClean="0">
                <a:solidFill>
                  <a:schemeClr val="tx1"/>
                </a:solidFill>
              </a:rPr>
              <a:t>The body is often divided into a </a:t>
            </a:r>
            <a:r>
              <a:rPr lang="en-US" sz="1600" b="1" u="sng" dirty="0" smtClean="0">
                <a:solidFill>
                  <a:schemeClr val="tx1"/>
                </a:solidFill>
              </a:rPr>
              <a:t>head</a:t>
            </a:r>
            <a:r>
              <a:rPr lang="en-US" sz="1600" b="1" dirty="0" smtClean="0">
                <a:solidFill>
                  <a:schemeClr val="tx1"/>
                </a:solidFill>
              </a:rPr>
              <a:t> ,with eyes or tentacles , a muscular foot and a visceral mass housing the organs.</a:t>
            </a:r>
          </a:p>
          <a:p>
            <a:pPr marL="514350" indent="-514350" algn="l">
              <a:buFont typeface="+mj-lt"/>
              <a:buAutoNum type="arabicPeriod"/>
            </a:pPr>
            <a:endParaRPr lang="en-US" sz="1600" b="1" dirty="0" smtClean="0">
              <a:solidFill>
                <a:schemeClr val="tx1"/>
              </a:solidFill>
            </a:endParaRPr>
          </a:p>
          <a:p>
            <a:pPr marL="514350" indent="-514350" algn="l">
              <a:buFont typeface="+mj-lt"/>
              <a:buAutoNum type="arabicPeriod"/>
            </a:pPr>
            <a:r>
              <a:rPr lang="en-US" sz="1600" b="1" dirty="0" err="1" smtClean="0">
                <a:solidFill>
                  <a:schemeClr val="tx1"/>
                </a:solidFill>
              </a:rPr>
              <a:t>Molluscs</a:t>
            </a:r>
            <a:r>
              <a:rPr lang="en-US" sz="1600" b="1" dirty="0" smtClean="0">
                <a:solidFill>
                  <a:schemeClr val="tx1"/>
                </a:solidFill>
              </a:rPr>
              <a:t> have a </a:t>
            </a:r>
            <a:r>
              <a:rPr lang="en-US" sz="1600" b="1" u="sng" dirty="0" smtClean="0">
                <a:solidFill>
                  <a:schemeClr val="tx1"/>
                </a:solidFill>
              </a:rPr>
              <a:t>mantle</a:t>
            </a:r>
            <a:r>
              <a:rPr lang="en-US" sz="1600" b="1" dirty="0" smtClean="0">
                <a:solidFill>
                  <a:schemeClr val="tx1"/>
                </a:solidFill>
              </a:rPr>
              <a:t> , which is a fold of the outer skin lining the shell, and a muscular foot is used for motion.</a:t>
            </a:r>
          </a:p>
          <a:p>
            <a:pPr marL="514350" indent="-514350" algn="l">
              <a:buFont typeface="+mj-lt"/>
              <a:buAutoNum type="arabicPeriod"/>
            </a:pPr>
            <a:endParaRPr lang="en-US" sz="1600" b="1" dirty="0" smtClean="0">
              <a:solidFill>
                <a:schemeClr val="tx1"/>
              </a:solidFill>
            </a:endParaRPr>
          </a:p>
          <a:p>
            <a:pPr marL="514350" indent="-514350" algn="l">
              <a:buFont typeface="+mj-lt"/>
              <a:buAutoNum type="arabicPeriod"/>
            </a:pPr>
            <a:r>
              <a:rPr lang="en-US" sz="1600" b="1" dirty="0" smtClean="0">
                <a:solidFill>
                  <a:schemeClr val="tx1"/>
                </a:solidFill>
              </a:rPr>
              <a:t>Many </a:t>
            </a:r>
            <a:r>
              <a:rPr lang="en-US" sz="1600" b="1" dirty="0" err="1" smtClean="0">
                <a:solidFill>
                  <a:schemeClr val="tx1"/>
                </a:solidFill>
              </a:rPr>
              <a:t>molluscs</a:t>
            </a:r>
            <a:r>
              <a:rPr lang="en-US" sz="1600" b="1" dirty="0" smtClean="0">
                <a:solidFill>
                  <a:schemeClr val="tx1"/>
                </a:solidFill>
              </a:rPr>
              <a:t> have their mantle produce a calcium carbonate external shell and their gill extracts oxygen from the water and disposes waste.</a:t>
            </a:r>
          </a:p>
          <a:p>
            <a:pPr marL="514350" indent="-514350" algn="l">
              <a:buFont typeface="+mj-lt"/>
              <a:buAutoNum type="arabicPeriod"/>
            </a:pPr>
            <a:endParaRPr lang="en-US" sz="1600" b="1" dirty="0" smtClean="0">
              <a:solidFill>
                <a:schemeClr val="tx1"/>
              </a:solidFill>
            </a:endParaRPr>
          </a:p>
          <a:p>
            <a:pPr marL="514350" indent="-514350" algn="l">
              <a:buFont typeface="+mj-lt"/>
              <a:buAutoNum type="arabicPeriod"/>
            </a:pPr>
            <a:r>
              <a:rPr lang="en-US" sz="1600" b="1" dirty="0" smtClean="0">
                <a:solidFill>
                  <a:schemeClr val="tx1"/>
                </a:solidFill>
              </a:rPr>
              <a:t>All species of the phylum </a:t>
            </a:r>
            <a:r>
              <a:rPr lang="en-US" sz="1600" b="1" dirty="0" err="1" smtClean="0">
                <a:solidFill>
                  <a:schemeClr val="tx1"/>
                </a:solidFill>
              </a:rPr>
              <a:t>mollusca</a:t>
            </a:r>
            <a:r>
              <a:rPr lang="en-US" sz="1600" b="1" dirty="0" smtClean="0">
                <a:solidFill>
                  <a:schemeClr val="tx1"/>
                </a:solidFill>
              </a:rPr>
              <a:t> have a complete digestive tract that starts from the mouth to the anus.</a:t>
            </a:r>
          </a:p>
          <a:p>
            <a:pPr marL="514350" indent="-514350" algn="l">
              <a:buFont typeface="+mj-lt"/>
              <a:buAutoNum type="arabicPeriod"/>
            </a:pPr>
            <a:endParaRPr lang="en-US" sz="1600" b="1" dirty="0" smtClean="0">
              <a:solidFill>
                <a:schemeClr val="tx1"/>
              </a:solidFill>
            </a:endParaRPr>
          </a:p>
          <a:p>
            <a:pPr marL="514350" indent="-514350" algn="l">
              <a:buFont typeface="+mj-lt"/>
              <a:buAutoNum type="arabicPeriod"/>
            </a:pPr>
            <a:r>
              <a:rPr lang="en-US" sz="1600" b="1" dirty="0" smtClean="0">
                <a:solidFill>
                  <a:schemeClr val="tx1"/>
                </a:solidFill>
              </a:rPr>
              <a:t>Many have a feeding structure , the radula , mostly composed of chitin .</a:t>
            </a:r>
          </a:p>
          <a:p>
            <a:pPr marL="514350" indent="-514350" algn="l">
              <a:buFont typeface="+mj-lt"/>
              <a:buAutoNum type="arabicPeriod"/>
            </a:pPr>
            <a:endParaRPr lang="en-US" sz="1600" b="1" dirty="0" smtClean="0">
              <a:solidFill>
                <a:schemeClr val="tx1"/>
              </a:solidFill>
            </a:endParaRPr>
          </a:p>
          <a:p>
            <a:pPr marL="514350" indent="-514350" algn="l">
              <a:buFont typeface="+mj-lt"/>
              <a:buAutoNum type="arabicPeriod"/>
            </a:pPr>
            <a:r>
              <a:rPr lang="en-US" sz="1600" b="1" dirty="0" smtClean="0">
                <a:solidFill>
                  <a:schemeClr val="tx1"/>
                </a:solidFill>
              </a:rPr>
              <a:t>Development passes through one or two </a:t>
            </a:r>
            <a:r>
              <a:rPr lang="en-US" sz="1600" b="1" dirty="0" err="1" smtClean="0">
                <a:solidFill>
                  <a:schemeClr val="tx1"/>
                </a:solidFill>
              </a:rPr>
              <a:t>trochophore</a:t>
            </a:r>
            <a:r>
              <a:rPr lang="en-US" sz="1600" b="1" dirty="0" smtClean="0">
                <a:solidFill>
                  <a:schemeClr val="tx1"/>
                </a:solidFill>
              </a:rPr>
              <a:t> stages , one of which (the veliger)is unique to the group.</a:t>
            </a:r>
          </a:p>
          <a:p>
            <a:pPr marL="514350" indent="-514350">
              <a:buFont typeface="+mj-lt"/>
              <a:buAutoNum type="arabicPeriod"/>
            </a:pPr>
            <a:endParaRPr lang="en-US" sz="1600" dirty="0" smtClean="0"/>
          </a:p>
          <a:p>
            <a:pPr marL="514350" indent="-514350">
              <a:buFont typeface="+mj-lt"/>
              <a:buAutoNum type="arabicPeriod"/>
            </a:pPr>
            <a:endParaRPr lang="en-US" sz="1600" dirty="0" smtClean="0"/>
          </a:p>
        </p:txBody>
      </p:sp>
    </p:spTree>
    <p:extLst>
      <p:ext uri="{BB962C8B-B14F-4D97-AF65-F5344CB8AC3E}">
        <p14:creationId xmlns:p14="http://schemas.microsoft.com/office/powerpoint/2010/main" val="113891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81000" y="381001"/>
            <a:ext cx="7772400" cy="838199"/>
          </a:xfrm>
        </p:spPr>
        <p:txBody>
          <a:bodyPr/>
          <a:lstStyle/>
          <a:p>
            <a:r>
              <a:rPr lang="en-US" dirty="0" smtClean="0"/>
              <a:t>Reproduction</a:t>
            </a:r>
            <a:endParaRPr lang="en-US" dirty="0"/>
          </a:p>
        </p:txBody>
      </p:sp>
      <p:sp>
        <p:nvSpPr>
          <p:cNvPr id="3" name="عنوان فرعي 2"/>
          <p:cNvSpPr>
            <a:spLocks noGrp="1"/>
          </p:cNvSpPr>
          <p:nvPr>
            <p:ph type="subTitle" idx="1"/>
          </p:nvPr>
        </p:nvSpPr>
        <p:spPr>
          <a:xfrm>
            <a:off x="0" y="1066800"/>
            <a:ext cx="9144000" cy="5334000"/>
          </a:xfrm>
        </p:spPr>
        <p:txBody>
          <a:bodyPr/>
          <a:lstStyle/>
          <a:p>
            <a:r>
              <a:rPr lang="en-US" dirty="0" smtClean="0">
                <a:solidFill>
                  <a:schemeClr val="tx1"/>
                </a:solidFill>
              </a:rPr>
              <a:t>Cephalopods are </a:t>
            </a:r>
            <a:r>
              <a:rPr lang="en-US" dirty="0" err="1" smtClean="0">
                <a:solidFill>
                  <a:schemeClr val="tx1"/>
                </a:solidFill>
              </a:rPr>
              <a:t>gonochronic</a:t>
            </a:r>
            <a:r>
              <a:rPr lang="en-US" dirty="0" smtClean="0">
                <a:solidFill>
                  <a:schemeClr val="tx1"/>
                </a:solidFill>
              </a:rPr>
              <a:t>(</a:t>
            </a:r>
            <a:r>
              <a:rPr lang="en-US" dirty="0">
                <a:solidFill>
                  <a:schemeClr val="tx1"/>
                </a:solidFill>
              </a:rPr>
              <a:t> having the sexes separate </a:t>
            </a:r>
            <a:r>
              <a:rPr lang="en-US" b="1" dirty="0">
                <a:solidFill>
                  <a:schemeClr val="tx1"/>
                </a:solidFill>
              </a:rPr>
              <a:t>:</a:t>
            </a:r>
            <a:r>
              <a:rPr lang="en-US" dirty="0">
                <a:solidFill>
                  <a:schemeClr val="tx1"/>
                </a:solidFill>
              </a:rPr>
              <a:t>  not </a:t>
            </a:r>
            <a:r>
              <a:rPr lang="en-US" dirty="0" smtClean="0">
                <a:solidFill>
                  <a:schemeClr val="tx1"/>
                </a:solidFill>
              </a:rPr>
              <a:t>hermaphroditic)</a:t>
            </a:r>
          </a:p>
          <a:p>
            <a:r>
              <a:rPr lang="en-US" dirty="0" smtClean="0">
                <a:solidFill>
                  <a:schemeClr val="tx1"/>
                </a:solidFill>
              </a:rPr>
              <a:t> . A female typically possesses a single oviduct. A male produces </a:t>
            </a:r>
            <a:r>
              <a:rPr lang="en-US" dirty="0" err="1" smtClean="0">
                <a:solidFill>
                  <a:schemeClr val="tx1"/>
                </a:solidFill>
              </a:rPr>
              <a:t>spermatophores</a:t>
            </a:r>
            <a:r>
              <a:rPr lang="en-US" dirty="0" smtClean="0">
                <a:solidFill>
                  <a:schemeClr val="tx1"/>
                </a:solidFill>
              </a:rPr>
              <a:t> that transfers to the females genital pore by means of a specialized arm or tentacle , their development is direct , octopods typically tend their eggs until hatching . </a:t>
            </a:r>
            <a:endParaRPr lang="en-US" dirty="0">
              <a:solidFill>
                <a:schemeClr val="tx1"/>
              </a:solidFill>
            </a:endParaRPr>
          </a:p>
        </p:txBody>
      </p:sp>
    </p:spTree>
    <p:extLst>
      <p:ext uri="{BB962C8B-B14F-4D97-AF65-F5344CB8AC3E}">
        <p14:creationId xmlns:p14="http://schemas.microsoft.com/office/powerpoint/2010/main" val="3980909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6700"/>
            <a:ext cx="7696200" cy="381000"/>
          </a:xfrm>
        </p:spPr>
        <p:txBody>
          <a:bodyPr>
            <a:normAutofit fontScale="90000"/>
          </a:bodyPr>
          <a:lstStyle/>
          <a:p>
            <a:r>
              <a:rPr lang="en-US" dirty="0"/>
              <a:t>Class </a:t>
            </a:r>
            <a:r>
              <a:rPr lang="en-US" dirty="0" err="1"/>
              <a:t>Cephalopoda</a:t>
            </a:r>
            <a:r>
              <a:rPr lang="en-US" dirty="0"/>
              <a:t> </a:t>
            </a:r>
          </a:p>
        </p:txBody>
      </p:sp>
      <p:sp>
        <p:nvSpPr>
          <p:cNvPr id="3" name="عنوان فرعي 2"/>
          <p:cNvSpPr>
            <a:spLocks noGrp="1"/>
          </p:cNvSpPr>
          <p:nvPr>
            <p:ph type="subTitle" idx="1"/>
          </p:nvPr>
        </p:nvSpPr>
        <p:spPr/>
        <p:txBody>
          <a:bodyPr/>
          <a:lstStyle/>
          <a:p>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r="69100" b="52381"/>
          <a:stretch/>
        </p:blipFill>
        <p:spPr bwMode="auto">
          <a:xfrm>
            <a:off x="195043" y="1277257"/>
            <a:ext cx="4020457" cy="268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895600" y="1277257"/>
            <a:ext cx="1267121"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octopus</a:t>
            </a:r>
            <a:endParaRPr lang="en-US" b="1" dirty="0">
              <a:solidFill>
                <a:schemeClr val="bg1"/>
              </a:solidFill>
            </a:endParaRPr>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72" t="19445" r="66087" b="54762"/>
          <a:stretch/>
        </p:blipFill>
        <p:spPr bwMode="auto">
          <a:xfrm>
            <a:off x="4215500" y="3823855"/>
            <a:ext cx="4387843" cy="280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4322618" y="3810000"/>
            <a:ext cx="1239982" cy="330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squid</a:t>
            </a:r>
            <a:endParaRPr lang="en-US" dirty="0"/>
          </a:p>
        </p:txBody>
      </p:sp>
      <p:pic>
        <p:nvPicPr>
          <p:cNvPr id="1229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70" t="21937" r="29722" b="6250"/>
          <a:stretch/>
        </p:blipFill>
        <p:spPr bwMode="auto">
          <a:xfrm>
            <a:off x="237688" y="3810000"/>
            <a:ext cx="397781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2895600" y="3810000"/>
            <a:ext cx="1277257"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cuttlefish</a:t>
            </a:r>
            <a:endParaRPr lang="en-US" dirty="0"/>
          </a:p>
        </p:txBody>
      </p:sp>
      <p:pic>
        <p:nvPicPr>
          <p:cNvPr id="1229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677" t="15081" r="47013" b="11706"/>
          <a:stretch/>
        </p:blipFill>
        <p:spPr bwMode="auto">
          <a:xfrm>
            <a:off x="4215500" y="1277257"/>
            <a:ext cx="4278986" cy="257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ستطيل 10"/>
          <p:cNvSpPr/>
          <p:nvPr/>
        </p:nvSpPr>
        <p:spPr>
          <a:xfrm>
            <a:off x="4322618" y="1277257"/>
            <a:ext cx="131618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nautilus</a:t>
            </a:r>
          </a:p>
        </p:txBody>
      </p:sp>
    </p:spTree>
    <p:extLst>
      <p:ext uri="{BB962C8B-B14F-4D97-AF65-F5344CB8AC3E}">
        <p14:creationId xmlns:p14="http://schemas.microsoft.com/office/powerpoint/2010/main" val="235301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6" t="10715" r="71777" b="26587"/>
          <a:stretch/>
        </p:blipFill>
        <p:spPr bwMode="auto">
          <a:xfrm>
            <a:off x="0" y="0"/>
            <a:ext cx="8915400" cy="656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67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0913" r="70215" b="25198"/>
          <a:stretch/>
        </p:blipFill>
        <p:spPr bwMode="auto">
          <a:xfrm>
            <a:off x="2362200" y="-6927"/>
            <a:ext cx="39624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85" t="10714" r="59282" b="29762"/>
          <a:stretch/>
        </p:blipFill>
        <p:spPr bwMode="auto">
          <a:xfrm>
            <a:off x="0" y="2895600"/>
            <a:ext cx="419099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913" r="80534" b="56200"/>
          <a:stretch/>
        </p:blipFill>
        <p:spPr bwMode="auto">
          <a:xfrm>
            <a:off x="4184072" y="3276600"/>
            <a:ext cx="4953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340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667000" y="228600"/>
            <a:ext cx="3962400" cy="304800"/>
          </a:xfrm>
        </p:spPr>
        <p:txBody>
          <a:bodyPr>
            <a:normAutofit fontScale="90000"/>
          </a:bodyPr>
          <a:lstStyle/>
          <a:p>
            <a:r>
              <a:rPr lang="en-US" dirty="0" smtClean="0"/>
              <a:t/>
            </a:r>
            <a:br>
              <a:rPr lang="en-US" dirty="0" smtClean="0"/>
            </a:br>
            <a:r>
              <a:rPr lang="en-US" sz="3100" dirty="0" smtClean="0"/>
              <a:t>Classification of mollusks</a:t>
            </a:r>
            <a:endParaRPr lang="en-US" sz="3100" dirty="0"/>
          </a:p>
        </p:txBody>
      </p:sp>
      <p:sp>
        <p:nvSpPr>
          <p:cNvPr id="3" name="عنوان فرعي 2"/>
          <p:cNvSpPr>
            <a:spLocks noGrp="1"/>
          </p:cNvSpPr>
          <p:nvPr>
            <p:ph type="subTitle" idx="1"/>
          </p:nvPr>
        </p:nvSpPr>
        <p:spPr>
          <a:xfrm>
            <a:off x="76200" y="914400"/>
            <a:ext cx="8915400" cy="5486400"/>
          </a:xfrm>
        </p:spPr>
        <p:txBody>
          <a:bodyPr>
            <a:normAutofit fontScale="92500" lnSpcReduction="20000"/>
          </a:bodyPr>
          <a:lstStyle/>
          <a:p>
            <a:endParaRPr lang="en-US" sz="2000" dirty="0" smtClean="0"/>
          </a:p>
          <a:p>
            <a:r>
              <a:rPr lang="en-US" sz="2000" dirty="0" smtClean="0">
                <a:solidFill>
                  <a:schemeClr val="tx1"/>
                </a:solidFill>
              </a:rPr>
              <a:t>There are nine classes of mollusks, eight still living and one known only from fossils:</a:t>
            </a:r>
          </a:p>
          <a:p>
            <a:pPr algn="l"/>
            <a:r>
              <a:rPr lang="en-US" sz="2000" b="1" u="sng" dirty="0" smtClean="0">
                <a:solidFill>
                  <a:srgbClr val="FF0000"/>
                </a:solidFill>
              </a:rPr>
              <a:t>Class </a:t>
            </a:r>
            <a:r>
              <a:rPr lang="en-US" sz="2000" b="1" u="sng" dirty="0" err="1" smtClean="0">
                <a:solidFill>
                  <a:srgbClr val="FF0000"/>
                </a:solidFill>
              </a:rPr>
              <a:t>Aplacophora</a:t>
            </a:r>
            <a:r>
              <a:rPr lang="en-US" sz="2000" b="1" u="sng" dirty="0" smtClean="0">
                <a:solidFill>
                  <a:srgbClr val="FF0000"/>
                </a:solidFill>
              </a:rPr>
              <a:t> </a:t>
            </a:r>
            <a:r>
              <a:rPr lang="ar-IQ" sz="2000" b="1" u="sng" dirty="0" smtClean="0">
                <a:solidFill>
                  <a:srgbClr val="FF0000"/>
                </a:solidFill>
              </a:rPr>
              <a:t>عديم الاصداف</a:t>
            </a:r>
            <a:r>
              <a:rPr lang="en-US" sz="2000" b="1" u="sng" dirty="0" smtClean="0">
                <a:solidFill>
                  <a:srgbClr val="FF0000"/>
                </a:solidFill>
              </a:rPr>
              <a:t> </a:t>
            </a:r>
            <a:r>
              <a:rPr lang="en-US" sz="2000" dirty="0" smtClean="0">
                <a:solidFill>
                  <a:schemeClr val="tx1"/>
                </a:solidFill>
              </a:rPr>
              <a:t>( </a:t>
            </a:r>
            <a:r>
              <a:rPr lang="en-US" sz="2000" dirty="0" err="1" smtClean="0">
                <a:solidFill>
                  <a:schemeClr val="tx1"/>
                </a:solidFill>
              </a:rPr>
              <a:t>Solenogasters</a:t>
            </a:r>
            <a:r>
              <a:rPr lang="en-US" sz="2000" dirty="0" smtClean="0">
                <a:solidFill>
                  <a:schemeClr val="tx1"/>
                </a:solidFill>
              </a:rPr>
              <a:t> , deep-sea wormlike creatures: 250 species).</a:t>
            </a:r>
          </a:p>
          <a:p>
            <a:pPr algn="l"/>
            <a:endParaRPr lang="en-US" sz="2000" dirty="0" smtClean="0">
              <a:solidFill>
                <a:schemeClr val="tx1"/>
              </a:solidFill>
            </a:endParaRPr>
          </a:p>
          <a:p>
            <a:pPr algn="l"/>
            <a:r>
              <a:rPr lang="en-US" sz="2000" b="1" u="sng" dirty="0" smtClean="0">
                <a:solidFill>
                  <a:srgbClr val="FF0000"/>
                </a:solidFill>
              </a:rPr>
              <a:t>Class </a:t>
            </a:r>
            <a:r>
              <a:rPr lang="en-US" sz="2000" b="1" u="sng" dirty="0" err="1" smtClean="0">
                <a:solidFill>
                  <a:srgbClr val="FF0000"/>
                </a:solidFill>
              </a:rPr>
              <a:t>Polyplacophora</a:t>
            </a:r>
            <a:r>
              <a:rPr lang="ar-IQ" sz="2000" b="1" u="sng" dirty="0" smtClean="0">
                <a:solidFill>
                  <a:srgbClr val="FF0000"/>
                </a:solidFill>
              </a:rPr>
              <a:t> عديد الاصداف </a:t>
            </a:r>
            <a:r>
              <a:rPr lang="en-US" sz="2000" b="1" u="sng" dirty="0" smtClean="0">
                <a:solidFill>
                  <a:schemeClr val="tx1"/>
                </a:solidFill>
              </a:rPr>
              <a:t> </a:t>
            </a:r>
            <a:r>
              <a:rPr lang="en-US" sz="2000" dirty="0" smtClean="0">
                <a:solidFill>
                  <a:schemeClr val="tx1"/>
                </a:solidFill>
              </a:rPr>
              <a:t>(</a:t>
            </a:r>
            <a:r>
              <a:rPr lang="en-US" sz="2000" dirty="0" err="1" smtClean="0">
                <a:solidFill>
                  <a:schemeClr val="tx1"/>
                </a:solidFill>
              </a:rPr>
              <a:t>chitons</a:t>
            </a:r>
            <a:r>
              <a:rPr lang="en-US" sz="2000" dirty="0" smtClean="0">
                <a:solidFill>
                  <a:schemeClr val="tx1"/>
                </a:solidFill>
              </a:rPr>
              <a:t> : 600 species , rocky marine shorelines) </a:t>
            </a:r>
          </a:p>
          <a:p>
            <a:pPr algn="l"/>
            <a:r>
              <a:rPr lang="en-US" sz="2000" b="1" u="sng" dirty="0" smtClean="0">
                <a:solidFill>
                  <a:srgbClr val="FF0000"/>
                </a:solidFill>
              </a:rPr>
              <a:t>Class </a:t>
            </a:r>
            <a:r>
              <a:rPr lang="en-US" sz="2000" b="1" u="sng" dirty="0" err="1" smtClean="0">
                <a:solidFill>
                  <a:srgbClr val="FF0000"/>
                </a:solidFill>
              </a:rPr>
              <a:t>monoplacophora</a:t>
            </a:r>
            <a:r>
              <a:rPr lang="en-US" sz="2000" b="1" u="sng" dirty="0" smtClean="0">
                <a:solidFill>
                  <a:srgbClr val="FF0000"/>
                </a:solidFill>
              </a:rPr>
              <a:t> </a:t>
            </a:r>
            <a:r>
              <a:rPr lang="ar-IQ" sz="2000" b="1" u="sng" dirty="0" smtClean="0">
                <a:solidFill>
                  <a:srgbClr val="FF0000"/>
                </a:solidFill>
              </a:rPr>
              <a:t> وحيد الاصداف</a:t>
            </a:r>
            <a:r>
              <a:rPr lang="en-US" sz="2000" dirty="0" smtClean="0">
                <a:solidFill>
                  <a:schemeClr val="tx1"/>
                </a:solidFill>
              </a:rPr>
              <a:t>( deep- sea limpet-like creatures :11 living species)</a:t>
            </a:r>
          </a:p>
          <a:p>
            <a:pPr algn="l"/>
            <a:endParaRPr lang="en-US" sz="2000" dirty="0" smtClean="0">
              <a:solidFill>
                <a:schemeClr val="tx1"/>
              </a:solidFill>
            </a:endParaRPr>
          </a:p>
          <a:p>
            <a:pPr algn="l"/>
            <a:r>
              <a:rPr lang="en-US" sz="2000" b="1" u="sng" dirty="0" smtClean="0">
                <a:solidFill>
                  <a:srgbClr val="FF0000"/>
                </a:solidFill>
              </a:rPr>
              <a:t>Class </a:t>
            </a:r>
            <a:r>
              <a:rPr lang="en-US" sz="2000" b="1" u="sng" dirty="0" err="1" smtClean="0">
                <a:solidFill>
                  <a:srgbClr val="FF0000"/>
                </a:solidFill>
              </a:rPr>
              <a:t>Bivalvia</a:t>
            </a:r>
            <a:r>
              <a:rPr lang="en-US" sz="2000" b="1" u="sng" dirty="0" smtClean="0">
                <a:solidFill>
                  <a:srgbClr val="FF0000"/>
                </a:solidFill>
              </a:rPr>
              <a:t> </a:t>
            </a:r>
            <a:r>
              <a:rPr lang="ar-IQ" sz="2000" b="1" u="sng" dirty="0" smtClean="0">
                <a:solidFill>
                  <a:srgbClr val="FF0000"/>
                </a:solidFill>
              </a:rPr>
              <a:t> ثنائية المصراع او طبري الاقدام</a:t>
            </a:r>
            <a:r>
              <a:rPr lang="ar-IQ" sz="2000" b="1" u="sng" dirty="0" smtClean="0">
                <a:solidFill>
                  <a:schemeClr val="tx1"/>
                </a:solidFill>
              </a:rPr>
              <a:t> </a:t>
            </a:r>
            <a:r>
              <a:rPr lang="en-US" sz="2000" dirty="0" smtClean="0">
                <a:solidFill>
                  <a:schemeClr val="tx1"/>
                </a:solidFill>
              </a:rPr>
              <a:t>(also </a:t>
            </a:r>
            <a:r>
              <a:rPr lang="en-US" sz="2000" dirty="0" err="1" smtClean="0">
                <a:solidFill>
                  <a:schemeClr val="tx1"/>
                </a:solidFill>
              </a:rPr>
              <a:t>Pelecypoda</a:t>
            </a:r>
            <a:r>
              <a:rPr lang="en-US" sz="2000" dirty="0" smtClean="0">
                <a:solidFill>
                  <a:schemeClr val="tx1"/>
                </a:solidFill>
              </a:rPr>
              <a:t> ) (clams , oysters, scallops,mussels:8,000 species)</a:t>
            </a:r>
          </a:p>
          <a:p>
            <a:pPr algn="l"/>
            <a:endParaRPr lang="en-US" sz="2000" dirty="0" smtClean="0">
              <a:solidFill>
                <a:schemeClr val="tx1"/>
              </a:solidFill>
            </a:endParaRPr>
          </a:p>
          <a:p>
            <a:pPr algn="l"/>
            <a:r>
              <a:rPr lang="en-US" sz="2000" b="1" u="sng" dirty="0" smtClean="0">
                <a:solidFill>
                  <a:srgbClr val="FF0000"/>
                </a:solidFill>
              </a:rPr>
              <a:t>Class </a:t>
            </a:r>
            <a:r>
              <a:rPr lang="en-US" sz="2000" b="1" u="sng" dirty="0" err="1" smtClean="0">
                <a:solidFill>
                  <a:srgbClr val="FF0000"/>
                </a:solidFill>
              </a:rPr>
              <a:t>Scaphopoda</a:t>
            </a:r>
            <a:r>
              <a:rPr lang="ar-IQ" sz="2000" b="1" u="sng" dirty="0" smtClean="0">
                <a:solidFill>
                  <a:srgbClr val="FF0000"/>
                </a:solidFill>
              </a:rPr>
              <a:t> زورقي الاقدام </a:t>
            </a:r>
            <a:r>
              <a:rPr lang="en-US" sz="2000" b="1" u="sng" dirty="0" smtClean="0">
                <a:solidFill>
                  <a:schemeClr val="tx1"/>
                </a:solidFill>
              </a:rPr>
              <a:t> </a:t>
            </a:r>
            <a:r>
              <a:rPr lang="en-US" sz="2000" dirty="0" smtClean="0">
                <a:solidFill>
                  <a:schemeClr val="tx1"/>
                </a:solidFill>
              </a:rPr>
              <a:t>(tusk shells:350 species ,all marine)</a:t>
            </a:r>
          </a:p>
          <a:p>
            <a:pPr algn="l"/>
            <a:endParaRPr lang="en-US" sz="2000" dirty="0" smtClean="0">
              <a:solidFill>
                <a:schemeClr val="tx1"/>
              </a:solidFill>
            </a:endParaRPr>
          </a:p>
          <a:p>
            <a:pPr algn="l"/>
            <a:r>
              <a:rPr lang="en-US" sz="2000" b="1" u="sng" dirty="0" smtClean="0">
                <a:solidFill>
                  <a:srgbClr val="FF0000"/>
                </a:solidFill>
              </a:rPr>
              <a:t>Class </a:t>
            </a:r>
            <a:r>
              <a:rPr lang="en-US" sz="2000" b="1" u="sng" dirty="0" err="1" smtClean="0">
                <a:solidFill>
                  <a:srgbClr val="FF0000"/>
                </a:solidFill>
              </a:rPr>
              <a:t>Gastropoda</a:t>
            </a:r>
            <a:r>
              <a:rPr lang="ar-IQ" sz="2000" b="1" u="sng" dirty="0" smtClean="0">
                <a:solidFill>
                  <a:srgbClr val="FF0000"/>
                </a:solidFill>
              </a:rPr>
              <a:t> بطنية الاقدام</a:t>
            </a:r>
            <a:r>
              <a:rPr lang="ar-IQ" sz="2000" b="1" u="sng" dirty="0" smtClean="0">
                <a:solidFill>
                  <a:schemeClr val="tx1"/>
                </a:solidFill>
              </a:rPr>
              <a:t> </a:t>
            </a:r>
            <a:r>
              <a:rPr lang="en-US" sz="2000" b="1" u="sng" dirty="0" smtClean="0">
                <a:solidFill>
                  <a:schemeClr val="tx1"/>
                </a:solidFill>
              </a:rPr>
              <a:t> </a:t>
            </a:r>
            <a:r>
              <a:rPr lang="en-US" sz="2000" dirty="0" smtClean="0">
                <a:solidFill>
                  <a:schemeClr val="tx1"/>
                </a:solidFill>
              </a:rPr>
              <a:t>( </a:t>
            </a:r>
            <a:r>
              <a:rPr lang="en-US" sz="2000" dirty="0" err="1" smtClean="0">
                <a:solidFill>
                  <a:schemeClr val="tx1"/>
                </a:solidFill>
              </a:rPr>
              <a:t>Nudibranchs</a:t>
            </a:r>
            <a:r>
              <a:rPr lang="en-US" sz="2000" dirty="0" smtClean="0">
                <a:solidFill>
                  <a:schemeClr val="tx1"/>
                </a:solidFill>
              </a:rPr>
              <a:t> , snails and slugs , limpets, sea hares, sea angle, </a:t>
            </a:r>
            <a:r>
              <a:rPr lang="en-US" sz="2000" dirty="0" err="1" smtClean="0">
                <a:solidFill>
                  <a:schemeClr val="tx1"/>
                </a:solidFill>
              </a:rPr>
              <a:t>sae</a:t>
            </a:r>
            <a:r>
              <a:rPr lang="en-US" sz="2000" dirty="0" smtClean="0">
                <a:solidFill>
                  <a:schemeClr val="tx1"/>
                </a:solidFill>
              </a:rPr>
              <a:t> </a:t>
            </a:r>
            <a:r>
              <a:rPr lang="en-US" sz="2000" dirty="0" err="1" smtClean="0">
                <a:solidFill>
                  <a:schemeClr val="tx1"/>
                </a:solidFill>
              </a:rPr>
              <a:t>butterfl</a:t>
            </a:r>
            <a:r>
              <a:rPr lang="en-US" sz="2000" dirty="0" smtClean="0">
                <a:solidFill>
                  <a:schemeClr val="tx1"/>
                </a:solidFill>
              </a:rPr>
              <a:t> y, sea lemon : estimated 40,000-150,000 species)</a:t>
            </a:r>
          </a:p>
          <a:p>
            <a:pPr algn="l"/>
            <a:endParaRPr lang="en-US" sz="2000" dirty="0" smtClean="0">
              <a:solidFill>
                <a:schemeClr val="tx1"/>
              </a:solidFill>
            </a:endParaRPr>
          </a:p>
          <a:p>
            <a:pPr algn="l"/>
            <a:r>
              <a:rPr lang="en-US" sz="2000" b="1" u="sng" dirty="0" smtClean="0">
                <a:solidFill>
                  <a:srgbClr val="FF0000"/>
                </a:solidFill>
              </a:rPr>
              <a:t>Class </a:t>
            </a:r>
            <a:r>
              <a:rPr lang="en-US" sz="2000" b="1" u="sng" dirty="0" err="1" smtClean="0">
                <a:solidFill>
                  <a:srgbClr val="FF0000"/>
                </a:solidFill>
              </a:rPr>
              <a:t>Cephalopoda</a:t>
            </a:r>
            <a:r>
              <a:rPr lang="ar-IQ" sz="2000" b="1" u="sng" dirty="0" smtClean="0">
                <a:solidFill>
                  <a:srgbClr val="FF0000"/>
                </a:solidFill>
              </a:rPr>
              <a:t> راسية الاقدام </a:t>
            </a:r>
            <a:r>
              <a:rPr lang="en-US" sz="2000" b="1" u="sng" dirty="0" smtClean="0">
                <a:solidFill>
                  <a:schemeClr val="tx1"/>
                </a:solidFill>
              </a:rPr>
              <a:t> </a:t>
            </a:r>
            <a:r>
              <a:rPr lang="en-US" sz="2000" dirty="0" smtClean="0">
                <a:solidFill>
                  <a:schemeClr val="tx1"/>
                </a:solidFill>
              </a:rPr>
              <a:t>(Squid, Octopuses, Nautilus, Cuttlefish:786 species , all marine)</a:t>
            </a:r>
          </a:p>
          <a:p>
            <a:pPr algn="l"/>
            <a:endParaRPr lang="en-US" sz="2000" dirty="0" smtClean="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252082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81001"/>
            <a:ext cx="7772400" cy="914399"/>
          </a:xfrm>
        </p:spPr>
        <p:txBody>
          <a:bodyPr>
            <a:normAutofit/>
          </a:bodyPr>
          <a:lstStyle/>
          <a:p>
            <a:r>
              <a:rPr lang="en-US" dirty="0" smtClean="0">
                <a:solidFill>
                  <a:srgbClr val="FF0000"/>
                </a:solidFill>
              </a:rPr>
              <a:t>Class </a:t>
            </a:r>
            <a:r>
              <a:rPr lang="en-US" dirty="0" err="1" smtClean="0">
                <a:solidFill>
                  <a:srgbClr val="FF0000"/>
                </a:solidFill>
              </a:rPr>
              <a:t>Gastropoda</a:t>
            </a:r>
            <a:r>
              <a:rPr lang="en-US" dirty="0" smtClean="0">
                <a:solidFill>
                  <a:srgbClr val="FF0000"/>
                </a:solidFill>
              </a:rPr>
              <a:t> </a:t>
            </a:r>
            <a:endParaRPr lang="en-US" dirty="0">
              <a:solidFill>
                <a:srgbClr val="FF0000"/>
              </a:solidFill>
            </a:endParaRPr>
          </a:p>
        </p:txBody>
      </p:sp>
      <p:sp>
        <p:nvSpPr>
          <p:cNvPr id="3" name="عنوان فرعي 2"/>
          <p:cNvSpPr>
            <a:spLocks noGrp="1"/>
          </p:cNvSpPr>
          <p:nvPr>
            <p:ph type="subTitle" idx="1"/>
          </p:nvPr>
        </p:nvSpPr>
        <p:spPr>
          <a:xfrm>
            <a:off x="0" y="1219200"/>
            <a:ext cx="9144000" cy="5334000"/>
          </a:xfrm>
        </p:spPr>
        <p:txBody>
          <a:bodyPr>
            <a:normAutofit fontScale="92500" lnSpcReduction="20000"/>
          </a:bodyPr>
          <a:lstStyle/>
          <a:p>
            <a:r>
              <a:rPr lang="en-US" dirty="0" smtClean="0">
                <a:solidFill>
                  <a:schemeClr val="tx1"/>
                </a:solidFill>
              </a:rPr>
              <a:t>The class </a:t>
            </a:r>
            <a:r>
              <a:rPr lang="en-US" dirty="0" err="1" smtClean="0">
                <a:solidFill>
                  <a:schemeClr val="tx1"/>
                </a:solidFill>
              </a:rPr>
              <a:t>gastropoda</a:t>
            </a:r>
            <a:r>
              <a:rPr lang="en-US" dirty="0" smtClean="0">
                <a:solidFill>
                  <a:schemeClr val="tx1"/>
                </a:solidFill>
              </a:rPr>
              <a:t> includes the </a:t>
            </a:r>
            <a:r>
              <a:rPr lang="en-US" b="1" u="sng" dirty="0" smtClean="0">
                <a:solidFill>
                  <a:schemeClr val="tx1"/>
                </a:solidFill>
              </a:rPr>
              <a:t>Snails</a:t>
            </a:r>
            <a:r>
              <a:rPr lang="en-US" dirty="0" smtClean="0">
                <a:solidFill>
                  <a:schemeClr val="tx1"/>
                </a:solidFill>
              </a:rPr>
              <a:t> and </a:t>
            </a:r>
            <a:r>
              <a:rPr lang="en-US" b="1" u="sng" dirty="0" smtClean="0">
                <a:solidFill>
                  <a:schemeClr val="tx1"/>
                </a:solidFill>
              </a:rPr>
              <a:t>Slugs</a:t>
            </a:r>
          </a:p>
          <a:p>
            <a:pPr marL="514350" indent="-514350" algn="l">
              <a:buFont typeface="+mj-lt"/>
              <a:buAutoNum type="arabicPeriod"/>
            </a:pPr>
            <a:r>
              <a:rPr lang="en-US" dirty="0" smtClean="0">
                <a:solidFill>
                  <a:schemeClr val="tx1"/>
                </a:solidFill>
              </a:rPr>
              <a:t>Most gastropods have a single, usually spirally coiled shell into which the body can withdrawn, but the shell is lost or reduced some important groups.</a:t>
            </a:r>
          </a:p>
          <a:p>
            <a:pPr marL="514350" indent="-514350" algn="l">
              <a:buFont typeface="+mj-lt"/>
              <a:buAutoNum type="arabicPeriod"/>
            </a:pPr>
            <a:r>
              <a:rPr lang="en-US" dirty="0" smtClean="0">
                <a:solidFill>
                  <a:schemeClr val="tx1"/>
                </a:solidFill>
              </a:rPr>
              <a:t>Many snails have an operculum , a horny plate that seals the opening when the snails body is drawn into the shell.</a:t>
            </a:r>
          </a:p>
          <a:p>
            <a:pPr marL="514350" indent="-514350" algn="l">
              <a:buFont typeface="+mj-lt"/>
              <a:buAutoNum type="arabicPeriod"/>
            </a:pPr>
            <a:r>
              <a:rPr lang="en-US" dirty="0" err="1" smtClean="0">
                <a:solidFill>
                  <a:schemeClr val="tx1"/>
                </a:solidFill>
              </a:rPr>
              <a:t>Gastropoda</a:t>
            </a:r>
            <a:r>
              <a:rPr lang="en-US" dirty="0" smtClean="0">
                <a:solidFill>
                  <a:schemeClr val="tx1"/>
                </a:solidFill>
              </a:rPr>
              <a:t> have a muscular foot which is used for creeping locomotion in most species . In some , it is modified for swimming or burrowing.</a:t>
            </a:r>
          </a:p>
          <a:p>
            <a:pPr marL="514350" indent="-514350" algn="l">
              <a:buFont typeface="+mj-lt"/>
              <a:buAutoNum type="arabicPeriod"/>
            </a:pPr>
            <a:r>
              <a:rPr lang="en-US" dirty="0" smtClean="0">
                <a:solidFill>
                  <a:schemeClr val="tx1"/>
                </a:solidFill>
              </a:rPr>
              <a:t>Most gastropods have a well-developed head that includes eyes, 1-2 pairs of tentacles, and a concentration of nervous tissue (ganglion</a:t>
            </a:r>
            <a:r>
              <a:rPr lang="en-US" dirty="0" smtClean="0"/>
              <a:t>)</a:t>
            </a:r>
          </a:p>
          <a:p>
            <a:pPr marL="514350" indent="-514350" algn="l">
              <a:buFont typeface="+mj-lt"/>
              <a:buAutoNum type="arabicPeriod"/>
            </a:pPr>
            <a:endParaRPr lang="en-US" dirty="0"/>
          </a:p>
        </p:txBody>
      </p:sp>
    </p:spTree>
    <p:extLst>
      <p:ext uri="{BB962C8B-B14F-4D97-AF65-F5344CB8AC3E}">
        <p14:creationId xmlns:p14="http://schemas.microsoft.com/office/powerpoint/2010/main" val="312645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28600"/>
            <a:ext cx="7772400" cy="914401"/>
          </a:xfrm>
        </p:spPr>
        <p:txBody>
          <a:bodyPr/>
          <a:lstStyle/>
          <a:p>
            <a:r>
              <a:rPr lang="en-US" dirty="0" smtClean="0"/>
              <a:t>Gastropods anatomy </a:t>
            </a:r>
            <a:endParaRPr lang="en-US" dirty="0"/>
          </a:p>
        </p:txBody>
      </p:sp>
      <p:sp>
        <p:nvSpPr>
          <p:cNvPr id="3" name="عنوان فرعي 2"/>
          <p:cNvSpPr>
            <a:spLocks noGrp="1"/>
          </p:cNvSpPr>
          <p:nvPr>
            <p:ph type="subTitle" idx="1"/>
          </p:nvPr>
        </p:nvSpPr>
        <p:spPr>
          <a:xfrm>
            <a:off x="838200" y="2209800"/>
            <a:ext cx="7467600" cy="3962400"/>
          </a:xfrm>
        </p:spPr>
        <p:txBody>
          <a:bodyPr/>
          <a:lstStyle/>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r="60176" b="52778"/>
          <a:stretch/>
        </p:blipFill>
        <p:spPr bwMode="auto">
          <a:xfrm>
            <a:off x="0" y="1371600"/>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90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0" t="14286" r="38311" b="14087"/>
          <a:stretch/>
        </p:blipFill>
        <p:spPr bwMode="auto">
          <a:xfrm>
            <a:off x="275770" y="152400"/>
            <a:ext cx="848722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74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13" r="16113" b="6250"/>
          <a:stretch/>
        </p:blipFill>
        <p:spPr bwMode="auto">
          <a:xfrm>
            <a:off x="0" y="0"/>
            <a:ext cx="9144000" cy="674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629400" y="166255"/>
            <a:ext cx="1828800" cy="67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Slug</a:t>
            </a:r>
            <a:endParaRPr lang="en-US" dirty="0"/>
          </a:p>
        </p:txBody>
      </p:sp>
    </p:spTree>
    <p:extLst>
      <p:ext uri="{BB962C8B-B14F-4D97-AF65-F5344CB8AC3E}">
        <p14:creationId xmlns:p14="http://schemas.microsoft.com/office/powerpoint/2010/main" val="164705510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1768</Words>
  <Application>Microsoft Office PowerPoint</Application>
  <PresentationFormat>On-screen Show (4:3)</PresentationFormat>
  <Paragraphs>122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نسق Office</vt:lpstr>
      <vt:lpstr>الصف الثانيBIO- لافقريات نظري </vt:lpstr>
      <vt:lpstr>Phylum Mollusk</vt:lpstr>
      <vt:lpstr>General characters</vt:lpstr>
      <vt:lpstr>PowerPoint Presentation</vt:lpstr>
      <vt:lpstr> Classification of mollusks</vt:lpstr>
      <vt:lpstr>Class Gastropoda </vt:lpstr>
      <vt:lpstr>Gastropods anatomy </vt:lpstr>
      <vt:lpstr>PowerPoint Presentation</vt:lpstr>
      <vt:lpstr>PowerPoint Presentation</vt:lpstr>
      <vt:lpstr>PowerPoint Presentation</vt:lpstr>
      <vt:lpstr>Freshwater gastropoda </vt:lpstr>
      <vt:lpstr>PowerPoint Presentation</vt:lpstr>
      <vt:lpstr>Torsion in gastropoda </vt:lpstr>
      <vt:lpstr>PowerPoint Presentation</vt:lpstr>
      <vt:lpstr>Shell morphology </vt:lpstr>
      <vt:lpstr>Gastropoda shell</vt:lpstr>
      <vt:lpstr>Metabolsim OF gastropoda  </vt:lpstr>
      <vt:lpstr>Reproduction / development </vt:lpstr>
      <vt:lpstr>Class Bivalvia </vt:lpstr>
      <vt:lpstr>Bivalvia  shell</vt:lpstr>
      <vt:lpstr>  Class Bivalvia anatomy </vt:lpstr>
      <vt:lpstr>PowerPoint Presentation</vt:lpstr>
      <vt:lpstr>Larval morphology </vt:lpstr>
      <vt:lpstr>Larval morphology </vt:lpstr>
      <vt:lpstr>PowerPoint Presentation</vt:lpstr>
      <vt:lpstr>Class Cephalopoda </vt:lpstr>
      <vt:lpstr>PowerPoint Presentation</vt:lpstr>
      <vt:lpstr>Cephalopoda anatomy </vt:lpstr>
      <vt:lpstr>Digestive system </vt:lpstr>
      <vt:lpstr>Reproduction</vt:lpstr>
      <vt:lpstr>Class Cephalopoda </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Mollusk</dc:title>
  <dc:creator>DR.Ahmed Saker 2o1O</dc:creator>
  <cp:lastModifiedBy>Maher</cp:lastModifiedBy>
  <cp:revision>75</cp:revision>
  <cp:lastPrinted>2015-12-20T06:28:32Z</cp:lastPrinted>
  <dcterms:created xsi:type="dcterms:W3CDTF">2015-12-18T08:30:58Z</dcterms:created>
  <dcterms:modified xsi:type="dcterms:W3CDTF">2022-01-02T07:32:15Z</dcterms:modified>
</cp:coreProperties>
</file>