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71" r:id="rId3"/>
    <p:sldId id="256" r:id="rId4"/>
    <p:sldId id="347" r:id="rId5"/>
    <p:sldId id="346" r:id="rId6"/>
    <p:sldId id="263" r:id="rId7"/>
    <p:sldId id="349" r:id="rId8"/>
    <p:sldId id="348" r:id="rId9"/>
    <p:sldId id="350" r:id="rId10"/>
    <p:sldId id="351" r:id="rId11"/>
    <p:sldId id="267" r:id="rId12"/>
    <p:sldId id="275" r:id="rId13"/>
    <p:sldId id="268" r:id="rId14"/>
    <p:sldId id="269" r:id="rId15"/>
    <p:sldId id="265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990C6-D83C-41B0-A505-559F65BB0A57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ABA0C-B03E-42BB-9D7B-6244E8C98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1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ABA0C-B03E-42BB-9D7B-6244E8C988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7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74A2F-47F0-4A80-8258-BC19A5096B08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2295-62F7-4E2E-84D3-DF5875782209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08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F262-5A7E-45E4-8EFF-50430E41BA4A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04A0F-E33B-4EEB-8209-D10F8384FD1D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0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713CB-4DAB-4448-8426-FF341FFFF5C8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2BE60-C9F5-42B8-9E32-F2F138A1FC3D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6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43ADA-34DC-4A10-A77D-D62FDE8D62B4}" type="datetime1">
              <a:rPr lang="en-US" smtClean="0"/>
              <a:t>11/18/2024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76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A9023-C3F5-4898-A97E-A6C751A549F2}" type="datetime1">
              <a:rPr lang="en-US" smtClean="0"/>
              <a:t>11/18/2024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8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9CC12-00C8-4C49-B1FD-88F28668AF5F}" type="datetime1">
              <a:rPr lang="en-US" smtClean="0"/>
              <a:t>11/18/2024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7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B70A4-79FC-4121-81CF-77FF48C3493D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1B1D5-32A7-4876-92B8-AD2DF603AD72}" type="datetime1">
              <a:rPr lang="en-US" smtClean="0"/>
              <a:t>11/18/2024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4D62-FFE6-467C-8D4B-D630A8DDF280}" type="datetime1">
              <a:rPr lang="en-US" smtClean="0"/>
              <a:t>11/18/2024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203CC-58D8-4E3F-A3D9-89F386C2F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ripatidae" TargetMode="External"/><Relationship Id="rId2" Type="http://schemas.openxmlformats.org/officeDocument/2006/relationships/hyperlink" Target="https://en.wikipedia.org/wiki/Euonychophora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4724400"/>
          </a:xfrm>
        </p:spPr>
        <p:txBody>
          <a:bodyPr>
            <a:normAutofit/>
          </a:bodyPr>
          <a:lstStyle/>
          <a:p>
            <a:r>
              <a:rPr lang="ar-IQ" b="1" dirty="0">
                <a:solidFill>
                  <a:srgbClr val="FF0000"/>
                </a:solidFill>
              </a:rPr>
              <a:t>شعبة </a:t>
            </a:r>
            <a:r>
              <a:rPr lang="ar-IQ" b="1" dirty="0" err="1" smtClean="0">
                <a:solidFill>
                  <a:srgbClr val="FF0000"/>
                </a:solidFill>
              </a:rPr>
              <a:t>المخلبيات</a:t>
            </a:r>
            <a:r>
              <a:rPr lang="ar-IQ" b="1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9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1265238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FF0000"/>
                </a:solidFill>
              </a:rPr>
              <a:t>Structural </a:t>
            </a:r>
            <a:r>
              <a:rPr lang="en-US" sz="2800" dirty="0" smtClean="0">
                <a:solidFill>
                  <a:srgbClr val="FF0000"/>
                </a:solidFill>
              </a:rPr>
              <a:t>Dissimilarities:</a:t>
            </a:r>
            <a:r>
              <a:rPr lang="ar-IQ" sz="2800" dirty="0" smtClean="0">
                <a:solidFill>
                  <a:srgbClr val="FF0000"/>
                </a:solidFill>
              </a:rPr>
              <a:t>الصفات المختلفة بين المخلبيات والمفصليات </a:t>
            </a:r>
            <a:r>
              <a:rPr lang="en-US" sz="2800" dirty="0">
                <a:solidFill>
                  <a:srgbClr val="FF0000"/>
                </a:solidFill>
              </a:rPr>
              <a:t/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 err="1">
                <a:solidFill>
                  <a:srgbClr val="FF0000"/>
                </a:solidFill>
              </a:rPr>
              <a:t>Onycho­phores</a:t>
            </a:r>
            <a:r>
              <a:rPr lang="en-US" sz="2800" dirty="0">
                <a:solidFill>
                  <a:srgbClr val="FF0000"/>
                </a:solidFill>
              </a:rPr>
              <a:t> differ in many respect from the Ar­thropods.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ar-IQ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Arrangement </a:t>
            </a:r>
            <a:r>
              <a:rPr lang="en-US" b="1" dirty="0"/>
              <a:t>of tracheae is not arthropod-like. </a:t>
            </a:r>
            <a:endParaRPr lang="en-US" b="1" dirty="0" smtClean="0"/>
          </a:p>
          <a:p>
            <a:r>
              <a:rPr lang="en-US" b="1" dirty="0" smtClean="0"/>
              <a:t>Jaw </a:t>
            </a:r>
            <a:r>
              <a:rPr lang="en-US" b="1" dirty="0"/>
              <a:t>is the modification of second ap­pendages and the movements of jaws operate from anterior end and pro­ceed towards posterior end.</a:t>
            </a:r>
          </a:p>
          <a:p>
            <a:r>
              <a:rPr lang="en-US" b="1" dirty="0" smtClean="0"/>
              <a:t>Segmentation </a:t>
            </a:r>
            <a:r>
              <a:rPr lang="en-US" b="1" dirty="0"/>
              <a:t>not distinct in </a:t>
            </a:r>
            <a:r>
              <a:rPr lang="en-US" b="1" dirty="0" err="1"/>
              <a:t>Onychophora</a:t>
            </a:r>
            <a:r>
              <a:rPr lang="en-US" b="1" dirty="0"/>
              <a:t>.</a:t>
            </a:r>
          </a:p>
          <a:p>
            <a:r>
              <a:rPr lang="en-US" b="1" dirty="0" smtClean="0"/>
              <a:t>Absence </a:t>
            </a:r>
            <a:r>
              <a:rPr lang="en-US" b="1" dirty="0"/>
              <a:t>of </a:t>
            </a:r>
            <a:r>
              <a:rPr lang="en-US" b="1" dirty="0" err="1"/>
              <a:t>malpighian</a:t>
            </a:r>
            <a:r>
              <a:rPr lang="en-US" b="1" dirty="0"/>
              <a:t> tubules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Simply</a:t>
            </a:r>
            <a:r>
              <a:rPr lang="en-US" b="1" dirty="0"/>
              <a:t>, un-jointed, numerous stumpy legs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Structure </a:t>
            </a:r>
            <a:r>
              <a:rPr lang="en-US" b="1" dirty="0"/>
              <a:t>of eye is less complicated.</a:t>
            </a:r>
          </a:p>
          <a:p>
            <a:r>
              <a:rPr lang="en-US" b="1" dirty="0" smtClean="0"/>
              <a:t>Two </a:t>
            </a:r>
            <a:r>
              <a:rPr lang="en-US" b="1" dirty="0"/>
              <a:t>ventral nerve cords are widely separated and without true ganglia.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35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4800" y="457201"/>
            <a:ext cx="8305800" cy="10668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Onychophorans</a:t>
            </a:r>
            <a:r>
              <a:rPr lang="en-US" b="1" dirty="0" smtClean="0">
                <a:solidFill>
                  <a:srgbClr val="FF0000"/>
                </a:solidFill>
              </a:rPr>
              <a:t> unique characteristics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6200" y="1600200"/>
            <a:ext cx="8915400" cy="5181600"/>
          </a:xfrm>
        </p:spPr>
        <p:txBody>
          <a:bodyPr/>
          <a:lstStyle/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The head appendages consist of a </a:t>
            </a:r>
            <a:r>
              <a:rPr lang="en-US" b="1" u="sng" dirty="0" smtClean="0">
                <a:solidFill>
                  <a:srgbClr val="FF0000"/>
                </a:solidFill>
              </a:rPr>
              <a:t>pair of antenna , a pair of jaws, and a pair of oral papillae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Body has </a:t>
            </a:r>
            <a:r>
              <a:rPr lang="en-US" b="1" dirty="0" err="1" smtClean="0">
                <a:solidFill>
                  <a:schemeClr val="tx1"/>
                </a:solidFill>
              </a:rPr>
              <a:t>unjointed</a:t>
            </a:r>
            <a:r>
              <a:rPr lang="en-US" b="1" dirty="0" smtClean="0">
                <a:solidFill>
                  <a:schemeClr val="tx1"/>
                </a:solidFill>
              </a:rPr>
              <a:t> walking legs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No blood pigment 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Propulsion generated by musculature of limbs , body remains rigid.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b="1" dirty="0" smtClean="0">
                <a:solidFill>
                  <a:schemeClr val="tx1"/>
                </a:solidFill>
              </a:rPr>
              <a:t>Limbs elevate above ground 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81800"/>
          </a:xfrm>
        </p:spPr>
        <p:txBody>
          <a:bodyPr>
            <a:norm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4000" dirty="0" smtClean="0">
                <a:solidFill>
                  <a:srgbClr val="252525"/>
                </a:solidFill>
                <a:latin typeface="Arial" charset="0"/>
                <a:cs typeface="Arial" charset="0"/>
              </a:rPr>
              <a:t>Classification : the </a:t>
            </a:r>
            <a:r>
              <a:rPr lang="en-US" sz="4000" dirty="0" err="1" smtClean="0">
                <a:solidFill>
                  <a:srgbClr val="252525"/>
                </a:solidFill>
                <a:latin typeface="Arial" charset="0"/>
                <a:cs typeface="Arial" charset="0"/>
              </a:rPr>
              <a:t>Onychophora</a:t>
            </a:r>
            <a:r>
              <a:rPr lang="en-US" sz="4000" dirty="0" smtClean="0">
                <a:solidFill>
                  <a:srgbClr val="252525"/>
                </a:solidFill>
                <a:latin typeface="Arial" charset="0"/>
                <a:cs typeface="Arial" charset="0"/>
              </a:rPr>
              <a:t> is divided into one order and two families: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endParaRPr lang="en-US" sz="4000" dirty="0">
              <a:solidFill>
                <a:srgbClr val="252525"/>
              </a:solidFill>
              <a:latin typeface="Arial" charset="0"/>
              <a:cs typeface="Arial" charset="0"/>
            </a:endParaRPr>
          </a:p>
          <a:p>
            <a:pPr lvl="4" indent="-1828800" algn="l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Order</a:t>
            </a: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 </a:t>
            </a:r>
            <a:r>
              <a:rPr lang="en-US" sz="4000" b="1" dirty="0" err="1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rId2" tooltip="Euonychophora"/>
              </a:rPr>
              <a:t>Euonychophora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lvl="4" indent="-1828800" algn="l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Family 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  <a:hlinkClick r:id="rId3" tooltip="Peripatidae"/>
              </a:rPr>
              <a:t>Peripatidae</a:t>
            </a: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lvl="4" indent="-1828800" algn="l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Family </a:t>
            </a:r>
            <a:r>
              <a:rPr lang="en-US" sz="4000" b="1" dirty="0" err="1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Peripatopsidae</a:t>
            </a:r>
            <a:endParaRPr lang="en-US" sz="40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endParaRPr lang="en-US" sz="4000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4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52400"/>
            <a:ext cx="8686800" cy="6477000"/>
          </a:xfrm>
        </p:spPr>
        <p:txBody>
          <a:bodyPr/>
          <a:lstStyle/>
          <a:p>
            <a:r>
              <a:rPr lang="en-US" sz="4400" dirty="0" smtClean="0"/>
              <a:t>A very important example of phylum is the genus </a:t>
            </a:r>
            <a:r>
              <a:rPr lang="en-US" sz="4400" b="1" i="1" dirty="0" err="1" smtClean="0">
                <a:solidFill>
                  <a:srgbClr val="FF0000"/>
                </a:solidFill>
              </a:rPr>
              <a:t>peripatus</a:t>
            </a:r>
            <a:r>
              <a:rPr lang="en-US" sz="4400" dirty="0" smtClean="0"/>
              <a:t> ,it is an ancient blue forest creature that is thought to be an </a:t>
            </a:r>
            <a:r>
              <a:rPr lang="en-US" sz="4400" b="1" u="sng" dirty="0" smtClean="0">
                <a:solidFill>
                  <a:srgbClr val="FF0000"/>
                </a:solidFill>
              </a:rPr>
              <a:t>evolutionary  link between Annelida (worms ) and Arthropods.</a:t>
            </a:r>
          </a:p>
          <a:p>
            <a:r>
              <a:rPr lang="en-US" sz="4400" b="1" u="sng" dirty="0" smtClean="0"/>
              <a:t>Body and shape of </a:t>
            </a:r>
            <a:r>
              <a:rPr lang="en-US" sz="4400" b="1" u="sng" dirty="0" err="1" smtClean="0"/>
              <a:t>peripatus</a:t>
            </a:r>
            <a:r>
              <a:rPr lang="en-US" sz="4400" b="1" u="sng" dirty="0" smtClean="0"/>
              <a:t> , Common name : walking worm , velvet worm .</a:t>
            </a:r>
            <a:endParaRPr lang="en-US" sz="4400" b="1" u="sng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2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nycopho.gif (318×34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81000"/>
            <a:ext cx="8382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14</a:t>
            </a:fld>
            <a:endParaRPr lang="en-US"/>
          </a:p>
        </p:txBody>
      </p:sp>
      <p:sp>
        <p:nvSpPr>
          <p:cNvPr id="2" name="مستطيل 1"/>
          <p:cNvSpPr/>
          <p:nvPr/>
        </p:nvSpPr>
        <p:spPr>
          <a:xfrm>
            <a:off x="2819400" y="5638800"/>
            <a:ext cx="36576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IQ" sz="2000" b="1" dirty="0" smtClean="0">
                <a:solidFill>
                  <a:srgbClr val="FF0000"/>
                </a:solidFill>
              </a:rPr>
              <a:t>جهة امامية بطنية  </a:t>
            </a:r>
            <a:r>
              <a:rPr lang="en-US" b="1" i="1" dirty="0" err="1" smtClean="0">
                <a:solidFill>
                  <a:srgbClr val="FF0000"/>
                </a:solidFill>
              </a:rPr>
              <a:t>Peripatus</a:t>
            </a:r>
            <a:r>
              <a:rPr lang="ar-IQ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1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991600" cy="6324600"/>
          </a:xfrm>
        </p:spPr>
        <p:txBody>
          <a:bodyPr>
            <a:normAutofit/>
          </a:bodyPr>
          <a:lstStyle/>
          <a:p>
            <a:pPr algn="l"/>
            <a:r>
              <a:rPr lang="en-US" b="1" i="1" dirty="0" err="1" smtClean="0">
                <a:solidFill>
                  <a:srgbClr val="FF0000"/>
                </a:solidFill>
              </a:rPr>
              <a:t>Peripatus</a:t>
            </a:r>
            <a:r>
              <a:rPr lang="en-US" b="1" dirty="0" smtClean="0">
                <a:solidFill>
                  <a:schemeClr val="tx1"/>
                </a:solidFill>
              </a:rPr>
              <a:t> is a terrestrial animal , nocturnal and carnivorous is feeding , it feeds on worms , mites and insects</a:t>
            </a:r>
            <a:r>
              <a:rPr lang="en-US" b="1" dirty="0" smtClean="0"/>
              <a:t>.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body </a:t>
            </a:r>
            <a:r>
              <a:rPr lang="en-US" b="1" dirty="0" err="1" smtClean="0">
                <a:solidFill>
                  <a:schemeClr val="tx1"/>
                </a:solidFill>
              </a:rPr>
              <a:t>caterpiller</a:t>
            </a:r>
            <a:r>
              <a:rPr lang="en-US" b="1" dirty="0" smtClean="0">
                <a:solidFill>
                  <a:schemeClr val="tx1"/>
                </a:solidFill>
              </a:rPr>
              <a:t> –like .Soft , elongates , bilateral symmetrical and it length from 1.5-15 cm , many superficial lines mark the body and a thin cuticle covers the skin which has velvety texture with a number of fine ridges bearing papillae armed with spine . The color varies depends on the species from dark grey to brown . The body of </a:t>
            </a:r>
            <a:r>
              <a:rPr lang="en-US" b="1" i="1" dirty="0" err="1" smtClean="0">
                <a:solidFill>
                  <a:srgbClr val="FF0000"/>
                </a:solidFill>
              </a:rPr>
              <a:t>peripatus</a:t>
            </a:r>
            <a:r>
              <a:rPr lang="en-US" b="1" dirty="0" smtClean="0">
                <a:solidFill>
                  <a:schemeClr val="tx1"/>
                </a:solidFill>
              </a:rPr>
              <a:t> is divided into indistinct and elongated trunk.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05" r="58948" b="59920"/>
          <a:stretch/>
        </p:blipFill>
        <p:spPr bwMode="auto">
          <a:xfrm>
            <a:off x="533400" y="685800"/>
            <a:ext cx="7924800" cy="48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16</a:t>
            </a:fld>
            <a:endParaRPr lang="en-US"/>
          </a:p>
        </p:txBody>
      </p:sp>
      <p:sp>
        <p:nvSpPr>
          <p:cNvPr id="2" name="مستطيل 1"/>
          <p:cNvSpPr/>
          <p:nvPr/>
        </p:nvSpPr>
        <p:spPr>
          <a:xfrm>
            <a:off x="3276600" y="5334000"/>
            <a:ext cx="3048000" cy="914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IQ" b="1" dirty="0" smtClean="0">
                <a:solidFill>
                  <a:srgbClr val="FF0000"/>
                </a:solidFill>
              </a:rPr>
              <a:t>منظر عام جانبي </a:t>
            </a:r>
            <a:r>
              <a:rPr lang="en-US" b="1" i="1" dirty="0" err="1">
                <a:solidFill>
                  <a:srgbClr val="FF0000"/>
                </a:solidFill>
              </a:rPr>
              <a:t>Peripatus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3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acffig4.PNG (662×49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763000" cy="617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17</a:t>
            </a:fld>
            <a:endParaRPr lang="en-US"/>
          </a:p>
        </p:txBody>
      </p:sp>
      <p:sp>
        <p:nvSpPr>
          <p:cNvPr id="2" name="مستطيل 1"/>
          <p:cNvSpPr/>
          <p:nvPr/>
        </p:nvSpPr>
        <p:spPr>
          <a:xfrm>
            <a:off x="762000" y="57912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srgbClr val="FF0000"/>
                </a:solidFill>
              </a:rPr>
              <a:t>الجهة الامامية البطنية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6019800" y="5334000"/>
            <a:ext cx="18288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b="1" dirty="0" smtClean="0">
                <a:solidFill>
                  <a:srgbClr val="FF0000"/>
                </a:solidFill>
              </a:rPr>
              <a:t>الجهة الخلفية البطنية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slide_1.jpg (960×720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35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57200" y="685801"/>
            <a:ext cx="8001000" cy="10667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Phylum : </a:t>
            </a:r>
            <a:r>
              <a:rPr lang="en-US" b="1" dirty="0" err="1" smtClean="0">
                <a:solidFill>
                  <a:srgbClr val="FF0000"/>
                </a:solidFill>
              </a:rPr>
              <a:t>Onycophora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(Velvet worms )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" y="1905000"/>
            <a:ext cx="8839200" cy="42672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The phylum </a:t>
            </a:r>
            <a:r>
              <a:rPr lang="en-US" b="1" dirty="0" err="1" smtClean="0">
                <a:solidFill>
                  <a:schemeClr val="tx1"/>
                </a:solidFill>
              </a:rPr>
              <a:t>Onycophora</a:t>
            </a:r>
            <a:r>
              <a:rPr lang="en-US" b="1" dirty="0" smtClean="0">
                <a:solidFill>
                  <a:schemeClr val="tx1"/>
                </a:solidFill>
              </a:rPr>
              <a:t> contains about 100 species of small , Caterpillar –like animals called velvet ,or </a:t>
            </a:r>
            <a:r>
              <a:rPr lang="en-US" b="1" dirty="0" err="1" smtClean="0">
                <a:solidFill>
                  <a:schemeClr val="tx1"/>
                </a:solidFill>
              </a:rPr>
              <a:t>wallking</a:t>
            </a:r>
            <a:r>
              <a:rPr lang="en-US" b="1" dirty="0" smtClean="0">
                <a:solidFill>
                  <a:schemeClr val="tx1"/>
                </a:solidFill>
              </a:rPr>
              <a:t> worms that live in rain forests and other moist , leafy habitats in tropical and sub tropical , through there are few temperate species in the southern hemisphere 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8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Characteristics of the </a:t>
            </a:r>
            <a:r>
              <a:rPr lang="en-US" dirty="0" err="1">
                <a:solidFill>
                  <a:srgbClr val="FF0000"/>
                </a:solidFill>
              </a:rPr>
              <a:t>Onychophora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334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Bilaterally symmetrical and vermiform .</a:t>
            </a:r>
          </a:p>
          <a:p>
            <a:r>
              <a:rPr lang="en-US" b="1" dirty="0"/>
              <a:t>Triploblastic , with true coelom </a:t>
            </a:r>
            <a:r>
              <a:rPr lang="en-US" b="1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Eucoelomate</a:t>
            </a:r>
            <a:r>
              <a:rPr lang="en-US" b="1" dirty="0"/>
              <a:t>) </a:t>
            </a:r>
          </a:p>
          <a:p>
            <a:r>
              <a:rPr lang="en-US" b="1" dirty="0"/>
              <a:t>Free-living and terrestrial .</a:t>
            </a:r>
          </a:p>
          <a:p>
            <a:r>
              <a:rPr lang="en-US" b="1" dirty="0"/>
              <a:t>Have between 14-43 pairs of </a:t>
            </a:r>
            <a:r>
              <a:rPr lang="en-US" b="1" u="sng" dirty="0" err="1">
                <a:solidFill>
                  <a:srgbClr val="FF0000"/>
                </a:solidFill>
              </a:rPr>
              <a:t>unsegmented</a:t>
            </a:r>
            <a:r>
              <a:rPr lang="en-US" b="1" u="sng" dirty="0">
                <a:solidFill>
                  <a:srgbClr val="FF0000"/>
                </a:solidFill>
              </a:rPr>
              <a:t> walking legs</a:t>
            </a:r>
            <a:r>
              <a:rPr lang="en-US" b="1" dirty="0"/>
              <a:t>. They have a series of pads  towards their ends an a pair of claws  </a:t>
            </a:r>
            <a:r>
              <a:rPr lang="en-US" b="1" dirty="0" smtClean="0"/>
              <a:t>.</a:t>
            </a:r>
            <a:endParaRPr lang="en-US" b="1" dirty="0"/>
          </a:p>
          <a:p>
            <a:r>
              <a:rPr lang="en-US" b="1" dirty="0"/>
              <a:t>With a thin </a:t>
            </a:r>
            <a:r>
              <a:rPr lang="en-US" b="1" dirty="0" err="1"/>
              <a:t>chitinous</a:t>
            </a:r>
            <a:r>
              <a:rPr lang="en-US" b="1" dirty="0"/>
              <a:t> </a:t>
            </a:r>
            <a:r>
              <a:rPr lang="en-US" b="1" dirty="0" err="1"/>
              <a:t>cuticule</a:t>
            </a:r>
            <a:r>
              <a:rPr lang="en-US" b="1" dirty="0"/>
              <a:t> –cover epidermis.</a:t>
            </a:r>
          </a:p>
          <a:p>
            <a:r>
              <a:rPr lang="en-US" b="1" dirty="0"/>
              <a:t>The head of three segments ,bearing : </a:t>
            </a:r>
            <a:r>
              <a:rPr lang="en-US" b="1" u="sng" dirty="0">
                <a:solidFill>
                  <a:srgbClr val="FF0000"/>
                </a:solidFill>
              </a:rPr>
              <a:t>a pair of antenna </a:t>
            </a:r>
            <a:r>
              <a:rPr lang="en-US" b="1" dirty="0"/>
              <a:t>, a </a:t>
            </a:r>
            <a:r>
              <a:rPr lang="en-US" b="1" u="sng" dirty="0">
                <a:solidFill>
                  <a:srgbClr val="FF0000"/>
                </a:solidFill>
              </a:rPr>
              <a:t>pair  of jaws</a:t>
            </a:r>
            <a:r>
              <a:rPr lang="en-US" b="1" dirty="0"/>
              <a:t>, </a:t>
            </a:r>
            <a:r>
              <a:rPr lang="en-US" b="1" u="sng" dirty="0">
                <a:solidFill>
                  <a:srgbClr val="FF0000"/>
                </a:solidFill>
              </a:rPr>
              <a:t>a pair of  oral papillae </a:t>
            </a:r>
            <a:r>
              <a:rPr lang="en-US" b="1" dirty="0"/>
              <a:t>, simple eyes are similar to annelids and found in the dorsal </a:t>
            </a:r>
            <a:r>
              <a:rPr lang="en-US" b="1" dirty="0" smtClean="0"/>
              <a:t>position.</a:t>
            </a:r>
          </a:p>
          <a:p>
            <a:r>
              <a:rPr lang="en-US" b="1" dirty="0" smtClean="0"/>
              <a:t>Possesses a straight gut with anus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7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991600" cy="6400800"/>
          </a:xfrm>
        </p:spPr>
        <p:txBody>
          <a:bodyPr>
            <a:normAutofit/>
          </a:bodyPr>
          <a:lstStyle/>
          <a:p>
            <a:r>
              <a:rPr lang="en-US" b="1" dirty="0"/>
              <a:t>Nerves system includes a brain and a pair of ventral nerve cords.</a:t>
            </a:r>
          </a:p>
          <a:p>
            <a:r>
              <a:rPr lang="en-US" b="1" dirty="0"/>
              <a:t>Excretion by </a:t>
            </a:r>
            <a:r>
              <a:rPr lang="en-US" b="1" dirty="0" err="1" smtClean="0">
                <a:solidFill>
                  <a:srgbClr val="FF0000"/>
                </a:solidFill>
              </a:rPr>
              <a:t>Nephridia</a:t>
            </a:r>
            <a:r>
              <a:rPr lang="en-US" b="1" dirty="0"/>
              <a:t>.</a:t>
            </a:r>
          </a:p>
          <a:p>
            <a:r>
              <a:rPr lang="en-US" b="1" dirty="0"/>
              <a:t>Possesses a simple respiratory system in the form of tracheae and spiracles.</a:t>
            </a:r>
          </a:p>
          <a:p>
            <a:r>
              <a:rPr lang="en-US" b="1" dirty="0"/>
              <a:t>Possesses circular , oblique and longitudinal muscle layers.</a:t>
            </a:r>
          </a:p>
          <a:p>
            <a:r>
              <a:rPr lang="en-US" b="1" dirty="0" err="1"/>
              <a:t>Onychophora</a:t>
            </a:r>
            <a:r>
              <a:rPr lang="en-US" b="1" dirty="0"/>
              <a:t> are separates sex.</a:t>
            </a:r>
          </a:p>
          <a:p>
            <a:r>
              <a:rPr lang="en-US" b="1" dirty="0"/>
              <a:t>Possesses an open circulatory system with heart.</a:t>
            </a:r>
          </a:p>
          <a:p>
            <a:r>
              <a:rPr lang="en-US" b="1" dirty="0"/>
              <a:t>They have </a:t>
            </a:r>
            <a:r>
              <a:rPr lang="en-US" b="1" dirty="0" err="1"/>
              <a:t>hyrostatic</a:t>
            </a:r>
            <a:r>
              <a:rPr lang="en-US" b="1" dirty="0"/>
              <a:t> skeleton , which is a fluid enclosed in muscular wall.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6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152400"/>
            <a:ext cx="9144000" cy="6248400"/>
          </a:xfrm>
        </p:spPr>
        <p:txBody>
          <a:bodyPr>
            <a:normAutofit/>
          </a:bodyPr>
          <a:lstStyle/>
          <a:p>
            <a:pPr algn="l"/>
            <a:r>
              <a:rPr lang="en-US" sz="4400" b="1" dirty="0" err="1" smtClean="0">
                <a:solidFill>
                  <a:srgbClr val="FF0000"/>
                </a:solidFill>
              </a:rPr>
              <a:t>Onychophorans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are interest to Zoologists because they share so many characteristics of </a:t>
            </a:r>
            <a:r>
              <a:rPr lang="en-US" sz="4800" b="1" u="sng" dirty="0" smtClean="0">
                <a:solidFill>
                  <a:schemeClr val="tx1"/>
                </a:solidFill>
              </a:rPr>
              <a:t>Annelids </a:t>
            </a:r>
            <a:r>
              <a:rPr lang="en-US" sz="4800" b="1" dirty="0" smtClean="0">
                <a:solidFill>
                  <a:schemeClr val="tx1"/>
                </a:solidFill>
              </a:rPr>
              <a:t>and </a:t>
            </a:r>
            <a:r>
              <a:rPr lang="en-US" sz="4800" b="1" u="sng" dirty="0" err="1" smtClean="0">
                <a:solidFill>
                  <a:schemeClr val="tx1"/>
                </a:solidFill>
              </a:rPr>
              <a:t>Arthropoda</a:t>
            </a:r>
            <a:r>
              <a:rPr lang="en-US" sz="4800" b="1" dirty="0" smtClean="0">
                <a:solidFill>
                  <a:schemeClr val="tx1"/>
                </a:solidFill>
              </a:rPr>
              <a:t> that they have been considered by some to be the missing link between the two phyla 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067800" cy="1404257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similarities </a:t>
            </a:r>
            <a:r>
              <a:rPr lang="en-US" sz="2800" dirty="0" err="1">
                <a:solidFill>
                  <a:srgbClr val="FF0000"/>
                </a:solidFill>
              </a:rPr>
              <a:t>Onychophorans</a:t>
            </a:r>
            <a:r>
              <a:rPr lang="en-US" sz="2800" dirty="0">
                <a:solidFill>
                  <a:srgbClr val="FF0000"/>
                </a:solidFill>
              </a:rPr>
              <a:t>-Annelids –characteristics 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ar-IQ" sz="2800" dirty="0" smtClean="0">
                <a:solidFill>
                  <a:srgbClr val="FF0000"/>
                </a:solidFill>
              </a:rPr>
              <a:t>(الصفات </a:t>
            </a:r>
            <a:r>
              <a:rPr lang="ar-IQ" sz="2800" dirty="0">
                <a:solidFill>
                  <a:srgbClr val="FF0000"/>
                </a:solidFill>
              </a:rPr>
              <a:t>المشتركة بين المخلبيات وديدان الحلقية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sz="3100" b="1" dirty="0" smtClean="0"/>
              <a:t>Presence </a:t>
            </a:r>
            <a:r>
              <a:rPr lang="en-US" sz="3100" b="1" dirty="0"/>
              <a:t>of paired </a:t>
            </a:r>
            <a:r>
              <a:rPr lang="en-US" sz="3100" b="1" dirty="0" err="1"/>
              <a:t>nephridia</a:t>
            </a:r>
            <a:r>
              <a:rPr lang="en-US" sz="3100" b="1" dirty="0"/>
              <a:t> in al­most every segment of the body.</a:t>
            </a:r>
          </a:p>
          <a:p>
            <a:r>
              <a:rPr lang="en-US" sz="3400" b="1" dirty="0" smtClean="0"/>
              <a:t>Reproductive </a:t>
            </a:r>
            <a:r>
              <a:rPr lang="en-US" sz="3400" b="1" dirty="0"/>
              <a:t>tracts are lined by cilia.</a:t>
            </a:r>
          </a:p>
          <a:p>
            <a:r>
              <a:rPr lang="en-US" sz="3400" b="1" dirty="0" smtClean="0"/>
              <a:t>Skin </a:t>
            </a:r>
            <a:r>
              <a:rPr lang="en-US" sz="3400" b="1" dirty="0"/>
              <a:t>is thin and flexible.</a:t>
            </a:r>
          </a:p>
          <a:p>
            <a:r>
              <a:rPr lang="en-US" sz="3400" b="1" dirty="0" err="1" smtClean="0"/>
              <a:t>Dermomuscular</a:t>
            </a:r>
            <a:r>
              <a:rPr lang="en-US" sz="3400" b="1" dirty="0" smtClean="0"/>
              <a:t> </a:t>
            </a:r>
            <a:r>
              <a:rPr lang="en-US" sz="3400" b="1" dirty="0"/>
              <a:t>body wall like </a:t>
            </a:r>
            <a:r>
              <a:rPr lang="en-US" sz="3400" b="1" dirty="0" err="1"/>
              <a:t>Hirudinea</a:t>
            </a:r>
            <a:r>
              <a:rPr lang="en-US" sz="3400" b="1" dirty="0"/>
              <a:t>. </a:t>
            </a:r>
            <a:endParaRPr lang="en-US" sz="3400" b="1" dirty="0" smtClean="0"/>
          </a:p>
          <a:p>
            <a:r>
              <a:rPr lang="en-US" sz="3400" b="1" dirty="0" smtClean="0"/>
              <a:t>True </a:t>
            </a:r>
            <a:r>
              <a:rPr lang="en-US" sz="3400" b="1" dirty="0"/>
              <a:t>head is absent.</a:t>
            </a:r>
          </a:p>
          <a:p>
            <a:r>
              <a:rPr lang="en-US" sz="3400" b="1" dirty="0" smtClean="0"/>
              <a:t>Simple </a:t>
            </a:r>
            <a:r>
              <a:rPr lang="en-US" sz="3400" b="1" dirty="0"/>
              <a:t>eyes (</a:t>
            </a:r>
            <a:r>
              <a:rPr lang="en-US" sz="3400" b="1" dirty="0" err="1"/>
              <a:t>Ocelli</a:t>
            </a:r>
            <a:r>
              <a:rPr lang="en-US" sz="3400" b="1" dirty="0"/>
              <a:t>) rather than compound eyes.</a:t>
            </a:r>
          </a:p>
          <a:p>
            <a:r>
              <a:rPr lang="en-US" sz="3400" b="1" u="sng" dirty="0" smtClean="0">
                <a:solidFill>
                  <a:srgbClr val="FF0000"/>
                </a:solidFill>
              </a:rPr>
              <a:t>Hollow </a:t>
            </a:r>
            <a:r>
              <a:rPr lang="en-US" sz="3400" b="1" u="sng" dirty="0">
                <a:solidFill>
                  <a:srgbClr val="FF0000"/>
                </a:solidFill>
              </a:rPr>
              <a:t>and non-jointed appendages like those of </a:t>
            </a:r>
            <a:r>
              <a:rPr lang="en-US" sz="3400" b="1" u="sng" dirty="0" err="1">
                <a:solidFill>
                  <a:srgbClr val="FF0000"/>
                </a:solidFill>
              </a:rPr>
              <a:t>parapodia</a:t>
            </a:r>
            <a:r>
              <a:rPr lang="en-US" sz="3400" b="1" dirty="0"/>
              <a:t>.</a:t>
            </a:r>
          </a:p>
          <a:p>
            <a:r>
              <a:rPr lang="en-US" sz="3400" b="1" dirty="0" smtClean="0"/>
              <a:t>Slime </a:t>
            </a:r>
            <a:r>
              <a:rPr lang="en-US" sz="3400" b="1" dirty="0"/>
              <a:t>glands and </a:t>
            </a:r>
            <a:r>
              <a:rPr lang="en-US" sz="3400" b="1" dirty="0" err="1"/>
              <a:t>coxal</a:t>
            </a:r>
            <a:r>
              <a:rPr lang="en-US" sz="3400" b="1" dirty="0"/>
              <a:t> glands corre­spond with the similar glands of </a:t>
            </a:r>
            <a:r>
              <a:rPr lang="en-US" sz="3400" b="1" dirty="0" err="1"/>
              <a:t>polychaetes</a:t>
            </a:r>
            <a:r>
              <a:rPr lang="en-US" sz="3400" b="1" dirty="0"/>
              <a:t> and </a:t>
            </a:r>
            <a:r>
              <a:rPr lang="en-US" sz="3400" b="1" dirty="0" err="1"/>
              <a:t>oligochaetes</a:t>
            </a:r>
            <a:r>
              <a:rPr lang="en-US" sz="3400" b="1" dirty="0"/>
              <a:t>.</a:t>
            </a:r>
          </a:p>
          <a:p>
            <a:r>
              <a:rPr lang="en-US" sz="3400" b="1" dirty="0" smtClean="0"/>
              <a:t>Straight </a:t>
            </a:r>
            <a:r>
              <a:rPr lang="en-US" sz="3400" b="1" dirty="0"/>
              <a:t>gut with an anus.</a:t>
            </a:r>
          </a:p>
          <a:p>
            <a:r>
              <a:rPr lang="en-US" sz="3400" b="1" dirty="0" smtClean="0"/>
              <a:t>Vermiform </a:t>
            </a:r>
            <a:r>
              <a:rPr lang="en-US" sz="3400" b="1" dirty="0"/>
              <a:t>boy.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19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3716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Dissimilarities </a:t>
            </a:r>
            <a:r>
              <a:rPr lang="en-US" sz="2800" b="1" dirty="0" err="1">
                <a:solidFill>
                  <a:srgbClr val="FF0000"/>
                </a:solidFill>
              </a:rPr>
              <a:t>Onychophorans</a:t>
            </a:r>
            <a:r>
              <a:rPr lang="en-US" sz="2800" b="1" dirty="0">
                <a:solidFill>
                  <a:srgbClr val="FF0000"/>
                </a:solidFill>
              </a:rPr>
              <a:t>-Annelids </a:t>
            </a:r>
            <a:r>
              <a:rPr lang="en-US" sz="2800" b="1" dirty="0" smtClean="0">
                <a:solidFill>
                  <a:srgbClr val="FF0000"/>
                </a:solidFill>
              </a:rPr>
              <a:t>characteristics</a:t>
            </a:r>
            <a:r>
              <a:rPr lang="ar-IQ" sz="2800" b="1" dirty="0" smtClean="0">
                <a:solidFill>
                  <a:srgbClr val="FF0000"/>
                </a:solidFill>
              </a:rPr>
              <a:t>ا</a:t>
            </a:r>
            <a:br>
              <a:rPr lang="ar-IQ" sz="2800" b="1" dirty="0" smtClean="0">
                <a:solidFill>
                  <a:srgbClr val="FF0000"/>
                </a:solidFill>
              </a:rPr>
            </a:br>
            <a:r>
              <a:rPr lang="ar-IQ" sz="2800" b="1" dirty="0" smtClean="0">
                <a:solidFill>
                  <a:srgbClr val="FF0000"/>
                </a:solidFill>
              </a:rPr>
              <a:t>الصفات المختلفة بين المخلبيات والديدان الحلقية        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00600"/>
          </a:xfrm>
        </p:spPr>
        <p:txBody>
          <a:bodyPr>
            <a:normAutofit/>
          </a:bodyPr>
          <a:lstStyle/>
          <a:p>
            <a:r>
              <a:rPr lang="en-US" b="1" dirty="0" smtClean="0"/>
              <a:t>Ventrally </a:t>
            </a:r>
            <a:r>
              <a:rPr lang="en-US" b="1" dirty="0"/>
              <a:t>placed mouth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Heart </a:t>
            </a:r>
            <a:r>
              <a:rPr lang="en-US" b="1" dirty="0"/>
              <a:t>and </a:t>
            </a:r>
            <a:r>
              <a:rPr lang="en-US" b="1" dirty="0" err="1"/>
              <a:t>ostia</a:t>
            </a:r>
            <a:r>
              <a:rPr lang="en-US" b="1" dirty="0"/>
              <a:t> present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Clawed </a:t>
            </a:r>
            <a:r>
              <a:rPr lang="en-US" b="1" dirty="0"/>
              <a:t>appendages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Presence </a:t>
            </a:r>
            <a:r>
              <a:rPr lang="en-US" b="1" dirty="0"/>
              <a:t>of antennae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Ladder-like </a:t>
            </a:r>
            <a:r>
              <a:rPr lang="en-US" b="1" dirty="0"/>
              <a:t>nervous system in </a:t>
            </a:r>
            <a:r>
              <a:rPr lang="en-US" b="1" dirty="0" err="1"/>
              <a:t>Onychophores</a:t>
            </a:r>
            <a:r>
              <a:rPr lang="en-US" b="1" dirty="0"/>
              <a:t>.</a:t>
            </a:r>
          </a:p>
          <a:p>
            <a:r>
              <a:rPr lang="en-US" b="1" dirty="0" smtClean="0"/>
              <a:t>Tracheal </a:t>
            </a:r>
            <a:r>
              <a:rPr lang="en-US" b="1" dirty="0"/>
              <a:t>tube for respiration in </a:t>
            </a:r>
            <a:r>
              <a:rPr lang="en-US" b="1" dirty="0" err="1"/>
              <a:t>Onychophora</a:t>
            </a:r>
            <a:r>
              <a:rPr lang="en-US" b="1" dirty="0"/>
              <a:t>.</a:t>
            </a:r>
          </a:p>
          <a:p>
            <a:r>
              <a:rPr lang="en-US" b="1" dirty="0" smtClean="0"/>
              <a:t>Absence </a:t>
            </a:r>
            <a:r>
              <a:rPr lang="en-US" b="1" dirty="0"/>
              <a:t>of true </a:t>
            </a:r>
            <a:r>
              <a:rPr lang="en-US" b="1" dirty="0" err="1"/>
              <a:t>metamerism</a:t>
            </a:r>
            <a:r>
              <a:rPr lang="en-US" b="1" dirty="0"/>
              <a:t> in </a:t>
            </a:r>
            <a:r>
              <a:rPr lang="en-US" b="1" dirty="0" err="1"/>
              <a:t>Onychophora</a:t>
            </a:r>
            <a:r>
              <a:rPr lang="en-US" b="1" dirty="0"/>
              <a:t>.</a:t>
            </a:r>
          </a:p>
          <a:p>
            <a:r>
              <a:rPr lang="en-US" b="1" dirty="0" smtClean="0"/>
              <a:t>Texture </a:t>
            </a:r>
            <a:r>
              <a:rPr lang="en-US" b="1" dirty="0"/>
              <a:t>on the skin in </a:t>
            </a:r>
            <a:r>
              <a:rPr lang="en-US" b="1" dirty="0" err="1"/>
              <a:t>Onychophora</a:t>
            </a:r>
            <a:r>
              <a:rPr lang="en-US" b="1" dirty="0"/>
              <a:t>.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0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>
                <a:solidFill>
                  <a:srgbClr val="FF0000"/>
                </a:solidFill>
              </a:rPr>
              <a:t>Following features show that </a:t>
            </a:r>
            <a:r>
              <a:rPr lang="en-US" sz="2700" b="1" dirty="0" err="1">
                <a:solidFill>
                  <a:srgbClr val="FF0000"/>
                </a:solidFill>
              </a:rPr>
              <a:t>Onycho­phora</a:t>
            </a:r>
            <a:r>
              <a:rPr lang="en-US" sz="2700" b="1" dirty="0">
                <a:solidFill>
                  <a:srgbClr val="FF0000"/>
                </a:solidFill>
              </a:rPr>
              <a:t> is more related to </a:t>
            </a:r>
            <a:r>
              <a:rPr lang="en-US" sz="2700" b="1" dirty="0" err="1" smtClean="0">
                <a:solidFill>
                  <a:srgbClr val="FF0000"/>
                </a:solidFill>
              </a:rPr>
              <a:t>Arthropoda:Structural</a:t>
            </a:r>
            <a:r>
              <a:rPr lang="en-US" sz="2700" b="1" dirty="0" smtClean="0">
                <a:solidFill>
                  <a:srgbClr val="FF0000"/>
                </a:solidFill>
              </a:rPr>
              <a:t> </a:t>
            </a:r>
            <a:r>
              <a:rPr lang="en-US" sz="2700" b="1" dirty="0">
                <a:solidFill>
                  <a:srgbClr val="FF0000"/>
                </a:solidFill>
              </a:rPr>
              <a:t>similarities</a:t>
            </a:r>
            <a:r>
              <a:rPr lang="en-US" sz="2700" b="1" dirty="0" smtClean="0">
                <a:solidFill>
                  <a:srgbClr val="FF0000"/>
                </a:solidFill>
              </a:rPr>
              <a:t>: </a:t>
            </a:r>
            <a:r>
              <a:rPr lang="ar-IQ" sz="2700" b="1" dirty="0" smtClean="0">
                <a:solidFill>
                  <a:srgbClr val="FF0000"/>
                </a:solidFill>
              </a:rPr>
              <a:t>الصفات المشتركة بين المخلبيات والمفصليات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The appendages are provided with claws.</a:t>
            </a:r>
          </a:p>
          <a:p>
            <a:r>
              <a:rPr lang="en-US" b="1" dirty="0" smtClean="0"/>
              <a:t>Jaws </a:t>
            </a:r>
            <a:r>
              <a:rPr lang="en-US" b="1" dirty="0"/>
              <a:t>are modified appendages .</a:t>
            </a:r>
          </a:p>
          <a:p>
            <a:r>
              <a:rPr lang="en-US" b="1" dirty="0" smtClean="0"/>
              <a:t>Heart </a:t>
            </a:r>
            <a:r>
              <a:rPr lang="en-US" b="1" dirty="0"/>
              <a:t>dorsal and tubular, perforated by lateral </a:t>
            </a:r>
            <a:r>
              <a:rPr lang="en-US" b="1" dirty="0" err="1"/>
              <a:t>ostia</a:t>
            </a:r>
            <a:r>
              <a:rPr lang="en-US" b="1" dirty="0"/>
              <a:t>.</a:t>
            </a:r>
          </a:p>
          <a:p>
            <a:r>
              <a:rPr lang="en-US" b="1" dirty="0" smtClean="0"/>
              <a:t>Body </a:t>
            </a:r>
            <a:r>
              <a:rPr lang="en-US" b="1" dirty="0"/>
              <a:t>is covered with </a:t>
            </a:r>
            <a:r>
              <a:rPr lang="en-US" b="1" dirty="0" err="1"/>
              <a:t>chitinous</a:t>
            </a:r>
            <a:r>
              <a:rPr lang="en-US" b="1" dirty="0"/>
              <a:t> cuticle and is </a:t>
            </a:r>
            <a:r>
              <a:rPr lang="en-US" b="1" dirty="0" err="1"/>
              <a:t>moulted</a:t>
            </a:r>
            <a:r>
              <a:rPr lang="en-US" b="1" dirty="0"/>
              <a:t>.</a:t>
            </a:r>
          </a:p>
          <a:p>
            <a:r>
              <a:rPr lang="en-US" b="1" dirty="0" smtClean="0"/>
              <a:t>Jaws </a:t>
            </a:r>
            <a:r>
              <a:rPr lang="en-US" b="1" dirty="0"/>
              <a:t>are provided with striated mus­cles.</a:t>
            </a:r>
          </a:p>
          <a:p>
            <a:r>
              <a:rPr lang="en-US" b="1" dirty="0" smtClean="0"/>
              <a:t>Presence </a:t>
            </a:r>
            <a:r>
              <a:rPr lang="en-US" b="1" dirty="0"/>
              <a:t>of antennae.</a:t>
            </a:r>
          </a:p>
          <a:p>
            <a:r>
              <a:rPr lang="en-US" b="1" dirty="0" smtClean="0"/>
              <a:t>Brain </a:t>
            </a:r>
            <a:r>
              <a:rPr lang="en-US" b="1" dirty="0"/>
              <a:t>is large and resembles the brain of typical arthropods.</a:t>
            </a:r>
          </a:p>
          <a:p>
            <a:r>
              <a:rPr lang="en-US" b="1" dirty="0" smtClean="0"/>
              <a:t>Presence </a:t>
            </a:r>
            <a:r>
              <a:rPr lang="en-US" b="1" dirty="0"/>
              <a:t>of tracheae as respiratory organs.</a:t>
            </a:r>
          </a:p>
          <a:p>
            <a:r>
              <a:rPr lang="en-US" b="1" dirty="0" smtClean="0"/>
              <a:t>Excretory </a:t>
            </a:r>
            <a:r>
              <a:rPr lang="en-US" b="1" dirty="0"/>
              <a:t>organs closely resemble the green glands of </a:t>
            </a:r>
            <a:r>
              <a:rPr lang="en-US" b="1" dirty="0" err="1"/>
              <a:t>Crustacea</a:t>
            </a:r>
            <a:r>
              <a:rPr lang="en-US" b="1" dirty="0"/>
              <a:t>.</a:t>
            </a:r>
          </a:p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03CC-58D8-4E3F-A3D9-89F386C2F4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9739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792</Words>
  <Application>Microsoft Office PowerPoint</Application>
  <PresentationFormat>On-screen Show (4:3)</PresentationFormat>
  <Paragraphs>94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نسق Office</vt:lpstr>
      <vt:lpstr>شعبة المخلبيات  </vt:lpstr>
      <vt:lpstr>PowerPoint Presentation</vt:lpstr>
      <vt:lpstr>Phylum : Onycophora (Velvet worms ) </vt:lpstr>
      <vt:lpstr>Characteristics of the Onychophora </vt:lpstr>
      <vt:lpstr>PowerPoint Presentation</vt:lpstr>
      <vt:lpstr>PowerPoint Presentation</vt:lpstr>
      <vt:lpstr>similarities Onychophorans-Annelids –characteristics  ((الصفات المشتركة بين المخلبيات وديدان الحلقية </vt:lpstr>
      <vt:lpstr>Dissimilarities Onychophorans-Annelids characteristicsا الصفات المختلفة بين المخلبيات والديدان الحلقية         </vt:lpstr>
      <vt:lpstr>Following features show that Onycho­phora is more related to Arthropoda:Structural similarities: الصفات المشتركة بين المخلبيات والمفصليات  </vt:lpstr>
      <vt:lpstr>Structural Dissimilarities:الصفات المختلفة بين المخلبيات والمفصليات  Onycho­phores differ in many respect from the Ar­thropods. </vt:lpstr>
      <vt:lpstr>Onychophorans unique characteristics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Maher</cp:lastModifiedBy>
  <cp:revision>119</cp:revision>
  <dcterms:created xsi:type="dcterms:W3CDTF">2015-10-10T10:39:29Z</dcterms:created>
  <dcterms:modified xsi:type="dcterms:W3CDTF">2024-11-18T15:00:07Z</dcterms:modified>
</cp:coreProperties>
</file>