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3" r:id="rId2"/>
    <p:sldId id="294" r:id="rId3"/>
    <p:sldId id="345" r:id="rId4"/>
    <p:sldId id="296" r:id="rId5"/>
    <p:sldId id="297" r:id="rId6"/>
    <p:sldId id="301" r:id="rId7"/>
    <p:sldId id="302" r:id="rId8"/>
    <p:sldId id="317" r:id="rId9"/>
    <p:sldId id="300" r:id="rId10"/>
    <p:sldId id="303" r:id="rId11"/>
    <p:sldId id="306" r:id="rId12"/>
    <p:sldId id="308" r:id="rId13"/>
    <p:sldId id="304" r:id="rId14"/>
    <p:sldId id="305" r:id="rId15"/>
    <p:sldId id="307" r:id="rId16"/>
    <p:sldId id="309" r:id="rId17"/>
    <p:sldId id="318" r:id="rId18"/>
    <p:sldId id="311" r:id="rId19"/>
    <p:sldId id="312" r:id="rId20"/>
    <p:sldId id="313" r:id="rId21"/>
    <p:sldId id="310" r:id="rId22"/>
    <p:sldId id="314" r:id="rId23"/>
    <p:sldId id="315" r:id="rId24"/>
    <p:sldId id="33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C990C6-D83C-41B0-A505-559F65BB0A57}" type="datetimeFigureOut">
              <a:rPr lang="en-US" smtClean="0"/>
              <a:t>11/18/2024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2ABA0C-B03E-42BB-9D7B-6244E8C98822}" type="slidenum">
              <a:rPr lang="en-US" smtClean="0"/>
              <a:t>‹#›</a:t>
            </a:fld>
            <a:endParaRPr lang="en-US"/>
          </a:p>
        </p:txBody>
      </p:sp>
    </p:spTree>
    <p:extLst>
      <p:ext uri="{BB962C8B-B14F-4D97-AF65-F5344CB8AC3E}">
        <p14:creationId xmlns:p14="http://schemas.microsoft.com/office/powerpoint/2010/main" val="1453513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D3874A2F-47F0-4A80-8258-BC19A5096B08}" type="datetime1">
              <a:rPr lang="en-US" smtClean="0"/>
              <a:t>11/18/2024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21355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0212295-62F7-4E2E-84D3-DF5875782209}" type="datetime1">
              <a:rPr lang="en-US" smtClean="0"/>
              <a:t>11/18/2024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237708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02DF262-5A7E-45E4-8EFF-50430E41BA4A}" type="datetime1">
              <a:rPr lang="en-US" smtClean="0"/>
              <a:t>11/18/2024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301580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7604A0F-E33B-4EEB-8209-D10F8384FD1D}" type="datetime1">
              <a:rPr lang="en-US" smtClean="0"/>
              <a:t>11/18/2024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2726302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77713CB-4DAB-4448-8426-FF341FFFF5C8}" type="datetime1">
              <a:rPr lang="en-US" smtClean="0"/>
              <a:t>11/18/2024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39782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74F2BE60-C9F5-42B8-9E32-F2F138A1FC3D}" type="datetime1">
              <a:rPr lang="en-US" smtClean="0"/>
              <a:t>11/18/2024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314306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8343ADA-34DC-4A10-A77D-D62FDE8D62B4}" type="datetime1">
              <a:rPr lang="en-US" smtClean="0"/>
              <a:t>11/18/2024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2755076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02EA9023-C3F5-4898-A97E-A6C751A549F2}" type="datetime1">
              <a:rPr lang="en-US" smtClean="0"/>
              <a:t>11/18/2024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1919381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B59CC12-00C8-4C49-B1FD-88F28668AF5F}" type="datetime1">
              <a:rPr lang="en-US" smtClean="0"/>
              <a:t>11/18/2024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3879578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EB70A4-79FC-4121-81CF-77FF48C3493D}" type="datetime1">
              <a:rPr lang="en-US" smtClean="0"/>
              <a:t>11/18/2024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9119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0F1B1D5-32A7-4876-92B8-AD2DF603AD72}" type="datetime1">
              <a:rPr lang="en-US" smtClean="0"/>
              <a:t>11/18/2024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CF203CC-58D8-4E3F-A3D9-89F386C2F459}" type="slidenum">
              <a:rPr lang="en-US" smtClean="0"/>
              <a:t>‹#›</a:t>
            </a:fld>
            <a:endParaRPr lang="en-US"/>
          </a:p>
        </p:txBody>
      </p:sp>
    </p:spTree>
    <p:extLst>
      <p:ext uri="{BB962C8B-B14F-4D97-AF65-F5344CB8AC3E}">
        <p14:creationId xmlns:p14="http://schemas.microsoft.com/office/powerpoint/2010/main" val="2926827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E4D62-FFE6-467C-8D4B-D630A8DDF280}" type="datetime1">
              <a:rPr lang="en-US" smtClean="0"/>
              <a:t>11/18/2024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F203CC-58D8-4E3F-A3D9-89F386C2F459}" type="slidenum">
              <a:rPr lang="en-US" smtClean="0"/>
              <a:t>‹#›</a:t>
            </a:fld>
            <a:endParaRPr lang="en-US"/>
          </a:p>
        </p:txBody>
      </p:sp>
    </p:spTree>
    <p:extLst>
      <p:ext uri="{BB962C8B-B14F-4D97-AF65-F5344CB8AC3E}">
        <p14:creationId xmlns:p14="http://schemas.microsoft.com/office/powerpoint/2010/main" val="148156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en.wikipedia.org/wiki/Arachnid"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274638"/>
            <a:ext cx="8458200" cy="1249362"/>
          </a:xfrm>
        </p:spPr>
        <p:txBody>
          <a:bodyPr>
            <a:normAutofit/>
          </a:bodyPr>
          <a:lstStyle/>
          <a:p>
            <a:r>
              <a:rPr lang="en-US" sz="2700" dirty="0" smtClean="0">
                <a:solidFill>
                  <a:srgbClr val="FF0000"/>
                </a:solidFill>
              </a:rPr>
              <a:t>Phylum :</a:t>
            </a:r>
            <a:r>
              <a:rPr lang="en-US" sz="2700" dirty="0" err="1" smtClean="0">
                <a:solidFill>
                  <a:srgbClr val="FF0000"/>
                </a:solidFill>
              </a:rPr>
              <a:t>Arthropoda</a:t>
            </a:r>
            <a:r>
              <a:rPr lang="en-US" sz="2700" dirty="0" smtClean="0">
                <a:solidFill>
                  <a:srgbClr val="FF0000"/>
                </a:solidFill>
              </a:rPr>
              <a:t> </a:t>
            </a:r>
            <a:br>
              <a:rPr lang="en-US" sz="2700" dirty="0" smtClean="0">
                <a:solidFill>
                  <a:srgbClr val="FF0000"/>
                </a:solidFill>
              </a:rPr>
            </a:br>
            <a:r>
              <a:rPr lang="en-US" sz="2700" dirty="0" smtClean="0">
                <a:solidFill>
                  <a:srgbClr val="FF0000"/>
                </a:solidFill>
              </a:rPr>
              <a:t>from Latin </a:t>
            </a:r>
            <a:r>
              <a:rPr lang="en-US" sz="2700" dirty="0" err="1" smtClean="0">
                <a:solidFill>
                  <a:srgbClr val="FF0000"/>
                </a:solidFill>
              </a:rPr>
              <a:t>arthron</a:t>
            </a:r>
            <a:r>
              <a:rPr lang="en-US" sz="2700" dirty="0" smtClean="0">
                <a:solidFill>
                  <a:srgbClr val="FF0000"/>
                </a:solidFill>
              </a:rPr>
              <a:t> =joint </a:t>
            </a:r>
            <a:r>
              <a:rPr lang="en-US" sz="2700" dirty="0" err="1" smtClean="0">
                <a:solidFill>
                  <a:srgbClr val="FF0000"/>
                </a:solidFill>
              </a:rPr>
              <a:t>podus</a:t>
            </a:r>
            <a:r>
              <a:rPr lang="en-US" sz="2700" dirty="0" smtClean="0">
                <a:solidFill>
                  <a:srgbClr val="FF0000"/>
                </a:solidFill>
              </a:rPr>
              <a:t>= foot</a:t>
            </a:r>
            <a:endParaRPr lang="en-US" sz="2700" dirty="0">
              <a:solidFill>
                <a:srgbClr val="FF0000"/>
              </a:solidFill>
            </a:endParaRPr>
          </a:p>
        </p:txBody>
      </p:sp>
      <p:sp>
        <p:nvSpPr>
          <p:cNvPr id="3" name="عنصر نائب للمحتوى 2"/>
          <p:cNvSpPr>
            <a:spLocks noGrp="1"/>
          </p:cNvSpPr>
          <p:nvPr>
            <p:ph idx="1"/>
          </p:nvPr>
        </p:nvSpPr>
        <p:spPr>
          <a:xfrm>
            <a:off x="304800" y="1600200"/>
            <a:ext cx="8763000" cy="4525963"/>
          </a:xfrm>
        </p:spPr>
        <p:txBody>
          <a:bodyPr>
            <a:normAutofit lnSpcReduction="10000"/>
          </a:bodyPr>
          <a:lstStyle/>
          <a:p>
            <a:r>
              <a:rPr lang="en-US" dirty="0" err="1" smtClean="0"/>
              <a:t>Arthropoda</a:t>
            </a:r>
            <a:r>
              <a:rPr lang="en-US" dirty="0" smtClean="0"/>
              <a:t> compose more than 75% of all animal species on earth. Their bodies have best shape represented in animal kingdom , those include , insects , spiders , scorpions, crabs, lobsters, shrimps and others.</a:t>
            </a:r>
          </a:p>
          <a:p>
            <a:r>
              <a:rPr lang="en-US" dirty="0" err="1" smtClean="0"/>
              <a:t>Arthropoda</a:t>
            </a:r>
            <a:r>
              <a:rPr lang="en-US" dirty="0" smtClean="0"/>
              <a:t> ,like annelids, the body is consists of segments but some </a:t>
            </a:r>
            <a:r>
              <a:rPr lang="en-US" dirty="0" err="1" smtClean="0"/>
              <a:t>segements</a:t>
            </a:r>
            <a:r>
              <a:rPr lang="en-US" dirty="0" smtClean="0"/>
              <a:t> are fused or modified for certain specialization, this called </a:t>
            </a:r>
            <a:r>
              <a:rPr lang="en-US" b="1" u="sng" dirty="0" err="1" smtClean="0"/>
              <a:t>Tagmatization</a:t>
            </a:r>
            <a:endParaRPr lang="en-US" b="1" u="sng"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1</a:t>
            </a:fld>
            <a:endParaRPr lang="en-US"/>
          </a:p>
        </p:txBody>
      </p:sp>
    </p:spTree>
    <p:extLst>
      <p:ext uri="{BB962C8B-B14F-4D97-AF65-F5344CB8AC3E}">
        <p14:creationId xmlns:p14="http://schemas.microsoft.com/office/powerpoint/2010/main" val="3904384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096962"/>
          </a:xfrm>
        </p:spPr>
        <p:txBody>
          <a:bodyPr>
            <a:normAutofit fontScale="90000"/>
          </a:bodyPr>
          <a:lstStyle/>
          <a:p>
            <a:r>
              <a:rPr lang="en-US" dirty="0" smtClean="0">
                <a:solidFill>
                  <a:srgbClr val="FF0000"/>
                </a:solidFill>
              </a:rPr>
              <a:t>Class </a:t>
            </a:r>
            <a:r>
              <a:rPr lang="en-US" dirty="0" err="1" smtClean="0">
                <a:solidFill>
                  <a:srgbClr val="FF0000"/>
                </a:solidFill>
              </a:rPr>
              <a:t>Arachnida</a:t>
            </a:r>
            <a:r>
              <a:rPr lang="en-US" dirty="0" smtClean="0">
                <a:solidFill>
                  <a:srgbClr val="FF0000"/>
                </a:solidFill>
              </a:rPr>
              <a:t> </a:t>
            </a:r>
            <a:br>
              <a:rPr lang="en-US" dirty="0" smtClean="0">
                <a:solidFill>
                  <a:srgbClr val="FF0000"/>
                </a:solidFill>
              </a:rPr>
            </a:br>
            <a:endParaRPr lang="en-US" dirty="0">
              <a:solidFill>
                <a:srgbClr val="FF0000"/>
              </a:solidFill>
            </a:endParaRPr>
          </a:p>
        </p:txBody>
      </p:sp>
      <p:sp>
        <p:nvSpPr>
          <p:cNvPr id="3" name="عنصر نائب للمحتوى 2"/>
          <p:cNvSpPr>
            <a:spLocks noGrp="1"/>
          </p:cNvSpPr>
          <p:nvPr>
            <p:ph idx="1"/>
          </p:nvPr>
        </p:nvSpPr>
        <p:spPr>
          <a:xfrm>
            <a:off x="152400" y="1066800"/>
            <a:ext cx="8991600" cy="5059363"/>
          </a:xfrm>
        </p:spPr>
        <p:txBody>
          <a:bodyPr>
            <a:normAutofit/>
          </a:bodyPr>
          <a:lstStyle/>
          <a:p>
            <a:pPr marL="0" indent="0">
              <a:buNone/>
            </a:pPr>
            <a:r>
              <a:rPr lang="en-US" sz="4800" dirty="0" smtClean="0"/>
              <a:t>General aquatic with few terrestrial types, this class includes all </a:t>
            </a:r>
            <a:r>
              <a:rPr lang="en-US" sz="4800" dirty="0" smtClean="0">
                <a:solidFill>
                  <a:srgbClr val="92D050"/>
                </a:solidFill>
              </a:rPr>
              <a:t>spiders</a:t>
            </a:r>
            <a:r>
              <a:rPr lang="en-US" sz="4800" dirty="0" smtClean="0"/>
              <a:t> , </a:t>
            </a:r>
            <a:r>
              <a:rPr lang="en-US" sz="4800" dirty="0" smtClean="0">
                <a:solidFill>
                  <a:srgbClr val="92D050"/>
                </a:solidFill>
              </a:rPr>
              <a:t>Scorpions</a:t>
            </a:r>
            <a:r>
              <a:rPr lang="en-US" sz="4800" dirty="0" smtClean="0"/>
              <a:t>, </a:t>
            </a:r>
            <a:r>
              <a:rPr lang="en-US" sz="4800" dirty="0" smtClean="0">
                <a:solidFill>
                  <a:srgbClr val="92D050"/>
                </a:solidFill>
              </a:rPr>
              <a:t>Mites</a:t>
            </a:r>
            <a:r>
              <a:rPr lang="en-US" sz="4800" dirty="0" smtClean="0"/>
              <a:t> ,and </a:t>
            </a:r>
            <a:r>
              <a:rPr lang="en-US" sz="4800" dirty="0" smtClean="0">
                <a:solidFill>
                  <a:srgbClr val="92D050"/>
                </a:solidFill>
              </a:rPr>
              <a:t>Ticks</a:t>
            </a:r>
            <a:r>
              <a:rPr lang="en-US" sz="4800" dirty="0" smtClean="0"/>
              <a:t>. Body consists of two parts, </a:t>
            </a:r>
            <a:r>
              <a:rPr lang="en-US" sz="4800" dirty="0" err="1" smtClean="0">
                <a:solidFill>
                  <a:srgbClr val="FFC000"/>
                </a:solidFill>
              </a:rPr>
              <a:t>Prosoma</a:t>
            </a:r>
            <a:r>
              <a:rPr lang="en-US" sz="4800" dirty="0" smtClean="0"/>
              <a:t> and </a:t>
            </a:r>
            <a:r>
              <a:rPr lang="en-US" sz="4800" dirty="0" err="1" smtClean="0">
                <a:solidFill>
                  <a:srgbClr val="FF0000"/>
                </a:solidFill>
              </a:rPr>
              <a:t>Opisthosoma</a:t>
            </a:r>
            <a:r>
              <a:rPr lang="en-US" sz="4800" dirty="0" smtClean="0">
                <a:solidFill>
                  <a:srgbClr val="FF0000"/>
                </a:solidFill>
              </a:rPr>
              <a:t>.</a:t>
            </a:r>
            <a:endParaRPr lang="en-US" sz="4800" dirty="0">
              <a:solidFill>
                <a:srgbClr val="FF0000"/>
              </a:solidFill>
            </a:endParaRPr>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10</a:t>
            </a:fld>
            <a:endParaRPr lang="en-US"/>
          </a:p>
        </p:txBody>
      </p:sp>
    </p:spTree>
    <p:extLst>
      <p:ext uri="{BB962C8B-B14F-4D97-AF65-F5344CB8AC3E}">
        <p14:creationId xmlns:p14="http://schemas.microsoft.com/office/powerpoint/2010/main" val="3384443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8915400" cy="1219199"/>
          </a:xfrm>
        </p:spPr>
        <p:txBody>
          <a:bodyPr>
            <a:noAutofit/>
          </a:bodyPr>
          <a:lstStyle/>
          <a:p>
            <a:r>
              <a:rPr lang="en-US" sz="3200" dirty="0" smtClean="0"/>
              <a:t>Subphylum-:</a:t>
            </a:r>
            <a:r>
              <a:rPr lang="en-US" sz="3200" dirty="0" err="1" smtClean="0"/>
              <a:t>Chelicerata</a:t>
            </a:r>
            <a:r>
              <a:rPr lang="en-US" sz="3200" dirty="0" smtClean="0"/>
              <a:t>  </a:t>
            </a:r>
            <a:r>
              <a:rPr lang="en-US" sz="3200" dirty="0" err="1" smtClean="0"/>
              <a:t>Class:Arachnida</a:t>
            </a:r>
            <a:r>
              <a:rPr lang="en-US" sz="3200" dirty="0" smtClean="0"/>
              <a:t> , </a:t>
            </a:r>
            <a:br>
              <a:rPr lang="en-US" sz="3200" dirty="0" smtClean="0"/>
            </a:br>
            <a:r>
              <a:rPr lang="en-US" sz="3200" dirty="0" smtClean="0"/>
              <a:t>Order </a:t>
            </a:r>
            <a:r>
              <a:rPr lang="en-US" sz="3200" dirty="0" err="1" smtClean="0"/>
              <a:t>Scorpionida</a:t>
            </a:r>
            <a:r>
              <a:rPr lang="en-US" sz="3200" dirty="0" smtClean="0"/>
              <a:t> ,</a:t>
            </a:r>
            <a:r>
              <a:rPr lang="en-US" sz="3200" dirty="0" smtClean="0">
                <a:solidFill>
                  <a:srgbClr val="FF0000"/>
                </a:solidFill>
              </a:rPr>
              <a:t>Genus :</a:t>
            </a:r>
            <a:r>
              <a:rPr lang="en-US" sz="3200" i="1" dirty="0" smtClean="0">
                <a:solidFill>
                  <a:srgbClr val="FF0000"/>
                </a:solidFill>
              </a:rPr>
              <a:t> </a:t>
            </a:r>
            <a:r>
              <a:rPr lang="en-US" sz="3200" i="1" dirty="0" err="1" smtClean="0">
                <a:solidFill>
                  <a:srgbClr val="FF0000"/>
                </a:solidFill>
              </a:rPr>
              <a:t>Buthus</a:t>
            </a:r>
            <a:r>
              <a:rPr lang="en-US" sz="3200" i="1" dirty="0" smtClean="0">
                <a:solidFill>
                  <a:srgbClr val="FF0000"/>
                </a:solidFill>
              </a:rPr>
              <a:t> </a:t>
            </a:r>
            <a:r>
              <a:rPr lang="en-US" sz="3200" dirty="0" smtClean="0">
                <a:solidFill>
                  <a:srgbClr val="FF0000"/>
                </a:solidFill>
              </a:rPr>
              <a:t>(Scorpion)</a:t>
            </a:r>
            <a:endParaRPr lang="en-US" sz="3200" dirty="0">
              <a:solidFill>
                <a:srgbClr val="FF0000"/>
              </a:solidFill>
            </a:endParaRPr>
          </a:p>
        </p:txBody>
      </p:sp>
      <p:sp>
        <p:nvSpPr>
          <p:cNvPr id="3" name="عنوان فرعي 2"/>
          <p:cNvSpPr>
            <a:spLocks noGrp="1"/>
          </p:cNvSpPr>
          <p:nvPr>
            <p:ph type="subTitle" idx="1"/>
          </p:nvPr>
        </p:nvSpPr>
        <p:spPr>
          <a:xfrm>
            <a:off x="0" y="1143000"/>
            <a:ext cx="9067800" cy="5562600"/>
          </a:xfrm>
        </p:spPr>
        <p:txBody>
          <a:bodyPr>
            <a:normAutofit/>
          </a:bodyPr>
          <a:lstStyle/>
          <a:p>
            <a:pPr algn="l"/>
            <a:r>
              <a:rPr lang="en-US" dirty="0" smtClean="0">
                <a:solidFill>
                  <a:schemeClr val="tx1"/>
                </a:solidFill>
              </a:rPr>
              <a:t>External features: scorpion body is divided into anterior </a:t>
            </a:r>
            <a:r>
              <a:rPr lang="en-US" b="1" dirty="0" smtClean="0">
                <a:solidFill>
                  <a:srgbClr val="FFC000"/>
                </a:solidFill>
              </a:rPr>
              <a:t>cephalothorax or </a:t>
            </a:r>
            <a:r>
              <a:rPr lang="en-US" b="1" dirty="0" err="1" smtClean="0">
                <a:solidFill>
                  <a:srgbClr val="FFC000"/>
                </a:solidFill>
              </a:rPr>
              <a:t>prosoma</a:t>
            </a:r>
            <a:r>
              <a:rPr lang="en-US" b="1" dirty="0" smtClean="0">
                <a:solidFill>
                  <a:srgbClr val="FFC000"/>
                </a:solidFill>
              </a:rPr>
              <a:t> </a:t>
            </a:r>
            <a:r>
              <a:rPr lang="en-US" dirty="0" smtClean="0">
                <a:solidFill>
                  <a:schemeClr val="tx1"/>
                </a:solidFill>
              </a:rPr>
              <a:t>and posterior </a:t>
            </a:r>
            <a:r>
              <a:rPr lang="en-US" b="1" u="sng" dirty="0" smtClean="0">
                <a:solidFill>
                  <a:srgbClr val="FF0000"/>
                </a:solidFill>
              </a:rPr>
              <a:t>abdomen</a:t>
            </a:r>
            <a:r>
              <a:rPr lang="en-US" dirty="0" smtClean="0">
                <a:solidFill>
                  <a:srgbClr val="FF0000"/>
                </a:solidFill>
              </a:rPr>
              <a:t> or </a:t>
            </a:r>
            <a:r>
              <a:rPr lang="en-US" b="1" u="sng" dirty="0" err="1" smtClean="0">
                <a:solidFill>
                  <a:srgbClr val="FF0000"/>
                </a:solidFill>
              </a:rPr>
              <a:t>opisthosoma</a:t>
            </a:r>
            <a:r>
              <a:rPr lang="en-US" dirty="0" smtClean="0">
                <a:solidFill>
                  <a:srgbClr val="FF0000"/>
                </a:solidFill>
              </a:rPr>
              <a:t> </a:t>
            </a:r>
            <a:r>
              <a:rPr lang="en-US" dirty="0" smtClean="0">
                <a:solidFill>
                  <a:schemeClr val="tx1"/>
                </a:solidFill>
              </a:rPr>
              <a:t>. The abdomen is </a:t>
            </a:r>
            <a:r>
              <a:rPr lang="en-US" dirty="0" err="1" smtClean="0">
                <a:solidFill>
                  <a:schemeClr val="tx1"/>
                </a:solidFill>
              </a:rPr>
              <a:t>futher</a:t>
            </a:r>
            <a:r>
              <a:rPr lang="en-US" dirty="0" smtClean="0">
                <a:solidFill>
                  <a:schemeClr val="tx1"/>
                </a:solidFill>
              </a:rPr>
              <a:t> divided into wide </a:t>
            </a:r>
            <a:r>
              <a:rPr lang="en-US" b="1" u="sng" dirty="0" smtClean="0">
                <a:solidFill>
                  <a:srgbClr val="00B0F0"/>
                </a:solidFill>
              </a:rPr>
              <a:t>anterior region </a:t>
            </a:r>
            <a:r>
              <a:rPr lang="en-US" dirty="0" smtClean="0">
                <a:solidFill>
                  <a:srgbClr val="00B0F0"/>
                </a:solidFill>
              </a:rPr>
              <a:t>– </a:t>
            </a:r>
            <a:r>
              <a:rPr lang="en-US" b="1" u="sng" dirty="0" err="1" smtClean="0">
                <a:solidFill>
                  <a:srgbClr val="00B0F0"/>
                </a:solidFill>
              </a:rPr>
              <a:t>mesosoma</a:t>
            </a:r>
            <a:r>
              <a:rPr lang="en-US" dirty="0" smtClean="0">
                <a:solidFill>
                  <a:srgbClr val="00B0F0"/>
                </a:solidFill>
              </a:rPr>
              <a:t> </a:t>
            </a:r>
            <a:r>
              <a:rPr lang="en-US" dirty="0" smtClean="0">
                <a:solidFill>
                  <a:schemeClr val="tx1"/>
                </a:solidFill>
              </a:rPr>
              <a:t>and narrow </a:t>
            </a:r>
            <a:r>
              <a:rPr lang="en-US" u="sng" dirty="0" err="1" smtClean="0">
                <a:solidFill>
                  <a:srgbClr val="00B0F0"/>
                </a:solidFill>
              </a:rPr>
              <a:t>posteroir</a:t>
            </a:r>
            <a:r>
              <a:rPr lang="en-US" u="sng" dirty="0" smtClean="0">
                <a:solidFill>
                  <a:srgbClr val="00B0F0"/>
                </a:solidFill>
              </a:rPr>
              <a:t> –</a:t>
            </a:r>
            <a:r>
              <a:rPr lang="en-US" u="sng" dirty="0" err="1" smtClean="0">
                <a:solidFill>
                  <a:srgbClr val="00B0F0"/>
                </a:solidFill>
              </a:rPr>
              <a:t>metasoma</a:t>
            </a:r>
            <a:r>
              <a:rPr lang="en-US" u="sng" dirty="0" smtClean="0">
                <a:solidFill>
                  <a:srgbClr val="00B0F0"/>
                </a:solidFill>
              </a:rPr>
              <a:t> </a:t>
            </a:r>
            <a:r>
              <a:rPr lang="en-US" dirty="0" smtClean="0">
                <a:solidFill>
                  <a:schemeClr val="tx1"/>
                </a:solidFill>
              </a:rPr>
              <a:t>, the cephalothorax and </a:t>
            </a:r>
            <a:r>
              <a:rPr lang="en-US" dirty="0" err="1" smtClean="0">
                <a:solidFill>
                  <a:schemeClr val="tx1"/>
                </a:solidFill>
              </a:rPr>
              <a:t>mesosoma</a:t>
            </a:r>
            <a:r>
              <a:rPr lang="en-US" dirty="0" smtClean="0">
                <a:solidFill>
                  <a:schemeClr val="tx1"/>
                </a:solidFill>
              </a:rPr>
              <a:t> bear paired appendages but </a:t>
            </a:r>
            <a:r>
              <a:rPr lang="en-US" dirty="0" err="1" smtClean="0">
                <a:solidFill>
                  <a:schemeClr val="tx1"/>
                </a:solidFill>
              </a:rPr>
              <a:t>metasoma</a:t>
            </a:r>
            <a:r>
              <a:rPr lang="en-US" dirty="0" smtClean="0">
                <a:solidFill>
                  <a:schemeClr val="tx1"/>
                </a:solidFill>
              </a:rPr>
              <a:t> has no appendages . The cephalothorax is consist of six segments and covered by carapace on the dorsal side there are two dorsal median eyes and two groups of five small lateral eyes.</a:t>
            </a:r>
            <a:endParaRPr lang="en-US" dirty="0">
              <a:solidFill>
                <a:schemeClr val="tx1"/>
              </a:solidFill>
            </a:endParaRPr>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11</a:t>
            </a:fld>
            <a:endParaRPr lang="en-US"/>
          </a:p>
        </p:txBody>
      </p:sp>
    </p:spTree>
    <p:extLst>
      <p:ext uri="{BB962C8B-B14F-4D97-AF65-F5344CB8AC3E}">
        <p14:creationId xmlns:p14="http://schemas.microsoft.com/office/powerpoint/2010/main" val="321945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9CF203CC-58D8-4E3F-A3D9-89F386C2F459}" type="slidenum">
              <a:rPr lang="en-US" smtClean="0"/>
              <a:t>12</a:t>
            </a:fld>
            <a:endParaRPr lang="en-US"/>
          </a:p>
        </p:txBody>
      </p:sp>
      <p:pic>
        <p:nvPicPr>
          <p:cNvPr id="2050" name="Picture 2" descr="clip_image006-75.jpg (452×39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8077200" cy="647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517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rgbClr val="FF0000"/>
                </a:solidFill>
              </a:rPr>
              <a:t>Appendages of cephalothorax:</a:t>
            </a:r>
            <a:endParaRPr lang="en-US" dirty="0">
              <a:solidFill>
                <a:srgbClr val="FF0000"/>
              </a:solidFill>
            </a:endParaRPr>
          </a:p>
        </p:txBody>
      </p:sp>
      <p:sp>
        <p:nvSpPr>
          <p:cNvPr id="3" name="عنصر نائب للمحتوى 2"/>
          <p:cNvSpPr>
            <a:spLocks noGrp="1"/>
          </p:cNvSpPr>
          <p:nvPr>
            <p:ph idx="1"/>
          </p:nvPr>
        </p:nvSpPr>
        <p:spPr>
          <a:xfrm>
            <a:off x="152400" y="1600200"/>
            <a:ext cx="8915400" cy="4525963"/>
          </a:xfrm>
        </p:spPr>
        <p:txBody>
          <a:bodyPr>
            <a:normAutofit fontScale="85000" lnSpcReduction="10000"/>
          </a:bodyPr>
          <a:lstStyle/>
          <a:p>
            <a:pPr>
              <a:buFont typeface="Wingdings" pitchFamily="2" charset="2"/>
              <a:buChar char="Ø"/>
            </a:pPr>
            <a:r>
              <a:rPr lang="en-US" b="1" u="sng" dirty="0" smtClean="0">
                <a:solidFill>
                  <a:srgbClr val="FFC000"/>
                </a:solidFill>
              </a:rPr>
              <a:t>The first appendages in the cephalothorax are chelicera </a:t>
            </a:r>
            <a:r>
              <a:rPr lang="en-US" dirty="0" smtClean="0"/>
              <a:t>and they are short , small and extending anteriorly from under the carapace . Each is consist of 3 joints.</a:t>
            </a:r>
          </a:p>
          <a:p>
            <a:pPr>
              <a:buFont typeface="Wingdings" pitchFamily="2" charset="2"/>
              <a:buChar char="Ø"/>
            </a:pPr>
            <a:r>
              <a:rPr lang="en-US" b="1" u="sng" dirty="0" smtClean="0">
                <a:solidFill>
                  <a:srgbClr val="FF0000"/>
                </a:solidFill>
              </a:rPr>
              <a:t>The second pair of appendages is large prehensile </a:t>
            </a:r>
            <a:r>
              <a:rPr lang="en-US" b="1" u="sng" dirty="0" err="1" smtClean="0">
                <a:solidFill>
                  <a:srgbClr val="FF0000"/>
                </a:solidFill>
              </a:rPr>
              <a:t>pedipalps</a:t>
            </a:r>
            <a:r>
              <a:rPr lang="en-US" b="1" u="sng" dirty="0" smtClean="0"/>
              <a:t>,</a:t>
            </a:r>
            <a:r>
              <a:rPr lang="en-US" dirty="0" smtClean="0"/>
              <a:t> scorpion use chelicera and </a:t>
            </a:r>
            <a:r>
              <a:rPr lang="en-US" dirty="0" err="1" smtClean="0"/>
              <a:t>pedipalp</a:t>
            </a:r>
            <a:r>
              <a:rPr lang="en-US" dirty="0" smtClean="0"/>
              <a:t> together in prehensile pinching mechanism. Each </a:t>
            </a:r>
            <a:r>
              <a:rPr lang="en-US" dirty="0" err="1" smtClean="0"/>
              <a:t>pedipalp</a:t>
            </a:r>
            <a:r>
              <a:rPr lang="en-US" dirty="0" smtClean="0"/>
              <a:t> is consist of 6 joints.</a:t>
            </a:r>
          </a:p>
          <a:p>
            <a:pPr>
              <a:buFont typeface="Wingdings" pitchFamily="2" charset="2"/>
              <a:buChar char="Ø"/>
            </a:pPr>
            <a:r>
              <a:rPr lang="en-US" b="1" u="sng" dirty="0" smtClean="0">
                <a:solidFill>
                  <a:srgbClr val="C00000"/>
                </a:solidFill>
              </a:rPr>
              <a:t>The next four pairs of appendages are walking legs </a:t>
            </a:r>
            <a:r>
              <a:rPr lang="en-US" b="1" u="sng" dirty="0" smtClean="0"/>
              <a:t>,</a:t>
            </a:r>
            <a:r>
              <a:rPr lang="en-US" dirty="0" smtClean="0"/>
              <a:t> each walking leg consists of seven joints , </a:t>
            </a:r>
            <a:r>
              <a:rPr lang="en-US" dirty="0" err="1" smtClean="0"/>
              <a:t>coxa</a:t>
            </a:r>
            <a:r>
              <a:rPr lang="en-US" dirty="0" smtClean="0"/>
              <a:t> , trochanter, femur, patella, tibia, </a:t>
            </a:r>
            <a:r>
              <a:rPr lang="en-US" dirty="0" err="1" smtClean="0"/>
              <a:t>basitrasus</a:t>
            </a:r>
            <a:r>
              <a:rPr lang="en-US" dirty="0" smtClean="0"/>
              <a:t>, tarsus, the tarsus usually bears two tarsal claws.</a:t>
            </a:r>
          </a:p>
          <a:p>
            <a:endParaRPr lang="en-US"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13</a:t>
            </a:fld>
            <a:endParaRPr lang="en-US"/>
          </a:p>
        </p:txBody>
      </p:sp>
    </p:spTree>
    <p:extLst>
      <p:ext uri="{BB962C8B-B14F-4D97-AF65-F5344CB8AC3E}">
        <p14:creationId xmlns:p14="http://schemas.microsoft.com/office/powerpoint/2010/main" val="35533424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381000"/>
            <a:ext cx="8839200" cy="6172200"/>
          </a:xfrm>
        </p:spPr>
        <p:txBody>
          <a:bodyPr>
            <a:normAutofit fontScale="70000" lnSpcReduction="20000"/>
          </a:bodyPr>
          <a:lstStyle/>
          <a:p>
            <a:r>
              <a:rPr lang="en-US" b="1" dirty="0" smtClean="0"/>
              <a:t>Abdomen : the </a:t>
            </a:r>
            <a:r>
              <a:rPr lang="en-US" b="1" dirty="0" err="1" smtClean="0">
                <a:solidFill>
                  <a:schemeClr val="tx2">
                    <a:lumMod val="60000"/>
                    <a:lumOff val="40000"/>
                  </a:schemeClr>
                </a:solidFill>
              </a:rPr>
              <a:t>mesosoma</a:t>
            </a:r>
            <a:r>
              <a:rPr lang="en-US" b="1" dirty="0" smtClean="0">
                <a:solidFill>
                  <a:schemeClr val="tx2">
                    <a:lumMod val="60000"/>
                    <a:lumOff val="40000"/>
                  </a:schemeClr>
                </a:solidFill>
              </a:rPr>
              <a:t> </a:t>
            </a:r>
            <a:r>
              <a:rPr lang="en-US" b="1" dirty="0" smtClean="0"/>
              <a:t>is consist of </a:t>
            </a:r>
            <a:r>
              <a:rPr lang="en-US" b="1" u="sng" dirty="0" smtClean="0">
                <a:solidFill>
                  <a:srgbClr val="FF0000"/>
                </a:solidFill>
              </a:rPr>
              <a:t>seven wide </a:t>
            </a:r>
            <a:r>
              <a:rPr lang="en-US" b="1" dirty="0" smtClean="0"/>
              <a:t>abdominal segments then a narrow </a:t>
            </a:r>
            <a:r>
              <a:rPr lang="en-US" b="1" u="sng" dirty="0" smtClean="0">
                <a:solidFill>
                  <a:srgbClr val="FF0000"/>
                </a:solidFill>
              </a:rPr>
              <a:t>five segments </a:t>
            </a:r>
            <a:r>
              <a:rPr lang="en-US" b="1" dirty="0" smtClean="0"/>
              <a:t>that composes the </a:t>
            </a:r>
            <a:r>
              <a:rPr lang="en-US" b="1" dirty="0" err="1" smtClean="0">
                <a:solidFill>
                  <a:srgbClr val="00B0F0"/>
                </a:solidFill>
              </a:rPr>
              <a:t>metasoma</a:t>
            </a:r>
            <a:r>
              <a:rPr lang="en-US" b="1" dirty="0" smtClean="0"/>
              <a:t> then the </a:t>
            </a:r>
            <a:r>
              <a:rPr lang="en-US" b="1" dirty="0" err="1" smtClean="0"/>
              <a:t>telson</a:t>
            </a:r>
            <a:r>
              <a:rPr lang="en-US" b="1" dirty="0" smtClean="0"/>
              <a:t> at the posterior end of </a:t>
            </a:r>
            <a:r>
              <a:rPr lang="en-US" b="1" dirty="0" err="1" smtClean="0"/>
              <a:t>metasoma</a:t>
            </a:r>
            <a:r>
              <a:rPr lang="en-US" b="1" dirty="0" smtClean="0"/>
              <a:t>.</a:t>
            </a:r>
          </a:p>
          <a:p>
            <a:r>
              <a:rPr lang="en-US" b="1" dirty="0" smtClean="0"/>
              <a:t>The first </a:t>
            </a:r>
            <a:r>
              <a:rPr lang="en-US" b="1" dirty="0" err="1" smtClean="0"/>
              <a:t>mesosoma</a:t>
            </a:r>
            <a:r>
              <a:rPr lang="en-US" b="1" dirty="0" smtClean="0"/>
              <a:t> segment appendages are usually modified ; on the </a:t>
            </a:r>
            <a:r>
              <a:rPr lang="en-US" b="1" dirty="0" err="1" smtClean="0"/>
              <a:t>venrtal</a:t>
            </a:r>
            <a:r>
              <a:rPr lang="en-US" b="1" dirty="0" smtClean="0"/>
              <a:t> side of the first segment there is a pair of </a:t>
            </a:r>
            <a:r>
              <a:rPr lang="en-US" b="1" u="sng" dirty="0" smtClean="0">
                <a:solidFill>
                  <a:srgbClr val="C00000"/>
                </a:solidFill>
              </a:rPr>
              <a:t>genital opercula </a:t>
            </a:r>
            <a:r>
              <a:rPr lang="en-US" b="1" dirty="0" smtClean="0"/>
              <a:t>which cover the </a:t>
            </a:r>
            <a:r>
              <a:rPr lang="en-US" b="1" dirty="0" err="1" smtClean="0">
                <a:solidFill>
                  <a:srgbClr val="FF0000"/>
                </a:solidFill>
              </a:rPr>
              <a:t>gonopore</a:t>
            </a:r>
            <a:r>
              <a:rPr lang="en-US" b="1" dirty="0" smtClean="0"/>
              <a:t>. The two genital opercula in female are separated while in male they are fused to form a single plate.</a:t>
            </a:r>
          </a:p>
          <a:p>
            <a:r>
              <a:rPr lang="en-US" b="1" dirty="0" smtClean="0"/>
              <a:t>The second </a:t>
            </a:r>
            <a:r>
              <a:rPr lang="en-US" b="1" dirty="0" err="1" smtClean="0"/>
              <a:t>mesosoma</a:t>
            </a:r>
            <a:r>
              <a:rPr lang="en-US" b="1" dirty="0" smtClean="0"/>
              <a:t> segment has a </a:t>
            </a:r>
            <a:r>
              <a:rPr lang="en-US" b="1" dirty="0" err="1" smtClean="0"/>
              <a:t>strenite</a:t>
            </a:r>
            <a:r>
              <a:rPr lang="en-US" b="1" dirty="0" smtClean="0"/>
              <a:t> knows as basal piece and </a:t>
            </a:r>
            <a:r>
              <a:rPr lang="en-US" b="1" u="sng" dirty="0" smtClean="0">
                <a:solidFill>
                  <a:srgbClr val="7030A0"/>
                </a:solidFill>
              </a:rPr>
              <a:t>a pair of comb-like sensory </a:t>
            </a:r>
            <a:r>
              <a:rPr lang="en-US" b="1" u="sng" dirty="0" err="1" smtClean="0">
                <a:solidFill>
                  <a:srgbClr val="7030A0"/>
                </a:solidFill>
              </a:rPr>
              <a:t>pectines</a:t>
            </a:r>
            <a:r>
              <a:rPr lang="en-US" b="1" u="sng" dirty="0" smtClean="0">
                <a:solidFill>
                  <a:srgbClr val="7030A0"/>
                </a:solidFill>
              </a:rPr>
              <a:t> </a:t>
            </a:r>
            <a:r>
              <a:rPr lang="en-US" b="1" dirty="0" smtClean="0"/>
              <a:t>structures that have a chemo –and mechanical function .</a:t>
            </a:r>
          </a:p>
          <a:p>
            <a:r>
              <a:rPr lang="en-US" b="1" dirty="0" smtClean="0"/>
              <a:t>The rest are five </a:t>
            </a:r>
            <a:r>
              <a:rPr lang="en-US" b="1" dirty="0" err="1" smtClean="0"/>
              <a:t>mesosoma</a:t>
            </a:r>
            <a:r>
              <a:rPr lang="en-US" b="1" dirty="0" smtClean="0"/>
              <a:t> segments , dorsally each one has a </a:t>
            </a:r>
            <a:r>
              <a:rPr lang="en-US" b="1" dirty="0" err="1" smtClean="0"/>
              <a:t>scleroized</a:t>
            </a:r>
            <a:r>
              <a:rPr lang="en-US" b="1" dirty="0" smtClean="0"/>
              <a:t> </a:t>
            </a:r>
            <a:r>
              <a:rPr lang="en-US" b="1" dirty="0" err="1" smtClean="0"/>
              <a:t>tergite</a:t>
            </a:r>
            <a:r>
              <a:rPr lang="en-US" b="1" dirty="0" smtClean="0"/>
              <a:t> and the segments from 3to 6 each bear a pair of ventral spiracles , each of which opens into book lung . The 7</a:t>
            </a:r>
            <a:r>
              <a:rPr lang="en-US" b="1" baseline="30000" dirty="0" smtClean="0"/>
              <a:t>th</a:t>
            </a:r>
            <a:r>
              <a:rPr lang="en-US" b="1" dirty="0" smtClean="0"/>
              <a:t> </a:t>
            </a:r>
            <a:r>
              <a:rPr lang="en-US" b="1" dirty="0" err="1" smtClean="0"/>
              <a:t>mesosomal</a:t>
            </a:r>
            <a:r>
              <a:rPr lang="en-US" b="1" dirty="0" smtClean="0"/>
              <a:t> segment has no appendages.</a:t>
            </a:r>
          </a:p>
          <a:p>
            <a:r>
              <a:rPr lang="en-US" b="1" dirty="0" err="1" smtClean="0"/>
              <a:t>Metasoma</a:t>
            </a:r>
            <a:r>
              <a:rPr lang="en-US" b="1" dirty="0" smtClean="0"/>
              <a:t> consist of five short cylindrical segments which have no appendages ; the </a:t>
            </a:r>
            <a:r>
              <a:rPr lang="en-US" b="1" dirty="0" err="1" smtClean="0"/>
              <a:t>posteior</a:t>
            </a:r>
            <a:r>
              <a:rPr lang="en-US" b="1" dirty="0" smtClean="0"/>
              <a:t> end bears the </a:t>
            </a:r>
            <a:r>
              <a:rPr lang="en-US" b="1" dirty="0" err="1" smtClean="0"/>
              <a:t>telson</a:t>
            </a:r>
            <a:r>
              <a:rPr lang="en-US" b="1" dirty="0" smtClean="0"/>
              <a:t> which is not a true segment , the </a:t>
            </a:r>
            <a:r>
              <a:rPr lang="en-US" b="1" dirty="0" err="1" smtClean="0"/>
              <a:t>telson</a:t>
            </a:r>
            <a:r>
              <a:rPr lang="en-US" b="1" dirty="0" smtClean="0"/>
              <a:t> bears </a:t>
            </a:r>
            <a:r>
              <a:rPr lang="en-US" b="1" dirty="0" err="1" smtClean="0"/>
              <a:t>ahollow</a:t>
            </a:r>
            <a:r>
              <a:rPr lang="en-US" b="1" dirty="0" smtClean="0"/>
              <a:t> terminal barb at the top which has two poison glands that contains neurotoxin produced by the glands and transfers via ducts to be discharged through a pore at the end of the barb . Scorpion poison is used for defense assassinating the </a:t>
            </a:r>
            <a:r>
              <a:rPr lang="en-US" b="1" dirty="0" err="1" smtClean="0"/>
              <a:t>pery</a:t>
            </a:r>
            <a:r>
              <a:rPr lang="en-US" b="1" dirty="0" smtClean="0"/>
              <a:t> ,it is also lethal for humans .</a:t>
            </a:r>
            <a:endParaRPr lang="en-US" b="1"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14</a:t>
            </a:fld>
            <a:endParaRPr lang="en-US"/>
          </a:p>
        </p:txBody>
      </p:sp>
    </p:spTree>
    <p:extLst>
      <p:ext uri="{BB962C8B-B14F-4D97-AF65-F5344CB8AC3E}">
        <p14:creationId xmlns:p14="http://schemas.microsoft.com/office/powerpoint/2010/main" val="2466318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228600"/>
            <a:ext cx="8839200" cy="6629400"/>
          </a:xfrm>
        </p:spPr>
        <p:txBody>
          <a:bodyPr/>
          <a:lstStyle/>
          <a:p>
            <a:endParaRPr lang="en-US"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15</a:t>
            </a:fld>
            <a:endParaRPr lang="en-US"/>
          </a:p>
        </p:txBody>
      </p:sp>
      <p:pic>
        <p:nvPicPr>
          <p:cNvPr id="1026" name="Picture 2" descr="scorpion40La_x550_x_503x.gif (550×5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914400"/>
            <a:ext cx="5238750" cy="4791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2582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228601"/>
            <a:ext cx="8991600" cy="1524000"/>
          </a:xfrm>
        </p:spPr>
        <p:txBody>
          <a:bodyPr>
            <a:normAutofit/>
          </a:bodyPr>
          <a:lstStyle/>
          <a:p>
            <a:r>
              <a:rPr lang="en-US" sz="3600" dirty="0" smtClean="0"/>
              <a:t>Sub phylum :</a:t>
            </a:r>
            <a:r>
              <a:rPr lang="en-US" sz="3600" dirty="0" err="1" smtClean="0"/>
              <a:t>chelicerata</a:t>
            </a:r>
            <a:r>
              <a:rPr lang="en-US" sz="3600" dirty="0" smtClean="0"/>
              <a:t> , class : </a:t>
            </a:r>
            <a:r>
              <a:rPr lang="en-US" sz="3600" dirty="0" err="1" smtClean="0"/>
              <a:t>arachnida</a:t>
            </a:r>
            <a:r>
              <a:rPr lang="en-US" sz="3600" dirty="0" smtClean="0"/>
              <a:t> , order : </a:t>
            </a:r>
            <a:r>
              <a:rPr lang="en-US" sz="3600" dirty="0" err="1" smtClean="0"/>
              <a:t>Araneae</a:t>
            </a:r>
            <a:r>
              <a:rPr lang="en-US" sz="3600" dirty="0" smtClean="0"/>
              <a:t> ( true spiders) Genus </a:t>
            </a:r>
            <a:r>
              <a:rPr lang="en-US" sz="3600" dirty="0" err="1" smtClean="0"/>
              <a:t>Argiope</a:t>
            </a:r>
            <a:endParaRPr lang="en-US" sz="3600" dirty="0"/>
          </a:p>
        </p:txBody>
      </p:sp>
      <p:sp>
        <p:nvSpPr>
          <p:cNvPr id="3" name="عنوان فرعي 2"/>
          <p:cNvSpPr>
            <a:spLocks noGrp="1"/>
          </p:cNvSpPr>
          <p:nvPr>
            <p:ph type="subTitle" idx="1"/>
          </p:nvPr>
        </p:nvSpPr>
        <p:spPr>
          <a:xfrm>
            <a:off x="0" y="1600200"/>
            <a:ext cx="9144000" cy="4953000"/>
          </a:xfrm>
        </p:spPr>
        <p:txBody>
          <a:bodyPr>
            <a:normAutofit fontScale="92500" lnSpcReduction="10000"/>
          </a:bodyPr>
          <a:lstStyle/>
          <a:p>
            <a:endParaRPr lang="en-US" dirty="0" smtClean="0"/>
          </a:p>
          <a:p>
            <a:pPr algn="l"/>
            <a:r>
              <a:rPr lang="en-US" b="1" u="sng" dirty="0" smtClean="0">
                <a:solidFill>
                  <a:schemeClr val="tx1"/>
                </a:solidFill>
              </a:rPr>
              <a:t>External features of  </a:t>
            </a:r>
            <a:r>
              <a:rPr lang="en-US" b="1" u="sng" dirty="0" err="1" smtClean="0">
                <a:solidFill>
                  <a:schemeClr val="tx1"/>
                </a:solidFill>
              </a:rPr>
              <a:t>Argiope</a:t>
            </a:r>
            <a:r>
              <a:rPr lang="en-US" b="1" u="sng" dirty="0" smtClean="0">
                <a:solidFill>
                  <a:schemeClr val="tx1"/>
                </a:solidFill>
              </a:rPr>
              <a:t> :</a:t>
            </a:r>
          </a:p>
          <a:p>
            <a:pPr algn="l"/>
            <a:r>
              <a:rPr lang="en-US" b="1" dirty="0" smtClean="0">
                <a:solidFill>
                  <a:schemeClr val="tx1"/>
                </a:solidFill>
              </a:rPr>
              <a:t>The body is covered by an exoskeleton or cuticle , regions of cuticle are hardened whereas others are soft and flexible , and in general , the exoskeleton tends to be softer than that of most insects and crustaceans</a:t>
            </a:r>
            <a:r>
              <a:rPr lang="en-US" dirty="0" smtClean="0">
                <a:solidFill>
                  <a:schemeClr val="tx1"/>
                </a:solidFill>
              </a:rPr>
              <a:t>.</a:t>
            </a:r>
          </a:p>
          <a:p>
            <a:pPr algn="l"/>
            <a:r>
              <a:rPr lang="en-US" dirty="0" smtClean="0">
                <a:solidFill>
                  <a:schemeClr val="tx1"/>
                </a:solidFill>
              </a:rPr>
              <a:t>Body is composed of two </a:t>
            </a:r>
            <a:r>
              <a:rPr lang="en-US" dirty="0" err="1" smtClean="0">
                <a:solidFill>
                  <a:schemeClr val="tx1"/>
                </a:solidFill>
              </a:rPr>
              <a:t>tagma</a:t>
            </a:r>
            <a:r>
              <a:rPr lang="en-US" dirty="0" smtClean="0">
                <a:solidFill>
                  <a:schemeClr val="tx1"/>
                </a:solidFill>
              </a:rPr>
              <a:t> : </a:t>
            </a:r>
            <a:r>
              <a:rPr lang="en-US" b="1" dirty="0" smtClean="0">
                <a:solidFill>
                  <a:srgbClr val="FF0000"/>
                </a:solidFill>
              </a:rPr>
              <a:t>the anterior cephalothorax </a:t>
            </a:r>
            <a:r>
              <a:rPr lang="en-US" dirty="0" smtClean="0">
                <a:solidFill>
                  <a:srgbClr val="FF0000"/>
                </a:solidFill>
              </a:rPr>
              <a:t>, or </a:t>
            </a:r>
            <a:r>
              <a:rPr lang="en-US" dirty="0" err="1" smtClean="0">
                <a:solidFill>
                  <a:srgbClr val="FF0000"/>
                </a:solidFill>
              </a:rPr>
              <a:t>prosoma</a:t>
            </a:r>
            <a:r>
              <a:rPr lang="en-US" dirty="0" smtClean="0">
                <a:solidFill>
                  <a:srgbClr val="FF0000"/>
                </a:solidFill>
              </a:rPr>
              <a:t>, </a:t>
            </a:r>
            <a:r>
              <a:rPr lang="en-US" dirty="0" smtClean="0">
                <a:solidFill>
                  <a:schemeClr val="tx1"/>
                </a:solidFill>
              </a:rPr>
              <a:t>and the </a:t>
            </a:r>
            <a:r>
              <a:rPr lang="en-US" b="1" dirty="0" smtClean="0">
                <a:solidFill>
                  <a:srgbClr val="7030A0"/>
                </a:solidFill>
              </a:rPr>
              <a:t>posterior abdomen , or </a:t>
            </a:r>
            <a:r>
              <a:rPr lang="en-US" b="1" dirty="0" err="1" smtClean="0">
                <a:solidFill>
                  <a:srgbClr val="7030A0"/>
                </a:solidFill>
              </a:rPr>
              <a:t>opisthosoma</a:t>
            </a:r>
            <a:r>
              <a:rPr lang="en-US" b="1" dirty="0" smtClean="0">
                <a:solidFill>
                  <a:srgbClr val="7030A0"/>
                </a:solidFill>
              </a:rPr>
              <a:t> </a:t>
            </a:r>
            <a:r>
              <a:rPr lang="en-US" dirty="0" smtClean="0">
                <a:solidFill>
                  <a:schemeClr val="tx1"/>
                </a:solidFill>
              </a:rPr>
              <a:t>. They are connected by a narrow waist , or pedicel , bullous ovoid abdomen is much larger than the cephalothorax.</a:t>
            </a:r>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16</a:t>
            </a:fld>
            <a:endParaRPr lang="en-US"/>
          </a:p>
        </p:txBody>
      </p:sp>
    </p:spTree>
    <p:extLst>
      <p:ext uri="{BB962C8B-B14F-4D97-AF65-F5344CB8AC3E}">
        <p14:creationId xmlns:p14="http://schemas.microsoft.com/office/powerpoint/2010/main" val="4979993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9CF203CC-58D8-4E3F-A3D9-89F386C2F459}" type="slidenum">
              <a:rPr lang="en-US" smtClean="0"/>
              <a:t>17</a:t>
            </a:fld>
            <a:endParaRPr lang="en-US"/>
          </a:p>
        </p:txBody>
      </p:sp>
      <p:pic>
        <p:nvPicPr>
          <p:cNvPr id="5" name="صورة 4" descr="image002.png (458×263)"/>
          <p:cNvPicPr/>
          <p:nvPr/>
        </p:nvPicPr>
        <p:blipFill>
          <a:blip r:embed="rId2">
            <a:extLst>
              <a:ext uri="{28A0092B-C50C-407E-A947-70E740481C1C}">
                <a14:useLocalDpi xmlns:a14="http://schemas.microsoft.com/office/drawing/2010/main" val="0"/>
              </a:ext>
            </a:extLst>
          </a:blip>
          <a:srcRect/>
          <a:stretch>
            <a:fillRect/>
          </a:stretch>
        </p:blipFill>
        <p:spPr bwMode="auto">
          <a:xfrm>
            <a:off x="-138545" y="0"/>
            <a:ext cx="9296400" cy="7010400"/>
          </a:xfrm>
          <a:prstGeom prst="rect">
            <a:avLst/>
          </a:prstGeom>
          <a:noFill/>
          <a:ln>
            <a:noFill/>
          </a:ln>
        </p:spPr>
      </p:pic>
    </p:spTree>
    <p:extLst>
      <p:ext uri="{BB962C8B-B14F-4D97-AF65-F5344CB8AC3E}">
        <p14:creationId xmlns:p14="http://schemas.microsoft.com/office/powerpoint/2010/main" val="418325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52400"/>
            <a:ext cx="8991600" cy="6477000"/>
          </a:xfrm>
        </p:spPr>
        <p:txBody>
          <a:bodyPr>
            <a:normAutofit fontScale="85000" lnSpcReduction="10000"/>
          </a:bodyPr>
          <a:lstStyle/>
          <a:p>
            <a:pPr marL="0" indent="0">
              <a:buNone/>
            </a:pPr>
            <a:r>
              <a:rPr lang="en-US" dirty="0"/>
              <a:t>There are 4 pairs of eyes on the anterior end of cephalothorax , </a:t>
            </a:r>
            <a:r>
              <a:rPr lang="en-US" b="1" u="sng" dirty="0">
                <a:solidFill>
                  <a:srgbClr val="FF0000"/>
                </a:solidFill>
              </a:rPr>
              <a:t>the first appendages of cephalothorax</a:t>
            </a:r>
            <a:r>
              <a:rPr lang="en-US" dirty="0">
                <a:solidFill>
                  <a:srgbClr val="FF0000"/>
                </a:solidFill>
              </a:rPr>
              <a:t> </a:t>
            </a:r>
            <a:r>
              <a:rPr lang="en-US" dirty="0"/>
              <a:t>are the </a:t>
            </a:r>
            <a:r>
              <a:rPr lang="en-US" b="1" dirty="0" smtClean="0">
                <a:solidFill>
                  <a:srgbClr val="FFC000"/>
                </a:solidFill>
              </a:rPr>
              <a:t>Chelicerae</a:t>
            </a:r>
            <a:r>
              <a:rPr lang="en-US" dirty="0" smtClean="0"/>
              <a:t> </a:t>
            </a:r>
            <a:r>
              <a:rPr lang="en-US" b="1" u="sng" dirty="0"/>
              <a:t>, </a:t>
            </a:r>
            <a:r>
              <a:rPr lang="en-US" b="1" u="sng" dirty="0">
                <a:solidFill>
                  <a:srgbClr val="00B050"/>
                </a:solidFill>
              </a:rPr>
              <a:t>the second appendages of cephalothorax are The </a:t>
            </a:r>
            <a:r>
              <a:rPr lang="en-US" b="1" u="sng" dirty="0" err="1">
                <a:solidFill>
                  <a:srgbClr val="00B050"/>
                </a:solidFill>
              </a:rPr>
              <a:t>pedipalps</a:t>
            </a:r>
            <a:r>
              <a:rPr lang="en-US" dirty="0">
                <a:solidFill>
                  <a:srgbClr val="00B050"/>
                </a:solidFill>
              </a:rPr>
              <a:t> </a:t>
            </a:r>
            <a:r>
              <a:rPr lang="en-US" dirty="0"/>
              <a:t>,these are longer , leg –like </a:t>
            </a:r>
            <a:r>
              <a:rPr lang="en-US" b="1" u="sng" dirty="0">
                <a:solidFill>
                  <a:srgbClr val="FFC000"/>
                </a:solidFill>
              </a:rPr>
              <a:t>remaining cephalothorax appendages are  four of walking legs</a:t>
            </a:r>
            <a:r>
              <a:rPr lang="en-US" dirty="0">
                <a:solidFill>
                  <a:srgbClr val="FFC000"/>
                </a:solidFill>
              </a:rPr>
              <a:t> </a:t>
            </a:r>
            <a:r>
              <a:rPr lang="en-US" dirty="0"/>
              <a:t>,the end of each tarsus bears a pair of claws, legs are usually covered with seta that serves as sensory receptors .</a:t>
            </a:r>
            <a:r>
              <a:rPr lang="en-US" b="1" u="sng" dirty="0">
                <a:solidFill>
                  <a:srgbClr val="FF0000"/>
                </a:solidFill>
              </a:rPr>
              <a:t>The abdomen (</a:t>
            </a:r>
            <a:r>
              <a:rPr lang="en-US" b="1" u="sng" dirty="0" err="1">
                <a:solidFill>
                  <a:srgbClr val="FF0000"/>
                </a:solidFill>
              </a:rPr>
              <a:t>opisthosoma</a:t>
            </a:r>
            <a:r>
              <a:rPr lang="en-US" b="1" u="sng" dirty="0">
                <a:solidFill>
                  <a:srgbClr val="FF0000"/>
                </a:solidFill>
              </a:rPr>
              <a:t>): it has no appendages</a:t>
            </a:r>
            <a:r>
              <a:rPr lang="en-US" dirty="0">
                <a:solidFill>
                  <a:srgbClr val="FF0000"/>
                </a:solidFill>
              </a:rPr>
              <a:t> </a:t>
            </a:r>
            <a:r>
              <a:rPr lang="en-US" dirty="0"/>
              <a:t>and it is connected to the cephalothorax by a short pedicel that can be seen ventrally .Book lungs found on the anterior ventral part of abdomen , the spiracles of lungs just below them and called lung spiracles .</a:t>
            </a:r>
            <a:r>
              <a:rPr lang="en-US" b="1" u="sng" dirty="0">
                <a:solidFill>
                  <a:srgbClr val="FF0000"/>
                </a:solidFill>
              </a:rPr>
              <a:t>There are 3 pairs of spinnerets</a:t>
            </a:r>
            <a:r>
              <a:rPr lang="en-US" dirty="0">
                <a:solidFill>
                  <a:srgbClr val="FF0000"/>
                </a:solidFill>
              </a:rPr>
              <a:t> , </a:t>
            </a:r>
            <a:r>
              <a:rPr lang="en-US" b="1" u="sng" dirty="0">
                <a:solidFill>
                  <a:srgbClr val="FF0000"/>
                </a:solidFill>
              </a:rPr>
              <a:t>anterior  and posterior spinnerets</a:t>
            </a:r>
            <a:r>
              <a:rPr lang="en-US" dirty="0">
                <a:solidFill>
                  <a:srgbClr val="FF0000"/>
                </a:solidFill>
              </a:rPr>
              <a:t> are large and the </a:t>
            </a:r>
            <a:r>
              <a:rPr lang="en-US" b="1" u="sng" dirty="0">
                <a:solidFill>
                  <a:srgbClr val="FF0000"/>
                </a:solidFill>
              </a:rPr>
              <a:t>3rd  pair is </a:t>
            </a:r>
            <a:r>
              <a:rPr lang="en-US" b="1" u="sng" dirty="0" err="1">
                <a:solidFill>
                  <a:srgbClr val="FF0000"/>
                </a:solidFill>
              </a:rPr>
              <a:t>medain</a:t>
            </a:r>
            <a:r>
              <a:rPr lang="en-US" b="1" u="sng" dirty="0">
                <a:solidFill>
                  <a:srgbClr val="FF0000"/>
                </a:solidFill>
              </a:rPr>
              <a:t> spinnerets</a:t>
            </a:r>
            <a:r>
              <a:rPr lang="en-US" dirty="0">
                <a:solidFill>
                  <a:srgbClr val="FF0000"/>
                </a:solidFill>
              </a:rPr>
              <a:t> </a:t>
            </a:r>
            <a:r>
              <a:rPr lang="en-US" dirty="0"/>
              <a:t>which are small found between the anterior and posterior pairs . These spinnerets are connected by ducts to  silk gland in the abdomen . The anus located at the end of abdomen.</a:t>
            </a:r>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18</a:t>
            </a:fld>
            <a:endParaRPr lang="en-US"/>
          </a:p>
        </p:txBody>
      </p:sp>
    </p:spTree>
    <p:extLst>
      <p:ext uri="{BB962C8B-B14F-4D97-AF65-F5344CB8AC3E}">
        <p14:creationId xmlns:p14="http://schemas.microsoft.com/office/powerpoint/2010/main" val="3430433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304800"/>
            <a:ext cx="7848600" cy="536575"/>
          </a:xfrm>
        </p:spPr>
        <p:txBody>
          <a:bodyPr>
            <a:normAutofit fontScale="90000"/>
          </a:bodyPr>
          <a:lstStyle/>
          <a:p>
            <a:r>
              <a:rPr lang="en-US" b="1" dirty="0">
                <a:solidFill>
                  <a:srgbClr val="FF0000"/>
                </a:solidFill>
              </a:rPr>
              <a:t>Spider venom</a:t>
            </a:r>
            <a:r>
              <a:rPr lang="en-US" dirty="0">
                <a:solidFill>
                  <a:srgbClr val="FF0000"/>
                </a:solidFill>
              </a:rPr>
              <a:t>:</a:t>
            </a:r>
            <a:br>
              <a:rPr lang="en-US" dirty="0">
                <a:solidFill>
                  <a:srgbClr val="FF0000"/>
                </a:solidFill>
              </a:rPr>
            </a:br>
            <a:endParaRPr lang="en-US" dirty="0">
              <a:solidFill>
                <a:srgbClr val="FF0000"/>
              </a:solidFill>
            </a:endParaRPr>
          </a:p>
        </p:txBody>
      </p:sp>
      <p:sp>
        <p:nvSpPr>
          <p:cNvPr id="3" name="عنوان فرعي 2"/>
          <p:cNvSpPr>
            <a:spLocks noGrp="1"/>
          </p:cNvSpPr>
          <p:nvPr>
            <p:ph type="subTitle" idx="1"/>
          </p:nvPr>
        </p:nvSpPr>
        <p:spPr>
          <a:xfrm>
            <a:off x="152400" y="1066800"/>
            <a:ext cx="8534400" cy="5334000"/>
          </a:xfrm>
        </p:spPr>
        <p:txBody>
          <a:bodyPr>
            <a:normAutofit/>
          </a:bodyPr>
          <a:lstStyle/>
          <a:p>
            <a:pPr algn="l"/>
            <a:r>
              <a:rPr lang="en-US" dirty="0" smtClean="0">
                <a:solidFill>
                  <a:schemeClr val="tx1"/>
                </a:solidFill>
              </a:rPr>
              <a:t>Venom </a:t>
            </a:r>
            <a:r>
              <a:rPr lang="en-US" dirty="0">
                <a:solidFill>
                  <a:schemeClr val="tx1"/>
                </a:solidFill>
              </a:rPr>
              <a:t>glands are located above the fangs or chelicerae. Venom ducts cross the chelicerae and open near tips. Venom glands originated as digestive glands , which aided in the external digestion of prey . The venom in spiders helps them in several ways . it immobilizes their prey , begins the process of digestion and is a defense against enemies. Venom is a complex mixture but The toxins are usually only a single </a:t>
            </a:r>
            <a:r>
              <a:rPr lang="en-US" dirty="0" smtClean="0">
                <a:solidFill>
                  <a:schemeClr val="tx1"/>
                </a:solidFill>
              </a:rPr>
              <a:t>substance</a:t>
            </a:r>
            <a:endParaRPr lang="en-US" dirty="0">
              <a:solidFill>
                <a:schemeClr val="tx1"/>
              </a:solidFill>
            </a:endParaRPr>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19</a:t>
            </a:fld>
            <a:endParaRPr lang="en-US"/>
          </a:p>
        </p:txBody>
      </p:sp>
    </p:spTree>
    <p:extLst>
      <p:ext uri="{BB962C8B-B14F-4D97-AF65-F5344CB8AC3E}">
        <p14:creationId xmlns:p14="http://schemas.microsoft.com/office/powerpoint/2010/main" val="1158489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6200"/>
            <a:ext cx="8915400" cy="609600"/>
          </a:xfrm>
        </p:spPr>
        <p:txBody>
          <a:bodyPr>
            <a:normAutofit fontScale="90000"/>
          </a:bodyPr>
          <a:lstStyle/>
          <a:p>
            <a:r>
              <a:rPr lang="en-US" dirty="0" smtClean="0">
                <a:solidFill>
                  <a:srgbClr val="FF0000"/>
                </a:solidFill>
              </a:rPr>
              <a:t>General characteristics</a:t>
            </a:r>
            <a:r>
              <a:rPr lang="en-US" dirty="0" smtClean="0"/>
              <a:t>:</a:t>
            </a:r>
            <a:endParaRPr lang="en-US" dirty="0"/>
          </a:p>
        </p:txBody>
      </p:sp>
      <p:sp>
        <p:nvSpPr>
          <p:cNvPr id="3" name="عنصر نائب للمحتوى 2"/>
          <p:cNvSpPr>
            <a:spLocks noGrp="1"/>
          </p:cNvSpPr>
          <p:nvPr>
            <p:ph idx="1"/>
          </p:nvPr>
        </p:nvSpPr>
        <p:spPr>
          <a:xfrm>
            <a:off x="152400" y="685800"/>
            <a:ext cx="8991600" cy="6019800"/>
          </a:xfrm>
        </p:spPr>
        <p:txBody>
          <a:bodyPr>
            <a:normAutofit fontScale="25000" lnSpcReduction="20000"/>
          </a:bodyPr>
          <a:lstStyle/>
          <a:p>
            <a:pPr marL="514350" indent="-514350">
              <a:buFont typeface="+mj-lt"/>
              <a:buAutoNum type="arabicPeriod"/>
            </a:pPr>
            <a:r>
              <a:rPr lang="en-US" sz="8000" b="1" dirty="0" smtClean="0"/>
              <a:t>Bilateral symmetrical but few have radial symmetry all are triploblastic . with strongly segmented bodies . Segmentation affects both </a:t>
            </a:r>
            <a:r>
              <a:rPr lang="en-US" sz="8000" b="1" dirty="0" err="1" smtClean="0"/>
              <a:t>extenal</a:t>
            </a:r>
            <a:r>
              <a:rPr lang="en-US" sz="8000" b="1" dirty="0" smtClean="0"/>
              <a:t> and internal structure .</a:t>
            </a:r>
          </a:p>
          <a:p>
            <a:pPr marL="514350" indent="-514350">
              <a:buFont typeface="+mj-lt"/>
              <a:buAutoNum type="arabicPeriod"/>
            </a:pPr>
            <a:r>
              <a:rPr lang="en-US" sz="8000" b="1" dirty="0" smtClean="0"/>
              <a:t>Some segments are fused to form specialized body regions called </a:t>
            </a:r>
            <a:r>
              <a:rPr lang="en-US" sz="8000" b="1" dirty="0" err="1" smtClean="0"/>
              <a:t>tagmata</a:t>
            </a:r>
            <a:r>
              <a:rPr lang="en-US" sz="8000" b="1" dirty="0" smtClean="0"/>
              <a:t>. Segmented body allows infinite </a:t>
            </a:r>
            <a:r>
              <a:rPr lang="en-US" sz="8000" b="1" dirty="0" err="1" smtClean="0"/>
              <a:t>possibities</a:t>
            </a:r>
            <a:r>
              <a:rPr lang="en-US" sz="8000" b="1" dirty="0" smtClean="0"/>
              <a:t> for adaptive modifications , lots of fusion of segments into a variety of body forms</a:t>
            </a:r>
            <a:r>
              <a:rPr lang="en-US" sz="8000" b="1" u="sng" dirty="0" smtClean="0">
                <a:solidFill>
                  <a:srgbClr val="FF0000"/>
                </a:solidFill>
              </a:rPr>
              <a:t>:     ( types of </a:t>
            </a:r>
            <a:r>
              <a:rPr lang="en-US" sz="8000" b="1" u="sng" dirty="0" err="1" smtClean="0">
                <a:solidFill>
                  <a:srgbClr val="FF0000"/>
                </a:solidFill>
              </a:rPr>
              <a:t>tagmatization</a:t>
            </a:r>
            <a:r>
              <a:rPr lang="en-US" sz="8000" b="1" u="sng" dirty="0" smtClean="0">
                <a:solidFill>
                  <a:srgbClr val="FF0000"/>
                </a:solidFill>
              </a:rPr>
              <a:t> in arthropods): </a:t>
            </a:r>
            <a:r>
              <a:rPr lang="en-US" sz="8000" b="1" dirty="0" smtClean="0"/>
              <a:t>cephalothorax &amp; </a:t>
            </a:r>
            <a:r>
              <a:rPr lang="en-US" sz="8000" b="1" dirty="0" err="1" smtClean="0"/>
              <a:t>abdoman</a:t>
            </a:r>
            <a:r>
              <a:rPr lang="en-US" sz="8000" b="1" dirty="0" smtClean="0"/>
              <a:t> , head &amp; trunk , head-thorax-</a:t>
            </a:r>
            <a:r>
              <a:rPr lang="en-US" sz="8000" b="1" dirty="0" err="1" smtClean="0"/>
              <a:t>abdoman</a:t>
            </a:r>
            <a:r>
              <a:rPr lang="en-US" sz="8000" b="1" dirty="0" smtClean="0"/>
              <a:t>.</a:t>
            </a:r>
            <a:r>
              <a:rPr lang="en-US" sz="8000" b="1" dirty="0"/>
              <a:t> . And the process and condition of fusion is called </a:t>
            </a:r>
            <a:r>
              <a:rPr lang="en-US" sz="8000" b="1" u="heavy" dirty="0" err="1"/>
              <a:t>Tagmosis</a:t>
            </a:r>
            <a:r>
              <a:rPr lang="en-US" sz="8000" b="1" u="heavy" dirty="0"/>
              <a:t> </a:t>
            </a:r>
            <a:endParaRPr lang="en-US" sz="8000" b="1" dirty="0" smtClean="0"/>
          </a:p>
          <a:p>
            <a:pPr marL="514350" indent="-514350">
              <a:buFont typeface="+mj-lt"/>
              <a:buAutoNum type="arabicPeriod"/>
            </a:pPr>
            <a:r>
              <a:rPr lang="en-US" sz="8000" b="1" dirty="0" smtClean="0"/>
              <a:t>Hard exoskeleton of chitin consists of hardened chitin and protein in several layers  secreted by epidermis  excellent for protection and waterproof. The skeleton contains various folds, flaps and spines, some parts are modified for feeding, respiration, swimming, mating and or sensory organs.</a:t>
            </a:r>
          </a:p>
          <a:p>
            <a:pPr marL="514350" indent="-514350">
              <a:buFont typeface="+mj-lt"/>
              <a:buAutoNum type="arabicPeriod"/>
            </a:pPr>
            <a:r>
              <a:rPr lang="en-US" sz="8000" b="1" dirty="0" smtClean="0"/>
              <a:t>Arthropods generally grow by molting their exoskeletons in process called </a:t>
            </a:r>
            <a:r>
              <a:rPr lang="en-US" sz="8000" b="1" u="sng" dirty="0" err="1" smtClean="0">
                <a:solidFill>
                  <a:srgbClr val="FF0000"/>
                </a:solidFill>
              </a:rPr>
              <a:t>Ecdysis</a:t>
            </a:r>
            <a:r>
              <a:rPr lang="en-US" sz="8000" b="1" u="sng" dirty="0" smtClean="0">
                <a:solidFill>
                  <a:srgbClr val="FF0000"/>
                </a:solidFill>
              </a:rPr>
              <a:t> </a:t>
            </a:r>
            <a:r>
              <a:rPr lang="en-US" sz="8000" b="1" dirty="0" smtClean="0"/>
              <a:t>.</a:t>
            </a:r>
          </a:p>
          <a:p>
            <a:pPr marL="514350" indent="-514350">
              <a:buFont typeface="+mj-lt"/>
              <a:buAutoNum type="arabicPeriod"/>
            </a:pPr>
            <a:r>
              <a:rPr lang="en-US" sz="8000" b="1" dirty="0" smtClean="0"/>
              <a:t>Jointed appendages that give </a:t>
            </a:r>
            <a:r>
              <a:rPr lang="en-US" sz="8000" b="1" dirty="0" err="1" smtClean="0"/>
              <a:t>arthropodas</a:t>
            </a:r>
            <a:r>
              <a:rPr lang="en-US" sz="8000" b="1" dirty="0" smtClean="0"/>
              <a:t> generalized appendages which were modified into many </a:t>
            </a:r>
            <a:r>
              <a:rPr lang="en-US" sz="8000" b="1" dirty="0" err="1" smtClean="0"/>
              <a:t>specilized</a:t>
            </a:r>
            <a:r>
              <a:rPr lang="en-US" sz="8000" b="1" dirty="0" smtClean="0"/>
              <a:t> organs for walking , grasping, and eating.</a:t>
            </a:r>
          </a:p>
          <a:p>
            <a:pPr marL="514350" indent="-514350">
              <a:buFont typeface="+mj-lt"/>
              <a:buAutoNum type="arabicPeriod"/>
            </a:pPr>
            <a:r>
              <a:rPr lang="en-US" sz="8000" b="1" dirty="0" smtClean="0"/>
              <a:t>Cephalization (well developed head) : with many sense organs, antennae and compound eyes are characteristic sense organs of arthropods.</a:t>
            </a:r>
          </a:p>
          <a:p>
            <a:pPr marL="514350" indent="-514350">
              <a:buFont typeface="+mj-lt"/>
              <a:buAutoNum type="arabicPeriod"/>
            </a:pPr>
            <a:r>
              <a:rPr lang="en-US" sz="8000" b="1" dirty="0" smtClean="0"/>
              <a:t>Complex muscular system : layers of muscles around internal organs both striated and smooth muscle fibers muscle bundles to move skeleton.</a:t>
            </a:r>
          </a:p>
          <a:p>
            <a:pPr marL="514350" indent="-514350">
              <a:buFont typeface="+mj-lt"/>
              <a:buAutoNum type="arabicPeriod"/>
            </a:pPr>
            <a:endParaRPr lang="en-US" dirty="0" smtClean="0"/>
          </a:p>
          <a:p>
            <a:pPr marL="0" indent="0">
              <a:buNone/>
            </a:pPr>
            <a:endParaRPr lang="en-US" dirty="0" smtClean="0"/>
          </a:p>
          <a:p>
            <a:pPr marL="514350" indent="-514350">
              <a:buFont typeface="+mj-lt"/>
              <a:buAutoNum type="arabicPeriod"/>
            </a:pPr>
            <a:endParaRPr lang="en-US" b="1" dirty="0" smtClean="0"/>
          </a:p>
          <a:p>
            <a:pPr marL="514350" indent="-514350">
              <a:buFont typeface="+mj-lt"/>
              <a:buAutoNum type="arabicPeriod"/>
            </a:pPr>
            <a:endParaRPr lang="en-US" b="1"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2</a:t>
            </a:fld>
            <a:endParaRPr lang="en-US"/>
          </a:p>
        </p:txBody>
      </p:sp>
    </p:spTree>
    <p:extLst>
      <p:ext uri="{BB962C8B-B14F-4D97-AF65-F5344CB8AC3E}">
        <p14:creationId xmlns:p14="http://schemas.microsoft.com/office/powerpoint/2010/main" val="3827520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 y="228600"/>
            <a:ext cx="8763000" cy="6400800"/>
          </a:xfrm>
        </p:spPr>
        <p:txBody>
          <a:bodyPr>
            <a:normAutofit/>
          </a:bodyPr>
          <a:lstStyle/>
          <a:p>
            <a:r>
              <a:rPr lang="en-US" b="1" u="sng" dirty="0">
                <a:solidFill>
                  <a:srgbClr val="FF0000"/>
                </a:solidFill>
              </a:rPr>
              <a:t>Reproduction </a:t>
            </a:r>
            <a:r>
              <a:rPr lang="en-US" b="1" u="sng" dirty="0"/>
              <a:t>:</a:t>
            </a:r>
            <a:endParaRPr lang="en-US" dirty="0"/>
          </a:p>
          <a:p>
            <a:pPr algn="l"/>
            <a:r>
              <a:rPr lang="en-US" b="1" dirty="0"/>
              <a:t>Spiders reproduce  sexually and fertilization is internal but indirect , in other words the sperm is not inserted into the females body by the males genitals ; male spiders do not produce ready- made </a:t>
            </a:r>
            <a:r>
              <a:rPr lang="en-US" b="1" dirty="0" err="1"/>
              <a:t>spermatophores</a:t>
            </a:r>
            <a:r>
              <a:rPr lang="en-US" b="1" dirty="0"/>
              <a:t> but spin small sperm webs on to which they ejaculate and then transfer the sperm to syringe –like structure on the tips of their </a:t>
            </a:r>
            <a:r>
              <a:rPr lang="en-US" b="1" dirty="0" err="1"/>
              <a:t>pedipalps</a:t>
            </a:r>
            <a:r>
              <a:rPr lang="en-US" b="1" dirty="0"/>
              <a:t> to the female.</a:t>
            </a:r>
          </a:p>
          <a:p>
            <a:r>
              <a:rPr lang="en-US" dirty="0"/>
              <a:t> </a:t>
            </a:r>
          </a:p>
          <a:p>
            <a:endParaRPr lang="en-US"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20</a:t>
            </a:fld>
            <a:endParaRPr lang="en-US"/>
          </a:p>
        </p:txBody>
      </p:sp>
    </p:spTree>
    <p:extLst>
      <p:ext uri="{BB962C8B-B14F-4D97-AF65-F5344CB8AC3E}">
        <p14:creationId xmlns:p14="http://schemas.microsoft.com/office/powerpoint/2010/main" val="5716125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9CF203CC-58D8-4E3F-A3D9-89F386C2F459}" type="slidenum">
              <a:rPr lang="en-US" smtClean="0"/>
              <a:t>21</a:t>
            </a:fld>
            <a:endParaRPr lang="en-US"/>
          </a:p>
        </p:txBody>
      </p:sp>
      <p:pic>
        <p:nvPicPr>
          <p:cNvPr id="3074" name="Picture 2" descr="male_vs_female_spider_body_parts.jpg (360×3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07243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152400"/>
            <a:ext cx="9144000" cy="6705600"/>
          </a:xfrm>
        </p:spPr>
        <p:txBody>
          <a:bodyPr>
            <a:normAutofit/>
          </a:bodyPr>
          <a:lstStyle/>
          <a:p>
            <a:r>
              <a:rPr lang="en-US" b="1" dirty="0"/>
              <a:t>Genus : Ticks</a:t>
            </a:r>
            <a:r>
              <a:rPr lang="ar-SA" b="1" dirty="0"/>
              <a:t> القراد </a:t>
            </a:r>
            <a:r>
              <a:rPr lang="en-US" b="1" dirty="0"/>
              <a:t> ,   Mites </a:t>
            </a:r>
            <a:r>
              <a:rPr lang="ar-SA" b="1" dirty="0"/>
              <a:t>الحلم </a:t>
            </a:r>
            <a:endParaRPr lang="en-US" dirty="0"/>
          </a:p>
          <a:p>
            <a:pPr algn="l"/>
            <a:r>
              <a:rPr lang="en-US" sz="3600" dirty="0">
                <a:solidFill>
                  <a:schemeClr val="tx1"/>
                </a:solidFill>
              </a:rPr>
              <a:t>Ticks, like mites, There are mall </a:t>
            </a:r>
            <a:r>
              <a:rPr lang="en-US" sz="3600" u="sng" dirty="0">
                <a:solidFill>
                  <a:schemeClr val="tx1"/>
                </a:solidFill>
                <a:hlinkClick r:id="rId2" tooltip="Arachnid"/>
              </a:rPr>
              <a:t>arachnids</a:t>
            </a:r>
            <a:r>
              <a:rPr lang="en-US" sz="3600" dirty="0">
                <a:solidFill>
                  <a:schemeClr val="tx1"/>
                </a:solidFill>
              </a:rPr>
              <a:t>,  , have bodies which are divided into two primary sections: the </a:t>
            </a:r>
            <a:r>
              <a:rPr lang="en-US" sz="3600" b="1" dirty="0" smtClean="0">
                <a:solidFill>
                  <a:srgbClr val="00B0F0"/>
                </a:solidFill>
              </a:rPr>
              <a:t>Anterior</a:t>
            </a:r>
            <a:r>
              <a:rPr lang="en-US" sz="3600" dirty="0">
                <a:solidFill>
                  <a:schemeClr val="tx1"/>
                </a:solidFill>
              </a:rPr>
              <a:t> </a:t>
            </a:r>
            <a:r>
              <a:rPr lang="en-US" sz="3600" b="1" u="sng" dirty="0" err="1">
                <a:solidFill>
                  <a:srgbClr val="FF0000"/>
                </a:solidFill>
              </a:rPr>
              <a:t>capitulum</a:t>
            </a:r>
            <a:r>
              <a:rPr lang="en-US" sz="3600" b="1" u="sng" dirty="0">
                <a:solidFill>
                  <a:srgbClr val="FF0000"/>
                </a:solidFill>
              </a:rPr>
              <a:t> </a:t>
            </a:r>
            <a:r>
              <a:rPr lang="en-US" sz="3600" b="1" u="sng" dirty="0" smtClean="0">
                <a:solidFill>
                  <a:srgbClr val="FF0000"/>
                </a:solidFill>
              </a:rPr>
              <a:t> (</a:t>
            </a:r>
            <a:r>
              <a:rPr lang="en-US" sz="3600" b="1" u="sng" dirty="0">
                <a:solidFill>
                  <a:srgbClr val="FF0000"/>
                </a:solidFill>
              </a:rPr>
              <a:t>or </a:t>
            </a:r>
            <a:r>
              <a:rPr lang="en-US" sz="3600" b="1" u="sng" dirty="0" err="1">
                <a:solidFill>
                  <a:srgbClr val="FF0000"/>
                </a:solidFill>
              </a:rPr>
              <a:t>gnathosoma</a:t>
            </a:r>
            <a:r>
              <a:rPr lang="en-US" sz="3600" b="1" u="sng" dirty="0">
                <a:solidFill>
                  <a:srgbClr val="FF0000"/>
                </a:solidFill>
              </a:rPr>
              <a:t>), </a:t>
            </a:r>
            <a:r>
              <a:rPr lang="en-US" sz="3600" dirty="0">
                <a:solidFill>
                  <a:schemeClr val="tx1"/>
                </a:solidFill>
              </a:rPr>
              <a:t>which contains the head and mouthparts; and the </a:t>
            </a:r>
            <a:r>
              <a:rPr lang="en-US" sz="3600" b="1" dirty="0">
                <a:solidFill>
                  <a:srgbClr val="00B0F0"/>
                </a:solidFill>
              </a:rPr>
              <a:t>posterior</a:t>
            </a:r>
            <a:r>
              <a:rPr lang="en-US" sz="3600" dirty="0">
                <a:solidFill>
                  <a:schemeClr val="tx1"/>
                </a:solidFill>
              </a:rPr>
              <a:t> </a:t>
            </a:r>
            <a:r>
              <a:rPr lang="en-US" sz="3600" b="1" u="heavy" dirty="0" err="1">
                <a:solidFill>
                  <a:schemeClr val="tx1"/>
                </a:solidFill>
              </a:rPr>
              <a:t>idiosoma</a:t>
            </a:r>
            <a:r>
              <a:rPr lang="en-US" sz="3600" dirty="0">
                <a:solidFill>
                  <a:schemeClr val="tx1"/>
                </a:solidFill>
              </a:rPr>
              <a:t> which contains the legs, digestive tract, and reproductive organs. Many have a hard, protective covering called a </a:t>
            </a:r>
            <a:r>
              <a:rPr lang="en-US" sz="3600" b="1" u="heavy" dirty="0" err="1">
                <a:solidFill>
                  <a:schemeClr val="tx1"/>
                </a:solidFill>
              </a:rPr>
              <a:t>scutellum</a:t>
            </a:r>
            <a:r>
              <a:rPr lang="en-US" sz="3600" b="1" u="heavy" dirty="0">
                <a:solidFill>
                  <a:schemeClr val="tx1"/>
                </a:solidFill>
              </a:rPr>
              <a:t>.</a:t>
            </a:r>
            <a:endParaRPr lang="en-US" sz="3600" dirty="0">
              <a:solidFill>
                <a:schemeClr val="tx1"/>
              </a:solidFill>
            </a:endParaRPr>
          </a:p>
          <a:p>
            <a:pPr algn="l"/>
            <a:r>
              <a:rPr lang="en-US" sz="3600" dirty="0">
                <a:solidFill>
                  <a:schemeClr val="tx1"/>
                </a:solidFill>
              </a:rPr>
              <a:t> </a:t>
            </a:r>
          </a:p>
          <a:p>
            <a:endParaRPr lang="en-US"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22</a:t>
            </a:fld>
            <a:endParaRPr lang="en-US"/>
          </a:p>
        </p:txBody>
      </p:sp>
    </p:spTree>
    <p:extLst>
      <p:ext uri="{BB962C8B-B14F-4D97-AF65-F5344CB8AC3E}">
        <p14:creationId xmlns:p14="http://schemas.microsoft.com/office/powerpoint/2010/main" val="30179490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9CF203CC-58D8-4E3F-A3D9-89F386C2F459}" type="slidenum">
              <a:rPr lang="en-US" smtClean="0"/>
              <a:t>23</a:t>
            </a:fld>
            <a:endParaRPr lang="en-US"/>
          </a:p>
        </p:txBody>
      </p:sp>
      <p:pic>
        <p:nvPicPr>
          <p:cNvPr id="5" name="عنصر نائب للمحتوى 4" descr="Dorsum_venter.jpg (750×40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8534400" cy="6477795"/>
          </a:xfrm>
          <a:prstGeom prst="rect">
            <a:avLst/>
          </a:prstGeom>
          <a:noFill/>
          <a:ln>
            <a:noFill/>
          </a:ln>
        </p:spPr>
      </p:pic>
    </p:spTree>
    <p:extLst>
      <p:ext uri="{BB962C8B-B14F-4D97-AF65-F5344CB8AC3E}">
        <p14:creationId xmlns:p14="http://schemas.microsoft.com/office/powerpoint/2010/main" val="21264172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9CF203CC-58D8-4E3F-A3D9-89F386C2F459}" type="slidenum">
              <a:rPr lang="en-US" smtClean="0"/>
              <a:t>24</a:t>
            </a:fld>
            <a:endParaRPr lang="en-US"/>
          </a:p>
        </p:txBody>
      </p:sp>
      <p:pic>
        <p:nvPicPr>
          <p:cNvPr id="2050" name="Picture 2" descr="5606e2c81ed11.image.jpg (300×2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533400"/>
            <a:ext cx="7162799"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8421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839200" cy="6400800"/>
          </a:xfrm>
        </p:spPr>
        <p:txBody>
          <a:bodyPr>
            <a:normAutofit fontScale="85000" lnSpcReduction="10000"/>
          </a:bodyPr>
          <a:lstStyle/>
          <a:p>
            <a:r>
              <a:rPr lang="en-US" dirty="0" err="1"/>
              <a:t>Arthropoda</a:t>
            </a:r>
            <a:r>
              <a:rPr lang="en-US" dirty="0"/>
              <a:t> are </a:t>
            </a:r>
            <a:r>
              <a:rPr lang="en-US" dirty="0" err="1"/>
              <a:t>eucoelomate</a:t>
            </a:r>
            <a:r>
              <a:rPr lang="en-US" dirty="0"/>
              <a:t> , Coelom is reduced as </a:t>
            </a:r>
            <a:r>
              <a:rPr lang="en-US" dirty="0" err="1"/>
              <a:t>hemocoel</a:t>
            </a:r>
            <a:r>
              <a:rPr lang="en-US" dirty="0"/>
              <a:t> in body cavity , so it is more important for circulation than movement.</a:t>
            </a:r>
          </a:p>
          <a:p>
            <a:r>
              <a:rPr lang="en-US" dirty="0"/>
              <a:t>Complete digestive system : many feeding appendages to get food into mouth with specialized areas for grinding and sorting food and accessory glands that secrete enzymes.</a:t>
            </a:r>
          </a:p>
          <a:p>
            <a:r>
              <a:rPr lang="en-US" dirty="0"/>
              <a:t>Open circulatory system .</a:t>
            </a:r>
          </a:p>
          <a:p>
            <a:r>
              <a:rPr lang="en-US" dirty="0"/>
              <a:t>Well- developed respiratory system : many different kinds depending on habitat such as : gill, book gills , lung , book lungs or tracheae.</a:t>
            </a:r>
          </a:p>
          <a:p>
            <a:r>
              <a:rPr lang="en-US" dirty="0"/>
              <a:t>Nervous system : similar to annelids in which dorsal brain and double nerve cord with paired ganglia in each segment.</a:t>
            </a:r>
          </a:p>
          <a:p>
            <a:r>
              <a:rPr lang="en-US" dirty="0"/>
              <a:t>Efficient excretory system prevents excessive water loss in land ( green or </a:t>
            </a:r>
            <a:r>
              <a:rPr lang="en-US" dirty="0" err="1"/>
              <a:t>coxal</a:t>
            </a:r>
            <a:r>
              <a:rPr lang="en-US" dirty="0"/>
              <a:t> gland).</a:t>
            </a:r>
          </a:p>
          <a:p>
            <a:r>
              <a:rPr lang="en-US" dirty="0"/>
              <a:t>Most are </a:t>
            </a:r>
            <a:r>
              <a:rPr lang="en-US" dirty="0" err="1"/>
              <a:t>diacious</a:t>
            </a:r>
            <a:r>
              <a:rPr lang="en-US" dirty="0"/>
              <a:t>.</a:t>
            </a:r>
          </a:p>
          <a:p>
            <a:endParaRPr lang="ar-IQ" dirty="0"/>
          </a:p>
        </p:txBody>
      </p:sp>
      <p:sp>
        <p:nvSpPr>
          <p:cNvPr id="4" name="Slide Number Placeholder 3"/>
          <p:cNvSpPr>
            <a:spLocks noGrp="1"/>
          </p:cNvSpPr>
          <p:nvPr>
            <p:ph type="sldNum" sz="quarter" idx="12"/>
          </p:nvPr>
        </p:nvSpPr>
        <p:spPr/>
        <p:txBody>
          <a:bodyPr/>
          <a:lstStyle/>
          <a:p>
            <a:fld id="{9CF203CC-58D8-4E3F-A3D9-89F386C2F459}" type="slidenum">
              <a:rPr lang="en-US" smtClean="0"/>
              <a:t>3</a:t>
            </a:fld>
            <a:endParaRPr lang="en-US"/>
          </a:p>
        </p:txBody>
      </p:sp>
    </p:spTree>
    <p:extLst>
      <p:ext uri="{BB962C8B-B14F-4D97-AF65-F5344CB8AC3E}">
        <p14:creationId xmlns:p14="http://schemas.microsoft.com/office/powerpoint/2010/main" val="254523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1"/>
            <a:ext cx="8001000" cy="457199"/>
          </a:xfrm>
        </p:spPr>
        <p:txBody>
          <a:bodyPr>
            <a:normAutofit fontScale="90000"/>
          </a:bodyPr>
          <a:lstStyle/>
          <a:p>
            <a:r>
              <a:rPr lang="en-US" dirty="0" smtClean="0"/>
              <a:t>Classification </a:t>
            </a:r>
            <a:endParaRPr lang="en-US" dirty="0"/>
          </a:p>
        </p:txBody>
      </p:sp>
      <p:sp>
        <p:nvSpPr>
          <p:cNvPr id="3" name="عنوان فرعي 2"/>
          <p:cNvSpPr>
            <a:spLocks noGrp="1"/>
          </p:cNvSpPr>
          <p:nvPr>
            <p:ph type="subTitle" idx="1"/>
          </p:nvPr>
        </p:nvSpPr>
        <p:spPr>
          <a:xfrm>
            <a:off x="76200" y="914400"/>
            <a:ext cx="8915400" cy="5943600"/>
          </a:xfrm>
        </p:spPr>
        <p:txBody>
          <a:bodyPr>
            <a:normAutofit fontScale="25000" lnSpcReduction="20000"/>
          </a:bodyPr>
          <a:lstStyle/>
          <a:p>
            <a:pPr algn="l"/>
            <a:r>
              <a:rPr lang="en-US" sz="6400" b="1" dirty="0"/>
              <a:t>A </a:t>
            </a:r>
            <a:r>
              <a:rPr lang="en-US" sz="6400" b="1" u="sng" dirty="0"/>
              <a:t>- </a:t>
            </a:r>
            <a:r>
              <a:rPr lang="en-US" sz="6400" b="1" u="sng" dirty="0">
                <a:solidFill>
                  <a:schemeClr val="tx1"/>
                </a:solidFill>
              </a:rPr>
              <a:t>Subphylum </a:t>
            </a:r>
            <a:r>
              <a:rPr lang="en-US" sz="6400" b="1" u="sng" dirty="0" err="1">
                <a:solidFill>
                  <a:schemeClr val="tx1"/>
                </a:solidFill>
              </a:rPr>
              <a:t>Chelicerata</a:t>
            </a:r>
            <a:r>
              <a:rPr lang="en-US" sz="6400" b="1" u="sng" dirty="0">
                <a:solidFill>
                  <a:schemeClr val="tx1"/>
                </a:solidFill>
              </a:rPr>
              <a:t> </a:t>
            </a:r>
            <a:r>
              <a:rPr lang="ar-IQ" sz="6400" b="1" u="sng" dirty="0">
                <a:solidFill>
                  <a:schemeClr val="tx1"/>
                </a:solidFill>
              </a:rPr>
              <a:t>الشعبة الثانوية </a:t>
            </a:r>
            <a:r>
              <a:rPr lang="ar-IQ" sz="6400" b="1" u="sng" dirty="0" err="1">
                <a:solidFill>
                  <a:schemeClr val="tx1"/>
                </a:solidFill>
              </a:rPr>
              <a:t>الكلابيات</a:t>
            </a:r>
            <a:r>
              <a:rPr lang="ar-IQ" sz="6400" b="1" dirty="0">
                <a:solidFill>
                  <a:schemeClr val="tx1"/>
                </a:solidFill>
              </a:rPr>
              <a:t> </a:t>
            </a:r>
            <a:endParaRPr lang="en-US" sz="6400" b="1" dirty="0">
              <a:solidFill>
                <a:schemeClr val="tx1"/>
              </a:solidFill>
            </a:endParaRPr>
          </a:p>
          <a:p>
            <a:pPr algn="l"/>
            <a:r>
              <a:rPr lang="en-US" sz="6400" b="1" dirty="0">
                <a:solidFill>
                  <a:schemeClr val="tx1"/>
                </a:solidFill>
              </a:rPr>
              <a:t>1-Class: </a:t>
            </a:r>
            <a:r>
              <a:rPr lang="en-US" sz="6400" b="1" dirty="0" err="1">
                <a:solidFill>
                  <a:schemeClr val="tx1"/>
                </a:solidFill>
              </a:rPr>
              <a:t>Merostomata</a:t>
            </a:r>
            <a:r>
              <a:rPr lang="en-US" sz="6400" b="1" dirty="0">
                <a:solidFill>
                  <a:schemeClr val="tx1"/>
                </a:solidFill>
              </a:rPr>
              <a:t> (Horseshoe crabs , Eurypterids)</a:t>
            </a:r>
            <a:r>
              <a:rPr lang="ar-SA" sz="6400" b="1" dirty="0">
                <a:solidFill>
                  <a:schemeClr val="tx1"/>
                </a:solidFill>
              </a:rPr>
              <a:t>صنف فخذي الافواه </a:t>
            </a:r>
            <a:endParaRPr lang="en-US" sz="6400" b="1" dirty="0">
              <a:solidFill>
                <a:schemeClr val="tx1"/>
              </a:solidFill>
            </a:endParaRPr>
          </a:p>
          <a:p>
            <a:pPr algn="l"/>
            <a:r>
              <a:rPr lang="en-US" sz="6400" b="1" dirty="0">
                <a:solidFill>
                  <a:schemeClr val="tx1"/>
                </a:solidFill>
              </a:rPr>
              <a:t>2-Class: </a:t>
            </a:r>
            <a:r>
              <a:rPr lang="en-US" sz="6400" b="1" dirty="0" err="1">
                <a:solidFill>
                  <a:schemeClr val="tx1"/>
                </a:solidFill>
              </a:rPr>
              <a:t>Pycnogonida</a:t>
            </a:r>
            <a:r>
              <a:rPr lang="en-US" sz="6400" b="1" dirty="0">
                <a:solidFill>
                  <a:schemeClr val="tx1"/>
                </a:solidFill>
              </a:rPr>
              <a:t> ( Sea Spiders)</a:t>
            </a:r>
            <a:r>
              <a:rPr lang="ar-SA" sz="6400" b="1" dirty="0">
                <a:solidFill>
                  <a:schemeClr val="tx1"/>
                </a:solidFill>
              </a:rPr>
              <a:t>   صنف ملتحم المفاصل       </a:t>
            </a:r>
            <a:r>
              <a:rPr lang="en-US" sz="6400" b="1" dirty="0">
                <a:solidFill>
                  <a:schemeClr val="tx1"/>
                </a:solidFill>
              </a:rPr>
              <a:t>   </a:t>
            </a:r>
            <a:r>
              <a:rPr lang="ar-SA" sz="6400" b="1" dirty="0">
                <a:solidFill>
                  <a:schemeClr val="tx1"/>
                </a:solidFill>
              </a:rPr>
              <a:t>   </a:t>
            </a:r>
            <a:endParaRPr lang="en-US" sz="6400" b="1" dirty="0">
              <a:solidFill>
                <a:schemeClr val="tx1"/>
              </a:solidFill>
            </a:endParaRPr>
          </a:p>
          <a:p>
            <a:pPr algn="l"/>
            <a:r>
              <a:rPr lang="en-US" sz="6400" b="1" dirty="0">
                <a:solidFill>
                  <a:schemeClr val="tx1"/>
                </a:solidFill>
              </a:rPr>
              <a:t>3-Class: </a:t>
            </a:r>
            <a:r>
              <a:rPr lang="en-US" sz="6400" b="1" dirty="0" err="1">
                <a:solidFill>
                  <a:schemeClr val="tx1"/>
                </a:solidFill>
              </a:rPr>
              <a:t>Arachnida</a:t>
            </a:r>
            <a:r>
              <a:rPr lang="en-US" sz="6400" b="1" dirty="0">
                <a:solidFill>
                  <a:schemeClr val="tx1"/>
                </a:solidFill>
              </a:rPr>
              <a:t>( Spiders, Ticks, Mites)  </a:t>
            </a:r>
            <a:r>
              <a:rPr lang="ar-SA" sz="6400" b="1" dirty="0">
                <a:solidFill>
                  <a:schemeClr val="tx1"/>
                </a:solidFill>
              </a:rPr>
              <a:t>   صنف العنكبوتيات </a:t>
            </a:r>
            <a:endParaRPr lang="en-US" sz="6400" b="1" dirty="0">
              <a:solidFill>
                <a:schemeClr val="tx1"/>
              </a:solidFill>
            </a:endParaRPr>
          </a:p>
          <a:p>
            <a:pPr algn="l"/>
            <a:r>
              <a:rPr lang="en-US" sz="6400" b="1" dirty="0">
                <a:solidFill>
                  <a:schemeClr val="tx1"/>
                </a:solidFill>
              </a:rPr>
              <a:t>B-</a:t>
            </a:r>
            <a:r>
              <a:rPr lang="en-US" sz="6400" b="1" dirty="0" err="1">
                <a:solidFill>
                  <a:schemeClr val="tx1"/>
                </a:solidFill>
              </a:rPr>
              <a:t>SubPhylum</a:t>
            </a:r>
            <a:r>
              <a:rPr lang="en-US" sz="6400" b="1" dirty="0">
                <a:solidFill>
                  <a:schemeClr val="tx1"/>
                </a:solidFill>
              </a:rPr>
              <a:t>: </a:t>
            </a:r>
            <a:r>
              <a:rPr lang="en-US" sz="6400" b="1" dirty="0" err="1">
                <a:solidFill>
                  <a:schemeClr val="tx1"/>
                </a:solidFill>
              </a:rPr>
              <a:t>Crustacea</a:t>
            </a:r>
            <a:r>
              <a:rPr lang="en-US" sz="6400" b="1" dirty="0">
                <a:solidFill>
                  <a:schemeClr val="tx1"/>
                </a:solidFill>
              </a:rPr>
              <a:t>               </a:t>
            </a:r>
            <a:r>
              <a:rPr lang="ar-IQ" sz="6400" b="1" dirty="0">
                <a:solidFill>
                  <a:schemeClr val="tx1"/>
                </a:solidFill>
              </a:rPr>
              <a:t>	</a:t>
            </a:r>
            <a:r>
              <a:rPr lang="ar-IQ" sz="6400" b="1" u="sng" dirty="0">
                <a:solidFill>
                  <a:schemeClr val="tx1"/>
                </a:solidFill>
              </a:rPr>
              <a:t>الشعبة الثانوية </a:t>
            </a:r>
            <a:r>
              <a:rPr lang="ar-SA" sz="6400" b="1" dirty="0">
                <a:solidFill>
                  <a:schemeClr val="tx1"/>
                </a:solidFill>
              </a:rPr>
              <a:t>القشريات</a:t>
            </a:r>
            <a:endParaRPr lang="en-US" sz="6400" b="1" dirty="0">
              <a:solidFill>
                <a:schemeClr val="tx1"/>
              </a:solidFill>
            </a:endParaRPr>
          </a:p>
          <a:p>
            <a:pPr algn="l"/>
            <a:r>
              <a:rPr lang="en-US" sz="6400" b="1" dirty="0">
                <a:solidFill>
                  <a:schemeClr val="tx1"/>
                </a:solidFill>
              </a:rPr>
              <a:t>  Class :  Malacostraca          </a:t>
            </a:r>
            <a:r>
              <a:rPr lang="ar-IQ" sz="6400" b="1" dirty="0">
                <a:solidFill>
                  <a:schemeClr val="tx1"/>
                </a:solidFill>
              </a:rPr>
              <a:t> ناعم  الدروع</a:t>
            </a:r>
            <a:endParaRPr lang="en-US" sz="6400" b="1" dirty="0">
              <a:solidFill>
                <a:schemeClr val="tx1"/>
              </a:solidFill>
            </a:endParaRPr>
          </a:p>
          <a:p>
            <a:pPr algn="l"/>
            <a:r>
              <a:rPr lang="en-US" sz="6400" b="1" dirty="0">
                <a:solidFill>
                  <a:schemeClr val="tx1"/>
                </a:solidFill>
              </a:rPr>
              <a:t>Order  : Isopoda – </a:t>
            </a:r>
            <a:r>
              <a:rPr lang="en-US" sz="6400" b="1" dirty="0" err="1">
                <a:solidFill>
                  <a:schemeClr val="tx1"/>
                </a:solidFill>
              </a:rPr>
              <a:t>pillbugs</a:t>
            </a:r>
            <a:r>
              <a:rPr lang="en-US" sz="6400" b="1" dirty="0">
                <a:solidFill>
                  <a:schemeClr val="tx1"/>
                </a:solidFill>
              </a:rPr>
              <a:t>, woodlice </a:t>
            </a:r>
            <a:r>
              <a:rPr lang="ar-IQ" sz="6400" b="1" dirty="0">
                <a:solidFill>
                  <a:schemeClr val="tx1"/>
                </a:solidFill>
              </a:rPr>
              <a:t>متشابهة الاقدام  </a:t>
            </a:r>
            <a:endParaRPr lang="en-US" sz="6400" b="1" dirty="0">
              <a:solidFill>
                <a:schemeClr val="tx1"/>
              </a:solidFill>
            </a:endParaRPr>
          </a:p>
          <a:p>
            <a:pPr algn="l"/>
            <a:r>
              <a:rPr lang="en-US" sz="6400" b="1" dirty="0">
                <a:solidFill>
                  <a:schemeClr val="tx1"/>
                </a:solidFill>
              </a:rPr>
              <a:t>Order : </a:t>
            </a:r>
            <a:r>
              <a:rPr lang="en-US" sz="6400" b="1" dirty="0" err="1">
                <a:solidFill>
                  <a:schemeClr val="tx1"/>
                </a:solidFill>
              </a:rPr>
              <a:t>Amphipoda</a:t>
            </a:r>
            <a:r>
              <a:rPr lang="en-US" sz="6400" b="1" dirty="0">
                <a:solidFill>
                  <a:schemeClr val="tx1"/>
                </a:solidFill>
              </a:rPr>
              <a:t> –</a:t>
            </a:r>
            <a:r>
              <a:rPr lang="en-US" sz="6400" b="1" i="1" dirty="0" err="1">
                <a:solidFill>
                  <a:schemeClr val="tx1"/>
                </a:solidFill>
              </a:rPr>
              <a:t>Gammarus</a:t>
            </a:r>
            <a:r>
              <a:rPr lang="en-US" sz="6400" b="1" i="1" dirty="0">
                <a:solidFill>
                  <a:schemeClr val="tx1"/>
                </a:solidFill>
              </a:rPr>
              <a:t> </a:t>
            </a:r>
            <a:r>
              <a:rPr lang="en-US" sz="6400" b="1" dirty="0">
                <a:solidFill>
                  <a:schemeClr val="tx1"/>
                </a:solidFill>
              </a:rPr>
              <a:t>   (</a:t>
            </a:r>
            <a:r>
              <a:rPr lang="ar-IQ" sz="6400" b="1" dirty="0">
                <a:solidFill>
                  <a:schemeClr val="tx1"/>
                </a:solidFill>
              </a:rPr>
              <a:t>رتبة مزدوجة الاقدام </a:t>
            </a:r>
            <a:r>
              <a:rPr lang="en-US" sz="6400" b="1" dirty="0">
                <a:solidFill>
                  <a:schemeClr val="tx1"/>
                </a:solidFill>
              </a:rPr>
              <a:t> )</a:t>
            </a:r>
          </a:p>
          <a:p>
            <a:pPr algn="l"/>
            <a:r>
              <a:rPr lang="en-US" sz="6400" b="1" dirty="0">
                <a:solidFill>
                  <a:schemeClr val="tx1"/>
                </a:solidFill>
              </a:rPr>
              <a:t>Order : </a:t>
            </a:r>
            <a:r>
              <a:rPr lang="en-US" sz="6400" b="1" dirty="0" err="1">
                <a:solidFill>
                  <a:schemeClr val="tx1"/>
                </a:solidFill>
              </a:rPr>
              <a:t>Decapoda</a:t>
            </a:r>
            <a:r>
              <a:rPr lang="en-US" sz="6400" b="1" dirty="0">
                <a:solidFill>
                  <a:schemeClr val="tx1"/>
                </a:solidFill>
              </a:rPr>
              <a:t> – Crabs , Lobsters , Shrimps ,Hermit crabs.</a:t>
            </a:r>
            <a:r>
              <a:rPr lang="ar-SA" sz="6400" b="1" dirty="0">
                <a:solidFill>
                  <a:schemeClr val="tx1"/>
                </a:solidFill>
              </a:rPr>
              <a:t> رتبة عشرية الاقدام </a:t>
            </a:r>
            <a:endParaRPr lang="en-US" sz="6400" b="1" dirty="0">
              <a:solidFill>
                <a:schemeClr val="tx1"/>
              </a:solidFill>
            </a:endParaRPr>
          </a:p>
          <a:p>
            <a:pPr algn="l"/>
            <a:r>
              <a:rPr lang="en-US" sz="6400" b="1" dirty="0">
                <a:solidFill>
                  <a:schemeClr val="tx1"/>
                </a:solidFill>
              </a:rPr>
              <a:t> Class : </a:t>
            </a:r>
            <a:r>
              <a:rPr lang="en-US" sz="6400" b="1" dirty="0" err="1">
                <a:solidFill>
                  <a:schemeClr val="tx1"/>
                </a:solidFill>
              </a:rPr>
              <a:t>Branchiopoda</a:t>
            </a:r>
            <a:r>
              <a:rPr lang="en-US" sz="6400" b="1" dirty="0">
                <a:solidFill>
                  <a:schemeClr val="tx1"/>
                </a:solidFill>
              </a:rPr>
              <a:t> </a:t>
            </a:r>
            <a:r>
              <a:rPr lang="ar-SA" sz="6400" b="1" dirty="0">
                <a:solidFill>
                  <a:schemeClr val="tx1"/>
                </a:solidFill>
              </a:rPr>
              <a:t>  صنف </a:t>
            </a:r>
            <a:r>
              <a:rPr lang="ar-SA" sz="6400" b="1" dirty="0" err="1">
                <a:solidFill>
                  <a:schemeClr val="tx1"/>
                </a:solidFill>
              </a:rPr>
              <a:t>غلصمي</a:t>
            </a:r>
            <a:r>
              <a:rPr lang="ar-SA" sz="6400" b="1" dirty="0">
                <a:solidFill>
                  <a:schemeClr val="tx1"/>
                </a:solidFill>
              </a:rPr>
              <a:t> الاقدام  </a:t>
            </a:r>
            <a:endParaRPr lang="en-US" sz="6400" b="1" dirty="0">
              <a:solidFill>
                <a:schemeClr val="tx1"/>
              </a:solidFill>
            </a:endParaRPr>
          </a:p>
          <a:p>
            <a:pPr algn="l"/>
            <a:r>
              <a:rPr lang="en-US" sz="6400" b="1" dirty="0">
                <a:solidFill>
                  <a:schemeClr val="tx1"/>
                </a:solidFill>
              </a:rPr>
              <a:t>order : </a:t>
            </a:r>
            <a:r>
              <a:rPr lang="en-US" sz="6400" b="1" dirty="0" err="1">
                <a:solidFill>
                  <a:schemeClr val="tx1"/>
                </a:solidFill>
              </a:rPr>
              <a:t>Anostraca</a:t>
            </a:r>
            <a:r>
              <a:rPr lang="en-US" sz="6400" b="1" dirty="0">
                <a:solidFill>
                  <a:schemeClr val="tx1"/>
                </a:solidFill>
              </a:rPr>
              <a:t> : (fairy shrimp </a:t>
            </a:r>
            <a:r>
              <a:rPr lang="en-US" sz="6400" b="1" i="1" dirty="0">
                <a:solidFill>
                  <a:schemeClr val="tx1"/>
                </a:solidFill>
              </a:rPr>
              <a:t> </a:t>
            </a:r>
            <a:r>
              <a:rPr lang="en-US" sz="6400" b="1" i="1" dirty="0" err="1">
                <a:solidFill>
                  <a:schemeClr val="tx1"/>
                </a:solidFill>
              </a:rPr>
              <a:t>Artemia</a:t>
            </a:r>
            <a:r>
              <a:rPr lang="en-US" sz="6400" b="1" i="1" dirty="0">
                <a:solidFill>
                  <a:schemeClr val="tx1"/>
                </a:solidFill>
              </a:rPr>
              <a:t> </a:t>
            </a:r>
            <a:r>
              <a:rPr lang="en-US" sz="6400" b="1" i="1" dirty="0" err="1">
                <a:solidFill>
                  <a:schemeClr val="tx1"/>
                </a:solidFill>
              </a:rPr>
              <a:t>sp</a:t>
            </a:r>
            <a:r>
              <a:rPr lang="en-US" sz="6400" b="1" dirty="0">
                <a:solidFill>
                  <a:schemeClr val="tx1"/>
                </a:solidFill>
              </a:rPr>
              <a:t> ), </a:t>
            </a:r>
            <a:r>
              <a:rPr lang="ar-IQ" sz="6400" b="1" dirty="0">
                <a:solidFill>
                  <a:schemeClr val="tx1"/>
                </a:solidFill>
              </a:rPr>
              <a:t> رتبة </a:t>
            </a:r>
            <a:r>
              <a:rPr lang="ar-IQ" sz="6400" b="1" dirty="0" err="1">
                <a:solidFill>
                  <a:schemeClr val="tx1"/>
                </a:solidFill>
              </a:rPr>
              <a:t>اللادرعيات</a:t>
            </a:r>
            <a:r>
              <a:rPr lang="ar-IQ" sz="6400" b="1" dirty="0">
                <a:solidFill>
                  <a:schemeClr val="tx1"/>
                </a:solidFill>
              </a:rPr>
              <a:t> </a:t>
            </a:r>
            <a:endParaRPr lang="en-US" sz="6400" b="1" dirty="0">
              <a:solidFill>
                <a:schemeClr val="tx1"/>
              </a:solidFill>
            </a:endParaRPr>
          </a:p>
          <a:p>
            <a:pPr algn="l"/>
            <a:r>
              <a:rPr lang="en-US" sz="6400" b="1" dirty="0">
                <a:solidFill>
                  <a:schemeClr val="tx1"/>
                </a:solidFill>
              </a:rPr>
              <a:t>order : </a:t>
            </a:r>
            <a:r>
              <a:rPr lang="en-US" sz="6400" b="1" dirty="0" err="1">
                <a:solidFill>
                  <a:schemeClr val="tx1"/>
                </a:solidFill>
              </a:rPr>
              <a:t>Cladocera</a:t>
            </a:r>
            <a:r>
              <a:rPr lang="en-US" sz="6400" b="1" dirty="0">
                <a:solidFill>
                  <a:schemeClr val="tx1"/>
                </a:solidFill>
              </a:rPr>
              <a:t> : water fleas (</a:t>
            </a:r>
            <a:r>
              <a:rPr lang="en-US" sz="6400" b="1" i="1" dirty="0" err="1">
                <a:solidFill>
                  <a:schemeClr val="tx1"/>
                </a:solidFill>
              </a:rPr>
              <a:t>Daphina</a:t>
            </a:r>
            <a:r>
              <a:rPr lang="ar-SA" sz="6400" b="1" dirty="0">
                <a:solidFill>
                  <a:schemeClr val="tx1"/>
                </a:solidFill>
              </a:rPr>
              <a:t>رتبة متفرعة </a:t>
            </a:r>
            <a:r>
              <a:rPr lang="ar-SA" sz="6400" b="1" dirty="0" err="1">
                <a:solidFill>
                  <a:schemeClr val="tx1"/>
                </a:solidFill>
              </a:rPr>
              <a:t>اللوامس</a:t>
            </a:r>
            <a:r>
              <a:rPr lang="ar-SA" sz="6400" b="1" dirty="0">
                <a:solidFill>
                  <a:schemeClr val="tx1"/>
                </a:solidFill>
              </a:rPr>
              <a:t> </a:t>
            </a:r>
            <a:r>
              <a:rPr lang="ar-SA" sz="6400" b="1" i="1" dirty="0">
                <a:solidFill>
                  <a:schemeClr val="tx1"/>
                </a:solidFill>
              </a:rPr>
              <a:t> </a:t>
            </a:r>
            <a:endParaRPr lang="en-US" sz="6400" b="1" dirty="0">
              <a:solidFill>
                <a:schemeClr val="tx1"/>
              </a:solidFill>
            </a:endParaRPr>
          </a:p>
          <a:p>
            <a:pPr algn="l"/>
            <a:r>
              <a:rPr lang="en-US" sz="6400" b="1" dirty="0">
                <a:solidFill>
                  <a:schemeClr val="tx1"/>
                </a:solidFill>
              </a:rPr>
              <a:t>Order : </a:t>
            </a:r>
            <a:r>
              <a:rPr lang="en-US" sz="6400" b="1" dirty="0" err="1">
                <a:solidFill>
                  <a:schemeClr val="tx1"/>
                </a:solidFill>
              </a:rPr>
              <a:t>Conchostraca</a:t>
            </a:r>
            <a:r>
              <a:rPr lang="ar-SA" sz="6400" b="1" dirty="0">
                <a:solidFill>
                  <a:schemeClr val="tx1"/>
                </a:solidFill>
              </a:rPr>
              <a:t> رتبة الصدفيات  </a:t>
            </a:r>
            <a:endParaRPr lang="en-US" sz="6400" b="1" dirty="0">
              <a:solidFill>
                <a:schemeClr val="tx1"/>
              </a:solidFill>
            </a:endParaRPr>
          </a:p>
          <a:p>
            <a:pPr algn="l"/>
            <a:r>
              <a:rPr lang="en-US" sz="6400" b="1" dirty="0">
                <a:solidFill>
                  <a:schemeClr val="tx1"/>
                </a:solidFill>
              </a:rPr>
              <a:t>Class  :</a:t>
            </a:r>
            <a:r>
              <a:rPr lang="en-US" sz="6400" b="1" dirty="0" err="1">
                <a:solidFill>
                  <a:schemeClr val="tx1"/>
                </a:solidFill>
              </a:rPr>
              <a:t>Maxillopoda</a:t>
            </a:r>
            <a:r>
              <a:rPr lang="en-US" sz="6400" b="1" dirty="0">
                <a:solidFill>
                  <a:schemeClr val="tx1"/>
                </a:solidFill>
              </a:rPr>
              <a:t>:</a:t>
            </a:r>
          </a:p>
          <a:p>
            <a:pPr algn="l"/>
            <a:r>
              <a:rPr lang="en-US" sz="6400" b="1" dirty="0">
                <a:solidFill>
                  <a:schemeClr val="tx1"/>
                </a:solidFill>
              </a:rPr>
              <a:t>Order :  </a:t>
            </a:r>
            <a:r>
              <a:rPr lang="en-US" sz="6400" b="1" dirty="0" err="1">
                <a:solidFill>
                  <a:schemeClr val="tx1"/>
                </a:solidFill>
              </a:rPr>
              <a:t>Ostracoda</a:t>
            </a:r>
            <a:r>
              <a:rPr lang="en-US" sz="6400" b="1" dirty="0">
                <a:solidFill>
                  <a:schemeClr val="tx1"/>
                </a:solidFill>
              </a:rPr>
              <a:t> </a:t>
            </a:r>
            <a:r>
              <a:rPr lang="en-US" sz="6400" b="1" i="1" dirty="0">
                <a:solidFill>
                  <a:schemeClr val="tx1"/>
                </a:solidFill>
              </a:rPr>
              <a:t>– </a:t>
            </a:r>
            <a:r>
              <a:rPr lang="en-US" sz="6400" b="1" i="1" dirty="0" err="1">
                <a:solidFill>
                  <a:schemeClr val="tx1"/>
                </a:solidFill>
              </a:rPr>
              <a:t>cypris</a:t>
            </a:r>
            <a:r>
              <a:rPr lang="en-US" sz="6400" b="1" dirty="0">
                <a:solidFill>
                  <a:schemeClr val="tx1"/>
                </a:solidFill>
              </a:rPr>
              <a:t> </a:t>
            </a:r>
            <a:r>
              <a:rPr lang="en-US" sz="6400" b="1" dirty="0" err="1">
                <a:solidFill>
                  <a:schemeClr val="tx1"/>
                </a:solidFill>
              </a:rPr>
              <a:t>sp</a:t>
            </a:r>
            <a:r>
              <a:rPr lang="en-US" sz="6400" b="1" dirty="0">
                <a:solidFill>
                  <a:schemeClr val="tx1"/>
                </a:solidFill>
              </a:rPr>
              <a:t> </a:t>
            </a:r>
            <a:r>
              <a:rPr lang="ar-SA" sz="6400" b="1" dirty="0">
                <a:solidFill>
                  <a:schemeClr val="tx1"/>
                </a:solidFill>
              </a:rPr>
              <a:t>الصنف الثانوي </a:t>
            </a:r>
            <a:r>
              <a:rPr lang="ar-SA" sz="6400" b="1" dirty="0" err="1">
                <a:solidFill>
                  <a:schemeClr val="tx1"/>
                </a:solidFill>
              </a:rPr>
              <a:t>الدرعيات</a:t>
            </a:r>
            <a:r>
              <a:rPr lang="ar-SA" sz="6400" b="1" dirty="0">
                <a:solidFill>
                  <a:schemeClr val="tx1"/>
                </a:solidFill>
              </a:rPr>
              <a:t> </a:t>
            </a:r>
            <a:endParaRPr lang="en-US" sz="6400" b="1" dirty="0">
              <a:solidFill>
                <a:schemeClr val="tx1"/>
              </a:solidFill>
            </a:endParaRPr>
          </a:p>
          <a:p>
            <a:pPr algn="l"/>
            <a:r>
              <a:rPr lang="en-US" sz="6400" b="1" dirty="0">
                <a:solidFill>
                  <a:schemeClr val="tx1"/>
                </a:solidFill>
              </a:rPr>
              <a:t>Order :   </a:t>
            </a:r>
            <a:r>
              <a:rPr lang="en-US" sz="6400" b="1" dirty="0" err="1">
                <a:solidFill>
                  <a:schemeClr val="tx1"/>
                </a:solidFill>
              </a:rPr>
              <a:t>Copepoda</a:t>
            </a:r>
            <a:r>
              <a:rPr lang="en-US" sz="6400" b="1" dirty="0">
                <a:solidFill>
                  <a:schemeClr val="tx1"/>
                </a:solidFill>
              </a:rPr>
              <a:t> – </a:t>
            </a:r>
            <a:r>
              <a:rPr lang="en-US" sz="6400" b="1" i="1" dirty="0" err="1">
                <a:solidFill>
                  <a:schemeClr val="tx1"/>
                </a:solidFill>
              </a:rPr>
              <a:t>cyclop</a:t>
            </a:r>
            <a:r>
              <a:rPr lang="en-US" sz="6400" b="1" dirty="0">
                <a:solidFill>
                  <a:schemeClr val="tx1"/>
                </a:solidFill>
              </a:rPr>
              <a:t> </a:t>
            </a:r>
            <a:r>
              <a:rPr lang="en-US" sz="6400" b="1" dirty="0" err="1">
                <a:solidFill>
                  <a:schemeClr val="tx1"/>
                </a:solidFill>
              </a:rPr>
              <a:t>sp</a:t>
            </a:r>
            <a:r>
              <a:rPr lang="ar-SA" sz="6400" b="1" dirty="0">
                <a:solidFill>
                  <a:schemeClr val="tx1"/>
                </a:solidFill>
              </a:rPr>
              <a:t>الصنف الثانوي مجذافي الاقدام </a:t>
            </a:r>
            <a:endParaRPr lang="en-US" sz="6400" b="1" dirty="0">
              <a:solidFill>
                <a:schemeClr val="tx1"/>
              </a:solidFill>
            </a:endParaRPr>
          </a:p>
          <a:p>
            <a:pPr algn="l"/>
            <a:r>
              <a:rPr lang="en-US" sz="6400" b="1" dirty="0">
                <a:solidFill>
                  <a:schemeClr val="tx1"/>
                </a:solidFill>
              </a:rPr>
              <a:t>Order </a:t>
            </a:r>
            <a:r>
              <a:rPr lang="ar-SA" sz="6400" b="1" dirty="0">
                <a:solidFill>
                  <a:schemeClr val="tx1"/>
                </a:solidFill>
              </a:rPr>
              <a:t>:   </a:t>
            </a:r>
            <a:r>
              <a:rPr lang="en-US" sz="6400" b="1" dirty="0">
                <a:solidFill>
                  <a:schemeClr val="tx1"/>
                </a:solidFill>
              </a:rPr>
              <a:t> </a:t>
            </a:r>
            <a:r>
              <a:rPr lang="en-US" sz="6400" b="1" dirty="0" err="1">
                <a:solidFill>
                  <a:schemeClr val="tx1"/>
                </a:solidFill>
              </a:rPr>
              <a:t>Cirripedia</a:t>
            </a:r>
            <a:r>
              <a:rPr lang="en-US" sz="6400" b="1" dirty="0">
                <a:solidFill>
                  <a:schemeClr val="tx1"/>
                </a:solidFill>
              </a:rPr>
              <a:t> – </a:t>
            </a:r>
            <a:r>
              <a:rPr lang="en-US" sz="6400" b="1" i="1" dirty="0" err="1">
                <a:solidFill>
                  <a:schemeClr val="tx1"/>
                </a:solidFill>
              </a:rPr>
              <a:t>Balanus</a:t>
            </a:r>
            <a:r>
              <a:rPr lang="en-US" sz="6400" b="1" i="1" dirty="0">
                <a:solidFill>
                  <a:schemeClr val="tx1"/>
                </a:solidFill>
              </a:rPr>
              <a:t> </a:t>
            </a:r>
            <a:r>
              <a:rPr lang="en-US" sz="6400" b="1" i="1" dirty="0" err="1">
                <a:solidFill>
                  <a:schemeClr val="tx1"/>
                </a:solidFill>
              </a:rPr>
              <a:t>sp</a:t>
            </a:r>
            <a:r>
              <a:rPr lang="en-US" sz="6400" b="1" dirty="0">
                <a:solidFill>
                  <a:schemeClr val="tx1"/>
                </a:solidFill>
              </a:rPr>
              <a:t>  . </a:t>
            </a:r>
            <a:r>
              <a:rPr lang="ar-IQ" sz="6400" b="1" dirty="0">
                <a:solidFill>
                  <a:schemeClr val="tx1"/>
                </a:solidFill>
              </a:rPr>
              <a:t>الصنف الثانوي </a:t>
            </a:r>
            <a:r>
              <a:rPr lang="ar-IQ" sz="6400" b="1" dirty="0" err="1">
                <a:solidFill>
                  <a:schemeClr val="tx1"/>
                </a:solidFill>
              </a:rPr>
              <a:t>ذؤابي</a:t>
            </a:r>
            <a:r>
              <a:rPr lang="ar-IQ" sz="6400" b="1" dirty="0">
                <a:solidFill>
                  <a:schemeClr val="tx1"/>
                </a:solidFill>
              </a:rPr>
              <a:t> الاقدام </a:t>
            </a:r>
            <a:endParaRPr lang="en-US" sz="6400" b="1" dirty="0">
              <a:solidFill>
                <a:schemeClr val="tx1"/>
              </a:solidFill>
            </a:endParaRPr>
          </a:p>
          <a:p>
            <a:pPr algn="l"/>
            <a:r>
              <a:rPr lang="en-US" sz="6400" b="1" u="sng" dirty="0">
                <a:solidFill>
                  <a:schemeClr val="tx1"/>
                </a:solidFill>
              </a:rPr>
              <a:t> C-  </a:t>
            </a:r>
            <a:r>
              <a:rPr lang="en-US" sz="6400" b="1" u="sng" dirty="0" err="1">
                <a:solidFill>
                  <a:schemeClr val="tx1"/>
                </a:solidFill>
              </a:rPr>
              <a:t>SubPhylum</a:t>
            </a:r>
            <a:r>
              <a:rPr lang="en-US" sz="6400" b="1" dirty="0">
                <a:solidFill>
                  <a:schemeClr val="tx1"/>
                </a:solidFill>
              </a:rPr>
              <a:t>: </a:t>
            </a:r>
            <a:r>
              <a:rPr lang="en-US" sz="6400" b="1" dirty="0" err="1">
                <a:solidFill>
                  <a:schemeClr val="tx1"/>
                </a:solidFill>
              </a:rPr>
              <a:t>Uniramia</a:t>
            </a:r>
            <a:r>
              <a:rPr lang="en-US" sz="6400" b="1" dirty="0">
                <a:solidFill>
                  <a:schemeClr val="tx1"/>
                </a:solidFill>
              </a:rPr>
              <a:t>  </a:t>
            </a:r>
          </a:p>
          <a:p>
            <a:pPr algn="l"/>
            <a:r>
              <a:rPr lang="en-US" sz="6400" b="1" dirty="0">
                <a:solidFill>
                  <a:schemeClr val="tx1"/>
                </a:solidFill>
              </a:rPr>
              <a:t>Class : </a:t>
            </a:r>
            <a:r>
              <a:rPr lang="en-US" sz="6400" b="1" dirty="0" err="1">
                <a:solidFill>
                  <a:schemeClr val="tx1"/>
                </a:solidFill>
              </a:rPr>
              <a:t>Chilolpda</a:t>
            </a:r>
            <a:r>
              <a:rPr lang="en-US" sz="6400" b="1" dirty="0">
                <a:solidFill>
                  <a:schemeClr val="tx1"/>
                </a:solidFill>
              </a:rPr>
              <a:t>- Centipedes</a:t>
            </a:r>
            <a:r>
              <a:rPr lang="ar-IQ" sz="6400" b="1" dirty="0">
                <a:solidFill>
                  <a:schemeClr val="tx1"/>
                </a:solidFill>
              </a:rPr>
              <a:t> صنف محيطي الاقدام  </a:t>
            </a:r>
            <a:endParaRPr lang="en-US" sz="6400" b="1" dirty="0">
              <a:solidFill>
                <a:schemeClr val="tx1"/>
              </a:solidFill>
            </a:endParaRPr>
          </a:p>
          <a:p>
            <a:pPr algn="l"/>
            <a:r>
              <a:rPr lang="en-US" sz="6400" b="1" dirty="0">
                <a:solidFill>
                  <a:schemeClr val="tx1"/>
                </a:solidFill>
              </a:rPr>
              <a:t>Class : </a:t>
            </a:r>
            <a:r>
              <a:rPr lang="en-US" sz="6400" b="1" dirty="0" err="1">
                <a:solidFill>
                  <a:schemeClr val="tx1"/>
                </a:solidFill>
              </a:rPr>
              <a:t>Diplopoda</a:t>
            </a:r>
            <a:r>
              <a:rPr lang="en-US" sz="6400" b="1" dirty="0">
                <a:solidFill>
                  <a:schemeClr val="tx1"/>
                </a:solidFill>
              </a:rPr>
              <a:t> –Millipedes    </a:t>
            </a:r>
            <a:r>
              <a:rPr lang="ar-IQ" sz="6400" b="1" dirty="0">
                <a:solidFill>
                  <a:schemeClr val="tx1"/>
                </a:solidFill>
              </a:rPr>
              <a:t> صنف مزدوج الاقدام</a:t>
            </a:r>
            <a:r>
              <a:rPr lang="en-US" sz="6400" b="1" dirty="0">
                <a:solidFill>
                  <a:schemeClr val="tx1"/>
                </a:solidFill>
              </a:rPr>
              <a:t>    </a:t>
            </a:r>
          </a:p>
          <a:p>
            <a:pPr algn="l"/>
            <a:r>
              <a:rPr lang="en-US" sz="6400" b="1" dirty="0">
                <a:solidFill>
                  <a:schemeClr val="tx1"/>
                </a:solidFill>
              </a:rPr>
              <a:t>Class : Insect( </a:t>
            </a:r>
            <a:r>
              <a:rPr lang="en-US" sz="6400" b="1" dirty="0" err="1">
                <a:solidFill>
                  <a:schemeClr val="tx1"/>
                </a:solidFill>
              </a:rPr>
              <a:t>Hexapoda</a:t>
            </a:r>
            <a:r>
              <a:rPr lang="en-US" sz="6400" b="1" dirty="0">
                <a:solidFill>
                  <a:schemeClr val="tx1"/>
                </a:solidFill>
              </a:rPr>
              <a:t> )     </a:t>
            </a:r>
            <a:r>
              <a:rPr lang="ar-IQ" sz="6400" b="1" dirty="0">
                <a:solidFill>
                  <a:schemeClr val="tx1"/>
                </a:solidFill>
              </a:rPr>
              <a:t>صنف الحشرات (سداسي الاقدام)</a:t>
            </a:r>
            <a:endParaRPr lang="en-US" sz="6400" b="1" dirty="0">
              <a:solidFill>
                <a:schemeClr val="tx1"/>
              </a:solidFill>
            </a:endParaRPr>
          </a:p>
          <a:p>
            <a:pPr algn="l"/>
            <a:r>
              <a:rPr lang="en-US" sz="6400" b="1" dirty="0">
                <a:solidFill>
                  <a:schemeClr val="tx1"/>
                </a:solidFill>
              </a:rPr>
              <a:t>-Subclass : </a:t>
            </a:r>
            <a:r>
              <a:rPr lang="en-US" sz="6400" b="1" dirty="0" err="1">
                <a:solidFill>
                  <a:schemeClr val="tx1"/>
                </a:solidFill>
              </a:rPr>
              <a:t>Apterygota</a:t>
            </a:r>
            <a:r>
              <a:rPr lang="en-US" sz="6400" b="1" dirty="0">
                <a:solidFill>
                  <a:schemeClr val="tx1"/>
                </a:solidFill>
              </a:rPr>
              <a:t>- wingless insects</a:t>
            </a:r>
          </a:p>
          <a:p>
            <a:pPr algn="l"/>
            <a:r>
              <a:rPr lang="en-US" sz="6400" b="1" dirty="0">
                <a:solidFill>
                  <a:schemeClr val="tx1"/>
                </a:solidFill>
              </a:rPr>
              <a:t>-Subclass : </a:t>
            </a:r>
            <a:r>
              <a:rPr lang="en-US" sz="6400" b="1" dirty="0" err="1">
                <a:solidFill>
                  <a:schemeClr val="tx1"/>
                </a:solidFill>
              </a:rPr>
              <a:t>Pterygota</a:t>
            </a:r>
            <a:r>
              <a:rPr lang="en-US" sz="6400" b="1" dirty="0">
                <a:solidFill>
                  <a:schemeClr val="tx1"/>
                </a:solidFill>
              </a:rPr>
              <a:t>-  wing insects.</a:t>
            </a:r>
          </a:p>
          <a:p>
            <a:r>
              <a:rPr lang="en-US" dirty="0"/>
              <a:t> </a:t>
            </a:r>
          </a:p>
          <a:p>
            <a:endParaRPr lang="en-US" dirty="0" smtClean="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4</a:t>
            </a:fld>
            <a:endParaRPr lang="en-US"/>
          </a:p>
        </p:txBody>
      </p:sp>
    </p:spTree>
    <p:extLst>
      <p:ext uri="{BB962C8B-B14F-4D97-AF65-F5344CB8AC3E}">
        <p14:creationId xmlns:p14="http://schemas.microsoft.com/office/powerpoint/2010/main" val="2235277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buNone/>
            </a:pPr>
            <a:endParaRPr lang="en-US" dirty="0" smtClean="0"/>
          </a:p>
          <a:p>
            <a:pPr marL="0" indent="0">
              <a:buNone/>
            </a:pPr>
            <a:endParaRPr lang="en-US"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5</a:t>
            </a:fld>
            <a:endParaRPr lang="en-US"/>
          </a:p>
        </p:txBody>
      </p:sp>
      <p:sp>
        <p:nvSpPr>
          <p:cNvPr id="5" name="مستطيل 4"/>
          <p:cNvSpPr/>
          <p:nvPr/>
        </p:nvSpPr>
        <p:spPr>
          <a:xfrm>
            <a:off x="0" y="228600"/>
            <a:ext cx="9144000" cy="6709529"/>
          </a:xfrm>
          <a:prstGeom prst="rect">
            <a:avLst/>
          </a:prstGeom>
        </p:spPr>
        <p:txBody>
          <a:bodyPr wrap="square">
            <a:spAutoFit/>
          </a:bodyPr>
          <a:lstStyle/>
          <a:p>
            <a:pPr algn="ctr"/>
            <a:r>
              <a:rPr lang="en-US" b="1" dirty="0"/>
              <a:t> </a:t>
            </a:r>
            <a:r>
              <a:rPr lang="en-US" sz="2800" b="1" dirty="0">
                <a:solidFill>
                  <a:schemeClr val="accent6">
                    <a:lumMod val="75000"/>
                  </a:schemeClr>
                </a:solidFill>
              </a:rPr>
              <a:t>Subphylum </a:t>
            </a:r>
            <a:r>
              <a:rPr lang="en-US" sz="2800" b="1" dirty="0" err="1">
                <a:solidFill>
                  <a:schemeClr val="accent6">
                    <a:lumMod val="75000"/>
                  </a:schemeClr>
                </a:solidFill>
              </a:rPr>
              <a:t>Chelicerata</a:t>
            </a:r>
            <a:endParaRPr lang="en-US" sz="2800" dirty="0">
              <a:solidFill>
                <a:schemeClr val="accent6">
                  <a:lumMod val="75000"/>
                </a:schemeClr>
              </a:solidFill>
            </a:endParaRPr>
          </a:p>
          <a:p>
            <a:endParaRPr lang="en-US" dirty="0"/>
          </a:p>
          <a:p>
            <a:r>
              <a:rPr lang="en-US" sz="3200" b="1" dirty="0" err="1"/>
              <a:t>Chelicertes</a:t>
            </a:r>
            <a:r>
              <a:rPr lang="en-US" sz="3200" dirty="0"/>
              <a:t> are characterized by the absence of </a:t>
            </a:r>
            <a:r>
              <a:rPr lang="en-US" sz="3200" dirty="0" smtClean="0"/>
              <a:t>antennae </a:t>
            </a:r>
            <a:r>
              <a:rPr lang="en-US" sz="3200" dirty="0"/>
              <a:t>and jaws and the presence of feeding structure </a:t>
            </a:r>
            <a:r>
              <a:rPr lang="en-US" sz="3200" dirty="0">
                <a:solidFill>
                  <a:srgbClr val="FF0000"/>
                </a:solidFill>
              </a:rPr>
              <a:t>(Chelicera</a:t>
            </a:r>
            <a:r>
              <a:rPr lang="en-US" sz="3200" dirty="0" smtClean="0">
                <a:solidFill>
                  <a:srgbClr val="FF0000"/>
                </a:solidFill>
              </a:rPr>
              <a:t>)</a:t>
            </a:r>
            <a:r>
              <a:rPr lang="en-US" sz="3200" dirty="0" smtClean="0"/>
              <a:t>,Which </a:t>
            </a:r>
            <a:r>
              <a:rPr lang="en-US" sz="3200" dirty="0"/>
              <a:t>are modified into pincer-like appendages used mainly for </a:t>
            </a:r>
            <a:r>
              <a:rPr lang="en-US" sz="3200" dirty="0">
                <a:solidFill>
                  <a:srgbClr val="FFC000"/>
                </a:solidFill>
              </a:rPr>
              <a:t>grasping</a:t>
            </a:r>
            <a:r>
              <a:rPr lang="en-US" sz="3200" dirty="0"/>
              <a:t> </a:t>
            </a:r>
            <a:r>
              <a:rPr lang="en-US" sz="3200" dirty="0">
                <a:solidFill>
                  <a:schemeClr val="accent6">
                    <a:lumMod val="75000"/>
                  </a:schemeClr>
                </a:solidFill>
              </a:rPr>
              <a:t>and</a:t>
            </a:r>
            <a:r>
              <a:rPr lang="en-US" sz="3200" dirty="0"/>
              <a:t> </a:t>
            </a:r>
            <a:r>
              <a:rPr lang="en-US" sz="3200" dirty="0">
                <a:solidFill>
                  <a:srgbClr val="FFC000"/>
                </a:solidFill>
              </a:rPr>
              <a:t>fragmenting food</a:t>
            </a:r>
            <a:r>
              <a:rPr lang="en-US" sz="3200" dirty="0"/>
              <a:t>. They include : </a:t>
            </a:r>
            <a:r>
              <a:rPr lang="en-US" sz="3200" b="1" u="sng" dirty="0"/>
              <a:t>Spiders</a:t>
            </a:r>
            <a:r>
              <a:rPr lang="en-US" sz="3200" dirty="0"/>
              <a:t> ,</a:t>
            </a:r>
            <a:r>
              <a:rPr lang="en-US" sz="3200" b="1" u="sng" dirty="0"/>
              <a:t>Scorpions</a:t>
            </a:r>
            <a:r>
              <a:rPr lang="en-US" sz="3200" dirty="0"/>
              <a:t> other </a:t>
            </a:r>
            <a:r>
              <a:rPr lang="en-US" sz="3200" b="1" u="sng" dirty="0"/>
              <a:t>Arachnids(Class </a:t>
            </a:r>
            <a:r>
              <a:rPr lang="en-US" sz="3200" b="1" u="sng" dirty="0" err="1"/>
              <a:t>Arachnida</a:t>
            </a:r>
            <a:r>
              <a:rPr lang="en-US" sz="3200" dirty="0"/>
              <a:t>), horseshoe crabs </a:t>
            </a:r>
            <a:r>
              <a:rPr lang="en-US" sz="3200" b="1" dirty="0"/>
              <a:t>(Class </a:t>
            </a:r>
            <a:r>
              <a:rPr lang="en-US" sz="3200" b="1" dirty="0" err="1"/>
              <a:t>Xiphosura</a:t>
            </a:r>
            <a:r>
              <a:rPr lang="en-US" sz="3200" b="1" dirty="0"/>
              <a:t>)</a:t>
            </a:r>
            <a:r>
              <a:rPr lang="en-US" sz="3200" dirty="0"/>
              <a:t> and the </a:t>
            </a:r>
            <a:r>
              <a:rPr lang="en-US" sz="3200" b="1" dirty="0" err="1"/>
              <a:t>Sae</a:t>
            </a:r>
            <a:r>
              <a:rPr lang="en-US" sz="3200" b="1" dirty="0"/>
              <a:t> Spiders</a:t>
            </a:r>
            <a:r>
              <a:rPr lang="en-US" sz="3200" dirty="0"/>
              <a:t> </a:t>
            </a:r>
            <a:r>
              <a:rPr lang="en-US" sz="3200" b="1" dirty="0"/>
              <a:t>( Class </a:t>
            </a:r>
            <a:r>
              <a:rPr lang="en-US" sz="3200" b="1" dirty="0" err="1"/>
              <a:t>Pycnogonida</a:t>
            </a:r>
            <a:r>
              <a:rPr lang="en-US" sz="3200" b="1" dirty="0"/>
              <a:t>)</a:t>
            </a:r>
            <a:r>
              <a:rPr lang="en-US" sz="3200" dirty="0"/>
              <a:t> as well as the extinct </a:t>
            </a:r>
            <a:r>
              <a:rPr lang="en-US" sz="3200" b="1" u="sng" dirty="0" err="1"/>
              <a:t>gaint</a:t>
            </a:r>
            <a:r>
              <a:rPr lang="en-US" sz="3200" b="1" u="sng" dirty="0"/>
              <a:t> sea scorpions ( Class </a:t>
            </a:r>
            <a:r>
              <a:rPr lang="en-US" sz="3200" b="1" u="sng" dirty="0" err="1"/>
              <a:t>Eurypterida</a:t>
            </a:r>
            <a:r>
              <a:rPr lang="en-US" sz="3200" b="1" u="sng" dirty="0" smtClean="0"/>
              <a:t>)  .   </a:t>
            </a:r>
            <a:r>
              <a:rPr lang="en-US" sz="3200" dirty="0" smtClean="0"/>
              <a:t>Since </a:t>
            </a:r>
            <a:r>
              <a:rPr lang="en-US" sz="3200" dirty="0" err="1"/>
              <a:t>Chelicerates</a:t>
            </a:r>
            <a:r>
              <a:rPr lang="en-US" sz="3200" dirty="0"/>
              <a:t> belong to the </a:t>
            </a:r>
            <a:r>
              <a:rPr lang="en-US" sz="3200" dirty="0" err="1"/>
              <a:t>arthropoda</a:t>
            </a:r>
            <a:r>
              <a:rPr lang="en-US" sz="3200" dirty="0"/>
              <a:t> </a:t>
            </a:r>
            <a:r>
              <a:rPr lang="en-US" sz="3200" dirty="0" smtClean="0"/>
              <a:t>,   </a:t>
            </a:r>
            <a:r>
              <a:rPr lang="en-US" sz="3200" dirty="0"/>
              <a:t>they show characteristics common to all arthropods. </a:t>
            </a:r>
            <a:r>
              <a:rPr lang="en-US" sz="3200" b="1" u="sng" dirty="0">
                <a:solidFill>
                  <a:srgbClr val="FF0000"/>
                </a:solidFill>
              </a:rPr>
              <a:t>They show a segmented body , </a:t>
            </a:r>
            <a:r>
              <a:rPr lang="en-US" sz="3200" b="1" u="sng" dirty="0" err="1">
                <a:solidFill>
                  <a:srgbClr val="FF0000"/>
                </a:solidFill>
              </a:rPr>
              <a:t>Chitinous</a:t>
            </a:r>
            <a:r>
              <a:rPr lang="en-US" sz="3200" b="1" u="sng" dirty="0">
                <a:solidFill>
                  <a:srgbClr val="FF0000"/>
                </a:solidFill>
              </a:rPr>
              <a:t> exoskeleton and jointed legs </a:t>
            </a:r>
            <a:r>
              <a:rPr lang="en-US" sz="3200" b="1" u="sng" dirty="0"/>
              <a:t>.</a:t>
            </a:r>
            <a:endParaRPr lang="en-US" sz="3200" dirty="0"/>
          </a:p>
        </p:txBody>
      </p:sp>
    </p:spTree>
    <p:extLst>
      <p:ext uri="{BB962C8B-B14F-4D97-AF65-F5344CB8AC3E}">
        <p14:creationId xmlns:p14="http://schemas.microsoft.com/office/powerpoint/2010/main" val="2785410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81000" y="457201"/>
            <a:ext cx="8382000" cy="990600"/>
          </a:xfrm>
        </p:spPr>
        <p:txBody>
          <a:bodyPr>
            <a:normAutofit fontScale="90000"/>
          </a:bodyPr>
          <a:lstStyle/>
          <a:p>
            <a:r>
              <a:rPr lang="en-US" dirty="0" smtClean="0">
                <a:solidFill>
                  <a:srgbClr val="FF0000"/>
                </a:solidFill>
              </a:rPr>
              <a:t>What makes </a:t>
            </a:r>
            <a:r>
              <a:rPr lang="en-US" dirty="0" err="1" smtClean="0">
                <a:solidFill>
                  <a:srgbClr val="FF0000"/>
                </a:solidFill>
              </a:rPr>
              <a:t>Chelicerata</a:t>
            </a:r>
            <a:r>
              <a:rPr lang="en-US" dirty="0" smtClean="0">
                <a:solidFill>
                  <a:srgbClr val="FF0000"/>
                </a:solidFill>
              </a:rPr>
              <a:t> different?</a:t>
            </a:r>
            <a:br>
              <a:rPr lang="en-US" dirty="0" smtClean="0">
                <a:solidFill>
                  <a:srgbClr val="FF0000"/>
                </a:solidFill>
              </a:rPr>
            </a:br>
            <a:endParaRPr lang="en-US" dirty="0">
              <a:solidFill>
                <a:srgbClr val="FF0000"/>
              </a:solidFill>
            </a:endParaRPr>
          </a:p>
        </p:txBody>
      </p:sp>
      <p:sp>
        <p:nvSpPr>
          <p:cNvPr id="3" name="عنوان فرعي 2"/>
          <p:cNvSpPr>
            <a:spLocks noGrp="1"/>
          </p:cNvSpPr>
          <p:nvPr>
            <p:ph type="subTitle" idx="1"/>
          </p:nvPr>
        </p:nvSpPr>
        <p:spPr>
          <a:xfrm>
            <a:off x="152400" y="990600"/>
            <a:ext cx="8991600" cy="5562600"/>
          </a:xfrm>
        </p:spPr>
        <p:txBody>
          <a:bodyPr>
            <a:normAutofit fontScale="85000" lnSpcReduction="20000"/>
          </a:bodyPr>
          <a:lstStyle/>
          <a:p>
            <a:pPr algn="l"/>
            <a:r>
              <a:rPr lang="en-US" sz="3800" dirty="0" err="1" smtClean="0">
                <a:solidFill>
                  <a:schemeClr val="tx1"/>
                </a:solidFill>
              </a:rPr>
              <a:t>Tagmatization</a:t>
            </a:r>
            <a:r>
              <a:rPr lang="en-US" sz="3800" dirty="0">
                <a:solidFill>
                  <a:schemeClr val="tx1"/>
                </a:solidFill>
              </a:rPr>
              <a:t>: Cephalothorax (</a:t>
            </a:r>
            <a:r>
              <a:rPr lang="en-US" sz="3800" dirty="0" err="1">
                <a:solidFill>
                  <a:schemeClr val="tx1"/>
                </a:solidFill>
              </a:rPr>
              <a:t>Prosoma</a:t>
            </a:r>
            <a:r>
              <a:rPr lang="en-US" sz="3800" dirty="0">
                <a:solidFill>
                  <a:schemeClr val="tx1"/>
                </a:solidFill>
              </a:rPr>
              <a:t>) and Abdomen (</a:t>
            </a:r>
            <a:r>
              <a:rPr lang="en-US" sz="3800" dirty="0" err="1">
                <a:solidFill>
                  <a:schemeClr val="tx1"/>
                </a:solidFill>
              </a:rPr>
              <a:t>Opisthosoma</a:t>
            </a:r>
            <a:r>
              <a:rPr lang="en-US" sz="3800" dirty="0">
                <a:solidFill>
                  <a:schemeClr val="tx1"/>
                </a:solidFill>
              </a:rPr>
              <a:t>). This is a result of the fusing of the head and thorax region, the abdomen often bears an un-segmented </a:t>
            </a:r>
            <a:r>
              <a:rPr lang="en-US" sz="3800" dirty="0" err="1">
                <a:solidFill>
                  <a:schemeClr val="tx1"/>
                </a:solidFill>
              </a:rPr>
              <a:t>Telson</a:t>
            </a:r>
            <a:r>
              <a:rPr lang="en-US" sz="3800" dirty="0">
                <a:solidFill>
                  <a:schemeClr val="tx1"/>
                </a:solidFill>
              </a:rPr>
              <a:t> .</a:t>
            </a:r>
          </a:p>
          <a:p>
            <a:pPr lvl="0" algn="l"/>
            <a:r>
              <a:rPr lang="en-US" sz="3800" dirty="0" smtClean="0">
                <a:solidFill>
                  <a:schemeClr val="tx1"/>
                </a:solidFill>
              </a:rPr>
              <a:t>1-They </a:t>
            </a:r>
            <a:r>
              <a:rPr lang="en-US" sz="3800" dirty="0">
                <a:solidFill>
                  <a:schemeClr val="tx1"/>
                </a:solidFill>
              </a:rPr>
              <a:t>do not have antenna.</a:t>
            </a:r>
          </a:p>
          <a:p>
            <a:pPr lvl="0" algn="l"/>
            <a:r>
              <a:rPr lang="en-US" sz="3800" dirty="0" smtClean="0">
                <a:solidFill>
                  <a:schemeClr val="tx1"/>
                </a:solidFill>
              </a:rPr>
              <a:t>2-Cephalothorax </a:t>
            </a:r>
            <a:r>
              <a:rPr lang="en-US" sz="3800" dirty="0">
                <a:solidFill>
                  <a:schemeClr val="tx1"/>
                </a:solidFill>
              </a:rPr>
              <a:t>usually bear 6 pairs of appendages: </a:t>
            </a:r>
          </a:p>
          <a:p>
            <a:pPr lvl="0" algn="l"/>
            <a:r>
              <a:rPr lang="en-US" sz="3800" dirty="0" smtClean="0">
                <a:solidFill>
                  <a:srgbClr val="00B050"/>
                </a:solidFill>
              </a:rPr>
              <a:t>A-A </a:t>
            </a:r>
            <a:r>
              <a:rPr lang="en-US" sz="3800" dirty="0">
                <a:solidFill>
                  <a:srgbClr val="00B050"/>
                </a:solidFill>
              </a:rPr>
              <a:t>pair of Chelicera for feeding and grasping</a:t>
            </a:r>
            <a:r>
              <a:rPr lang="en-US" sz="3800" dirty="0">
                <a:solidFill>
                  <a:srgbClr val="FF0000"/>
                </a:solidFill>
              </a:rPr>
              <a:t> .</a:t>
            </a:r>
          </a:p>
          <a:p>
            <a:pPr lvl="0" algn="l"/>
            <a:r>
              <a:rPr lang="en-US" sz="3800" dirty="0" smtClean="0">
                <a:solidFill>
                  <a:srgbClr val="FF0000"/>
                </a:solidFill>
              </a:rPr>
              <a:t>B-A </a:t>
            </a:r>
            <a:r>
              <a:rPr lang="en-US" sz="3800" dirty="0">
                <a:solidFill>
                  <a:srgbClr val="FF0000"/>
                </a:solidFill>
              </a:rPr>
              <a:t>pair of </a:t>
            </a:r>
            <a:r>
              <a:rPr lang="en-US" sz="3800" dirty="0" err="1">
                <a:solidFill>
                  <a:srgbClr val="FF0000"/>
                </a:solidFill>
              </a:rPr>
              <a:t>Pedipalps</a:t>
            </a:r>
            <a:r>
              <a:rPr lang="en-US" sz="3800" dirty="0">
                <a:solidFill>
                  <a:srgbClr val="FF0000"/>
                </a:solidFill>
              </a:rPr>
              <a:t>.</a:t>
            </a:r>
          </a:p>
          <a:p>
            <a:pPr lvl="0" algn="l"/>
            <a:r>
              <a:rPr lang="en-US" sz="3800" dirty="0">
                <a:solidFill>
                  <a:srgbClr val="FF0000"/>
                </a:solidFill>
              </a:rPr>
              <a:t>C-the remaining are four pairs of walking legs </a:t>
            </a:r>
            <a:r>
              <a:rPr lang="en-US" sz="3800" dirty="0">
                <a:solidFill>
                  <a:schemeClr val="tx1"/>
                </a:solidFill>
              </a:rPr>
              <a:t>on the ventral side of the </a:t>
            </a:r>
            <a:r>
              <a:rPr lang="en-US" sz="3800" dirty="0" err="1">
                <a:solidFill>
                  <a:schemeClr val="tx1"/>
                </a:solidFill>
              </a:rPr>
              <a:t>prosoma</a:t>
            </a:r>
            <a:r>
              <a:rPr lang="en-US" sz="3800" dirty="0">
                <a:solidFill>
                  <a:schemeClr val="tx1"/>
                </a:solidFill>
              </a:rPr>
              <a:t>.</a:t>
            </a:r>
          </a:p>
          <a:p>
            <a:pPr lvl="0" algn="l"/>
            <a:r>
              <a:rPr lang="en-US" sz="3800" dirty="0">
                <a:solidFill>
                  <a:schemeClr val="tx1"/>
                </a:solidFill>
              </a:rPr>
              <a:t>Chelicera and </a:t>
            </a:r>
            <a:r>
              <a:rPr lang="en-US" sz="3800" dirty="0" err="1">
                <a:solidFill>
                  <a:schemeClr val="tx1"/>
                </a:solidFill>
              </a:rPr>
              <a:t>pedipalps</a:t>
            </a:r>
            <a:r>
              <a:rPr lang="en-US" sz="3800" dirty="0">
                <a:solidFill>
                  <a:schemeClr val="tx1"/>
                </a:solidFill>
              </a:rPr>
              <a:t> may be modified for </a:t>
            </a:r>
            <a:r>
              <a:rPr lang="en-US" sz="3800" dirty="0" smtClean="0">
                <a:solidFill>
                  <a:srgbClr val="FF0000"/>
                </a:solidFill>
              </a:rPr>
              <a:t>Feeding </a:t>
            </a:r>
            <a:r>
              <a:rPr lang="en-US" sz="3800" dirty="0">
                <a:solidFill>
                  <a:schemeClr val="tx1"/>
                </a:solidFill>
              </a:rPr>
              <a:t>, </a:t>
            </a:r>
            <a:r>
              <a:rPr lang="en-US" sz="3800" dirty="0" smtClean="0">
                <a:solidFill>
                  <a:srgbClr val="FF0000"/>
                </a:solidFill>
              </a:rPr>
              <a:t>Sensing</a:t>
            </a:r>
            <a:r>
              <a:rPr lang="en-US" sz="3800" dirty="0" smtClean="0">
                <a:solidFill>
                  <a:schemeClr val="tx1"/>
                </a:solidFill>
              </a:rPr>
              <a:t> </a:t>
            </a:r>
            <a:r>
              <a:rPr lang="en-US" sz="3800" dirty="0">
                <a:solidFill>
                  <a:schemeClr val="tx1"/>
                </a:solidFill>
              </a:rPr>
              <a:t>, </a:t>
            </a:r>
            <a:r>
              <a:rPr lang="en-US" sz="3800" dirty="0" smtClean="0">
                <a:solidFill>
                  <a:srgbClr val="FF0000"/>
                </a:solidFill>
              </a:rPr>
              <a:t>Defense</a:t>
            </a:r>
            <a:r>
              <a:rPr lang="en-US" sz="3800" dirty="0">
                <a:solidFill>
                  <a:srgbClr val="FF0000"/>
                </a:solidFill>
              </a:rPr>
              <a:t>, </a:t>
            </a:r>
            <a:r>
              <a:rPr lang="en-US" sz="3800" dirty="0" err="1" smtClean="0">
                <a:solidFill>
                  <a:srgbClr val="FF0000"/>
                </a:solidFill>
              </a:rPr>
              <a:t>Reprodction</a:t>
            </a:r>
            <a:r>
              <a:rPr lang="en-US" sz="3800" dirty="0" smtClean="0">
                <a:solidFill>
                  <a:srgbClr val="FF0000"/>
                </a:solidFill>
              </a:rPr>
              <a:t> </a:t>
            </a:r>
            <a:r>
              <a:rPr lang="en-US" sz="3800" dirty="0">
                <a:solidFill>
                  <a:srgbClr val="FF0000"/>
                </a:solidFill>
              </a:rPr>
              <a:t>or </a:t>
            </a:r>
            <a:r>
              <a:rPr lang="en-US" sz="3800" dirty="0" err="1" smtClean="0">
                <a:solidFill>
                  <a:srgbClr val="FF0000"/>
                </a:solidFill>
              </a:rPr>
              <a:t>Lcomotion</a:t>
            </a:r>
            <a:r>
              <a:rPr lang="en-US" sz="3800" dirty="0" smtClean="0">
                <a:solidFill>
                  <a:srgbClr val="FF0000"/>
                </a:solidFill>
              </a:rPr>
              <a:t>  </a:t>
            </a:r>
            <a:r>
              <a:rPr lang="en-US" sz="3800" dirty="0">
                <a:solidFill>
                  <a:schemeClr val="tx1"/>
                </a:solidFill>
              </a:rPr>
              <a:t>.</a:t>
            </a:r>
          </a:p>
          <a:p>
            <a:pPr algn="l"/>
            <a:endParaRPr lang="en-US" sz="3800" dirty="0" smtClean="0">
              <a:solidFill>
                <a:schemeClr val="tx1"/>
              </a:solidFill>
            </a:endParaRPr>
          </a:p>
          <a:p>
            <a:endParaRPr lang="en-US"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6</a:t>
            </a:fld>
            <a:endParaRPr lang="en-US"/>
          </a:p>
        </p:txBody>
      </p:sp>
    </p:spTree>
    <p:extLst>
      <p:ext uri="{BB962C8B-B14F-4D97-AF65-F5344CB8AC3E}">
        <p14:creationId xmlns:p14="http://schemas.microsoft.com/office/powerpoint/2010/main" val="2312359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 y="304801"/>
            <a:ext cx="8991600" cy="533400"/>
          </a:xfrm>
        </p:spPr>
        <p:txBody>
          <a:bodyPr>
            <a:normAutofit/>
          </a:bodyPr>
          <a:lstStyle/>
          <a:p>
            <a:r>
              <a:rPr lang="en-US" sz="2800" dirty="0" smtClean="0">
                <a:solidFill>
                  <a:srgbClr val="FF0000"/>
                </a:solidFill>
              </a:rPr>
              <a:t>Subphylum </a:t>
            </a:r>
            <a:r>
              <a:rPr lang="en-US" sz="2800" dirty="0" err="1" smtClean="0">
                <a:solidFill>
                  <a:srgbClr val="FF0000"/>
                </a:solidFill>
              </a:rPr>
              <a:t>Chelicerata</a:t>
            </a:r>
            <a:r>
              <a:rPr lang="en-US" sz="2800" dirty="0" smtClean="0">
                <a:solidFill>
                  <a:srgbClr val="FF0000"/>
                </a:solidFill>
              </a:rPr>
              <a:t> – Class </a:t>
            </a:r>
            <a:r>
              <a:rPr lang="en-US" sz="2800" dirty="0" err="1" smtClean="0">
                <a:solidFill>
                  <a:srgbClr val="FF0000"/>
                </a:solidFill>
              </a:rPr>
              <a:t>Merostomata</a:t>
            </a:r>
            <a:r>
              <a:rPr lang="en-US" sz="2800" dirty="0" smtClean="0">
                <a:solidFill>
                  <a:srgbClr val="FF0000"/>
                </a:solidFill>
              </a:rPr>
              <a:t> </a:t>
            </a:r>
            <a:endParaRPr lang="en-US" sz="2800" dirty="0">
              <a:solidFill>
                <a:srgbClr val="FF0000"/>
              </a:solidFill>
            </a:endParaRPr>
          </a:p>
        </p:txBody>
      </p:sp>
      <p:sp>
        <p:nvSpPr>
          <p:cNvPr id="3" name="عنوان فرعي 2"/>
          <p:cNvSpPr>
            <a:spLocks noGrp="1"/>
          </p:cNvSpPr>
          <p:nvPr>
            <p:ph type="subTitle" idx="1"/>
          </p:nvPr>
        </p:nvSpPr>
        <p:spPr>
          <a:xfrm>
            <a:off x="0" y="762000"/>
            <a:ext cx="9067800" cy="6019800"/>
          </a:xfrm>
        </p:spPr>
        <p:txBody>
          <a:bodyPr>
            <a:normAutofit fontScale="85000" lnSpcReduction="20000"/>
          </a:bodyPr>
          <a:lstStyle/>
          <a:p>
            <a:pPr algn="l"/>
            <a:r>
              <a:rPr lang="en-US" dirty="0" smtClean="0">
                <a:solidFill>
                  <a:schemeClr val="tx1"/>
                </a:solidFill>
              </a:rPr>
              <a:t>All marine and the </a:t>
            </a:r>
            <a:r>
              <a:rPr lang="en-US" dirty="0" err="1" smtClean="0">
                <a:solidFill>
                  <a:schemeClr val="tx1"/>
                </a:solidFill>
              </a:rPr>
              <a:t>opisthosoma</a:t>
            </a:r>
            <a:r>
              <a:rPr lang="en-US" dirty="0" smtClean="0">
                <a:solidFill>
                  <a:schemeClr val="tx1"/>
                </a:solidFill>
              </a:rPr>
              <a:t> is flattened and contains book gills for respiration</a:t>
            </a:r>
            <a:r>
              <a:rPr lang="en-US" dirty="0" smtClean="0"/>
              <a:t>.</a:t>
            </a:r>
          </a:p>
          <a:p>
            <a:pPr algn="l"/>
            <a:r>
              <a:rPr lang="en-US" dirty="0" smtClean="0">
                <a:solidFill>
                  <a:schemeClr val="tx1"/>
                </a:solidFill>
              </a:rPr>
              <a:t>Example : </a:t>
            </a:r>
            <a:r>
              <a:rPr lang="en-US" b="1" i="1" dirty="0" smtClean="0">
                <a:solidFill>
                  <a:schemeClr val="tx1"/>
                </a:solidFill>
              </a:rPr>
              <a:t>Limulus</a:t>
            </a:r>
            <a:r>
              <a:rPr lang="en-US" dirty="0" smtClean="0">
                <a:solidFill>
                  <a:schemeClr val="tx1"/>
                </a:solidFill>
              </a:rPr>
              <a:t> ,Common name: </a:t>
            </a:r>
            <a:r>
              <a:rPr lang="en-US" b="1" dirty="0" smtClean="0">
                <a:solidFill>
                  <a:schemeClr val="tx1"/>
                </a:solidFill>
              </a:rPr>
              <a:t>king crab, Horseshoe Crab</a:t>
            </a:r>
          </a:p>
          <a:p>
            <a:pPr algn="l"/>
            <a:r>
              <a:rPr lang="en-US" dirty="0" smtClean="0">
                <a:solidFill>
                  <a:schemeClr val="tx1"/>
                </a:solidFill>
              </a:rPr>
              <a:t>The body is covered by a smooth dark exoskeleton and consists of two </a:t>
            </a:r>
            <a:r>
              <a:rPr lang="en-US" dirty="0" err="1" smtClean="0">
                <a:solidFill>
                  <a:schemeClr val="tx1"/>
                </a:solidFill>
              </a:rPr>
              <a:t>tagma</a:t>
            </a:r>
            <a:r>
              <a:rPr lang="en-US" dirty="0" smtClean="0">
                <a:solidFill>
                  <a:schemeClr val="tx1"/>
                </a:solidFill>
              </a:rPr>
              <a:t> and a tail spine; the </a:t>
            </a:r>
            <a:r>
              <a:rPr lang="en-US" b="1" u="sng" dirty="0" err="1" smtClean="0">
                <a:solidFill>
                  <a:schemeClr val="tx1"/>
                </a:solidFill>
              </a:rPr>
              <a:t>prosoma</a:t>
            </a:r>
            <a:r>
              <a:rPr lang="en-US" dirty="0" smtClean="0">
                <a:solidFill>
                  <a:schemeClr val="tx1"/>
                </a:solidFill>
              </a:rPr>
              <a:t> which is a convex carapace horse-shaped </a:t>
            </a:r>
            <a:r>
              <a:rPr lang="en-US" dirty="0" err="1" smtClean="0">
                <a:solidFill>
                  <a:schemeClr val="tx1"/>
                </a:solidFill>
              </a:rPr>
              <a:t>shielde</a:t>
            </a:r>
            <a:r>
              <a:rPr lang="en-US" dirty="0" smtClean="0">
                <a:solidFill>
                  <a:schemeClr val="tx1"/>
                </a:solidFill>
              </a:rPr>
              <a:t>, a middle portion which is the </a:t>
            </a:r>
            <a:r>
              <a:rPr lang="en-US" b="1" dirty="0" err="1" smtClean="0">
                <a:solidFill>
                  <a:schemeClr val="tx1"/>
                </a:solidFill>
              </a:rPr>
              <a:t>Opisthosoma</a:t>
            </a:r>
            <a:r>
              <a:rPr lang="en-US" dirty="0" smtClean="0">
                <a:solidFill>
                  <a:schemeClr val="tx1"/>
                </a:solidFill>
              </a:rPr>
              <a:t> and thin elongated tail called </a:t>
            </a:r>
            <a:r>
              <a:rPr lang="en-US" b="1" u="sng" dirty="0" err="1" smtClean="0">
                <a:solidFill>
                  <a:schemeClr val="tx1"/>
                </a:solidFill>
              </a:rPr>
              <a:t>telson</a:t>
            </a:r>
            <a:r>
              <a:rPr lang="en-US" dirty="0" smtClean="0">
                <a:solidFill>
                  <a:schemeClr val="tx1"/>
                </a:solidFill>
              </a:rPr>
              <a:t> .</a:t>
            </a:r>
          </a:p>
          <a:p>
            <a:pPr algn="l"/>
            <a:r>
              <a:rPr lang="en-US" b="1" dirty="0" smtClean="0">
                <a:solidFill>
                  <a:schemeClr val="tx1"/>
                </a:solidFill>
              </a:rPr>
              <a:t>The </a:t>
            </a:r>
            <a:r>
              <a:rPr lang="en-US" b="1" dirty="0" err="1" smtClean="0">
                <a:solidFill>
                  <a:schemeClr val="tx1"/>
                </a:solidFill>
              </a:rPr>
              <a:t>prosoma</a:t>
            </a:r>
            <a:r>
              <a:rPr lang="en-US" b="1" dirty="0" smtClean="0">
                <a:solidFill>
                  <a:schemeClr val="tx1"/>
                </a:solidFill>
              </a:rPr>
              <a:t> </a:t>
            </a:r>
            <a:r>
              <a:rPr lang="en-US" dirty="0" smtClean="0">
                <a:solidFill>
                  <a:schemeClr val="tx1"/>
                </a:solidFill>
              </a:rPr>
              <a:t>bears </a:t>
            </a:r>
            <a:r>
              <a:rPr lang="en-US" u="sng" dirty="0" smtClean="0">
                <a:solidFill>
                  <a:schemeClr val="tx1"/>
                </a:solidFill>
              </a:rPr>
              <a:t>a pair of simple eyes </a:t>
            </a:r>
            <a:r>
              <a:rPr lang="en-US" dirty="0" smtClean="0">
                <a:solidFill>
                  <a:schemeClr val="tx1"/>
                </a:solidFill>
              </a:rPr>
              <a:t>on the dorsal top and </a:t>
            </a:r>
            <a:r>
              <a:rPr lang="en-US" u="sng" dirty="0" smtClean="0">
                <a:solidFill>
                  <a:schemeClr val="tx1"/>
                </a:solidFill>
              </a:rPr>
              <a:t>pair of compound eyes</a:t>
            </a:r>
            <a:r>
              <a:rPr lang="en-US" dirty="0" smtClean="0">
                <a:solidFill>
                  <a:schemeClr val="tx1"/>
                </a:solidFill>
              </a:rPr>
              <a:t> on the lateral sides of the </a:t>
            </a:r>
            <a:r>
              <a:rPr lang="en-US" u="sng" dirty="0" smtClean="0">
                <a:solidFill>
                  <a:schemeClr val="tx1"/>
                </a:solidFill>
              </a:rPr>
              <a:t>carapace</a:t>
            </a:r>
            <a:r>
              <a:rPr lang="en-US" b="1" dirty="0" smtClean="0">
                <a:solidFill>
                  <a:schemeClr val="tx1"/>
                </a:solidFill>
              </a:rPr>
              <a:t>.</a:t>
            </a:r>
          </a:p>
          <a:p>
            <a:pPr algn="l"/>
            <a:r>
              <a:rPr lang="en-US" dirty="0" smtClean="0">
                <a:solidFill>
                  <a:schemeClr val="tx1"/>
                </a:solidFill>
              </a:rPr>
              <a:t>Six pairs of appendages on the ventral side of the </a:t>
            </a:r>
            <a:r>
              <a:rPr lang="en-US" b="1" dirty="0" err="1" smtClean="0">
                <a:solidFill>
                  <a:srgbClr val="FF0000"/>
                </a:solidFill>
              </a:rPr>
              <a:t>prosoma</a:t>
            </a:r>
            <a:r>
              <a:rPr lang="en-US" b="1" dirty="0" smtClean="0">
                <a:solidFill>
                  <a:schemeClr val="tx1"/>
                </a:solidFill>
              </a:rPr>
              <a:t> , the first one is a pair of small </a:t>
            </a:r>
            <a:r>
              <a:rPr lang="en-US" b="1" dirty="0" smtClean="0">
                <a:solidFill>
                  <a:srgbClr val="FFC000"/>
                </a:solidFill>
              </a:rPr>
              <a:t>chelicera for feeding </a:t>
            </a:r>
            <a:r>
              <a:rPr lang="en-US" b="1" dirty="0" smtClean="0">
                <a:solidFill>
                  <a:schemeClr val="tx1"/>
                </a:solidFill>
              </a:rPr>
              <a:t>, pair of </a:t>
            </a:r>
            <a:r>
              <a:rPr lang="en-US" b="1" dirty="0" err="1">
                <a:solidFill>
                  <a:srgbClr val="FF0000"/>
                </a:solidFill>
              </a:rPr>
              <a:t>pedipalps</a:t>
            </a:r>
            <a:r>
              <a:rPr lang="en-US" b="1" dirty="0" smtClean="0">
                <a:solidFill>
                  <a:schemeClr val="tx1"/>
                </a:solidFill>
              </a:rPr>
              <a:t> then 4 pairs of walking  legs , the </a:t>
            </a:r>
            <a:r>
              <a:rPr lang="en-US" b="1" dirty="0" err="1" smtClean="0">
                <a:solidFill>
                  <a:srgbClr val="FF0000"/>
                </a:solidFill>
              </a:rPr>
              <a:t>pedipalps</a:t>
            </a:r>
            <a:r>
              <a:rPr lang="en-US" dirty="0" smtClean="0">
                <a:solidFill>
                  <a:schemeClr val="tx1"/>
                </a:solidFill>
              </a:rPr>
              <a:t> are modified into walking legs in female and into grasping appendages in male which help the male in mating , all pairs of walking legs bear claws except the last which is modified for cleaning the gills from mud. </a:t>
            </a:r>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7</a:t>
            </a:fld>
            <a:endParaRPr lang="en-US"/>
          </a:p>
        </p:txBody>
      </p:sp>
    </p:spTree>
    <p:extLst>
      <p:ext uri="{BB962C8B-B14F-4D97-AF65-F5344CB8AC3E}">
        <p14:creationId xmlns:p14="http://schemas.microsoft.com/office/powerpoint/2010/main" val="2751632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9CF203CC-58D8-4E3F-A3D9-89F386C2F459}" type="slidenum">
              <a:rPr lang="en-US" smtClean="0"/>
              <a:t>8</a:t>
            </a:fld>
            <a:endParaRPr lang="en-US"/>
          </a:p>
        </p:txBody>
      </p:sp>
      <p:pic>
        <p:nvPicPr>
          <p:cNvPr id="5" name="عنصر نائب للمحتوى 4" descr="Horseshoecrab_bw.GIF (475×417)"/>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0"/>
            <a:ext cx="8686800" cy="6629400"/>
          </a:xfrm>
          <a:prstGeom prst="rect">
            <a:avLst/>
          </a:prstGeom>
          <a:noFill/>
          <a:ln>
            <a:noFill/>
          </a:ln>
        </p:spPr>
      </p:pic>
    </p:spTree>
    <p:extLst>
      <p:ext uri="{BB962C8B-B14F-4D97-AF65-F5344CB8AC3E}">
        <p14:creationId xmlns:p14="http://schemas.microsoft.com/office/powerpoint/2010/main" val="2106920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 y="304800"/>
            <a:ext cx="8915400" cy="6248400"/>
          </a:xfrm>
        </p:spPr>
        <p:txBody>
          <a:bodyPr>
            <a:normAutofit fontScale="85000" lnSpcReduction="20000"/>
          </a:bodyPr>
          <a:lstStyle/>
          <a:p>
            <a:pPr marL="0" indent="0">
              <a:buNone/>
            </a:pPr>
            <a:r>
              <a:rPr lang="en-US" dirty="0" smtClean="0"/>
              <a:t>The </a:t>
            </a:r>
            <a:r>
              <a:rPr lang="en-US" b="1" u="sng" dirty="0" err="1" smtClean="0"/>
              <a:t>opisthosoma</a:t>
            </a:r>
            <a:r>
              <a:rPr lang="en-US" b="1" u="sng" dirty="0" smtClean="0"/>
              <a:t> </a:t>
            </a:r>
            <a:r>
              <a:rPr lang="en-US" dirty="0" smtClean="0"/>
              <a:t>has spines protruded from the outer edge ; it has </a:t>
            </a:r>
            <a:r>
              <a:rPr lang="en-US" b="1" u="sng" dirty="0" smtClean="0"/>
              <a:t>6 pairs </a:t>
            </a:r>
            <a:r>
              <a:rPr lang="en-US" dirty="0" smtClean="0"/>
              <a:t>of appendages , the </a:t>
            </a:r>
            <a:r>
              <a:rPr lang="en-US" b="1" u="sng" dirty="0" smtClean="0"/>
              <a:t>first pair  </a:t>
            </a:r>
            <a:r>
              <a:rPr lang="en-US" dirty="0" smtClean="0"/>
              <a:t>is modified into </a:t>
            </a:r>
            <a:r>
              <a:rPr lang="en-US" b="1" u="sng" dirty="0" smtClean="0"/>
              <a:t>genital operculum </a:t>
            </a:r>
            <a:r>
              <a:rPr lang="en-US" dirty="0" smtClean="0"/>
              <a:t>, and 5 pairs of </a:t>
            </a:r>
            <a:r>
              <a:rPr lang="en-US" b="1" u="sng" dirty="0" smtClean="0"/>
              <a:t>book gills</a:t>
            </a:r>
            <a:r>
              <a:rPr lang="en-US" dirty="0" smtClean="0"/>
              <a:t> , each gill contains leaf-like folds called </a:t>
            </a:r>
            <a:r>
              <a:rPr lang="en-US" b="1" u="sng" dirty="0" smtClean="0"/>
              <a:t>lamellae.</a:t>
            </a:r>
          </a:p>
          <a:p>
            <a:pPr marL="0" indent="0">
              <a:buNone/>
            </a:pPr>
            <a:r>
              <a:rPr lang="en-US" dirty="0" smtClean="0"/>
              <a:t>The last part of the body is the </a:t>
            </a:r>
            <a:r>
              <a:rPr lang="en-US" dirty="0" err="1" smtClean="0"/>
              <a:t>telson</a:t>
            </a:r>
            <a:r>
              <a:rPr lang="en-US" dirty="0" smtClean="0"/>
              <a:t> or caudal spine which is elongated and thin . The anus located under the anterior end of the </a:t>
            </a:r>
            <a:r>
              <a:rPr lang="en-US" dirty="0" err="1" smtClean="0"/>
              <a:t>telson</a:t>
            </a:r>
            <a:r>
              <a:rPr lang="en-US" dirty="0" smtClean="0"/>
              <a:t> . Excretion  is by </a:t>
            </a:r>
            <a:r>
              <a:rPr lang="en-US" b="1" u="sng" dirty="0" err="1" smtClean="0"/>
              <a:t>coxal</a:t>
            </a:r>
            <a:r>
              <a:rPr lang="en-US" b="1" u="sng" dirty="0" smtClean="0"/>
              <a:t> glands .</a:t>
            </a:r>
          </a:p>
          <a:p>
            <a:pPr marL="0" indent="0">
              <a:buNone/>
            </a:pPr>
            <a:r>
              <a:rPr lang="en-US" b="1" i="1" dirty="0" smtClean="0"/>
              <a:t>Limulus</a:t>
            </a:r>
            <a:r>
              <a:rPr lang="en-US" b="1" dirty="0" smtClean="0"/>
              <a:t> </a:t>
            </a:r>
            <a:r>
              <a:rPr lang="en-US" dirty="0" smtClean="0"/>
              <a:t>is marine and swims upside down and found buried in the sand.</a:t>
            </a:r>
          </a:p>
          <a:p>
            <a:pPr marL="0" indent="0">
              <a:buNone/>
            </a:pPr>
            <a:r>
              <a:rPr lang="en-US" dirty="0" smtClean="0"/>
              <a:t> </a:t>
            </a:r>
            <a:r>
              <a:rPr lang="en-US" b="1" u="sng" dirty="0" smtClean="0">
                <a:solidFill>
                  <a:srgbClr val="FF0000"/>
                </a:solidFill>
              </a:rPr>
              <a:t>Feeding</a:t>
            </a:r>
            <a:r>
              <a:rPr lang="en-US" dirty="0" smtClean="0"/>
              <a:t> :Larval horseshoe crabs do not feed . Feeding begins after the first juvenile stage .</a:t>
            </a:r>
            <a:r>
              <a:rPr lang="en-US" dirty="0" err="1" smtClean="0"/>
              <a:t>horsehoe</a:t>
            </a:r>
            <a:r>
              <a:rPr lang="en-US" dirty="0" smtClean="0"/>
              <a:t> crabs do not have jaws , so they use their legs to grasp and crush prey ; they scavenge on almost any food items they find in the sediment , such as mollusks and worms.</a:t>
            </a:r>
          </a:p>
          <a:p>
            <a:pPr marL="0" indent="0">
              <a:buNone/>
            </a:pPr>
            <a:r>
              <a:rPr lang="en-US" b="1" u="sng" dirty="0" smtClean="0">
                <a:solidFill>
                  <a:srgbClr val="FF0000"/>
                </a:solidFill>
              </a:rPr>
              <a:t>Reproduction </a:t>
            </a:r>
            <a:r>
              <a:rPr lang="en-US" dirty="0" smtClean="0"/>
              <a:t>: horseshoe crabs are long –lived and mature later than other invertebrates . Males mature between 9 and 11 years of age and females between 10 and 12 years .</a:t>
            </a:r>
          </a:p>
          <a:p>
            <a:pPr marL="0" indent="0">
              <a:buNone/>
            </a:pPr>
            <a:endParaRPr lang="en-US" dirty="0" smtClean="0"/>
          </a:p>
          <a:p>
            <a:pPr marL="0" indent="0">
              <a:buNone/>
            </a:pPr>
            <a:endParaRPr lang="en-US" b="1" dirty="0"/>
          </a:p>
        </p:txBody>
      </p:sp>
      <p:sp>
        <p:nvSpPr>
          <p:cNvPr id="4" name="عنصر نائب لرقم الشريحة 3"/>
          <p:cNvSpPr>
            <a:spLocks noGrp="1"/>
          </p:cNvSpPr>
          <p:nvPr>
            <p:ph type="sldNum" sz="quarter" idx="12"/>
          </p:nvPr>
        </p:nvSpPr>
        <p:spPr/>
        <p:txBody>
          <a:bodyPr/>
          <a:lstStyle/>
          <a:p>
            <a:fld id="{9CF203CC-58D8-4E3F-A3D9-89F386C2F459}" type="slidenum">
              <a:rPr lang="en-US" smtClean="0"/>
              <a:t>9</a:t>
            </a:fld>
            <a:endParaRPr lang="en-US"/>
          </a:p>
        </p:txBody>
      </p:sp>
    </p:spTree>
    <p:extLst>
      <p:ext uri="{BB962C8B-B14F-4D97-AF65-F5344CB8AC3E}">
        <p14:creationId xmlns:p14="http://schemas.microsoft.com/office/powerpoint/2010/main" val="3574251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3680</TotalTime>
  <Words>1811</Words>
  <Application>Microsoft Office PowerPoint</Application>
  <PresentationFormat>On-screen Show (4:3)</PresentationFormat>
  <Paragraphs>118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نسق Office</vt:lpstr>
      <vt:lpstr>Phylum :Arthropoda  from Latin arthron =joint podus= foot</vt:lpstr>
      <vt:lpstr>General characteristics:</vt:lpstr>
      <vt:lpstr>PowerPoint Presentation</vt:lpstr>
      <vt:lpstr>Classification </vt:lpstr>
      <vt:lpstr>PowerPoint Presentation</vt:lpstr>
      <vt:lpstr>What makes Chelicerata different? </vt:lpstr>
      <vt:lpstr>Subphylum Chelicerata – Class Merostomata </vt:lpstr>
      <vt:lpstr>PowerPoint Presentation</vt:lpstr>
      <vt:lpstr>PowerPoint Presentation</vt:lpstr>
      <vt:lpstr>Class Arachnida  </vt:lpstr>
      <vt:lpstr>Subphylum-:Chelicerata  Class:Arachnida ,  Order Scorpionida ,Genus : Buthus (Scorpion)</vt:lpstr>
      <vt:lpstr>PowerPoint Presentation</vt:lpstr>
      <vt:lpstr>Appendages of cephalothorax:</vt:lpstr>
      <vt:lpstr>PowerPoint Presentation</vt:lpstr>
      <vt:lpstr>PowerPoint Presentation</vt:lpstr>
      <vt:lpstr>Sub phylum :chelicerata , class : arachnida , order : Araneae ( true spiders) Genus Argiope</vt:lpstr>
      <vt:lpstr>PowerPoint Presentation</vt:lpstr>
      <vt:lpstr>PowerPoint Presentation</vt:lpstr>
      <vt:lpstr>Spider venom: </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2o1O</dc:creator>
  <cp:lastModifiedBy>Maher</cp:lastModifiedBy>
  <cp:revision>122</cp:revision>
  <dcterms:created xsi:type="dcterms:W3CDTF">2015-10-10T10:39:29Z</dcterms:created>
  <dcterms:modified xsi:type="dcterms:W3CDTF">2024-11-18T15:00:41Z</dcterms:modified>
</cp:coreProperties>
</file>