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74" r:id="rId4"/>
    <p:sldId id="281" r:id="rId5"/>
    <p:sldId id="257" r:id="rId6"/>
    <p:sldId id="275" r:id="rId7"/>
    <p:sldId id="262" r:id="rId8"/>
    <p:sldId id="263" r:id="rId9"/>
    <p:sldId id="269" r:id="rId10"/>
    <p:sldId id="278" r:id="rId11"/>
    <p:sldId id="264" r:id="rId12"/>
    <p:sldId id="276" r:id="rId13"/>
    <p:sldId id="265" r:id="rId14"/>
    <p:sldId id="270" r:id="rId15"/>
    <p:sldId id="266" r:id="rId16"/>
    <p:sldId id="267" r:id="rId17"/>
    <p:sldId id="261" r:id="rId18"/>
    <p:sldId id="271" r:id="rId19"/>
    <p:sldId id="284" r:id="rId20"/>
    <p:sldId id="279" r:id="rId21"/>
    <p:sldId id="277" r:id="rId22"/>
    <p:sldId id="280" r:id="rId23"/>
    <p:sldId id="260" r:id="rId24"/>
    <p:sldId id="272" r:id="rId25"/>
    <p:sldId id="282" r:id="rId26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C077-8318-4F6D-8D69-5E13B60EA8F8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27134-48B5-409C-82F3-A0E87CCD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27134-48B5-409C-82F3-A0E87CCD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4B2-8722-4977-B3D9-5B64A5C912DE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4F99-BF42-4245-9A0A-90B18AEB24B9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CAD8-3F0E-4659-9475-E20B76144BF1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3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FB5B-D427-4570-946E-0E359BA73BDE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1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2BDF-B589-4DAB-AA9A-1F334B7479DD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5C8C-80A4-47F1-80F2-285727F90AAD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DD87-579D-4198-A183-C48A39F46353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848A-7D95-45FE-ACFE-FE1215C71222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9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40A-ED7F-4750-B149-BBD0B52298AE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2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A950-C64C-4935-90CD-8F77B4C386F5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3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143F-4147-425D-92E0-8DD1AF5CCE91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5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50EC-8698-4CF0-923F-68C3D98D8658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186F-3CD9-462D-ABDF-6B229E79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:Platyhelminthes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4582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Platyhelminthes (GK. Platy ,flat, helminthes, worms).it is commonly known as the flatworms.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77724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t="11111" r="53482" b="26389"/>
          <a:stretch/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399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Excretory system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458200" cy="495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Consist of a series of branched tubules, each of which has a closed inner end with a flame cell.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Flame cell is a cup shaped cell containing a tuft of cilia . The beating of the </a:t>
            </a:r>
            <a:r>
              <a:rPr lang="en-US" dirty="0" err="1" smtClean="0">
                <a:solidFill>
                  <a:schemeClr val="tx1"/>
                </a:solidFill>
              </a:rPr>
              <a:t>ciliary</a:t>
            </a:r>
            <a:r>
              <a:rPr lang="en-US" dirty="0" smtClean="0">
                <a:solidFill>
                  <a:schemeClr val="tx1"/>
                </a:solidFill>
              </a:rPr>
              <a:t> tuft is like the candle flame , from which is derives its name. the tubules open on to the body surface.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04800" y="440645"/>
            <a:ext cx="7772400" cy="930956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Excretory system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r="48128" b="25000"/>
          <a:stretch/>
        </p:blipFill>
        <p:spPr bwMode="auto">
          <a:xfrm>
            <a:off x="152400" y="17526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9248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Nerve system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610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With one pair of cords, the cords have cross connections, the cords are organized in to an anterior brain consist of two ganglion fuse to form inverted </a:t>
            </a:r>
            <a:r>
              <a:rPr lang="en-US" dirty="0" smtClean="0">
                <a:solidFill>
                  <a:srgbClr val="FF0000"/>
                </a:solidFill>
              </a:rPr>
              <a:t>V shape. </a:t>
            </a:r>
            <a:r>
              <a:rPr lang="en-US" dirty="0" smtClean="0">
                <a:solidFill>
                  <a:schemeClr val="tx1"/>
                </a:solidFill>
              </a:rPr>
              <a:t>One pair of eyes is present.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Respiration</a:t>
            </a:r>
            <a:r>
              <a:rPr lang="en-US" dirty="0" smtClean="0">
                <a:solidFill>
                  <a:schemeClr val="tx1"/>
                </a:solidFill>
              </a:rPr>
              <a:t> through the body wall.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Circulatory system </a:t>
            </a:r>
            <a:r>
              <a:rPr lang="en-US" dirty="0" smtClean="0">
                <a:solidFill>
                  <a:schemeClr val="tx1"/>
                </a:solidFill>
              </a:rPr>
              <a:t>is absent 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7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r="66311" b="60516"/>
          <a:stretch/>
        </p:blipFill>
        <p:spPr bwMode="auto">
          <a:xfrm>
            <a:off x="152400" y="304800"/>
            <a:ext cx="88392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Reproductive system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8991600" cy="579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vast majority as flat worms are hermaphroditic except some species which are </a:t>
            </a:r>
            <a:r>
              <a:rPr lang="en-US" sz="2000" dirty="0" err="1" smtClean="0">
                <a:solidFill>
                  <a:srgbClr val="FF0000"/>
                </a:solidFill>
              </a:rPr>
              <a:t>Dioecious</a:t>
            </a:r>
            <a:r>
              <a:rPr lang="en-US" sz="2000" dirty="0" smtClean="0"/>
              <a:t>. 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The male part </a:t>
            </a:r>
            <a:r>
              <a:rPr lang="en-US" sz="2000" dirty="0" smtClean="0"/>
              <a:t>of the system consist of testes each leading to the sperm  ducts , sperm ducts widen into tubular ( seminal vesicle) which is used for sperm storage, and finally the pairs ( </a:t>
            </a:r>
            <a:r>
              <a:rPr lang="en-US" sz="2000" dirty="0" err="1" smtClean="0"/>
              <a:t>copulatory</a:t>
            </a:r>
            <a:r>
              <a:rPr lang="en-US" sz="2000" dirty="0" smtClean="0"/>
              <a:t> organ). The </a:t>
            </a:r>
            <a:r>
              <a:rPr lang="en-US" sz="2000" dirty="0" err="1" smtClean="0"/>
              <a:t>peins</a:t>
            </a:r>
            <a:r>
              <a:rPr lang="en-US" sz="2000" dirty="0" smtClean="0"/>
              <a:t> receives secretions from prostate gland.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Female part </a:t>
            </a:r>
            <a:r>
              <a:rPr lang="en-US" sz="2000" dirty="0" smtClean="0"/>
              <a:t>consists of vagina which specialized as a </a:t>
            </a:r>
            <a:r>
              <a:rPr lang="en-US" sz="2000" dirty="0" err="1" smtClean="0"/>
              <a:t>gonopore</a:t>
            </a:r>
            <a:r>
              <a:rPr lang="en-US" sz="2000" dirty="0" smtClean="0"/>
              <a:t>  ,  </a:t>
            </a:r>
            <a:r>
              <a:rPr lang="en-US" sz="2000" dirty="0" err="1" smtClean="0"/>
              <a:t>copulatory</a:t>
            </a:r>
            <a:r>
              <a:rPr lang="en-US" sz="2000" dirty="0" smtClean="0"/>
              <a:t> </a:t>
            </a:r>
            <a:r>
              <a:rPr lang="en-US" sz="2000" dirty="0" err="1" smtClean="0"/>
              <a:t>barsa</a:t>
            </a:r>
            <a:r>
              <a:rPr lang="en-US" sz="2000" dirty="0" smtClean="0"/>
              <a:t>, ( seminal receptacle) which is used for short  and long  term storage. Paired ovaries produces eggs and transports them out via an oviduct to the </a:t>
            </a:r>
            <a:r>
              <a:rPr lang="en-US" sz="2000" dirty="0" err="1" smtClean="0"/>
              <a:t>gonopore</a:t>
            </a:r>
            <a:r>
              <a:rPr lang="en-US" sz="2000" dirty="0" smtClean="0"/>
              <a:t>, and finally paired of yolk gland (</a:t>
            </a:r>
            <a:r>
              <a:rPr lang="en-US" sz="2000" dirty="0" err="1" smtClean="0"/>
              <a:t>vitellarium</a:t>
            </a:r>
            <a:r>
              <a:rPr lang="en-US" sz="2000" dirty="0" smtClean="0"/>
              <a:t>) for production of yolk filled nurse cells. </a:t>
            </a:r>
          </a:p>
          <a:p>
            <a:pPr algn="l"/>
            <a:r>
              <a:rPr lang="en-US" sz="2000" dirty="0" smtClean="0"/>
              <a:t>Reproduction by way of copulation the fertilization is internal ( cross fertilization) not </a:t>
            </a:r>
            <a:r>
              <a:rPr lang="en-US" sz="2000" dirty="0"/>
              <a:t>self fertilize. </a:t>
            </a:r>
            <a:endParaRPr lang="en-US" sz="2000" dirty="0" smtClean="0"/>
          </a:p>
          <a:p>
            <a:pPr algn="l"/>
            <a:r>
              <a:rPr lang="en-US" sz="2000" dirty="0" smtClean="0"/>
              <a:t>They </a:t>
            </a:r>
            <a:r>
              <a:rPr lang="en-US" sz="2000" dirty="0"/>
              <a:t>can also reproduce asexually by binary fission</a:t>
            </a:r>
            <a:r>
              <a:rPr lang="en-US" sz="2000" dirty="0" smtClean="0"/>
              <a:t> .</a:t>
            </a:r>
          </a:p>
          <a:p>
            <a:r>
              <a:rPr lang="en-US" sz="2000" i="1" dirty="0" err="1">
                <a:solidFill>
                  <a:srgbClr val="FF0000"/>
                </a:solidFill>
              </a:rPr>
              <a:t>Planaria</a:t>
            </a:r>
            <a:r>
              <a:rPr lang="en-US" sz="2000" dirty="0"/>
              <a:t> can be cut into pieces, and each piece can regenerate into a complete </a:t>
            </a:r>
            <a:r>
              <a:rPr lang="en-US" sz="2000" dirty="0" smtClean="0"/>
              <a:t>organism.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Reproductive system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31730" b="4762"/>
          <a:stretch/>
        </p:blipFill>
        <p:spPr bwMode="auto">
          <a:xfrm>
            <a:off x="381000" y="1371600"/>
            <a:ext cx="82295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Cestoda</a:t>
            </a:r>
            <a:r>
              <a:rPr lang="en-US" dirty="0" smtClean="0">
                <a:solidFill>
                  <a:srgbClr val="FF0000"/>
                </a:solidFill>
              </a:rPr>
              <a:t> (tapeworms)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5181600"/>
          </a:xfrm>
        </p:spPr>
        <p:txBody>
          <a:bodyPr/>
          <a:lstStyle/>
          <a:p>
            <a:r>
              <a:rPr lang="en-US" dirty="0" smtClean="0"/>
              <a:t>Tapeworms, have a </a:t>
            </a:r>
            <a:r>
              <a:rPr lang="en-US" dirty="0" err="1" smtClean="0"/>
              <a:t>scolex</a:t>
            </a:r>
            <a:r>
              <a:rPr lang="en-US" dirty="0" smtClean="0"/>
              <a:t> with hooks and suckers for attachment , neck , and a chain of </a:t>
            </a:r>
            <a:r>
              <a:rPr lang="en-US" dirty="0" err="1" smtClean="0"/>
              <a:t>proglottids</a:t>
            </a:r>
            <a:r>
              <a:rPr lang="en-US" dirty="0" smtClean="0"/>
              <a:t> budded off from the neck region.</a:t>
            </a:r>
          </a:p>
          <a:p>
            <a:r>
              <a:rPr lang="en-US" dirty="0" smtClean="0"/>
              <a:t>Cut is absent. All  parasitic.</a:t>
            </a:r>
          </a:p>
          <a:p>
            <a:r>
              <a:rPr lang="en-US" dirty="0" smtClean="0"/>
              <a:t>Life cycle is indirect , involves a larval stages they need one or more intermediate host in their life cycle.</a:t>
            </a:r>
          </a:p>
          <a:p>
            <a:r>
              <a:rPr lang="en-US" dirty="0" smtClean="0"/>
              <a:t>They are hermaphroditic worms, and all internal parasites.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" t="11111" r="62518" b="61508"/>
          <a:stretch/>
        </p:blipFill>
        <p:spPr bwMode="auto">
          <a:xfrm>
            <a:off x="-7620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038600" y="20782"/>
            <a:ext cx="4343400" cy="58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Class </a:t>
            </a:r>
            <a:r>
              <a:rPr lang="en-US" sz="2800" b="1" dirty="0" err="1">
                <a:solidFill>
                  <a:srgbClr val="FF0000"/>
                </a:solidFill>
              </a:rPr>
              <a:t>Cestoda</a:t>
            </a:r>
            <a:r>
              <a:rPr lang="en-US" sz="2800" b="1" dirty="0">
                <a:solidFill>
                  <a:srgbClr val="FF0000"/>
                </a:solidFill>
              </a:rPr>
              <a:t> (tapeworms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endParaRPr lang="en-US" sz="20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8153400" cy="990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cycle </a:t>
            </a:r>
            <a:r>
              <a:rPr lang="en-US" i="1" dirty="0" err="1" smtClean="0">
                <a:solidFill>
                  <a:srgbClr val="FF0000"/>
                </a:solidFill>
              </a:rPr>
              <a:t>Taenia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saginata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r="55856" b="27746"/>
          <a:stretch/>
        </p:blipFill>
        <p:spPr bwMode="auto">
          <a:xfrm>
            <a:off x="152400" y="1357746"/>
            <a:ext cx="8763000" cy="55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main characters are 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Bilaterally symmetrical animals, acoelomate in which the space between the surface layer and the internal organs fills with the parenchyma.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Dorsoventrally</a:t>
            </a:r>
            <a:r>
              <a:rPr lang="en-US" sz="2400" dirty="0" smtClean="0">
                <a:solidFill>
                  <a:schemeClr val="tx1"/>
                </a:solidFill>
              </a:rPr>
              <a:t> flattened, vary in size from microscopic (free living)species to about 15 m long (tape worms).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With blind digestive system in which the mouth is only opening , lack anus , respiratory and circulatory systems.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Excretory system well organized and ends with flame cell . respiration through the body wall.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Nerve system with a brain in the </a:t>
            </a:r>
            <a:r>
              <a:rPr lang="en-US" sz="2400" dirty="0" err="1" smtClean="0">
                <a:solidFill>
                  <a:schemeClr val="tx1"/>
                </a:solidFill>
              </a:rPr>
              <a:t>Scolex</a:t>
            </a:r>
            <a:r>
              <a:rPr lang="en-US" sz="2400" dirty="0" smtClean="0">
                <a:solidFill>
                  <a:schemeClr val="tx1"/>
                </a:solidFill>
              </a:rPr>
              <a:t> and pair of cords connected by cross connection(ladder like).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 majority are Hermaphroditic , few are </a:t>
            </a:r>
            <a:r>
              <a:rPr lang="en-US" sz="2400" dirty="0" err="1" smtClean="0">
                <a:solidFill>
                  <a:schemeClr val="tx1"/>
                </a:solidFill>
              </a:rPr>
              <a:t>Dioecious</a:t>
            </a:r>
            <a:r>
              <a:rPr lang="en-US" sz="2400" dirty="0" smtClean="0">
                <a:solidFill>
                  <a:schemeClr val="tx1"/>
                </a:solidFill>
              </a:rPr>
              <a:t> , reproduce sexually , and some species able to reproduce asexually such as </a:t>
            </a:r>
            <a:r>
              <a:rPr lang="en-US" sz="2400" b="1" dirty="0" err="1" smtClean="0">
                <a:solidFill>
                  <a:srgbClr val="0070C0"/>
                </a:solidFill>
              </a:rPr>
              <a:t>Turbellarians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They are  triploblastic ( Ectoderm 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Mesoderm ,Endoderm 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Some species occur in all major habitats (marine, freshwater, land), including  many as parasites of other animals some forms are free living .</a:t>
            </a:r>
          </a:p>
          <a:p>
            <a:pPr marL="514350" indent="-514350" algn="l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/>
          <a:lstStyle/>
          <a:p>
            <a:r>
              <a:rPr lang="en-US" b="1" i="1" dirty="0" err="1">
                <a:solidFill>
                  <a:srgbClr val="002060"/>
                </a:solidFill>
              </a:rPr>
              <a:t>Echinococcus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granulosus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61960" b="37897"/>
          <a:stretch/>
        </p:blipFill>
        <p:spPr bwMode="auto">
          <a:xfrm>
            <a:off x="1" y="1286987"/>
            <a:ext cx="2819400" cy="5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18017" r="44154" b="43644"/>
          <a:stretch/>
        </p:blipFill>
        <p:spPr bwMode="auto">
          <a:xfrm rot="5400000">
            <a:off x="4758294" y="2548496"/>
            <a:ext cx="5494814" cy="297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11079" r="63470" b="59754"/>
          <a:stretch/>
        </p:blipFill>
        <p:spPr bwMode="auto">
          <a:xfrm rot="16200000">
            <a:off x="1582884" y="2428006"/>
            <a:ext cx="5521034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39985" b="6250"/>
          <a:stretch/>
        </p:blipFill>
        <p:spPr bwMode="auto">
          <a:xfrm>
            <a:off x="76200" y="914400"/>
            <a:ext cx="906780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95400" y="20782"/>
            <a:ext cx="5562600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Life cycle of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Echinococcus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granulosus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838201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2060"/>
                </a:solidFill>
              </a:rPr>
              <a:t>Life cycle of </a:t>
            </a:r>
            <a:r>
              <a:rPr lang="en-US" sz="3600" b="1" i="1" dirty="0" err="1">
                <a:solidFill>
                  <a:srgbClr val="002060"/>
                </a:solidFill>
              </a:rPr>
              <a:t>Echinococcus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granulosus</a:t>
            </a:r>
            <a:r>
              <a:rPr lang="en-US" b="1" i="1" dirty="0">
                <a:solidFill>
                  <a:srgbClr val="002060"/>
                </a:solidFill>
              </a:rPr>
              <a:t/>
            </a:r>
            <a:br>
              <a:rPr lang="en-US" b="1" i="1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r="53148" b="30755"/>
          <a:stretch/>
        </p:blipFill>
        <p:spPr bwMode="auto">
          <a:xfrm>
            <a:off x="0" y="838200"/>
            <a:ext cx="9067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924800" cy="9905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2- Class </a:t>
            </a:r>
            <a:r>
              <a:rPr lang="en-US" dirty="0" err="1" smtClean="0">
                <a:solidFill>
                  <a:srgbClr val="FF0000"/>
                </a:solidFill>
              </a:rPr>
              <a:t>Trematoda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/>
              <a:t>flukes 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Consist the flukes, which are either internal or external parasites.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They have a forked digestive tract.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They have one or more suckers for attachment to the host.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Life cycle indirect with one or more different host and a number developmental stages such as (</a:t>
            </a:r>
            <a:r>
              <a:rPr lang="en-US" i="1" dirty="0" err="1" smtClean="0">
                <a:solidFill>
                  <a:srgbClr val="FF0000"/>
                </a:solidFill>
              </a:rPr>
              <a:t>Schistosoma</a:t>
            </a:r>
            <a:r>
              <a:rPr lang="en-US" dirty="0" smtClean="0"/>
              <a:t>) or direct life cycle.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Hermaphroditic species , the reproductive system is adapted for copulation , except some species such as </a:t>
            </a:r>
            <a:r>
              <a:rPr lang="en-US" i="1" dirty="0" err="1" smtClean="0">
                <a:solidFill>
                  <a:srgbClr val="FF0000"/>
                </a:solidFill>
              </a:rPr>
              <a:t>Schistosoma</a:t>
            </a:r>
            <a:r>
              <a:rPr lang="en-US" i="1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Life cycle </a:t>
            </a:r>
            <a:r>
              <a:rPr lang="en-US" i="1" dirty="0" err="1" smtClean="0">
                <a:solidFill>
                  <a:srgbClr val="FF0000"/>
                </a:solidFill>
              </a:rPr>
              <a:t>Schistosoma</a:t>
            </a:r>
            <a:r>
              <a:rPr lang="en-US" i="1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sp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r="52130" b="26042"/>
          <a:stretch/>
        </p:blipFill>
        <p:spPr bwMode="auto">
          <a:xfrm>
            <a:off x="152400" y="990600"/>
            <a:ext cx="8915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Life cycle </a:t>
            </a:r>
            <a:r>
              <a:rPr lang="en-US" b="1" i="1" dirty="0" smtClean="0"/>
              <a:t>of </a:t>
            </a:r>
            <a:r>
              <a:rPr lang="en-US" b="1" i="1" dirty="0" err="1" smtClean="0"/>
              <a:t>Fasciola</a:t>
            </a:r>
            <a:r>
              <a:rPr lang="en-US" b="1" i="1" dirty="0" smtClean="0"/>
              <a:t> </a:t>
            </a:r>
            <a:r>
              <a:rPr lang="en-US" b="1" i="1" dirty="0" err="1" smtClean="0"/>
              <a:t>hepaticum</a:t>
            </a:r>
            <a:r>
              <a:rPr lang="en-US" b="1" i="1" dirty="0" smtClean="0"/>
              <a:t> </a:t>
            </a:r>
            <a:r>
              <a:rPr lang="en-US" b="1" dirty="0" smtClean="0"/>
              <a:t>(sheep liver fluke)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51809" b="29563"/>
          <a:stretch/>
        </p:blipFill>
        <p:spPr bwMode="auto">
          <a:xfrm>
            <a:off x="381000" y="12954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26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Classification of </a:t>
            </a:r>
            <a:r>
              <a:rPr lang="en-US" dirty="0">
                <a:solidFill>
                  <a:srgbClr val="FF0000"/>
                </a:solidFill>
              </a:rPr>
              <a:t>Platyhelminthes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" t="11310" r="67204" b="54960"/>
          <a:stretch/>
        </p:blipFill>
        <p:spPr bwMode="auto">
          <a:xfrm>
            <a:off x="152400" y="914400"/>
            <a:ext cx="876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7200" y="6019800"/>
            <a:ext cx="845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" y="685800"/>
            <a:ext cx="8991600" cy="5867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Divided </a:t>
            </a:r>
            <a:r>
              <a:rPr lang="en-US" b="1" dirty="0" smtClean="0"/>
              <a:t>into FOUR </a:t>
            </a:r>
            <a:r>
              <a:rPr lang="en-US" b="1" dirty="0"/>
              <a:t>Classes:</a:t>
            </a:r>
            <a:endParaRPr lang="en-US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sz="2800" dirty="0" err="1"/>
              <a:t>Class:</a:t>
            </a:r>
            <a:r>
              <a:rPr lang="en-US" sz="2800" b="1" dirty="0" err="1">
                <a:solidFill>
                  <a:srgbClr val="FF0000"/>
                </a:solidFill>
              </a:rPr>
              <a:t>Turbellaria</a:t>
            </a:r>
            <a:r>
              <a:rPr lang="en-US" dirty="0"/>
              <a:t> is free living</a:t>
            </a:r>
            <a:r>
              <a:rPr lang="en-US" dirty="0" smtClean="0"/>
              <a:t>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800" dirty="0" err="1" smtClean="0"/>
              <a:t>Class;</a:t>
            </a:r>
            <a:r>
              <a:rPr lang="en-US" sz="2800" b="1" dirty="0" err="1" smtClean="0">
                <a:solidFill>
                  <a:srgbClr val="FF0000"/>
                </a:solidFill>
              </a:rPr>
              <a:t>Monogenia</a:t>
            </a:r>
            <a:r>
              <a:rPr lang="en-US" dirty="0" smtClean="0"/>
              <a:t> </a:t>
            </a:r>
            <a:r>
              <a:rPr lang="en-US" sz="3000" dirty="0" smtClean="0"/>
              <a:t>all parasitic, mainly </a:t>
            </a:r>
            <a:r>
              <a:rPr lang="en-US" sz="3000" dirty="0" err="1"/>
              <a:t>ectoparasites</a:t>
            </a:r>
            <a:r>
              <a:rPr lang="en-US" dirty="0" smtClean="0"/>
              <a:t>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dirty="0" err="1" smtClean="0"/>
              <a:t>Class:</a:t>
            </a:r>
            <a:r>
              <a:rPr lang="en-US" b="1" dirty="0" err="1" smtClean="0">
                <a:solidFill>
                  <a:srgbClr val="FF0000"/>
                </a:solidFill>
              </a:rPr>
              <a:t>Trematoda</a:t>
            </a:r>
            <a:r>
              <a:rPr lang="en-US" dirty="0" smtClean="0"/>
              <a:t>  </a:t>
            </a:r>
            <a:r>
              <a:rPr lang="en-US" sz="2600" dirty="0" smtClean="0"/>
              <a:t>all parasitic, </a:t>
            </a:r>
            <a:r>
              <a:rPr lang="en-US" sz="2600" dirty="0"/>
              <a:t>mainly in digestive tract</a:t>
            </a:r>
            <a:r>
              <a:rPr lang="en-US" sz="2600" dirty="0" smtClean="0"/>
              <a:t>.</a:t>
            </a:r>
          </a:p>
          <a:p>
            <a:pPr marL="514350" lvl="0" indent="-514350" algn="l">
              <a:buFont typeface="+mj-lt"/>
              <a:buAutoNum type="arabicPeriod"/>
            </a:pPr>
            <a:endParaRPr lang="en-US" sz="2600" dirty="0" smtClean="0"/>
          </a:p>
          <a:p>
            <a:pPr algn="l"/>
            <a:r>
              <a:rPr lang="en-US" dirty="0" smtClean="0"/>
              <a:t> A. </a:t>
            </a:r>
            <a:r>
              <a:rPr lang="en-US" sz="2800" dirty="0" smtClean="0"/>
              <a:t>Subclass: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Digenea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</a:t>
            </a:r>
            <a:r>
              <a:rPr lang="en-US" sz="2600" dirty="0" smtClean="0"/>
              <a:t>2 hosts ,one almost  </a:t>
            </a:r>
            <a:r>
              <a:rPr lang="en-US" sz="2600" dirty="0" err="1" smtClean="0"/>
              <a:t>alwayes</a:t>
            </a:r>
            <a:r>
              <a:rPr lang="en-US" sz="2600" dirty="0" smtClean="0"/>
              <a:t> a </a:t>
            </a:r>
            <a:r>
              <a:rPr lang="en-US" sz="2600" dirty="0" err="1" smtClean="0"/>
              <a:t>mollusca</a:t>
            </a:r>
            <a:r>
              <a:rPr lang="en-US" sz="2600" dirty="0" smtClean="0"/>
              <a:t>.</a:t>
            </a:r>
          </a:p>
          <a:p>
            <a:pPr lvl="0" algn="l"/>
            <a:r>
              <a:rPr lang="en-US" dirty="0" smtClean="0"/>
              <a:t>B. </a:t>
            </a:r>
            <a:r>
              <a:rPr lang="en-US" sz="2800" dirty="0" smtClean="0"/>
              <a:t>Subclass</a:t>
            </a:r>
            <a:r>
              <a:rPr lang="en-US" sz="2800" dirty="0"/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Aspidogastrea</a:t>
            </a:r>
            <a:r>
              <a:rPr lang="en-US" sz="2800" dirty="0"/>
              <a:t>- 1 host , mainly </a:t>
            </a:r>
            <a:r>
              <a:rPr lang="en-US" sz="2800" dirty="0" err="1"/>
              <a:t>mollusca</a:t>
            </a:r>
            <a:r>
              <a:rPr lang="en-US" sz="2800" dirty="0"/>
              <a:t>.</a:t>
            </a:r>
          </a:p>
          <a:p>
            <a:pPr lvl="0" algn="l"/>
            <a:r>
              <a:rPr lang="en-US" dirty="0" smtClean="0"/>
              <a:t>C. </a:t>
            </a:r>
            <a:r>
              <a:rPr lang="en-US" sz="2800" dirty="0" smtClean="0"/>
              <a:t>Subclass</a:t>
            </a:r>
            <a:r>
              <a:rPr lang="en-US" sz="2800" dirty="0"/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Didymozoidea</a:t>
            </a:r>
            <a:r>
              <a:rPr lang="en-US" sz="2800" dirty="0"/>
              <a:t>- </a:t>
            </a:r>
            <a:r>
              <a:rPr lang="en-US" sz="2600" dirty="0"/>
              <a:t>tissue dwelling parasites of </a:t>
            </a:r>
            <a:r>
              <a:rPr lang="en-US" sz="2600" dirty="0" smtClean="0"/>
              <a:t>fish.</a:t>
            </a:r>
          </a:p>
          <a:p>
            <a:pPr lvl="0" algn="l"/>
            <a:endParaRPr lang="en-US" sz="2600" dirty="0"/>
          </a:p>
          <a:p>
            <a:pPr algn="l"/>
            <a:r>
              <a:rPr lang="en-US" sz="2800" dirty="0"/>
              <a:t>4-Class :</a:t>
            </a:r>
            <a:r>
              <a:rPr lang="en-US" sz="2800" b="1" dirty="0" err="1">
                <a:solidFill>
                  <a:srgbClr val="FF0000"/>
                </a:solidFill>
              </a:rPr>
              <a:t>Cestoda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sz="2400" dirty="0"/>
              <a:t>All parasitic found in vertebrates ,most </a:t>
            </a:r>
            <a:r>
              <a:rPr lang="en-US" sz="2400" dirty="0" smtClean="0"/>
              <a:t>species require at least 2 host.</a:t>
            </a:r>
            <a:endParaRPr lang="en-US" sz="2400" dirty="0"/>
          </a:p>
          <a:p>
            <a:pPr algn="l"/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5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04800" y="76201"/>
            <a:ext cx="8382000" cy="838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Classification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915400" cy="556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Platyhelminthes phylum is </a:t>
            </a:r>
            <a:r>
              <a:rPr lang="en-US" dirty="0" err="1" smtClean="0">
                <a:solidFill>
                  <a:schemeClr val="tx1"/>
                </a:solidFill>
              </a:rPr>
              <a:t>Devided</a:t>
            </a:r>
            <a:r>
              <a:rPr lang="en-US" dirty="0" smtClean="0">
                <a:solidFill>
                  <a:schemeClr val="tx1"/>
                </a:solidFill>
              </a:rPr>
              <a:t> into three classes: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1-Class </a:t>
            </a:r>
            <a:r>
              <a:rPr lang="en-US" dirty="0" err="1" smtClean="0">
                <a:solidFill>
                  <a:srgbClr val="FF0000"/>
                </a:solidFill>
              </a:rPr>
              <a:t>Turbelaria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Mostly free living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of them have intestine except one Order </a:t>
            </a:r>
            <a:r>
              <a:rPr lang="en-US" dirty="0" err="1" smtClean="0">
                <a:solidFill>
                  <a:schemeClr val="tx1"/>
                </a:solidFill>
              </a:rPr>
              <a:t>Acoela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of them have </a:t>
            </a:r>
            <a:r>
              <a:rPr lang="en-US" b="1" dirty="0" err="1" smtClean="0">
                <a:solidFill>
                  <a:srgbClr val="FF0000"/>
                </a:solidFill>
              </a:rPr>
              <a:t>Rhabdites</a:t>
            </a:r>
            <a:r>
              <a:rPr lang="en-US" dirty="0" smtClean="0">
                <a:solidFill>
                  <a:schemeClr val="tx1"/>
                </a:solidFill>
              </a:rPr>
              <a:t> structure, which dissolve and form  a slim sheath  around the worm.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Move by cilia which are distributed on the body wall.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general they are predator ,or scavenger , a few are herbivores or commensals.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05800" cy="1524001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Cross-section </a:t>
            </a:r>
            <a:r>
              <a:rPr lang="en-US" dirty="0"/>
              <a:t>of a flatworm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" t="10714" r="60734" b="51190"/>
          <a:stretch/>
        </p:blipFill>
        <p:spPr bwMode="auto">
          <a:xfrm>
            <a:off x="76200" y="15240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0668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1-Class </a:t>
            </a:r>
            <a:r>
              <a:rPr lang="en-US" dirty="0" err="1" smtClean="0">
                <a:solidFill>
                  <a:srgbClr val="FF0000"/>
                </a:solidFill>
              </a:rPr>
              <a:t>Turbelaria,Order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Tricladida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i="1" dirty="0" err="1" smtClean="0">
                <a:solidFill>
                  <a:srgbClr val="FF0000"/>
                </a:solidFill>
              </a:rPr>
              <a:t>Planaria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8915400" cy="54102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i="1" dirty="0" err="1" smtClean="0">
                <a:solidFill>
                  <a:srgbClr val="FF0000"/>
                </a:solidFill>
              </a:rPr>
              <a:t>Planaria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free-living </a:t>
            </a:r>
            <a:r>
              <a:rPr lang="en-US" dirty="0">
                <a:solidFill>
                  <a:schemeClr val="tx1"/>
                </a:solidFill>
              </a:rPr>
              <a:t>(nonparasitic) worms. The planarian is the simplest of all flatworms. Most </a:t>
            </a:r>
            <a:r>
              <a:rPr lang="en-US" dirty="0" err="1">
                <a:solidFill>
                  <a:schemeClr val="tx1"/>
                </a:solidFill>
              </a:rPr>
              <a:t>planaria</a:t>
            </a:r>
            <a:r>
              <a:rPr lang="en-US" dirty="0">
                <a:solidFill>
                  <a:schemeClr val="tx1"/>
                </a:solidFill>
              </a:rPr>
              <a:t> are found in freshwater or salt water, but a few live in moist soils on land.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with dark brown or gray color it is varied in size from body wall.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Consist of ciliated epidermis ,basal lamina ,circular , longitudinal and </a:t>
            </a:r>
            <a:r>
              <a:rPr lang="en-US" dirty="0" err="1" smtClean="0">
                <a:solidFill>
                  <a:schemeClr val="tx1"/>
                </a:solidFill>
              </a:rPr>
              <a:t>dorso</a:t>
            </a:r>
            <a:r>
              <a:rPr lang="en-US" dirty="0" smtClean="0">
                <a:solidFill>
                  <a:schemeClr val="tx1"/>
                </a:solidFill>
              </a:rPr>
              <a:t>-ventral muscles, and intercellular fibers to support the body wall, numerous gland cell present for providing adhesion and mucus secretion.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Rhabdite</a:t>
            </a:r>
            <a:r>
              <a:rPr lang="en-US" dirty="0" smtClean="0">
                <a:solidFill>
                  <a:schemeClr val="tx1"/>
                </a:solidFill>
              </a:rPr>
              <a:t> which rod shape secretion released to the surface where they dissolve to form mucus is important for attachment and prey trapping 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name of the order </a:t>
            </a:r>
            <a:r>
              <a:rPr lang="en-US" dirty="0" err="1" smtClean="0">
                <a:solidFill>
                  <a:srgbClr val="00B050"/>
                </a:solidFill>
              </a:rPr>
              <a:t>Tricladida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refer to the branching intestine of these groups of </a:t>
            </a:r>
            <a:r>
              <a:rPr lang="en-US" dirty="0" err="1" smtClean="0">
                <a:solidFill>
                  <a:srgbClr val="00B0F0"/>
                </a:solidFill>
              </a:rPr>
              <a:t>Turbellaria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Digestive system of </a:t>
            </a:r>
            <a:r>
              <a:rPr lang="en-US" i="1" dirty="0" err="1" smtClean="0">
                <a:solidFill>
                  <a:srgbClr val="FF0000"/>
                </a:solidFill>
              </a:rPr>
              <a:t>Planaria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458200" cy="5486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Intestine composed of three principal branches , one anterior and two posterior , each the branches has many lateral diverticula . the three branches joint in the middle of the body to the muscular pharynx the mouth is located on the mid ventral surface of the body.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gut is a blind sac , the mouth is used for ingestion.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Ingestion is extracellular in the first , and then the food fragments digested Intracellular by the phagocytic cells.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3819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Digestive </a:t>
            </a:r>
            <a:r>
              <a:rPr lang="en-US" dirty="0" smtClean="0">
                <a:solidFill>
                  <a:srgbClr val="FF0000"/>
                </a:solidFill>
              </a:rPr>
              <a:t>system of </a:t>
            </a:r>
            <a:r>
              <a:rPr lang="en-US" i="1" dirty="0" err="1">
                <a:solidFill>
                  <a:srgbClr val="FF0000"/>
                </a:solidFill>
              </a:rPr>
              <a:t>Planaria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r="44037" b="6724"/>
          <a:stretch/>
        </p:blipFill>
        <p:spPr bwMode="auto">
          <a:xfrm>
            <a:off x="685800" y="1447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186F-3CD9-462D-ABDF-6B229E796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31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1053</Words>
  <Application>Microsoft Office PowerPoint</Application>
  <PresentationFormat>عرض على الشاشة (3:4)‏</PresentationFormat>
  <Paragraphs>108</Paragraphs>
  <Slides>25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Class :Platyhelminthes </vt:lpstr>
      <vt:lpstr>عرض تقديمي في PowerPoint</vt:lpstr>
      <vt:lpstr>Classification of Platyhelminthes</vt:lpstr>
      <vt:lpstr>عرض تقديمي في PowerPoint</vt:lpstr>
      <vt:lpstr>Classification </vt:lpstr>
      <vt:lpstr> Cross-section of a flatworm</vt:lpstr>
      <vt:lpstr>1-Class Turbelaria,Order Tricladida  Eg :Planaria sp</vt:lpstr>
      <vt:lpstr>Digestive system of Planaria sp </vt:lpstr>
      <vt:lpstr>Digestive system of Planaria sp </vt:lpstr>
      <vt:lpstr>عرض تقديمي في PowerPoint</vt:lpstr>
      <vt:lpstr>Excretory system </vt:lpstr>
      <vt:lpstr>Excretory system </vt:lpstr>
      <vt:lpstr>Nerve system </vt:lpstr>
      <vt:lpstr>عرض تقديمي في PowerPoint</vt:lpstr>
      <vt:lpstr>Reproductive system </vt:lpstr>
      <vt:lpstr>Reproductive system </vt:lpstr>
      <vt:lpstr>Class Cestoda (tapeworms)</vt:lpstr>
      <vt:lpstr>عرض تقديمي في PowerPoint</vt:lpstr>
      <vt:lpstr>Life cycle Taenia saginata</vt:lpstr>
      <vt:lpstr>Echinococcus granulosus</vt:lpstr>
      <vt:lpstr>عرض تقديمي في PowerPoint</vt:lpstr>
      <vt:lpstr>Life cycle of Echinococcus granulosus </vt:lpstr>
      <vt:lpstr>2- Class Trematoda(flukes ): </vt:lpstr>
      <vt:lpstr>Life cycle Schistosoma sp </vt:lpstr>
      <vt:lpstr>Life cycle of Fasciola hepaticum (sheep liver fluke)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:Platyhelminthes</dc:title>
  <dc:creator>DR.Ahmed Saker 2o1O</dc:creator>
  <cp:lastModifiedBy>DR.Ahmed Saker 2o1O</cp:lastModifiedBy>
  <cp:revision>46</cp:revision>
  <cp:lastPrinted>2015-11-03T19:48:13Z</cp:lastPrinted>
  <dcterms:created xsi:type="dcterms:W3CDTF">2015-10-31T17:12:29Z</dcterms:created>
  <dcterms:modified xsi:type="dcterms:W3CDTF">2015-11-03T19:51:17Z</dcterms:modified>
</cp:coreProperties>
</file>