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8" r:id="rId2"/>
    <p:sldId id="280" r:id="rId3"/>
    <p:sldId id="277" r:id="rId4"/>
    <p:sldId id="259" r:id="rId5"/>
    <p:sldId id="294" r:id="rId6"/>
    <p:sldId id="288" r:id="rId7"/>
    <p:sldId id="292" r:id="rId8"/>
    <p:sldId id="291" r:id="rId9"/>
    <p:sldId id="293" r:id="rId10"/>
    <p:sldId id="264" r:id="rId11"/>
    <p:sldId id="276" r:id="rId12"/>
    <p:sldId id="267" r:id="rId13"/>
    <p:sldId id="268" r:id="rId14"/>
    <p:sldId id="275"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2" autoAdjust="0"/>
    <p:restoredTop sz="94660"/>
  </p:normalViewPr>
  <p:slideViewPr>
    <p:cSldViewPr>
      <p:cViewPr varScale="1">
        <p:scale>
          <a:sx n="82" d="100"/>
          <a:sy n="82" d="100"/>
        </p:scale>
        <p:origin x="-1464"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3/12/2024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3/12/2024</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Parasite" TargetMode="External"/><Relationship Id="rId2" Type="http://schemas.openxmlformats.org/officeDocument/2006/relationships/hyperlink" Target="https://en.wikipedia.org/wiki/Organism" TargetMode="External"/><Relationship Id="rId1" Type="http://schemas.openxmlformats.org/officeDocument/2006/relationships/slideLayout" Target="../slideLayouts/slideLayout2.xml"/><Relationship Id="rId5" Type="http://schemas.openxmlformats.org/officeDocument/2006/relationships/hyperlink" Target="https://en.wikipedia.org/wiki/Commensalism" TargetMode="External"/><Relationship Id="rId4" Type="http://schemas.openxmlformats.org/officeDocument/2006/relationships/hyperlink" Target="https://en.wikipedia.org/wiki/Mutualism_(biology)"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Pasteurization" TargetMode="External"/><Relationship Id="rId13" Type="http://schemas.openxmlformats.org/officeDocument/2006/relationships/hyperlink" Target="https://en.wikipedia.org/wiki/Robert_Koch" TargetMode="External"/><Relationship Id="rId18" Type="http://schemas.openxmlformats.org/officeDocument/2006/relationships/hyperlink" Target="https://en.wikipedia.org/wiki/Hans_Christian_Gram" TargetMode="External"/><Relationship Id="rId3" Type="http://schemas.openxmlformats.org/officeDocument/2006/relationships/hyperlink" Target="https://en.wikipedia.org/wiki/Microscope" TargetMode="External"/><Relationship Id="rId7" Type="http://schemas.openxmlformats.org/officeDocument/2006/relationships/hyperlink" Target="https://en.wikipedia.org/wiki/Rabies" TargetMode="External"/><Relationship Id="rId12" Type="http://schemas.openxmlformats.org/officeDocument/2006/relationships/hyperlink" Target="https://en.wikipedia.org/wiki/Carbolic_acid" TargetMode="External"/><Relationship Id="rId17" Type="http://schemas.openxmlformats.org/officeDocument/2006/relationships/hyperlink" Target="https://en.wikipedia.org/wiki/Gram_stain" TargetMode="External"/><Relationship Id="rId2" Type="http://schemas.openxmlformats.org/officeDocument/2006/relationships/hyperlink" Target="https://en.wikipedia.org/wiki/Anton_van_Leeuwenhoek" TargetMode="External"/><Relationship Id="rId16" Type="http://schemas.openxmlformats.org/officeDocument/2006/relationships/hyperlink" Target="https://en.wikipedia.org/wiki/Koch's_postulates" TargetMode="External"/><Relationship Id="rId1" Type="http://schemas.openxmlformats.org/officeDocument/2006/relationships/slideLayout" Target="../slideLayouts/slideLayout2.xml"/><Relationship Id="rId6" Type="http://schemas.openxmlformats.org/officeDocument/2006/relationships/hyperlink" Target="https://en.wikipedia.org/wiki/Cholera" TargetMode="External"/><Relationship Id="rId11" Type="http://schemas.openxmlformats.org/officeDocument/2006/relationships/hyperlink" Target="https://en.wikipedia.org/wiki/Antiseptic" TargetMode="External"/><Relationship Id="rId5" Type="http://schemas.openxmlformats.org/officeDocument/2006/relationships/hyperlink" Target="https://en.wikipedia.org/wiki/Anthrax" TargetMode="External"/><Relationship Id="rId15" Type="http://schemas.openxmlformats.org/officeDocument/2006/relationships/hyperlink" Target="https://en.wikipedia.org/wiki/Germ_theory" TargetMode="External"/><Relationship Id="rId10" Type="http://schemas.openxmlformats.org/officeDocument/2006/relationships/hyperlink" Target="https://en.wikipedia.org/wiki/Joseph_Lister,_1st_Baron_Lister" TargetMode="External"/><Relationship Id="rId4" Type="http://schemas.openxmlformats.org/officeDocument/2006/relationships/hyperlink" Target="https://en.wikipedia.org/wiki/Louis_Pasteur" TargetMode="External"/><Relationship Id="rId9" Type="http://schemas.openxmlformats.org/officeDocument/2006/relationships/hyperlink" Target="https://en.wikipedia.org/wiki/Food_preservation" TargetMode="External"/><Relationship Id="rId14" Type="http://schemas.openxmlformats.org/officeDocument/2006/relationships/hyperlink" Target="https://en.wikipedia.org/wiki/Microbiological_cultur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7848600" cy="6032421"/>
          </a:xfrm>
          <a:prstGeom prst="rect">
            <a:avLst/>
          </a:prstGeom>
        </p:spPr>
        <p:txBody>
          <a:bodyPr wrap="square">
            <a:spAutoFit/>
          </a:bodyPr>
          <a:lstStyle/>
          <a:p>
            <a:pPr algn="ctr"/>
            <a:r>
              <a:rPr lang="en-US" sz="2800" b="1" dirty="0">
                <a:solidFill>
                  <a:srgbClr val="FF0000"/>
                </a:solidFill>
              </a:rPr>
              <a:t>"Introduction to Microbiology /</a:t>
            </a:r>
            <a:br>
              <a:rPr lang="en-US" sz="2800" b="1" dirty="0">
                <a:solidFill>
                  <a:srgbClr val="FF0000"/>
                </a:solidFill>
              </a:rPr>
            </a:br>
            <a:r>
              <a:rPr lang="en-US" sz="2800" b="1" dirty="0">
                <a:solidFill>
                  <a:srgbClr val="FF0000"/>
                </a:solidFill>
              </a:rPr>
              <a:t>Host- Microbe Relationships"               </a:t>
            </a:r>
            <a:r>
              <a:rPr lang="en-US" dirty="0">
                <a:solidFill>
                  <a:srgbClr val="FF0000"/>
                </a:solidFill>
              </a:rPr>
              <a:t/>
            </a:r>
            <a:br>
              <a:rPr lang="en-US" dirty="0">
                <a:solidFill>
                  <a:srgbClr val="FF0000"/>
                </a:solidFill>
              </a:rPr>
            </a:br>
            <a:r>
              <a:rPr lang="en-US" dirty="0">
                <a:solidFill>
                  <a:srgbClr val="FF0000"/>
                </a:solidFill>
              </a:rPr>
              <a:t/>
            </a:r>
            <a:br>
              <a:rPr lang="en-US" dirty="0">
                <a:solidFill>
                  <a:srgbClr val="FF0000"/>
                </a:solidFill>
              </a:rPr>
            </a:br>
            <a:r>
              <a:rPr lang="en-US" sz="2400" b="1" dirty="0" err="1"/>
              <a:t>Microbio</a:t>
            </a:r>
            <a:r>
              <a:rPr lang="en-US" sz="2400" b="1" dirty="0"/>
              <a:t>. &amp; </a:t>
            </a:r>
            <a:r>
              <a:rPr lang="en-US" sz="2400" b="1" dirty="0" err="1"/>
              <a:t>Immuno</a:t>
            </a:r>
            <a:r>
              <a:rPr lang="en-US" sz="2400" b="1" dirty="0"/>
              <a:t>. M./ 1</a:t>
            </a:r>
            <a:r>
              <a:rPr lang="en-US" sz="2400" b="1" baseline="30000" dirty="0"/>
              <a:t>st</a:t>
            </a:r>
            <a:r>
              <a:rPr lang="en-US" sz="2400" b="1" dirty="0"/>
              <a:t>  Year Class</a:t>
            </a:r>
            <a:br>
              <a:rPr lang="en-US" sz="2400" b="1" dirty="0"/>
            </a:br>
            <a:r>
              <a:rPr lang="en-US" sz="2400" b="1" dirty="0" err="1" smtClean="0"/>
              <a:t>Assist.Pro.Wafaa</a:t>
            </a:r>
            <a:r>
              <a:rPr lang="en-US" sz="2400" b="1" dirty="0" smtClean="0"/>
              <a:t> </a:t>
            </a:r>
            <a:r>
              <a:rPr lang="en-US" sz="2400" b="1" dirty="0" err="1"/>
              <a:t>Hazim</a:t>
            </a:r>
            <a:r>
              <a:rPr lang="en-US" sz="2400" b="1" dirty="0"/>
              <a:t>/ </a:t>
            </a:r>
            <a:r>
              <a:rPr lang="en-US" sz="2400" b="1" dirty="0" smtClean="0"/>
              <a:t>2023-2024 </a:t>
            </a:r>
          </a:p>
          <a:p>
            <a:endParaRPr lang="en-US" sz="2400" dirty="0"/>
          </a:p>
          <a:p>
            <a:pPr algn="just"/>
            <a:r>
              <a:rPr lang="en-US" sz="2400" u="sng" dirty="0">
                <a:solidFill>
                  <a:srgbClr val="FF0000"/>
                </a:solidFill>
              </a:rPr>
              <a:t>Learning Objective</a:t>
            </a:r>
            <a:endParaRPr lang="en-US" sz="2400" dirty="0">
              <a:solidFill>
                <a:srgbClr val="FF0000"/>
              </a:solidFill>
            </a:endParaRPr>
          </a:p>
          <a:p>
            <a:pPr lvl="0">
              <a:buFont typeface="Arial" pitchFamily="34" charset="0"/>
              <a:buChar char="•"/>
            </a:pPr>
            <a:r>
              <a:rPr lang="en-US" sz="2400" dirty="0"/>
              <a:t>Define </a:t>
            </a:r>
            <a:r>
              <a:rPr lang="en-US" sz="2400" dirty="0" smtClean="0"/>
              <a:t>of </a:t>
            </a:r>
            <a:r>
              <a:rPr lang="en-US" sz="2400" dirty="0"/>
              <a:t>Medical Microbiology. Distinguish Between Types </a:t>
            </a:r>
            <a:r>
              <a:rPr lang="en-US" sz="2400" dirty="0" smtClean="0"/>
              <a:t>of </a:t>
            </a:r>
            <a:r>
              <a:rPr lang="en-US" sz="2400" dirty="0"/>
              <a:t>Microbes. </a:t>
            </a:r>
          </a:p>
          <a:p>
            <a:pPr lvl="0" algn="just">
              <a:buFont typeface="Arial" pitchFamily="34" charset="0"/>
              <a:buChar char="•"/>
            </a:pPr>
            <a:r>
              <a:rPr lang="en-US" sz="2400" dirty="0"/>
              <a:t>Recognize The Different Causes </a:t>
            </a:r>
            <a:r>
              <a:rPr lang="en-US" sz="2400" dirty="0" smtClean="0"/>
              <a:t>of </a:t>
            </a:r>
            <a:r>
              <a:rPr lang="en-US" sz="2400" dirty="0"/>
              <a:t>Diseases. Define Risk Factors </a:t>
            </a:r>
            <a:r>
              <a:rPr lang="en-US" sz="2400" dirty="0" smtClean="0"/>
              <a:t>of </a:t>
            </a:r>
            <a:r>
              <a:rPr lang="en-US" sz="2400" dirty="0"/>
              <a:t>The Microbial Infection. </a:t>
            </a:r>
          </a:p>
          <a:p>
            <a:pPr lvl="0" algn="just">
              <a:buFont typeface="Arial" pitchFamily="34" charset="0"/>
              <a:buChar char="•"/>
            </a:pPr>
            <a:r>
              <a:rPr lang="en-US" sz="2400" dirty="0"/>
              <a:t>Define Host And Microbe. Describe The Host Microbe Relationships. </a:t>
            </a:r>
          </a:p>
          <a:p>
            <a:pPr lvl="0" algn="just">
              <a:buFont typeface="Arial" pitchFamily="34" charset="0"/>
              <a:buChar char="•"/>
            </a:pPr>
            <a:r>
              <a:rPr lang="en-US" sz="2400" dirty="0"/>
              <a:t>Mechanism </a:t>
            </a:r>
            <a:r>
              <a:rPr lang="en-US" sz="2400" dirty="0" smtClean="0"/>
              <a:t>of </a:t>
            </a:r>
            <a:r>
              <a:rPr lang="en-US" sz="2400" dirty="0"/>
              <a:t>Pathogenesis Adhesion/ Colonization / Virulence And </a:t>
            </a:r>
            <a:r>
              <a:rPr lang="en-US" sz="2400" dirty="0" err="1"/>
              <a:t>Toxigenicity</a:t>
            </a:r>
            <a:r>
              <a:rPr lang="en-US" sz="2400" dirty="0"/>
              <a:t>. </a:t>
            </a:r>
          </a:p>
          <a:p>
            <a:pPr lvl="0" algn="just">
              <a:buFont typeface="Arial" pitchFamily="34" charset="0"/>
              <a:buChar char="•"/>
            </a:pPr>
            <a:r>
              <a:rPr lang="en-US" sz="2400" dirty="0"/>
              <a:t>Host Response Against Microbe.  </a:t>
            </a:r>
            <a:endParaRPr lang="ar-IQ" dirty="0"/>
          </a:p>
        </p:txBody>
      </p:sp>
    </p:spTree>
    <p:extLst>
      <p:ext uri="{BB962C8B-B14F-4D97-AF65-F5344CB8AC3E}">
        <p14:creationId xmlns:p14="http://schemas.microsoft.com/office/powerpoint/2010/main" val="870165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23404255"/>
              </p:ext>
            </p:extLst>
          </p:nvPr>
        </p:nvGraphicFramePr>
        <p:xfrm>
          <a:off x="457200" y="469567"/>
          <a:ext cx="8229600" cy="5852421"/>
        </p:xfrm>
        <a:graphic>
          <a:graphicData uri="http://schemas.openxmlformats.org/drawingml/2006/table">
            <a:tbl>
              <a:tblPr/>
              <a:tblGrid>
                <a:gridCol w="2438400"/>
                <a:gridCol w="3200400"/>
                <a:gridCol w="2590800"/>
              </a:tblGrid>
              <a:tr h="331795">
                <a:tc>
                  <a:txBody>
                    <a:bodyPr/>
                    <a:lstStyle/>
                    <a:p>
                      <a:pPr algn="ctr" rtl="0">
                        <a:lnSpc>
                          <a:spcPct val="115000"/>
                        </a:lnSpc>
                        <a:spcAft>
                          <a:spcPts val="0"/>
                        </a:spcAft>
                      </a:pPr>
                      <a:r>
                        <a:rPr lang="tr-TR" sz="1800" b="1" kern="1200" dirty="0">
                          <a:solidFill>
                            <a:srgbClr val="FFFF00"/>
                          </a:solidFill>
                          <a:latin typeface="Times New Roman"/>
                          <a:ea typeface="Times New Roman"/>
                          <a:cs typeface="Arial"/>
                        </a:rPr>
                        <a:t>Characteristic</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c>
                  <a:txBody>
                    <a:bodyPr/>
                    <a:lstStyle/>
                    <a:p>
                      <a:pPr algn="ctr" rtl="0">
                        <a:lnSpc>
                          <a:spcPct val="115000"/>
                        </a:lnSpc>
                        <a:spcAft>
                          <a:spcPts val="0"/>
                        </a:spcAft>
                      </a:pPr>
                      <a:r>
                        <a:rPr lang="tr-TR" sz="1800" b="1" kern="1200">
                          <a:solidFill>
                            <a:srgbClr val="FFFF00"/>
                          </a:solidFill>
                          <a:latin typeface="Times New Roman"/>
                          <a:ea typeface="Times New Roman"/>
                          <a:cs typeface="Arial"/>
                        </a:rPr>
                        <a:t>Prokaryote</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c>
                  <a:txBody>
                    <a:bodyPr/>
                    <a:lstStyle/>
                    <a:p>
                      <a:pPr algn="ctr" rtl="0">
                        <a:lnSpc>
                          <a:spcPct val="115000"/>
                        </a:lnSpc>
                        <a:spcAft>
                          <a:spcPts val="0"/>
                        </a:spcAft>
                      </a:pPr>
                      <a:r>
                        <a:rPr lang="tr-TR" sz="1800" b="1" kern="1200" dirty="0">
                          <a:solidFill>
                            <a:srgbClr val="FFFF00"/>
                          </a:solidFill>
                          <a:latin typeface="Times New Roman"/>
                          <a:ea typeface="Times New Roman"/>
                          <a:cs typeface="Arial"/>
                        </a:rPr>
                        <a:t>Eukaryote</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r>
              <a:tr h="573512">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Endoplasmic reticulum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in all; lipid synthesis, transport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331795">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Mitochondria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in most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575588">
                <a:tc>
                  <a:txBody>
                    <a:bodyPr/>
                    <a:lstStyle/>
                    <a:p>
                      <a:pPr algn="justLow" rtl="0">
                        <a:lnSpc>
                          <a:spcPts val="1740"/>
                        </a:lnSpc>
                        <a:spcAft>
                          <a:spcPts val="0"/>
                        </a:spcAft>
                      </a:pPr>
                      <a:r>
                        <a:rPr lang="tr-TR" sz="1800" kern="1200">
                          <a:solidFill>
                            <a:srgbClr val="000000"/>
                          </a:solidFill>
                          <a:latin typeface="Times New Roman"/>
                          <a:ea typeface="Times New Roman"/>
                          <a:cs typeface="Arial"/>
                        </a:rPr>
                        <a:t>Nucleus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ts val="1740"/>
                        </a:lnSpc>
                        <a:spcAft>
                          <a:spcPts val="0"/>
                        </a:spcAft>
                      </a:pPr>
                      <a:r>
                        <a:rPr lang="tr-TR" sz="1800" kern="1200">
                          <a:solidFill>
                            <a:srgbClr val="000000"/>
                          </a:solidFill>
                          <a:latin typeface="Times New Roman"/>
                          <a:ea typeface="Times New Roman"/>
                          <a:cs typeface="Arial"/>
                        </a:rPr>
                        <a:t>Absent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ts val="1740"/>
                        </a:lnSpc>
                        <a:spcAft>
                          <a:spcPts val="0"/>
                        </a:spcAft>
                      </a:pPr>
                      <a:r>
                        <a:rPr lang="tr-TR" sz="1800" kern="1200">
                          <a:solidFill>
                            <a:srgbClr val="000000"/>
                          </a:solidFill>
                          <a:latin typeface="Times New Roman"/>
                          <a:ea typeface="Times New Roman"/>
                          <a:cs typeface="Arial"/>
                        </a:rPr>
                        <a:t>Present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573512">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Ribosomes Size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en-US" sz="1800" kern="1200">
                          <a:solidFill>
                            <a:srgbClr val="000000"/>
                          </a:solidFill>
                          <a:latin typeface="Times New Roman"/>
                          <a:ea typeface="Times New Roman"/>
                          <a:cs typeface="Arial"/>
                        </a:rPr>
                        <a:t>70S in size, consisting of 50S and 30S subunits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en-US" sz="1800" kern="1200">
                          <a:solidFill>
                            <a:srgbClr val="000000"/>
                          </a:solidFill>
                          <a:latin typeface="Times New Roman"/>
                          <a:ea typeface="Times New Roman"/>
                          <a:cs typeface="Arial"/>
                        </a:rPr>
                        <a:t>80 S in size, consisting of 60 S and 40 S subunits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815227">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Sterols in cytoplasmic membrane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en-US" sz="1800" kern="1200">
                          <a:solidFill>
                            <a:srgbClr val="FF0000"/>
                          </a:solidFill>
                          <a:latin typeface="Times New Roman"/>
                          <a:ea typeface="Times New Roman"/>
                          <a:cs typeface="Arial"/>
                        </a:rPr>
                        <a:t>Absent except in </a:t>
                      </a:r>
                      <a:r>
                        <a:rPr lang="en-US" sz="1800" i="1" kern="1200">
                          <a:solidFill>
                            <a:srgbClr val="FF0000"/>
                          </a:solidFill>
                          <a:latin typeface="Times New Roman"/>
                          <a:ea typeface="Times New Roman"/>
                          <a:cs typeface="Arial"/>
                        </a:rPr>
                        <a:t>Mycoplasma </a:t>
                      </a:r>
                      <a:r>
                        <a:rPr lang="en-US" sz="1800" kern="1200">
                          <a:solidFill>
                            <a:srgbClr val="FF0000"/>
                          </a:solidFill>
                          <a:latin typeface="Times New Roman"/>
                          <a:ea typeface="Times New Roman"/>
                          <a:cs typeface="Arial"/>
                        </a:rPr>
                        <a:t>spp.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573512">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Plasma membrane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Lacks carbohydrates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en-US" sz="1800" kern="1200">
                          <a:solidFill>
                            <a:srgbClr val="000000"/>
                          </a:solidFill>
                          <a:latin typeface="Times New Roman"/>
                          <a:ea typeface="Times New Roman"/>
                          <a:cs typeface="Arial"/>
                        </a:rPr>
                        <a:t>Also contains glycolipids and glycoproteins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573512">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Cell wall, if present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tr-TR" sz="1800" kern="1200">
                          <a:solidFill>
                            <a:srgbClr val="FF0000"/>
                          </a:solidFill>
                          <a:latin typeface="Times New Roman"/>
                          <a:ea typeface="Times New Roman"/>
                          <a:cs typeface="Arial"/>
                        </a:rPr>
                        <a:t>Peptidoglycan in most bacteria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en-US" sz="1800" kern="1200">
                          <a:solidFill>
                            <a:srgbClr val="000000"/>
                          </a:solidFill>
                          <a:latin typeface="Times New Roman"/>
                          <a:ea typeface="Times New Roman"/>
                          <a:cs typeface="Arial"/>
                        </a:rPr>
                        <a:t>chitin (fungi), other glycans (algae)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331795">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Cilia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331795">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Pili and fimbriae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331795">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Flagella, if present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Simple flagella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Complex flagella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248400"/>
          </a:xfrm>
          <a:solidFill>
            <a:schemeClr val="bg1"/>
          </a:solidFill>
        </p:spPr>
        <p:txBody>
          <a:bodyPr>
            <a:noAutofit/>
          </a:bodyPr>
          <a:lstStyle/>
          <a:p>
            <a:pPr algn="justLow" rtl="0"/>
            <a:r>
              <a:rPr lang="en-US" sz="2200" b="1" dirty="0" smtClean="0">
                <a:solidFill>
                  <a:srgbClr val="FF0000"/>
                </a:solidFill>
              </a:rPr>
              <a:t>Infection:</a:t>
            </a:r>
            <a:r>
              <a:rPr lang="en-US" sz="2200" dirty="0" smtClean="0"/>
              <a:t> Multiplication of an infectious agent (pathogenic bacteria but not normal flora) within the body even if the person is asymptomatic</a:t>
            </a:r>
            <a:r>
              <a:rPr lang="ar-IQ" sz="2200" dirty="0" smtClean="0"/>
              <a:t>.</a:t>
            </a:r>
            <a:endParaRPr lang="en-US" sz="2200" dirty="0" smtClean="0"/>
          </a:p>
          <a:p>
            <a:pPr algn="justLow" rtl="0">
              <a:buNone/>
            </a:pPr>
            <a:r>
              <a:rPr lang="en-US" sz="2200" dirty="0" smtClean="0"/>
              <a:t>Infectious agents cause disease by either </a:t>
            </a:r>
            <a:r>
              <a:rPr lang="en-US" sz="2200" b="1" dirty="0" smtClean="0"/>
              <a:t>toxin</a:t>
            </a:r>
            <a:r>
              <a:rPr lang="ar-IQ" sz="2200" b="1" dirty="0" smtClean="0"/>
              <a:t>  </a:t>
            </a:r>
            <a:r>
              <a:rPr lang="en-US" sz="2200" b="1" dirty="0" smtClean="0"/>
              <a:t>production </a:t>
            </a:r>
            <a:r>
              <a:rPr lang="en-US" sz="2200" dirty="0" smtClean="0"/>
              <a:t>or </a:t>
            </a:r>
            <a:r>
              <a:rPr lang="en-US" sz="2200" b="1" dirty="0" smtClean="0"/>
              <a:t>invasion and inflammation</a:t>
            </a:r>
            <a:r>
              <a:rPr lang="ar-IQ" sz="2200" dirty="0" smtClean="0"/>
              <a:t>. </a:t>
            </a:r>
            <a:endParaRPr lang="en-US" sz="2200" dirty="0" smtClean="0"/>
          </a:p>
          <a:p>
            <a:pPr marL="108000" indent="-36000" algn="justLow" rtl="0">
              <a:spcBef>
                <a:spcPts val="0"/>
              </a:spcBef>
            </a:pPr>
            <a:r>
              <a:rPr lang="en-US" sz="2200" b="1" dirty="0" smtClean="0">
                <a:solidFill>
                  <a:srgbClr val="FF0000"/>
                </a:solidFill>
              </a:rPr>
              <a:t>Host: </a:t>
            </a:r>
            <a:r>
              <a:rPr lang="en-US" sz="2200" dirty="0" smtClean="0"/>
              <a:t>is a larger </a:t>
            </a:r>
            <a:r>
              <a:rPr lang="en-US" sz="2200" u="sng" dirty="0" smtClean="0">
                <a:hlinkClick r:id="rId2"/>
              </a:rPr>
              <a:t>organism</a:t>
            </a:r>
            <a:r>
              <a:rPr lang="en-US" sz="2200" dirty="0" smtClean="0"/>
              <a:t> that </a:t>
            </a:r>
            <a:r>
              <a:rPr lang="en-US" sz="2200" dirty="0" err="1" smtClean="0"/>
              <a:t>harbours</a:t>
            </a:r>
            <a:r>
              <a:rPr lang="en-US" sz="2200" dirty="0" smtClean="0"/>
              <a:t> a smaller </a:t>
            </a:r>
            <a:r>
              <a:rPr lang="en-US" sz="2200" u="sng" dirty="0" smtClean="0">
                <a:hlinkClick r:id="rId2"/>
              </a:rPr>
              <a:t>organism</a:t>
            </a:r>
            <a:r>
              <a:rPr lang="en-US" sz="2200" dirty="0" smtClean="0"/>
              <a:t>; whether a </a:t>
            </a:r>
            <a:r>
              <a:rPr lang="en-US" sz="2200" u="sng" dirty="0" smtClean="0">
                <a:hlinkClick r:id="rId3"/>
              </a:rPr>
              <a:t>parasitic</a:t>
            </a:r>
            <a:r>
              <a:rPr lang="en-US" sz="2200" dirty="0" smtClean="0"/>
              <a:t>, a </a:t>
            </a:r>
            <a:r>
              <a:rPr lang="en-US" sz="2200" u="sng" dirty="0" smtClean="0">
                <a:hlinkClick r:id="rId4"/>
              </a:rPr>
              <a:t>mutualistic</a:t>
            </a:r>
            <a:r>
              <a:rPr lang="en-US" sz="2200" dirty="0" smtClean="0"/>
              <a:t>, or a </a:t>
            </a:r>
            <a:r>
              <a:rPr lang="en-US" sz="2200" u="sng" dirty="0" err="1" smtClean="0">
                <a:hlinkClick r:id="rId5"/>
              </a:rPr>
              <a:t>commensalist</a:t>
            </a:r>
            <a:r>
              <a:rPr lang="en-US" sz="2200" dirty="0" smtClean="0"/>
              <a:t> guest.</a:t>
            </a:r>
          </a:p>
          <a:p>
            <a:pPr algn="justLow" rtl="0"/>
            <a:r>
              <a:rPr lang="en-US" sz="2200" b="1" dirty="0" smtClean="0">
                <a:solidFill>
                  <a:srgbClr val="FF0000"/>
                </a:solidFill>
              </a:rPr>
              <a:t>Microbes</a:t>
            </a:r>
            <a:r>
              <a:rPr lang="en-US" sz="2200" dirty="0" smtClean="0">
                <a:solidFill>
                  <a:srgbClr val="FF0000"/>
                </a:solidFill>
              </a:rPr>
              <a:t> </a:t>
            </a:r>
            <a:r>
              <a:rPr lang="en-US" sz="2200" dirty="0" smtClean="0"/>
              <a:t>are tiny living things that are found all around us and are too small to be seen by the naked eye. They live in water, soil, and air. The human body is home to millions of these microbes too, also called microorganisms. </a:t>
            </a:r>
          </a:p>
          <a:p>
            <a:pPr algn="justLow" rtl="0"/>
            <a:r>
              <a:rPr lang="en-US" sz="2200" b="1" dirty="0" smtClean="0">
                <a:solidFill>
                  <a:srgbClr val="FF0000"/>
                </a:solidFill>
              </a:rPr>
              <a:t>Invasion:</a:t>
            </a:r>
            <a:r>
              <a:rPr lang="en-US" sz="2200" dirty="0" smtClean="0"/>
              <a:t> The process whereby bacteria, animal parasites, fungi, and viruses enter host cells or tissues and spread in the body.</a:t>
            </a:r>
          </a:p>
          <a:p>
            <a:pPr algn="justLow" rtl="0"/>
            <a:r>
              <a:rPr lang="en-US" sz="2200" b="1" dirty="0" err="1" smtClean="0">
                <a:solidFill>
                  <a:srgbClr val="FF0000"/>
                </a:solidFill>
              </a:rPr>
              <a:t>Toxigenicity</a:t>
            </a:r>
            <a:r>
              <a:rPr lang="en-US" sz="2200" b="1" dirty="0" smtClean="0">
                <a:solidFill>
                  <a:srgbClr val="FF0000"/>
                </a:solidFill>
              </a:rPr>
              <a:t>:</a:t>
            </a:r>
            <a:r>
              <a:rPr lang="en-US" sz="2200" dirty="0" smtClean="0"/>
              <a:t> The  ability of a microorganism </a:t>
            </a:r>
            <a:r>
              <a:rPr lang="en-US" sz="2200" u="sng" dirty="0" smtClean="0"/>
              <a:t>to produce a toxin </a:t>
            </a:r>
            <a:r>
              <a:rPr lang="en-US" sz="2200" dirty="0" smtClean="0"/>
              <a:t>that contributes to the development of disease. </a:t>
            </a:r>
          </a:p>
          <a:p>
            <a:pPr algn="justLow" rtl="0"/>
            <a:r>
              <a:rPr lang="en-US" sz="2200" b="1" dirty="0" smtClean="0">
                <a:solidFill>
                  <a:srgbClr val="FF0000"/>
                </a:solidFill>
              </a:rPr>
              <a:t>Carrier</a:t>
            </a:r>
            <a:r>
              <a:rPr lang="en-US" sz="2200" b="1" dirty="0">
                <a:solidFill>
                  <a:srgbClr val="FF0000"/>
                </a:solidFill>
              </a:rPr>
              <a:t>:</a:t>
            </a:r>
            <a:r>
              <a:rPr lang="en-US" sz="2200" dirty="0"/>
              <a:t> a person or animal with </a:t>
            </a:r>
            <a:r>
              <a:rPr lang="en-US" sz="2200" dirty="0" err="1"/>
              <a:t>asympromic</a:t>
            </a:r>
            <a:r>
              <a:rPr lang="en-US" sz="2200" dirty="0"/>
              <a:t> infection that can </a:t>
            </a:r>
            <a:r>
              <a:rPr lang="en-US" sz="2200" dirty="0" smtClean="0"/>
              <a:t>be transmitted </a:t>
            </a:r>
            <a:r>
              <a:rPr lang="en-US" sz="2200" dirty="0"/>
              <a:t>to another susceptible persons or animals</a:t>
            </a:r>
            <a:r>
              <a:rPr lang="en-US" sz="2200" dirty="0" smtClean="0"/>
              <a:t>.</a:t>
            </a:r>
            <a:endParaRPr lang="ar-IQ"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5641848"/>
          </a:xfrm>
          <a:solidFill>
            <a:schemeClr val="bg1"/>
          </a:solidFill>
        </p:spPr>
        <p:txBody>
          <a:bodyPr>
            <a:normAutofit fontScale="70000" lnSpcReduction="20000"/>
          </a:bodyPr>
          <a:lstStyle/>
          <a:p>
            <a:pPr algn="just" rtl="0">
              <a:buNone/>
            </a:pPr>
            <a:r>
              <a:rPr lang="en-US" dirty="0" smtClean="0"/>
              <a:t> </a:t>
            </a:r>
            <a:r>
              <a:rPr lang="en-US" b="1" u="sng" dirty="0" smtClean="0">
                <a:solidFill>
                  <a:srgbClr val="FF0000"/>
                </a:solidFill>
              </a:rPr>
              <a:t>Infectious disease</a:t>
            </a:r>
            <a:r>
              <a:rPr lang="en-US" b="1" dirty="0" smtClean="0">
                <a:solidFill>
                  <a:srgbClr val="FF0000"/>
                </a:solidFill>
              </a:rPr>
              <a:t>: </a:t>
            </a:r>
            <a:r>
              <a:rPr lang="en-US" b="1" dirty="0" smtClean="0"/>
              <a:t>is illness resulting from an infection, also known as transmissible disease or communicable disease.</a:t>
            </a:r>
          </a:p>
          <a:p>
            <a:pPr algn="just" rtl="0">
              <a:buNone/>
            </a:pPr>
            <a:endParaRPr lang="en-US" b="1" dirty="0" smtClean="0">
              <a:solidFill>
                <a:srgbClr val="FFFF00"/>
              </a:solidFill>
            </a:endParaRPr>
          </a:p>
          <a:p>
            <a:pPr algn="just" rtl="0"/>
            <a:r>
              <a:rPr lang="en-US" b="1" dirty="0" smtClean="0">
                <a:solidFill>
                  <a:srgbClr val="FF0000"/>
                </a:solidFill>
              </a:rPr>
              <a:t>Pathogen: </a:t>
            </a:r>
            <a:r>
              <a:rPr lang="en-US" dirty="0" smtClean="0"/>
              <a:t>A microorganism capable of causing disease especially  in  </a:t>
            </a:r>
            <a:r>
              <a:rPr lang="en-US" dirty="0" err="1" smtClean="0"/>
              <a:t>immunocompetent</a:t>
            </a:r>
            <a:r>
              <a:rPr lang="en-US" dirty="0" smtClean="0"/>
              <a:t> people.</a:t>
            </a:r>
          </a:p>
          <a:p>
            <a:pPr algn="just" rtl="0"/>
            <a:endParaRPr lang="en-US" dirty="0" smtClean="0"/>
          </a:p>
          <a:p>
            <a:pPr algn="just" rtl="0"/>
            <a:r>
              <a:rPr lang="en-US" b="1" dirty="0" smtClean="0">
                <a:solidFill>
                  <a:srgbClr val="FF0000"/>
                </a:solidFill>
              </a:rPr>
              <a:t>Pathogenesis</a:t>
            </a:r>
            <a:r>
              <a:rPr lang="ar-IQ" b="1" dirty="0" smtClean="0">
                <a:solidFill>
                  <a:srgbClr val="FF0000"/>
                </a:solidFill>
              </a:rPr>
              <a:t>:</a:t>
            </a:r>
            <a:r>
              <a:rPr lang="en-US" dirty="0" smtClean="0"/>
              <a:t>is the mechanisms of</a:t>
            </a:r>
            <a:r>
              <a:rPr lang="ar-IQ" dirty="0" smtClean="0"/>
              <a:t> </a:t>
            </a:r>
            <a:r>
              <a:rPr lang="en-US" dirty="0" smtClean="0"/>
              <a:t>origination </a:t>
            </a:r>
            <a:r>
              <a:rPr lang="en-US" dirty="0" smtClean="0"/>
              <a:t>and development of signs</a:t>
            </a:r>
            <a:r>
              <a:rPr lang="ar-IQ" dirty="0" smtClean="0"/>
              <a:t>  </a:t>
            </a:r>
            <a:r>
              <a:rPr lang="en-US" dirty="0" smtClean="0"/>
              <a:t>and symptoms of disease</a:t>
            </a:r>
            <a:r>
              <a:rPr lang="ar-IQ" dirty="0" smtClean="0"/>
              <a:t>.</a:t>
            </a:r>
          </a:p>
          <a:p>
            <a:pPr algn="just" rtl="0"/>
            <a:endParaRPr lang="en-US" dirty="0" smtClean="0"/>
          </a:p>
          <a:p>
            <a:pPr algn="just" rtl="0"/>
            <a:r>
              <a:rPr lang="en-US" b="1" dirty="0" err="1" smtClean="0">
                <a:solidFill>
                  <a:srgbClr val="FF0000"/>
                </a:solidFill>
              </a:rPr>
              <a:t>Pathogenicity</a:t>
            </a:r>
            <a:r>
              <a:rPr lang="ar-IQ" b="1" dirty="0" smtClean="0">
                <a:solidFill>
                  <a:srgbClr val="FF0000"/>
                </a:solidFill>
              </a:rPr>
              <a:t>: </a:t>
            </a:r>
            <a:r>
              <a:rPr lang="en-US" dirty="0" smtClean="0"/>
              <a:t>The ability of an</a:t>
            </a:r>
            <a:r>
              <a:rPr lang="ar-IQ" dirty="0" smtClean="0"/>
              <a:t>  </a:t>
            </a:r>
            <a:r>
              <a:rPr lang="en-US" dirty="0" smtClean="0"/>
              <a:t>infectious agent to cause disease</a:t>
            </a:r>
            <a:r>
              <a:rPr lang="ar-IQ" dirty="0" smtClean="0"/>
              <a:t>. </a:t>
            </a:r>
            <a:endParaRPr lang="en-US" dirty="0" smtClean="0"/>
          </a:p>
          <a:p>
            <a:pPr algn="just" rtl="0">
              <a:buNone/>
            </a:pPr>
            <a:r>
              <a:rPr lang="ar-IQ" dirty="0" smtClean="0"/>
              <a:t> </a:t>
            </a:r>
            <a:endParaRPr lang="en-US" dirty="0" smtClean="0"/>
          </a:p>
          <a:p>
            <a:pPr algn="just" rtl="0"/>
            <a:r>
              <a:rPr lang="en-US" b="1" dirty="0" smtClean="0">
                <a:solidFill>
                  <a:srgbClr val="FF0000"/>
                </a:solidFill>
              </a:rPr>
              <a:t>Virulence:</a:t>
            </a:r>
            <a:r>
              <a:rPr lang="en-US" dirty="0" smtClean="0">
                <a:solidFill>
                  <a:srgbClr val="FF0000"/>
                </a:solidFill>
              </a:rPr>
              <a:t> </a:t>
            </a:r>
            <a:r>
              <a:rPr lang="en-US" dirty="0" smtClean="0"/>
              <a:t>The quantitative ability of an agent to cause disease when introduced into the host in small numbers. Virulence involves adherence, persistence, invasion, and </a:t>
            </a:r>
            <a:r>
              <a:rPr lang="en-US" dirty="0" err="1" smtClean="0"/>
              <a:t>toxigenicity</a:t>
            </a:r>
            <a:r>
              <a:rPr lang="en-US" dirty="0" smtClean="0"/>
              <a:t>. </a:t>
            </a:r>
          </a:p>
          <a:p>
            <a:pPr algn="just" rtl="0"/>
            <a:endParaRPr lang="en-US" dirty="0" smtClean="0"/>
          </a:p>
          <a:p>
            <a:pPr algn="just" rtl="0"/>
            <a:r>
              <a:rPr lang="en-US" b="1" u="sng" dirty="0" smtClean="0">
                <a:solidFill>
                  <a:srgbClr val="FF0000"/>
                </a:solidFill>
              </a:rPr>
              <a:t>Host Susceptibility to a pathogen</a:t>
            </a:r>
            <a:r>
              <a:rPr lang="en-US" b="1" dirty="0" smtClean="0">
                <a:solidFill>
                  <a:srgbClr val="FF0000"/>
                </a:solidFill>
              </a:rPr>
              <a:t>: </a:t>
            </a:r>
            <a:r>
              <a:rPr lang="en-US" dirty="0" smtClean="0"/>
              <a:t>is the ability of a pathogen to cause </a:t>
            </a:r>
            <a:r>
              <a:rPr lang="en-US" b="1" dirty="0" smtClean="0"/>
              <a:t>infection  in a host. This ability </a:t>
            </a:r>
            <a:r>
              <a:rPr lang="en-US" dirty="0" smtClean="0"/>
              <a:t>depends on the </a:t>
            </a:r>
            <a:r>
              <a:rPr lang="en-US" b="1" dirty="0" smtClean="0"/>
              <a:t>physiologic</a:t>
            </a:r>
            <a:r>
              <a:rPr lang="en-US" dirty="0" smtClean="0"/>
              <a:t> and </a:t>
            </a:r>
            <a:r>
              <a:rPr lang="en-US" b="1" dirty="0" smtClean="0"/>
              <a:t>immunologic conditions </a:t>
            </a:r>
            <a:r>
              <a:rPr lang="en-US" dirty="0" smtClean="0"/>
              <a:t>of the </a:t>
            </a:r>
            <a:r>
              <a:rPr lang="en-US" b="1" dirty="0" smtClean="0"/>
              <a:t>host </a:t>
            </a:r>
            <a:r>
              <a:rPr lang="en-US" dirty="0" smtClean="0"/>
              <a:t>and on the </a:t>
            </a:r>
            <a:r>
              <a:rPr lang="en-US" b="1" dirty="0" smtClean="0"/>
              <a:t>virulence</a:t>
            </a:r>
            <a:r>
              <a:rPr lang="en-US" dirty="0" smtClean="0"/>
              <a:t> of the </a:t>
            </a:r>
            <a:r>
              <a:rPr lang="en-US" b="1" dirty="0" smtClean="0"/>
              <a:t>pathogen</a:t>
            </a:r>
            <a:r>
              <a:rPr lang="en-US" dirty="0" smtClean="0"/>
              <a:t>.</a:t>
            </a:r>
          </a:p>
          <a:p>
            <a:pPr algn="just" rtl="0"/>
            <a:r>
              <a:rPr lang="en-US" b="1" u="sng" dirty="0" smtClean="0">
                <a:solidFill>
                  <a:srgbClr val="FF0000"/>
                </a:solidFill>
              </a:rPr>
              <a:t>Drug-Resistant organisms</a:t>
            </a:r>
            <a:r>
              <a:rPr lang="en-US" b="1" dirty="0" smtClean="0">
                <a:solidFill>
                  <a:srgbClr val="FF0000"/>
                </a:solidFill>
              </a:rPr>
              <a:t>:</a:t>
            </a:r>
            <a:r>
              <a:rPr lang="en-US" dirty="0" smtClean="0">
                <a:solidFill>
                  <a:srgbClr val="FF0000"/>
                </a:solidFill>
              </a:rPr>
              <a:t> </a:t>
            </a:r>
            <a:r>
              <a:rPr lang="en-US" b="1" dirty="0" smtClean="0"/>
              <a:t>Microbes</a:t>
            </a:r>
            <a:r>
              <a:rPr lang="en-US" dirty="0" smtClean="0"/>
              <a:t> that have the </a:t>
            </a:r>
            <a:r>
              <a:rPr lang="en-US" b="1" dirty="0" smtClean="0"/>
              <a:t>ability to develop resistance to drugs created to destroy them</a:t>
            </a:r>
            <a:r>
              <a:rPr lang="en-US" dirty="0" smtClean="0"/>
              <a:t>.</a:t>
            </a:r>
          </a:p>
          <a:p>
            <a:pPr algn="just" rtl="0"/>
            <a:endParaRPr lang="ar-IQ"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1752"/>
            <a:ext cx="8305800" cy="5718048"/>
          </a:xfrm>
          <a:solidFill>
            <a:schemeClr val="bg1"/>
          </a:solidFill>
        </p:spPr>
        <p:txBody>
          <a:bodyPr>
            <a:noAutofit/>
          </a:bodyPr>
          <a:lstStyle/>
          <a:p>
            <a:pPr algn="just" rtl="0">
              <a:buNone/>
            </a:pPr>
            <a:r>
              <a:rPr lang="en-US" sz="2000" dirty="0" smtClean="0">
                <a:latin typeface="Times New Roman" pitchFamily="18" charset="0"/>
                <a:cs typeface="Times New Roman" pitchFamily="18" charset="0"/>
              </a:rPr>
              <a:t> </a:t>
            </a:r>
            <a:r>
              <a:rPr lang="en-US" sz="2000" b="1" u="sng" dirty="0" smtClean="0">
                <a:solidFill>
                  <a:srgbClr val="FF0000"/>
                </a:solidFill>
                <a:latin typeface="Times New Roman" pitchFamily="18" charset="0"/>
                <a:cs typeface="Times New Roman" pitchFamily="18" charset="0"/>
              </a:rPr>
              <a:t>Types of infection</a:t>
            </a:r>
            <a:r>
              <a:rPr lang="ar-IQ" sz="2000" b="1" dirty="0" smtClean="0">
                <a:solidFill>
                  <a:srgbClr val="FF0000"/>
                </a:solidFill>
                <a:latin typeface="Times New Roman" pitchFamily="18" charset="0"/>
                <a:cs typeface="Times New Roman" pitchFamily="18" charset="0"/>
              </a:rPr>
              <a:t>:</a:t>
            </a:r>
            <a:r>
              <a:rPr lang="ar-IQ" sz="2000" dirty="0" smtClean="0">
                <a:solidFill>
                  <a:srgbClr val="FF0000"/>
                </a:solidFill>
                <a:latin typeface="Times New Roman" pitchFamily="18" charset="0"/>
                <a:cs typeface="Times New Roman" pitchFamily="18" charset="0"/>
              </a:rPr>
              <a:t> </a:t>
            </a:r>
            <a:endParaRPr lang="en-US" sz="2000" dirty="0" smtClean="0">
              <a:solidFill>
                <a:srgbClr val="FF0000"/>
              </a:solidFill>
              <a:latin typeface="Times New Roman" pitchFamily="18" charset="0"/>
              <a:cs typeface="Times New Roman" pitchFamily="18" charset="0"/>
            </a:endParaRPr>
          </a:p>
          <a:p>
            <a:pPr marL="457200" lvl="0" indent="-457200" algn="just" rtl="0">
              <a:buClr>
                <a:srgbClr val="FF0000"/>
              </a:buClr>
              <a:buSzPct val="92000"/>
              <a:buFont typeface="+mj-lt"/>
              <a:buAutoNum type="arabicPeriod"/>
            </a:pPr>
            <a:r>
              <a:rPr lang="en-US" sz="2000" b="1" dirty="0" smtClean="0">
                <a:latin typeface="Times New Roman" pitchFamily="18" charset="0"/>
                <a:cs typeface="Times New Roman" pitchFamily="18" charset="0"/>
              </a:rPr>
              <a:t>Primary infection: </a:t>
            </a:r>
            <a:r>
              <a:rPr lang="en-US" sz="2000" dirty="0" smtClean="0">
                <a:latin typeface="Times New Roman" pitchFamily="18" charset="0"/>
                <a:cs typeface="Times New Roman" pitchFamily="18" charset="0"/>
              </a:rPr>
              <a:t>initial infection with an organism in a</a:t>
            </a:r>
            <a:r>
              <a:rPr lang="ar-IQ"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host</a:t>
            </a:r>
            <a:r>
              <a:rPr lang="ar-IQ"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457200" lvl="0" indent="-457200" algn="just" rtl="0">
              <a:buClr>
                <a:srgbClr val="FF0000"/>
              </a:buClr>
              <a:buSzPct val="92000"/>
              <a:buFont typeface="+mj-lt"/>
              <a:buAutoNum type="arabicPeriod"/>
            </a:pPr>
            <a:r>
              <a:rPr lang="en-US" sz="2000" b="1" dirty="0" err="1" smtClean="0">
                <a:latin typeface="Times New Roman" pitchFamily="18" charset="0"/>
                <a:cs typeface="Times New Roman" pitchFamily="18" charset="0"/>
              </a:rPr>
              <a:t>Reinfection</a:t>
            </a:r>
            <a:r>
              <a:rPr lang="ar-IQ" sz="2000" b="1" dirty="0" smtClean="0">
                <a:latin typeface="Times New Roman" pitchFamily="18" charset="0"/>
                <a:cs typeface="Times New Roman" pitchFamily="18" charset="0"/>
              </a:rPr>
              <a:t>:</a:t>
            </a:r>
            <a:r>
              <a:rPr lang="ar-IQ"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subsequent infection with the </a:t>
            </a:r>
            <a:r>
              <a:rPr lang="en-US" sz="2000" u="sng" dirty="0" smtClean="0">
                <a:latin typeface="Times New Roman" pitchFamily="18" charset="0"/>
                <a:cs typeface="Times New Roman" pitchFamily="18" charset="0"/>
              </a:rPr>
              <a:t>same  organism in the same host</a:t>
            </a:r>
            <a:r>
              <a:rPr lang="ar-IQ" sz="2000" dirty="0" smtClean="0">
                <a:latin typeface="Times New Roman" pitchFamily="18" charset="0"/>
                <a:cs typeface="Times New Roman" pitchFamily="18" charset="0"/>
              </a:rPr>
              <a:t>.</a:t>
            </a:r>
            <a:r>
              <a:rPr lang="ar-IQ" sz="2000" u="sng"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457200" lvl="0" indent="-457200" algn="just" rtl="0">
              <a:buClr>
                <a:srgbClr val="FF0000"/>
              </a:buClr>
              <a:buSzPct val="92000"/>
              <a:buFont typeface="+mj-lt"/>
              <a:buAutoNum type="arabicPeriod"/>
            </a:pPr>
            <a:r>
              <a:rPr lang="en-US" sz="2000" b="1" dirty="0" smtClean="0">
                <a:latin typeface="Times New Roman" pitchFamily="18" charset="0"/>
                <a:cs typeface="Times New Roman" pitchFamily="18" charset="0"/>
              </a:rPr>
              <a:t>Secondary infection:</a:t>
            </a:r>
            <a:r>
              <a:rPr lang="en-US" sz="2000" dirty="0" smtClean="0">
                <a:latin typeface="Times New Roman" pitchFamily="18" charset="0"/>
                <a:cs typeface="Times New Roman" pitchFamily="18" charset="0"/>
              </a:rPr>
              <a:t> infection with </a:t>
            </a:r>
            <a:r>
              <a:rPr lang="en-US" sz="2000" u="sng" dirty="0" smtClean="0">
                <a:latin typeface="Times New Roman" pitchFamily="18" charset="0"/>
                <a:cs typeface="Times New Roman" pitchFamily="18" charset="0"/>
              </a:rPr>
              <a:t>new organism </a:t>
            </a:r>
            <a:r>
              <a:rPr lang="en-US" sz="2000" dirty="0" smtClean="0">
                <a:latin typeface="Times New Roman" pitchFamily="18" charset="0"/>
                <a:cs typeface="Times New Roman" pitchFamily="18" charset="0"/>
              </a:rPr>
              <a:t>in a host whose body resistance is already lowered by a pre-existing infectious disease. </a:t>
            </a:r>
          </a:p>
          <a:p>
            <a:pPr marL="457200" lvl="0" indent="-457200" algn="just" rtl="0">
              <a:buClr>
                <a:srgbClr val="FF0000"/>
              </a:buClr>
              <a:buSzPct val="92000"/>
              <a:buFont typeface="+mj-lt"/>
              <a:buAutoNum type="arabicPeriod"/>
            </a:pPr>
            <a:r>
              <a:rPr lang="en-US" sz="2000" b="1" dirty="0" smtClean="0">
                <a:latin typeface="Times New Roman" pitchFamily="18" charset="0"/>
                <a:cs typeface="Times New Roman" pitchFamily="18" charset="0"/>
              </a:rPr>
              <a:t>Cross infection:</a:t>
            </a:r>
            <a:r>
              <a:rPr lang="en-US" sz="2000" dirty="0" smtClean="0">
                <a:latin typeface="Times New Roman" pitchFamily="18" charset="0"/>
                <a:cs typeface="Times New Roman" pitchFamily="18" charset="0"/>
              </a:rPr>
              <a:t> infection with a new organism from another host or another external source in a patient who is already suffering from a disease</a:t>
            </a:r>
            <a:r>
              <a:rPr lang="ar-IQ"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marL="457200" lvl="0" indent="-457200" algn="just" rtl="0">
              <a:buClr>
                <a:srgbClr val="FF0000"/>
              </a:buClr>
              <a:buSzPct val="92000"/>
              <a:buFont typeface="+mj-lt"/>
              <a:buAutoNum type="arabicPeriod"/>
            </a:pPr>
            <a:r>
              <a:rPr lang="en-US" sz="2000" b="1" dirty="0" err="1" smtClean="0">
                <a:latin typeface="Times New Roman" pitchFamily="18" charset="0"/>
                <a:cs typeface="Times New Roman" pitchFamily="18" charset="0"/>
              </a:rPr>
              <a:t>Nosocomial</a:t>
            </a:r>
            <a:r>
              <a:rPr lang="en-US" sz="2000" b="1" dirty="0" smtClean="0">
                <a:latin typeface="Times New Roman" pitchFamily="18" charset="0"/>
                <a:cs typeface="Times New Roman" pitchFamily="18" charset="0"/>
              </a:rPr>
              <a:t> infection:</a:t>
            </a:r>
            <a:r>
              <a:rPr lang="en-US" sz="2000" dirty="0" smtClean="0">
                <a:latin typeface="Times New Roman" pitchFamily="18" charset="0"/>
                <a:cs typeface="Times New Roman" pitchFamily="18" charset="0"/>
              </a:rPr>
              <a:t> cross-infection acquired in hospital.</a:t>
            </a:r>
          </a:p>
          <a:p>
            <a:pPr marL="457200" lvl="0" indent="-457200" algn="just" rtl="0">
              <a:buClr>
                <a:srgbClr val="FF0000"/>
              </a:buClr>
              <a:buSzPct val="92000"/>
              <a:buFont typeface="+mj-lt"/>
              <a:buAutoNum type="arabicPeriod"/>
            </a:pPr>
            <a:r>
              <a:rPr lang="en-US" sz="2000" b="1" dirty="0" smtClean="0">
                <a:latin typeface="Times New Roman" pitchFamily="18" charset="0"/>
                <a:cs typeface="Times New Roman" pitchFamily="18" charset="0"/>
              </a:rPr>
              <a:t>Subclinical infection:</a:t>
            </a:r>
            <a:r>
              <a:rPr lang="en-US" sz="2000" dirty="0" smtClean="0">
                <a:latin typeface="Times New Roman" pitchFamily="18" charset="0"/>
                <a:cs typeface="Times New Roman" pitchFamily="18" charset="0"/>
              </a:rPr>
              <a:t> in apparent </a:t>
            </a:r>
            <a:r>
              <a:rPr lang="en-US" sz="2000" b="1" dirty="0" smtClean="0">
                <a:latin typeface="Times New Roman" pitchFamily="18" charset="0"/>
                <a:cs typeface="Times New Roman" pitchFamily="18" charset="0"/>
              </a:rPr>
              <a:t>clinical infection </a:t>
            </a:r>
            <a:r>
              <a:rPr lang="en-US" sz="2000" dirty="0" smtClean="0">
                <a:latin typeface="Times New Roman" pitchFamily="18" charset="0"/>
                <a:cs typeface="Times New Roman" pitchFamily="18" charset="0"/>
              </a:rPr>
              <a:t>(which has a number of outcomes covering the spectrum between death and complete recovery)</a:t>
            </a:r>
            <a:r>
              <a:rPr lang="ar-IQ"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457200" lvl="0" indent="-457200" algn="l" rtl="0">
              <a:buClr>
                <a:srgbClr val="FF0000"/>
              </a:buClr>
              <a:buSzPct val="92000"/>
              <a:buFont typeface="+mj-lt"/>
              <a:buAutoNum type="arabicPeriod"/>
            </a:pPr>
            <a:r>
              <a:rPr lang="en-US" sz="2000" b="1" dirty="0" smtClean="0">
                <a:latin typeface="Times New Roman" pitchFamily="18" charset="0"/>
                <a:cs typeface="Times New Roman" pitchFamily="18" charset="0"/>
              </a:rPr>
              <a:t>Latent infection</a:t>
            </a:r>
            <a:r>
              <a:rPr lang="ar-IQ"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hidden stage of microorganism in a host and subsequent multiplication to produce clinical disease when host resistance is lowered</a:t>
            </a:r>
            <a:r>
              <a:rPr lang="ar-IQ" sz="2000" dirty="0" smtClean="0">
                <a:latin typeface="Times New Roman" pitchFamily="18" charset="0"/>
                <a:cs typeface="Times New Roman" pitchFamily="18" charset="0"/>
              </a:rPr>
              <a:t>. </a:t>
            </a:r>
          </a:p>
          <a:p>
            <a:pPr marL="457200" indent="-457200" algn="l" rtl="0">
              <a:buClr>
                <a:srgbClr val="FF0000"/>
              </a:buClr>
              <a:buSzPct val="92000"/>
              <a:buFont typeface="+mj-lt"/>
              <a:buAutoNum type="arabicPeriod"/>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Chronic infection</a:t>
            </a:r>
            <a:r>
              <a:rPr lang="ar-IQ"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situation where a person continues to harbor a pathogenic organism but suffer no ill-effects themselves (asymptomatic).</a:t>
            </a:r>
            <a:endParaRPr lang="ar-IQ"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Golden Glitter Of Isolated Hand Writing Word Thank You Stock Illustration -  Download Image Now - iStock"/>
          <p:cNvPicPr>
            <a:picLocks noChangeAspect="1" noChangeArrowheads="1"/>
          </p:cNvPicPr>
          <p:nvPr/>
        </p:nvPicPr>
        <p:blipFill>
          <a:blip r:embed="rId2"/>
          <a:srcRect l="10938" t="10417" r="4687" b="6250"/>
          <a:stretch>
            <a:fillRect/>
          </a:stretch>
        </p:blipFill>
        <p:spPr bwMode="auto">
          <a:xfrm>
            <a:off x="152400" y="228600"/>
            <a:ext cx="8743950" cy="6477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52400"/>
            <a:ext cx="8229600" cy="6370975"/>
          </a:xfrm>
          <a:prstGeom prst="rect">
            <a:avLst/>
          </a:prstGeom>
          <a:solidFill>
            <a:schemeClr val="bg1"/>
          </a:solidFill>
        </p:spPr>
        <p:txBody>
          <a:bodyPr wrap="square">
            <a:spAutoFit/>
          </a:bodyPr>
          <a:lstStyle/>
          <a:p>
            <a:pPr algn="justLow"/>
            <a:r>
              <a:rPr lang="en-US" sz="2400" b="1" dirty="0">
                <a:solidFill>
                  <a:srgbClr val="FF0000"/>
                </a:solidFill>
              </a:rPr>
              <a:t>Introduction to Microbiology </a:t>
            </a:r>
            <a:endParaRPr lang="ar-IQ" sz="2400" dirty="0"/>
          </a:p>
          <a:p>
            <a:pPr algn="justLow"/>
            <a:r>
              <a:rPr lang="en-US" sz="2400" dirty="0" smtClean="0"/>
              <a:t>Microbiology (from Greek </a:t>
            </a:r>
            <a:r>
              <a:rPr lang="en-US" sz="2400" dirty="0" err="1" smtClean="0"/>
              <a:t>μῑκρος</a:t>
            </a:r>
            <a:r>
              <a:rPr lang="en-US" sz="2400" dirty="0" smtClean="0"/>
              <a:t>, </a:t>
            </a:r>
            <a:r>
              <a:rPr lang="en-US" sz="2400" dirty="0" err="1" smtClean="0"/>
              <a:t>mīkros</a:t>
            </a:r>
            <a:r>
              <a:rPr lang="en-US" sz="2400" dirty="0" smtClean="0"/>
              <a:t>, "small"; β</a:t>
            </a:r>
            <a:r>
              <a:rPr lang="en-US" sz="2400" dirty="0" err="1" smtClean="0"/>
              <a:t>ίος</a:t>
            </a:r>
            <a:r>
              <a:rPr lang="en-US" sz="2400" dirty="0" smtClean="0"/>
              <a:t>, bios, "life"; and -</a:t>
            </a:r>
            <a:r>
              <a:rPr lang="en-US" sz="2400" dirty="0" err="1" smtClean="0"/>
              <a:t>λογί</a:t>
            </a:r>
            <a:r>
              <a:rPr lang="en-US" sz="2400" dirty="0" smtClean="0"/>
              <a:t>α, -logia) is the study of microscopic organisms, those being unicellular (single cell), multicellular (cell colony), or acellular (lacking cells). Microbiology encompasses numerous sub-disciplines including virology, mycology, parasitology, and bacteriology. </a:t>
            </a:r>
          </a:p>
          <a:p>
            <a:pPr algn="justLow"/>
            <a:r>
              <a:rPr lang="en-US" sz="2400" b="1" dirty="0" smtClean="0">
                <a:solidFill>
                  <a:srgbClr val="FF0000"/>
                </a:solidFill>
              </a:rPr>
              <a:t>Taxonomic </a:t>
            </a:r>
            <a:r>
              <a:rPr lang="en-US" sz="2400" b="1" dirty="0">
                <a:solidFill>
                  <a:srgbClr val="FF0000"/>
                </a:solidFill>
              </a:rPr>
              <a:t>arrangement</a:t>
            </a:r>
            <a:endParaRPr lang="en-US" sz="2400" dirty="0">
              <a:solidFill>
                <a:srgbClr val="FF0000"/>
              </a:solidFill>
            </a:endParaRPr>
          </a:p>
          <a:p>
            <a:pPr marL="285750" lvl="0" indent="-285750" algn="justLow">
              <a:buFont typeface="Arial" panose="020B0604020202020204" pitchFamily="34" charset="0"/>
              <a:buChar char="•"/>
            </a:pPr>
            <a:r>
              <a:rPr lang="en-US" sz="2400" dirty="0"/>
              <a:t>Bacteriology: The study of bacteria.</a:t>
            </a:r>
          </a:p>
          <a:p>
            <a:pPr marL="285750" lvl="0" indent="-285750" algn="justLow">
              <a:buFont typeface="Arial" panose="020B0604020202020204" pitchFamily="34" charset="0"/>
              <a:buChar char="•"/>
            </a:pPr>
            <a:r>
              <a:rPr lang="en-US" sz="2400" dirty="0"/>
              <a:t>Mycology: The study of fungi.</a:t>
            </a:r>
          </a:p>
          <a:p>
            <a:pPr marL="285750" lvl="0" indent="-285750" algn="justLow">
              <a:buFont typeface="Arial" panose="020B0604020202020204" pitchFamily="34" charset="0"/>
              <a:buChar char="•"/>
            </a:pPr>
            <a:r>
              <a:rPr lang="en-US" sz="2400" dirty="0"/>
              <a:t>Protozoology: The study of protozoa.</a:t>
            </a:r>
          </a:p>
          <a:p>
            <a:pPr marL="285750" lvl="0" indent="-285750" algn="justLow">
              <a:buFont typeface="Arial" panose="020B0604020202020204" pitchFamily="34" charset="0"/>
              <a:buChar char="•"/>
            </a:pPr>
            <a:r>
              <a:rPr lang="en-US" sz="2400" dirty="0"/>
              <a:t>Parasitology: The study of parasites.</a:t>
            </a:r>
          </a:p>
          <a:p>
            <a:pPr marL="285750" lvl="0" indent="-285750" algn="justLow">
              <a:buFont typeface="Arial" panose="020B0604020202020204" pitchFamily="34" charset="0"/>
              <a:buChar char="•"/>
            </a:pPr>
            <a:r>
              <a:rPr lang="en-US" sz="2400" dirty="0"/>
              <a:t>Immunology: The study of the immune system.</a:t>
            </a:r>
          </a:p>
          <a:p>
            <a:pPr marL="285750" lvl="0" indent="-285750" algn="justLow">
              <a:buFont typeface="Arial" panose="020B0604020202020204" pitchFamily="34" charset="0"/>
              <a:buChar char="•"/>
            </a:pPr>
            <a:r>
              <a:rPr lang="en-US" sz="2400" dirty="0"/>
              <a:t>Virology: The study of viruses.</a:t>
            </a:r>
          </a:p>
          <a:p>
            <a:pPr marL="285750" lvl="0" indent="-285750" algn="justLow">
              <a:buFont typeface="Arial" panose="020B0604020202020204" pitchFamily="34" charset="0"/>
              <a:buChar char="•"/>
            </a:pPr>
            <a:r>
              <a:rPr lang="en-US" sz="2400" dirty="0"/>
              <a:t>Microbial physiology: The study of how the microbial cell functions biochemically. Includes the study of microbial growth, microbial metabolism and microbial cell structure</a:t>
            </a:r>
            <a:r>
              <a:rPr lang="en-US" sz="2400" dirty="0" smtClean="0"/>
              <a:t>.</a:t>
            </a:r>
            <a:endParaRPr lang="en-US" sz="2400" dirty="0"/>
          </a:p>
        </p:txBody>
      </p:sp>
    </p:spTree>
    <p:extLst>
      <p:ext uri="{BB962C8B-B14F-4D97-AF65-F5344CB8AC3E}">
        <p14:creationId xmlns:p14="http://schemas.microsoft.com/office/powerpoint/2010/main" val="3755048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458200" cy="6172200"/>
          </a:xfrm>
          <a:solidFill>
            <a:schemeClr val="bg1"/>
          </a:solidFill>
        </p:spPr>
        <p:txBody>
          <a:bodyPr>
            <a:noAutofit/>
          </a:bodyPr>
          <a:lstStyle/>
          <a:p>
            <a:pPr algn="justLow" rtl="0"/>
            <a:r>
              <a:rPr lang="en-US" sz="2000" dirty="0">
                <a:latin typeface="Times New Roman" panose="02020603050405020304" pitchFamily="18" charset="0"/>
                <a:cs typeface="Times New Roman" panose="02020603050405020304" pitchFamily="18" charset="0"/>
              </a:rPr>
              <a:t>Historians are unsure who made the first observations of </a:t>
            </a:r>
            <a:r>
              <a:rPr lang="en-US" sz="2000" dirty="0" smtClean="0">
                <a:latin typeface="Times New Roman" panose="02020603050405020304" pitchFamily="18" charset="0"/>
                <a:cs typeface="Times New Roman" panose="02020603050405020304" pitchFamily="18" charset="0"/>
              </a:rPr>
              <a:t>microorganisms. In 1676, </a:t>
            </a:r>
            <a:r>
              <a:rPr lang="en-US" sz="2000" dirty="0" smtClean="0">
                <a:solidFill>
                  <a:srgbClr val="FF0000"/>
                </a:solidFill>
                <a:latin typeface="Times New Roman" pitchFamily="18" charset="0"/>
                <a:cs typeface="Times New Roman" pitchFamily="18" charset="0"/>
                <a:hlinkClick r:id="rId2" tooltip="Anton van Leeuwenhoek"/>
              </a:rPr>
              <a:t>Anton van Leeuwenhoek</a:t>
            </a:r>
            <a:r>
              <a:rPr lang="en-US" sz="2000" dirty="0" smtClean="0">
                <a:latin typeface="Times New Roman" pitchFamily="18" charset="0"/>
                <a:cs typeface="Times New Roman" pitchFamily="18" charset="0"/>
              </a:rPr>
              <a:t> observed bacteria and other microorganisms, using a single-lens </a:t>
            </a:r>
            <a:r>
              <a:rPr lang="en-US" sz="2000" dirty="0" smtClean="0">
                <a:latin typeface="Times New Roman" pitchFamily="18" charset="0"/>
                <a:cs typeface="Times New Roman" pitchFamily="18" charset="0"/>
                <a:hlinkClick r:id="rId3" tooltip="Microscope"/>
              </a:rPr>
              <a:t>microscope</a:t>
            </a:r>
            <a:r>
              <a:rPr lang="en-US" sz="2000" dirty="0" smtClean="0">
                <a:latin typeface="Times New Roman" pitchFamily="18" charset="0"/>
                <a:cs typeface="Times New Roman" pitchFamily="18" charset="0"/>
              </a:rPr>
              <a:t> of his own design.</a:t>
            </a:r>
          </a:p>
          <a:p>
            <a:pPr algn="justLow" rtl="0"/>
            <a:r>
              <a:rPr lang="en-US" sz="2000" dirty="0" smtClean="0">
                <a:latin typeface="Times New Roman" pitchFamily="18" charset="0"/>
                <a:cs typeface="Times New Roman" pitchFamily="18" charset="0"/>
              </a:rPr>
              <a:t>Following on from this, in 1857 </a:t>
            </a:r>
            <a:r>
              <a:rPr lang="en-US" sz="2000" dirty="0" smtClean="0">
                <a:latin typeface="Times New Roman" pitchFamily="18" charset="0"/>
                <a:cs typeface="Times New Roman" pitchFamily="18" charset="0"/>
                <a:hlinkClick r:id="rId4" tooltip="Louis Pasteur"/>
              </a:rPr>
              <a:t>Louis Pasteur</a:t>
            </a:r>
            <a:r>
              <a:rPr lang="en-US" sz="2000" dirty="0" smtClean="0">
                <a:latin typeface="Times New Roman" pitchFamily="18" charset="0"/>
                <a:cs typeface="Times New Roman" pitchFamily="18" charset="0"/>
              </a:rPr>
              <a:t> also designed vaccines against several diseases such as </a:t>
            </a:r>
            <a:r>
              <a:rPr lang="en-US" sz="2000" dirty="0" smtClean="0">
                <a:latin typeface="Times New Roman" pitchFamily="18" charset="0"/>
                <a:cs typeface="Times New Roman" pitchFamily="18" charset="0"/>
                <a:hlinkClick r:id="rId5" tooltip="Anthrax"/>
              </a:rPr>
              <a:t>anthrax</a:t>
            </a:r>
            <a:r>
              <a:rPr lang="en-US" sz="2000" dirty="0" smtClean="0">
                <a:latin typeface="Times New Roman" pitchFamily="18" charset="0"/>
                <a:cs typeface="Times New Roman" pitchFamily="18" charset="0"/>
              </a:rPr>
              <a:t>, followed </a:t>
            </a:r>
            <a:r>
              <a:rPr lang="en-US" sz="2000" dirty="0" smtClean="0">
                <a:latin typeface="Times New Roman" pitchFamily="18" charset="0"/>
                <a:cs typeface="Times New Roman" pitchFamily="18" charset="0"/>
                <a:hlinkClick r:id="rId6" tooltip="Cholera"/>
              </a:rPr>
              <a:t>cholera</a:t>
            </a:r>
            <a:r>
              <a:rPr lang="en-US" sz="2000" dirty="0" smtClean="0">
                <a:latin typeface="Times New Roman" pitchFamily="18" charset="0"/>
                <a:cs typeface="Times New Roman" pitchFamily="18" charset="0"/>
              </a:rPr>
              <a:t> and </a:t>
            </a:r>
            <a:r>
              <a:rPr lang="en-US" sz="2000" dirty="0" smtClean="0">
                <a:latin typeface="Times New Roman" pitchFamily="18" charset="0"/>
                <a:cs typeface="Times New Roman" pitchFamily="18" charset="0"/>
                <a:hlinkClick r:id="rId7" tooltip="Rabies"/>
              </a:rPr>
              <a:t>rabies</a:t>
            </a:r>
            <a:r>
              <a:rPr lang="en-US" sz="2000" dirty="0" smtClean="0">
                <a:latin typeface="Times New Roman" pitchFamily="18" charset="0"/>
                <a:cs typeface="Times New Roman" pitchFamily="18" charset="0"/>
              </a:rPr>
              <a:t> as well as  </a:t>
            </a:r>
            <a:r>
              <a:rPr lang="en-US" sz="2000" dirty="0" smtClean="0">
                <a:latin typeface="Times New Roman" pitchFamily="18" charset="0"/>
                <a:cs typeface="Times New Roman" pitchFamily="18" charset="0"/>
                <a:hlinkClick r:id="rId8" tooltip="Pasteurization"/>
              </a:rPr>
              <a:t>pasteurization</a:t>
            </a:r>
            <a:r>
              <a:rPr lang="en-US" sz="2000" dirty="0" smtClean="0">
                <a:latin typeface="Times New Roman" pitchFamily="18" charset="0"/>
                <a:cs typeface="Times New Roman" pitchFamily="18" charset="0"/>
              </a:rPr>
              <a:t> for </a:t>
            </a:r>
            <a:r>
              <a:rPr lang="en-US" sz="2000" dirty="0" smtClean="0">
                <a:latin typeface="Times New Roman" pitchFamily="18" charset="0"/>
                <a:cs typeface="Times New Roman" pitchFamily="18" charset="0"/>
                <a:hlinkClick r:id="rId9" tooltip="Food preservation"/>
              </a:rPr>
              <a:t>food preservation</a:t>
            </a:r>
            <a:r>
              <a:rPr lang="en-US" sz="2000" dirty="0" smtClean="0">
                <a:latin typeface="Times New Roman" pitchFamily="18" charset="0"/>
                <a:cs typeface="Times New Roman" pitchFamily="18" charset="0"/>
              </a:rPr>
              <a:t>. </a:t>
            </a:r>
          </a:p>
          <a:p>
            <a:pPr algn="justLow" rtl="0"/>
            <a:r>
              <a:rPr lang="en-US" sz="2000" dirty="0" smtClean="0">
                <a:latin typeface="Times New Roman" pitchFamily="18" charset="0"/>
                <a:cs typeface="Times New Roman" pitchFamily="18" charset="0"/>
              </a:rPr>
              <a:t>In 1867 </a:t>
            </a:r>
            <a:r>
              <a:rPr lang="en-US" sz="2000" dirty="0" smtClean="0">
                <a:latin typeface="Times New Roman" pitchFamily="18" charset="0"/>
                <a:cs typeface="Times New Roman" pitchFamily="18" charset="0"/>
                <a:hlinkClick r:id="rId10" tooltip="Joseph Lister, 1st Baron Lister"/>
              </a:rPr>
              <a:t>Joseph Lister</a:t>
            </a:r>
            <a:r>
              <a:rPr lang="en-US" sz="2000" dirty="0" smtClean="0">
                <a:latin typeface="Times New Roman" pitchFamily="18" charset="0"/>
                <a:cs typeface="Times New Roman" pitchFamily="18" charset="0"/>
              </a:rPr>
              <a:t> is considered to be the father of </a:t>
            </a:r>
            <a:r>
              <a:rPr lang="en-US" sz="2000" dirty="0" smtClean="0">
                <a:latin typeface="Times New Roman" pitchFamily="18" charset="0"/>
                <a:cs typeface="Times New Roman" pitchFamily="18" charset="0"/>
                <a:hlinkClick r:id="rId11" tooltip="Antiseptic"/>
              </a:rPr>
              <a:t>antiseptic</a:t>
            </a:r>
            <a:r>
              <a:rPr lang="en-US" sz="2000" dirty="0" smtClean="0">
                <a:latin typeface="Times New Roman" pitchFamily="18" charset="0"/>
                <a:cs typeface="Times New Roman" pitchFamily="18" charset="0"/>
              </a:rPr>
              <a:t> surgery. By sterilizing the instruments with diluted </a:t>
            </a:r>
            <a:r>
              <a:rPr lang="en-US" sz="2000" dirty="0" smtClean="0">
                <a:latin typeface="Times New Roman" pitchFamily="18" charset="0"/>
                <a:cs typeface="Times New Roman" pitchFamily="18" charset="0"/>
                <a:hlinkClick r:id="rId12" tooltip="Carbolic acid"/>
              </a:rPr>
              <a:t>carbolic acid</a:t>
            </a:r>
            <a:r>
              <a:rPr lang="en-US" sz="2000" dirty="0" smtClean="0">
                <a:latin typeface="Times New Roman" pitchFamily="18" charset="0"/>
                <a:cs typeface="Times New Roman" pitchFamily="18" charset="0"/>
              </a:rPr>
              <a:t> and using it to clean wounds, post-operative infections were reduced, making surgery safer for patients.</a:t>
            </a:r>
          </a:p>
          <a:p>
            <a:pPr algn="justLow" rtl="0"/>
            <a:r>
              <a:rPr lang="en-US" sz="2000" dirty="0" smtClean="0">
                <a:latin typeface="Times New Roman" pitchFamily="18" charset="0"/>
                <a:cs typeface="Times New Roman" pitchFamily="18" charset="0"/>
              </a:rPr>
              <a:t>In the years between 1876 - 1884 </a:t>
            </a:r>
            <a:r>
              <a:rPr lang="en-US" sz="2000" dirty="0" smtClean="0">
                <a:latin typeface="Times New Roman" pitchFamily="18" charset="0"/>
                <a:cs typeface="Times New Roman" pitchFamily="18" charset="0"/>
                <a:hlinkClick r:id="rId13" tooltip="Robert Koch"/>
              </a:rPr>
              <a:t>Robert Koch</a:t>
            </a:r>
            <a:r>
              <a:rPr lang="en-US" sz="2000" dirty="0" smtClean="0">
                <a:latin typeface="Times New Roman" pitchFamily="18" charset="0"/>
                <a:cs typeface="Times New Roman" pitchFamily="18" charset="0"/>
              </a:rPr>
              <a:t> provided much insight into infectious diseases. He was one of the first scientists to focus on the isolation of bacteria in </a:t>
            </a:r>
            <a:r>
              <a:rPr lang="en-US" sz="2000" dirty="0" smtClean="0">
                <a:latin typeface="Times New Roman" pitchFamily="18" charset="0"/>
                <a:cs typeface="Times New Roman" pitchFamily="18" charset="0"/>
                <a:hlinkClick r:id="rId14" tooltip="Microbiological culture"/>
              </a:rPr>
              <a:t>pure culture</a:t>
            </a:r>
            <a:r>
              <a:rPr lang="en-US" sz="2000" dirty="0" smtClean="0">
                <a:latin typeface="Times New Roman" pitchFamily="18" charset="0"/>
                <a:cs typeface="Times New Roman" pitchFamily="18" charset="0"/>
              </a:rPr>
              <a:t>. This gave rise to the </a:t>
            </a:r>
            <a:r>
              <a:rPr lang="en-US" sz="2000" dirty="0" smtClean="0">
                <a:latin typeface="Times New Roman" pitchFamily="18" charset="0"/>
                <a:cs typeface="Times New Roman" pitchFamily="18" charset="0"/>
                <a:hlinkClick r:id="rId15" tooltip="Germ theory"/>
              </a:rPr>
              <a:t>germ theory</a:t>
            </a:r>
            <a:r>
              <a:rPr lang="en-US" sz="2000" dirty="0" smtClean="0">
                <a:latin typeface="Times New Roman" pitchFamily="18" charset="0"/>
                <a:cs typeface="Times New Roman" pitchFamily="18" charset="0"/>
              </a:rPr>
              <a:t>,. He developed a series of criteria around this that have become known as the </a:t>
            </a:r>
            <a:r>
              <a:rPr lang="en-US" sz="2000" dirty="0" smtClean="0">
                <a:latin typeface="Times New Roman" pitchFamily="18" charset="0"/>
                <a:cs typeface="Times New Roman" pitchFamily="18" charset="0"/>
                <a:hlinkClick r:id="rId16" tooltip="Koch's postulates"/>
              </a:rPr>
              <a:t>Koch's postulates</a:t>
            </a:r>
            <a:r>
              <a:rPr lang="en-US" sz="2000" dirty="0" smtClean="0">
                <a:latin typeface="Times New Roman" pitchFamily="18" charset="0"/>
                <a:cs typeface="Times New Roman" pitchFamily="18" charset="0"/>
              </a:rPr>
              <a:t>.</a:t>
            </a:r>
          </a:p>
          <a:p>
            <a:pPr algn="justLow" rtl="0"/>
            <a:r>
              <a:rPr lang="en-US" sz="2000" dirty="0" smtClean="0">
                <a:latin typeface="Times New Roman" pitchFamily="18" charset="0"/>
                <a:cs typeface="Times New Roman" pitchFamily="18" charset="0"/>
              </a:rPr>
              <a:t>A major milestone in medical microbiology is the </a:t>
            </a:r>
            <a:r>
              <a:rPr lang="en-US" sz="2000" dirty="0" smtClean="0">
                <a:latin typeface="Times New Roman" pitchFamily="18" charset="0"/>
                <a:cs typeface="Times New Roman" pitchFamily="18" charset="0"/>
                <a:hlinkClick r:id="rId17" tooltip="Gram stain"/>
              </a:rPr>
              <a:t>Gram stain</a:t>
            </a:r>
            <a:r>
              <a:rPr lang="en-US" sz="2000" dirty="0" smtClean="0">
                <a:latin typeface="Times New Roman" pitchFamily="18" charset="0"/>
                <a:cs typeface="Times New Roman" pitchFamily="18" charset="0"/>
              </a:rPr>
              <a:t>. In 1884 </a:t>
            </a:r>
            <a:r>
              <a:rPr lang="en-US" sz="2000" dirty="0" smtClean="0">
                <a:latin typeface="Times New Roman" pitchFamily="18" charset="0"/>
                <a:cs typeface="Times New Roman" pitchFamily="18" charset="0"/>
                <a:hlinkClick r:id="rId18" tooltip="Hans Christian Gram"/>
              </a:rPr>
              <a:t>Hans Christian Gram</a:t>
            </a:r>
            <a:r>
              <a:rPr lang="en-US" sz="2000" dirty="0" smtClean="0">
                <a:latin typeface="Times New Roman" pitchFamily="18" charset="0"/>
                <a:cs typeface="Times New Roman" pitchFamily="18" charset="0"/>
              </a:rPr>
              <a:t> developed the method of staining bacteria to make them more visible and differentiated under a microscope. This technique is widely used today. </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457200"/>
            <a:ext cx="8183880" cy="4800600"/>
          </a:xfrm>
          <a:solidFill>
            <a:schemeClr val="bg1"/>
          </a:solidFill>
        </p:spPr>
        <p:txBody>
          <a:bodyPr>
            <a:normAutofit/>
          </a:bodyPr>
          <a:lstStyle/>
          <a:p>
            <a:pPr lvl="0" algn="just" rtl="0"/>
            <a:r>
              <a:rPr lang="en-US" sz="2400" dirty="0" smtClean="0"/>
              <a:t>Majority of them contribute to the quality of our life: such as maintaining the balance of chemical elements in the nature (include breaking down the remains of all dead organisms, and  recycling carbon, nitrogen, sulfur, phosphorus, and other elements in the nature ).</a:t>
            </a:r>
          </a:p>
          <a:p>
            <a:pPr lvl="0" algn="just" rtl="0"/>
            <a:r>
              <a:rPr lang="en-US" sz="2400" dirty="0" smtClean="0"/>
              <a:t>Most M.Os. are harmless and even beneficial: M.O.s could be applied to assist in production of some processed foods and food products such as bread, cheese, yoghurt, vinegar, alcohol, ..etc.  In addition to that M.O.s also assist in production of drugs such as antibiotics (e.g., penicillin) and immunosuppressive drugs (</a:t>
            </a:r>
            <a:r>
              <a:rPr lang="en-US" sz="2400" dirty="0" err="1" smtClean="0"/>
              <a:t>e.g.,cyclosporine</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
            <a:ext cx="8382000" cy="3416320"/>
          </a:xfrm>
          <a:prstGeom prst="rect">
            <a:avLst/>
          </a:prstGeom>
          <a:solidFill>
            <a:schemeClr val="bg1"/>
          </a:solidFill>
        </p:spPr>
        <p:txBody>
          <a:bodyPr wrap="square">
            <a:spAutoFit/>
          </a:bodyPr>
          <a:lstStyle/>
          <a:p>
            <a:r>
              <a:rPr lang="en-US" sz="2400" b="1" dirty="0">
                <a:solidFill>
                  <a:srgbClr val="FF0000"/>
                </a:solidFill>
              </a:rPr>
              <a:t>Classification of Microorganisms </a:t>
            </a:r>
            <a:endParaRPr lang="en-US" sz="2400" b="1" dirty="0" smtClean="0">
              <a:solidFill>
                <a:srgbClr val="FF0000"/>
              </a:solidFill>
            </a:endParaRPr>
          </a:p>
          <a:p>
            <a:r>
              <a:rPr lang="en-US" sz="2400" b="1" dirty="0" smtClean="0">
                <a:solidFill>
                  <a:srgbClr val="FF0000"/>
                </a:solidFill>
              </a:rPr>
              <a:t>Prokaryotes and </a:t>
            </a:r>
            <a:r>
              <a:rPr lang="en-US" sz="2400" b="1" dirty="0" err="1" smtClean="0">
                <a:solidFill>
                  <a:srgbClr val="FF0000"/>
                </a:solidFill>
              </a:rPr>
              <a:t>Eucaryotes</a:t>
            </a:r>
            <a:r>
              <a:rPr lang="en-US" sz="2400" b="1" dirty="0" smtClean="0">
                <a:solidFill>
                  <a:srgbClr val="FF0000"/>
                </a:solidFill>
              </a:rPr>
              <a:t>   </a:t>
            </a:r>
            <a:endParaRPr lang="en-US" sz="2400" dirty="0" smtClean="0">
              <a:solidFill>
                <a:srgbClr val="FF0000"/>
              </a:solidFill>
            </a:endParaRPr>
          </a:p>
          <a:p>
            <a:pPr algn="justLow"/>
            <a:r>
              <a:rPr lang="en-US" sz="2400" dirty="0" smtClean="0"/>
              <a:t>       Cellular </a:t>
            </a:r>
            <a:r>
              <a:rPr lang="en-US" sz="2400" dirty="0"/>
              <a:t>organisms are broadly classified as </a:t>
            </a:r>
            <a:r>
              <a:rPr lang="en-US" sz="2400" b="1" dirty="0"/>
              <a:t>prokaryotic (without </a:t>
            </a:r>
            <a:r>
              <a:rPr lang="en-US" sz="2400" b="1" dirty="0" smtClean="0"/>
              <a:t>a nucleus</a:t>
            </a:r>
            <a:r>
              <a:rPr lang="en-US" sz="2400" b="1" dirty="0"/>
              <a:t>) </a:t>
            </a:r>
            <a:r>
              <a:rPr lang="en-US" sz="2400" dirty="0"/>
              <a:t>or </a:t>
            </a:r>
            <a:r>
              <a:rPr lang="en-US" sz="2400" b="1" dirty="0"/>
              <a:t>eukaryotic (with a nucleus)</a:t>
            </a:r>
            <a:r>
              <a:rPr lang="en-US" sz="2400" dirty="0"/>
              <a:t>. Prokaryotic organisms are </a:t>
            </a:r>
            <a:r>
              <a:rPr lang="en-US" sz="2400" dirty="0" smtClean="0"/>
              <a:t>divided into </a:t>
            </a:r>
            <a:r>
              <a:rPr lang="en-US" sz="2400" dirty="0"/>
              <a:t>two major groups: the </a:t>
            </a:r>
            <a:r>
              <a:rPr lang="en-US" sz="2400" b="1" dirty="0"/>
              <a:t>eubacteria</a:t>
            </a:r>
            <a:r>
              <a:rPr lang="en-US" sz="2400" dirty="0"/>
              <a:t>, which include all bacteria of </a:t>
            </a:r>
            <a:r>
              <a:rPr lang="en-US" sz="2400" dirty="0" smtClean="0"/>
              <a:t>medical </a:t>
            </a:r>
            <a:r>
              <a:rPr lang="en-US" sz="2400" dirty="0"/>
              <a:t>importance, and </a:t>
            </a:r>
            <a:r>
              <a:rPr lang="en-US" sz="2400" b="1" dirty="0"/>
              <a:t>the archaea</a:t>
            </a:r>
            <a:r>
              <a:rPr lang="en-US" sz="2400" dirty="0"/>
              <a:t>, a collection of evolutionarily </a:t>
            </a:r>
            <a:r>
              <a:rPr lang="en-US" sz="2400" dirty="0" smtClean="0"/>
              <a:t>distinct organisms</a:t>
            </a:r>
            <a:r>
              <a:rPr lang="en-US" sz="2400" dirty="0"/>
              <a:t>. Eukaryotic organisms include fungi, protozoa, and </a:t>
            </a:r>
            <a:r>
              <a:rPr lang="en-US" sz="2400" dirty="0" smtClean="0"/>
              <a:t>helminths as </a:t>
            </a:r>
            <a:r>
              <a:rPr lang="en-US" sz="2400" dirty="0"/>
              <a:t>well as humans.</a:t>
            </a:r>
            <a:endParaRPr lang="ar-IQ" sz="2400" dirty="0"/>
          </a:p>
        </p:txBody>
      </p:sp>
      <p:pic>
        <p:nvPicPr>
          <p:cNvPr id="3" name="Picture 1"/>
          <p:cNvPicPr>
            <a:picLocks noChangeAspect="1" noChangeArrowheads="1"/>
          </p:cNvPicPr>
          <p:nvPr/>
        </p:nvPicPr>
        <p:blipFill>
          <a:blip r:embed="rId2"/>
          <a:srcRect/>
          <a:stretch>
            <a:fillRect/>
          </a:stretch>
        </p:blipFill>
        <p:spPr bwMode="auto">
          <a:xfrm>
            <a:off x="304800" y="3469433"/>
            <a:ext cx="8458200" cy="3312367"/>
          </a:xfrm>
          <a:prstGeom prst="rect">
            <a:avLst/>
          </a:prstGeom>
          <a:noFill/>
          <a:ln w="9525">
            <a:noFill/>
            <a:miter lim="800000"/>
            <a:headEnd/>
            <a:tailEnd/>
          </a:ln>
        </p:spPr>
      </p:pic>
    </p:spTree>
    <p:extLst>
      <p:ext uri="{BB962C8B-B14F-4D97-AF65-F5344CB8AC3E}">
        <p14:creationId xmlns:p14="http://schemas.microsoft.com/office/powerpoint/2010/main" val="663048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534400" cy="6740307"/>
          </a:xfrm>
          <a:prstGeom prst="rect">
            <a:avLst/>
          </a:prstGeom>
          <a:solidFill>
            <a:schemeClr val="bg1"/>
          </a:solidFill>
        </p:spPr>
        <p:txBody>
          <a:bodyPr wrap="square">
            <a:spAutoFit/>
          </a:bodyPr>
          <a:lstStyle/>
          <a:p>
            <a:pPr algn="justLow"/>
            <a:r>
              <a:rPr lang="en-US" sz="2400" b="1" dirty="0" smtClean="0">
                <a:solidFill>
                  <a:srgbClr val="FF0000"/>
                </a:solidFill>
              </a:rPr>
              <a:t>1.Bacteria: </a:t>
            </a:r>
            <a:r>
              <a:rPr lang="en-US" sz="2400" dirty="0" smtClean="0"/>
              <a:t>Bacterial </a:t>
            </a:r>
            <a:r>
              <a:rPr lang="en-US" sz="2400" dirty="0"/>
              <a:t>cells divide by binary fission. However, many bacteria exchange genetic information carried on plasmids (small, specialized genetic elements capable of self-replication) including the information necessary for development and expression of antibiotic resistance. </a:t>
            </a:r>
            <a:endParaRPr lang="en-US" sz="2400" dirty="0" smtClean="0"/>
          </a:p>
          <a:p>
            <a:pPr marL="457200" indent="-457200" algn="justLow">
              <a:buFont typeface="+mj-lt"/>
              <a:buAutoNum type="alphaUcPeriod"/>
            </a:pPr>
            <a:r>
              <a:rPr lang="en-US" sz="2400" b="1" dirty="0" smtClean="0">
                <a:solidFill>
                  <a:srgbClr val="FF0000"/>
                </a:solidFill>
              </a:rPr>
              <a:t>Typical bacteria: </a:t>
            </a:r>
            <a:r>
              <a:rPr lang="en-US" sz="2400" dirty="0" smtClean="0"/>
              <a:t>Most </a:t>
            </a:r>
            <a:r>
              <a:rPr lang="en-US" sz="2400" dirty="0"/>
              <a:t>bacteria have shapes that can be described as a rod, sphere, or </a:t>
            </a:r>
            <a:r>
              <a:rPr lang="en-US" sz="2400" dirty="0" smtClean="0"/>
              <a:t>bacilli. </a:t>
            </a:r>
            <a:r>
              <a:rPr lang="en-US" sz="2400" dirty="0"/>
              <a:t>Prokaryotic cells are smaller than eukaryotic cells. Nearly all bacteria, with the exception of the Mycoplasmas, have a rigid cell wall surrounding the cell membrane that determines the shape of the organism. </a:t>
            </a:r>
            <a:r>
              <a:rPr lang="en-US" sz="2400" dirty="0" smtClean="0"/>
              <a:t>and it's also </a:t>
            </a:r>
            <a:r>
              <a:rPr lang="en-US" sz="2400" dirty="0"/>
              <a:t>determines whether the bacterium is classified as gram positive or gram </a:t>
            </a:r>
            <a:r>
              <a:rPr lang="en-US" sz="2400" dirty="0" smtClean="0"/>
              <a:t>negative. External </a:t>
            </a:r>
            <a:r>
              <a:rPr lang="en-US" sz="2400" dirty="0"/>
              <a:t>to the cell wall may be flagella, pili, and/or a </a:t>
            </a:r>
            <a:r>
              <a:rPr lang="en-US" sz="2400" dirty="0" smtClean="0"/>
              <a:t>capsule. </a:t>
            </a:r>
            <a:endParaRPr lang="en-US" sz="2400" b="1" dirty="0" smtClean="0"/>
          </a:p>
          <a:p>
            <a:pPr marL="342900" indent="-342900" algn="justLow">
              <a:buClr>
                <a:srgbClr val="FF0000"/>
              </a:buClr>
              <a:buFont typeface="+mj-lt"/>
              <a:buAutoNum type="alphaUcPeriod" startAt="2"/>
            </a:pPr>
            <a:r>
              <a:rPr lang="en-US" sz="2400" b="1" dirty="0" smtClean="0"/>
              <a:t> </a:t>
            </a:r>
            <a:r>
              <a:rPr lang="en-US" sz="2400" b="1" dirty="0" smtClean="0">
                <a:solidFill>
                  <a:srgbClr val="FF0000"/>
                </a:solidFill>
              </a:rPr>
              <a:t>Atypical </a:t>
            </a:r>
            <a:r>
              <a:rPr lang="en-US" sz="2400" b="1" dirty="0" smtClean="0">
                <a:solidFill>
                  <a:srgbClr val="FF0000"/>
                </a:solidFill>
              </a:rPr>
              <a:t>bacteria: </a:t>
            </a:r>
            <a:r>
              <a:rPr lang="en-US" sz="2400" dirty="0" smtClean="0"/>
              <a:t>Atypical </a:t>
            </a:r>
            <a:r>
              <a:rPr lang="en-US" sz="2400" dirty="0"/>
              <a:t>bacteria include groups of organisms such as Mycoplasma, Chlamydia, and Rickettsia that although prokaryotic </a:t>
            </a:r>
            <a:r>
              <a:rPr lang="en-US" sz="2400" b="1" dirty="0"/>
              <a:t>lack </a:t>
            </a:r>
            <a:r>
              <a:rPr lang="en-US" sz="2400" dirty="0"/>
              <a:t>significant characteristic structural components or metabolic capabilities that separate them from the larger group of typical bacteria</a:t>
            </a:r>
            <a:r>
              <a:rPr lang="en-US" sz="2400" dirty="0" smtClean="0"/>
              <a:t>.</a:t>
            </a:r>
            <a:endParaRPr lang="en-US" sz="2400" dirty="0"/>
          </a:p>
        </p:txBody>
      </p:sp>
    </p:spTree>
    <p:extLst>
      <p:ext uri="{BB962C8B-B14F-4D97-AF65-F5344CB8AC3E}">
        <p14:creationId xmlns:p14="http://schemas.microsoft.com/office/powerpoint/2010/main" val="281886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763000" cy="6740307"/>
          </a:xfrm>
          <a:prstGeom prst="rect">
            <a:avLst/>
          </a:prstGeom>
          <a:solidFill>
            <a:schemeClr val="bg1"/>
          </a:solidFill>
        </p:spPr>
        <p:txBody>
          <a:bodyPr wrap="square">
            <a:spAutoFit/>
          </a:bodyPr>
          <a:lstStyle/>
          <a:p>
            <a:pPr marL="36000" indent="-36000" algn="justLow"/>
            <a:r>
              <a:rPr lang="en-US" sz="2400" dirty="0" smtClean="0"/>
              <a:t>    </a:t>
            </a:r>
            <a:r>
              <a:rPr lang="en-US" sz="2400" b="1" dirty="0">
                <a:solidFill>
                  <a:srgbClr val="FF0000"/>
                </a:solidFill>
              </a:rPr>
              <a:t>2. </a:t>
            </a:r>
            <a:r>
              <a:rPr lang="en-US" sz="2400" b="1" dirty="0" err="1">
                <a:solidFill>
                  <a:srgbClr val="FF0000"/>
                </a:solidFill>
              </a:rPr>
              <a:t>Eucarya</a:t>
            </a:r>
            <a:r>
              <a:rPr lang="en-US" sz="2400" dirty="0">
                <a:solidFill>
                  <a:srgbClr val="FF0000"/>
                </a:solidFill>
              </a:rPr>
              <a:t>: </a:t>
            </a:r>
            <a:r>
              <a:rPr lang="en-US" sz="2400" dirty="0"/>
              <a:t>This domain includes </a:t>
            </a:r>
            <a:r>
              <a:rPr lang="en-US" sz="2400" b="1" dirty="0"/>
              <a:t>all life forms having cells possessing a nucleus</a:t>
            </a:r>
            <a:r>
              <a:rPr lang="en-US" sz="2400" dirty="0"/>
              <a:t>. The </a:t>
            </a:r>
            <a:r>
              <a:rPr lang="en-US" sz="2400" b="1" dirty="0"/>
              <a:t>plant kingdoms</a:t>
            </a:r>
            <a:r>
              <a:rPr lang="en-US" sz="2400" dirty="0"/>
              <a:t> and </a:t>
            </a:r>
            <a:r>
              <a:rPr lang="en-US" sz="2400" b="1" dirty="0"/>
              <a:t>animal kingdoms</a:t>
            </a:r>
            <a:r>
              <a:rPr lang="en-US" sz="2400" dirty="0"/>
              <a:t> are all </a:t>
            </a:r>
            <a:r>
              <a:rPr lang="en-US" sz="2400" b="1" dirty="0"/>
              <a:t>eukaryotic life forms</a:t>
            </a:r>
            <a:r>
              <a:rPr lang="en-US" sz="2400" dirty="0"/>
              <a:t>.</a:t>
            </a:r>
          </a:p>
          <a:p>
            <a:pPr marL="36000" indent="-36000" algn="justLow"/>
            <a:r>
              <a:rPr lang="en-US" sz="2400" dirty="0" smtClean="0"/>
              <a:t>   </a:t>
            </a:r>
            <a:r>
              <a:rPr lang="en-US" sz="2400" dirty="0" smtClean="0"/>
              <a:t>This </a:t>
            </a:r>
            <a:r>
              <a:rPr lang="en-US" sz="2400" dirty="0"/>
              <a:t>domain also includes different kinds of M.O.s (some of them </a:t>
            </a:r>
            <a:r>
              <a:rPr lang="en-US" sz="2400" dirty="0" smtClean="0"/>
              <a:t>are pathogenic</a:t>
            </a:r>
            <a:r>
              <a:rPr lang="en-US" sz="2400" dirty="0"/>
              <a:t>, they are: </a:t>
            </a:r>
          </a:p>
          <a:p>
            <a:pPr marL="342900" indent="-342900" algn="justLow">
              <a:buFont typeface="+mj-lt"/>
              <a:buAutoNum type="alphaUcPeriod"/>
            </a:pPr>
            <a:r>
              <a:rPr lang="en-US" sz="2400" b="1" dirty="0" smtClean="0">
                <a:solidFill>
                  <a:srgbClr val="FF0000"/>
                </a:solidFill>
              </a:rPr>
              <a:t>FUNGI </a:t>
            </a:r>
            <a:endParaRPr lang="en-US" sz="2400" dirty="0">
              <a:solidFill>
                <a:srgbClr val="FF0000"/>
              </a:solidFill>
            </a:endParaRPr>
          </a:p>
          <a:p>
            <a:pPr algn="justLow"/>
            <a:r>
              <a:rPr lang="en-US" sz="2400" dirty="0"/>
              <a:t>Fungi are </a:t>
            </a:r>
            <a:r>
              <a:rPr lang="en-US" sz="2400" dirty="0" smtClean="0"/>
              <a:t>non photosynthetic</a:t>
            </a:r>
            <a:r>
              <a:rPr lang="en-US" sz="2400" dirty="0"/>
              <a:t>, generally saprophytic, eukaryotic organisms. Some fungi are filamentous and are commonly called molds, whereas others (</a:t>
            </a:r>
            <a:r>
              <a:rPr lang="en-US" sz="2400" dirty="0" err="1"/>
              <a:t>i.e</a:t>
            </a:r>
            <a:r>
              <a:rPr lang="en-US" sz="2400" dirty="0"/>
              <a:t>, the yeasts) are unicellular. Fungal reproduction may be asexual, sexual, or both, and all fungi produce spores. Pathogenic fungi can cause diseases, ranging from skin infections (superficial mycoses) to serious, systemic infections (deep mycoses</a:t>
            </a:r>
            <a:r>
              <a:rPr lang="en-US" sz="2400" dirty="0" smtClean="0"/>
              <a:t>). </a:t>
            </a:r>
          </a:p>
          <a:p>
            <a:pPr marL="342900" indent="-342900" algn="justLow">
              <a:buFont typeface="+mj-lt"/>
              <a:buAutoNum type="alphaUcPeriod" startAt="2"/>
            </a:pPr>
            <a:r>
              <a:rPr lang="en-US" sz="2400" b="1" dirty="0">
                <a:solidFill>
                  <a:srgbClr val="FF0000"/>
                </a:solidFill>
              </a:rPr>
              <a:t> </a:t>
            </a:r>
            <a:r>
              <a:rPr lang="en-US" sz="2400" b="1" dirty="0" smtClean="0">
                <a:solidFill>
                  <a:srgbClr val="FF0000"/>
                </a:solidFill>
              </a:rPr>
              <a:t>PROTOZOA </a:t>
            </a:r>
            <a:endParaRPr lang="en-US" sz="2400" b="1" dirty="0">
              <a:solidFill>
                <a:srgbClr val="FF0000"/>
              </a:solidFill>
            </a:endParaRPr>
          </a:p>
          <a:p>
            <a:pPr algn="justLow"/>
            <a:r>
              <a:rPr lang="en-US" sz="2400" dirty="0"/>
              <a:t>Protozoa are single-celled, </a:t>
            </a:r>
            <a:r>
              <a:rPr lang="en-US" sz="2400" dirty="0" smtClean="0"/>
              <a:t>non photosynthetic</a:t>
            </a:r>
            <a:r>
              <a:rPr lang="en-US" sz="2400" dirty="0"/>
              <a:t>, eukaryotic organisms that come in various shapes and sizes. Many protozoa are free living, and others are among the most clinically important parasites of humans. </a:t>
            </a:r>
          </a:p>
        </p:txBody>
      </p:sp>
    </p:spTree>
    <p:extLst>
      <p:ext uri="{BB962C8B-B14F-4D97-AF65-F5344CB8AC3E}">
        <p14:creationId xmlns:p14="http://schemas.microsoft.com/office/powerpoint/2010/main" val="2038916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534400" cy="6001643"/>
          </a:xfrm>
          <a:prstGeom prst="rect">
            <a:avLst/>
          </a:prstGeom>
          <a:solidFill>
            <a:schemeClr val="bg1"/>
          </a:solidFill>
        </p:spPr>
        <p:txBody>
          <a:bodyPr wrap="square">
            <a:spAutoFit/>
          </a:bodyPr>
          <a:lstStyle/>
          <a:p>
            <a:pPr marL="342900" indent="-342900" algn="justLow">
              <a:buFont typeface="+mj-lt"/>
              <a:buAutoNum type="alphaUcPeriod" startAt="3"/>
            </a:pPr>
            <a:r>
              <a:rPr lang="en-US" sz="2400" b="1" dirty="0" smtClean="0">
                <a:solidFill>
                  <a:srgbClr val="FF0000"/>
                </a:solidFill>
              </a:rPr>
              <a:t>HELMINTHS </a:t>
            </a:r>
            <a:endParaRPr lang="en-US" sz="2400" dirty="0">
              <a:solidFill>
                <a:srgbClr val="FF0000"/>
              </a:solidFill>
            </a:endParaRPr>
          </a:p>
          <a:p>
            <a:pPr algn="justLow"/>
            <a:r>
              <a:rPr lang="en-US" sz="2400" dirty="0"/>
              <a:t>Helminths are groups of worms that live as parasites. They are multicellular, eukaryotic organisms with complex body organization. They are divided into three main groups: tapeworms (</a:t>
            </a:r>
            <a:r>
              <a:rPr lang="en-US" sz="2400" dirty="0" err="1"/>
              <a:t>cestodes</a:t>
            </a:r>
            <a:r>
              <a:rPr lang="en-US" sz="2400" dirty="0"/>
              <a:t>), flukes (trematodes), and roundworms (nematodes). Helminths are parasitic, receiving nutrients by ingesting or absorbing digestive contents or ingesting or absorbing body fluids or tissues. </a:t>
            </a:r>
            <a:endParaRPr lang="en-US" sz="2400" dirty="0" smtClean="0"/>
          </a:p>
          <a:p>
            <a:pPr algn="justLow"/>
            <a:r>
              <a:rPr lang="en-US" sz="2400" b="1" dirty="0" smtClean="0">
                <a:solidFill>
                  <a:srgbClr val="FF0000"/>
                </a:solidFill>
              </a:rPr>
              <a:t>D.VIRUSES </a:t>
            </a:r>
            <a:endParaRPr lang="en-US" sz="2400" dirty="0">
              <a:solidFill>
                <a:srgbClr val="FF0000"/>
              </a:solidFill>
            </a:endParaRPr>
          </a:p>
          <a:p>
            <a:pPr algn="justLow"/>
            <a:r>
              <a:rPr lang="en-US" sz="2400" dirty="0"/>
              <a:t>Viruses are obligate intracellular parasites that do not have a cellular structure. Rather, a virus consists of molecule(s) of </a:t>
            </a:r>
            <a:r>
              <a:rPr lang="en-US" sz="2400" dirty="0" smtClean="0"/>
              <a:t>DNA </a:t>
            </a:r>
            <a:r>
              <a:rPr lang="en-US" sz="2400" dirty="0"/>
              <a:t>or </a:t>
            </a:r>
            <a:r>
              <a:rPr lang="en-US" sz="2400" dirty="0" smtClean="0"/>
              <a:t>RNA, </a:t>
            </a:r>
            <a:r>
              <a:rPr lang="en-US" sz="2400" dirty="0"/>
              <a:t>but not both, surrounded by a protein coat. A virus may also have an envelope derived from the membrane of the host cell from which the virus is </a:t>
            </a:r>
            <a:r>
              <a:rPr lang="en-US" sz="2400" dirty="0" smtClean="0"/>
              <a:t>released. The fate of the host cell following viral infection ranges from rapid lysis and release of many progeny </a:t>
            </a:r>
            <a:r>
              <a:rPr lang="en-US" sz="2400" dirty="0" err="1" smtClean="0"/>
              <a:t>virions</a:t>
            </a:r>
            <a:r>
              <a:rPr lang="en-US" sz="2400" dirty="0" smtClean="0"/>
              <a:t> to gradual, prolonged release of viral particles. </a:t>
            </a:r>
            <a:endParaRPr lang="en-US" sz="2400" dirty="0"/>
          </a:p>
        </p:txBody>
      </p:sp>
    </p:spTree>
    <p:extLst>
      <p:ext uri="{BB962C8B-B14F-4D97-AF65-F5344CB8AC3E}">
        <p14:creationId xmlns:p14="http://schemas.microsoft.com/office/powerpoint/2010/main" val="2447082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85924878"/>
              </p:ext>
            </p:extLst>
          </p:nvPr>
        </p:nvGraphicFramePr>
        <p:xfrm>
          <a:off x="381000" y="840390"/>
          <a:ext cx="8382000" cy="5408010"/>
        </p:xfrm>
        <a:graphic>
          <a:graphicData uri="http://schemas.openxmlformats.org/drawingml/2006/table">
            <a:tbl>
              <a:tblPr/>
              <a:tblGrid>
                <a:gridCol w="2286000"/>
                <a:gridCol w="2971800"/>
                <a:gridCol w="3124200"/>
              </a:tblGrid>
              <a:tr h="147546">
                <a:tc>
                  <a:txBody>
                    <a:bodyPr/>
                    <a:lstStyle/>
                    <a:p>
                      <a:pPr algn="ctr" rtl="0">
                        <a:lnSpc>
                          <a:spcPct val="115000"/>
                        </a:lnSpc>
                        <a:spcAft>
                          <a:spcPts val="0"/>
                        </a:spcAft>
                      </a:pPr>
                      <a:r>
                        <a:rPr lang="tr-TR" sz="1800" b="1" kern="1200" dirty="0">
                          <a:solidFill>
                            <a:srgbClr val="FFFF00"/>
                          </a:solidFill>
                          <a:latin typeface="Times New Roman"/>
                          <a:ea typeface="Times New Roman"/>
                          <a:cs typeface="Arial"/>
                        </a:rPr>
                        <a:t>Characteristic</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c>
                  <a:txBody>
                    <a:bodyPr/>
                    <a:lstStyle/>
                    <a:p>
                      <a:pPr algn="ctr" rtl="0">
                        <a:lnSpc>
                          <a:spcPct val="115000"/>
                        </a:lnSpc>
                        <a:spcAft>
                          <a:spcPts val="0"/>
                        </a:spcAft>
                      </a:pPr>
                      <a:r>
                        <a:rPr lang="tr-TR" sz="1800" b="1" kern="1200" dirty="0">
                          <a:solidFill>
                            <a:srgbClr val="FFFF00"/>
                          </a:solidFill>
                          <a:latin typeface="Times New Roman"/>
                          <a:ea typeface="Times New Roman"/>
                          <a:cs typeface="Arial"/>
                        </a:rPr>
                        <a:t>Prokaryote</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c>
                  <a:txBody>
                    <a:bodyPr/>
                    <a:lstStyle/>
                    <a:p>
                      <a:pPr algn="ctr" rtl="0">
                        <a:lnSpc>
                          <a:spcPct val="115000"/>
                        </a:lnSpc>
                        <a:spcAft>
                          <a:spcPts val="0"/>
                        </a:spcAft>
                      </a:pPr>
                      <a:r>
                        <a:rPr lang="tr-TR" sz="1800" b="1" kern="1200" dirty="0">
                          <a:solidFill>
                            <a:srgbClr val="FFFF00"/>
                          </a:solidFill>
                          <a:latin typeface="Times New Roman"/>
                          <a:ea typeface="Times New Roman"/>
                          <a:cs typeface="Arial"/>
                        </a:rPr>
                        <a:t>Eukaryote</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72A376"/>
                    </a:solidFill>
                  </a:tcPr>
                </a:tc>
              </a:tr>
              <a:tr h="147546">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Typical size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el-GR" sz="1800" kern="1200" dirty="0">
                          <a:solidFill>
                            <a:srgbClr val="000000"/>
                          </a:solidFill>
                          <a:latin typeface="Times New Roman"/>
                          <a:ea typeface="Times New Roman"/>
                          <a:cs typeface="Arial"/>
                        </a:rPr>
                        <a:t>0.4-2 μ</a:t>
                      </a:r>
                      <a:r>
                        <a:rPr lang="tr-TR" sz="1800" kern="1200" dirty="0">
                          <a:solidFill>
                            <a:srgbClr val="000000"/>
                          </a:solidFill>
                          <a:latin typeface="Times New Roman"/>
                          <a:ea typeface="Times New Roman"/>
                          <a:cs typeface="Arial"/>
                        </a:rPr>
                        <a:t>m in diameter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el-GR" sz="1800" kern="1200" dirty="0">
                          <a:solidFill>
                            <a:srgbClr val="000000"/>
                          </a:solidFill>
                          <a:latin typeface="Times New Roman"/>
                          <a:ea typeface="Times New Roman"/>
                          <a:cs typeface="Arial"/>
                        </a:rPr>
                        <a:t>10-100 μ</a:t>
                      </a:r>
                      <a:r>
                        <a:rPr lang="tr-TR" sz="1800" kern="1200" dirty="0">
                          <a:solidFill>
                            <a:srgbClr val="000000"/>
                          </a:solidFill>
                          <a:latin typeface="Times New Roman"/>
                          <a:ea typeface="Times New Roman"/>
                          <a:cs typeface="Arial"/>
                        </a:rPr>
                        <a:t>m in diameter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255035">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Nucleus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en-US" sz="1800" kern="1200">
                          <a:solidFill>
                            <a:srgbClr val="000000"/>
                          </a:solidFill>
                          <a:latin typeface="Times New Roman"/>
                          <a:ea typeface="Times New Roman"/>
                          <a:cs typeface="Arial"/>
                        </a:rPr>
                        <a:t>No nuclear membrane; nucleoid region of the</a:t>
                      </a:r>
                      <a:r>
                        <a:rPr lang="tr-TR" sz="1800" kern="1200">
                          <a:solidFill>
                            <a:srgbClr val="000000"/>
                          </a:solidFill>
                          <a:latin typeface="Times New Roman"/>
                          <a:ea typeface="Times New Roman"/>
                          <a:cs typeface="Arial"/>
                        </a:rPr>
                        <a:t>m cytosol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FF0000"/>
                          </a:solidFill>
                          <a:latin typeface="Times New Roman"/>
                          <a:ea typeface="Times New Roman"/>
                          <a:cs typeface="Arial"/>
                        </a:rPr>
                        <a:t>Classic membrane-bound nucleus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255035">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Chromosomal DNA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tr-TR" sz="1800" kern="1200">
                          <a:solidFill>
                            <a:srgbClr val="FF0000"/>
                          </a:solidFill>
                          <a:latin typeface="Times New Roman"/>
                          <a:ea typeface="Times New Roman"/>
                          <a:cs typeface="Arial"/>
                        </a:rPr>
                        <a:t>Circular; complexed with RNA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en-US" sz="1800" kern="1200" dirty="0">
                          <a:solidFill>
                            <a:srgbClr val="000000"/>
                          </a:solidFill>
                          <a:latin typeface="Times New Roman"/>
                          <a:ea typeface="Times New Roman"/>
                          <a:cs typeface="Arial"/>
                        </a:rPr>
                        <a:t>Linear; </a:t>
                      </a:r>
                      <a:r>
                        <a:rPr lang="en-US" sz="1800" kern="1200" dirty="0" err="1">
                          <a:solidFill>
                            <a:srgbClr val="000000"/>
                          </a:solidFill>
                          <a:latin typeface="Times New Roman"/>
                          <a:ea typeface="Times New Roman"/>
                          <a:cs typeface="Arial"/>
                        </a:rPr>
                        <a:t>complexed</a:t>
                      </a:r>
                      <a:r>
                        <a:rPr lang="en-US" sz="1800" kern="1200" dirty="0">
                          <a:solidFill>
                            <a:srgbClr val="000000"/>
                          </a:solidFill>
                          <a:latin typeface="Times New Roman"/>
                          <a:ea typeface="Times New Roman"/>
                          <a:cs typeface="Arial"/>
                        </a:rPr>
                        <a:t> with basic </a:t>
                      </a:r>
                      <a:r>
                        <a:rPr lang="en-US" sz="1800" kern="1200" dirty="0" err="1">
                          <a:solidFill>
                            <a:srgbClr val="000000"/>
                          </a:solidFill>
                          <a:latin typeface="Times New Roman"/>
                          <a:ea typeface="Times New Roman"/>
                          <a:cs typeface="Arial"/>
                        </a:rPr>
                        <a:t>histones</a:t>
                      </a:r>
                      <a:r>
                        <a:rPr lang="en-US" sz="1800" kern="1200" dirty="0">
                          <a:solidFill>
                            <a:srgbClr val="000000"/>
                          </a:solidFill>
                          <a:latin typeface="Times New Roman"/>
                          <a:ea typeface="Times New Roman"/>
                          <a:cs typeface="Arial"/>
                        </a:rPr>
                        <a:t> and other</a:t>
                      </a:r>
                      <a:r>
                        <a:rPr lang="tr-TR" sz="1800" kern="1200" dirty="0">
                          <a:solidFill>
                            <a:srgbClr val="000000"/>
                          </a:solidFill>
                          <a:latin typeface="Times New Roman"/>
                          <a:ea typeface="Times New Roman"/>
                          <a:cs typeface="Arial"/>
                        </a:rPr>
                        <a:t> proteins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577501">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extrachromosomal</a:t>
                      </a:r>
                      <a:endParaRPr lang="en-US" sz="1800" dirty="0">
                        <a:latin typeface="Calibri"/>
                        <a:ea typeface="Times New Roman"/>
                        <a:cs typeface="Arial"/>
                      </a:endParaRPr>
                    </a:p>
                    <a:p>
                      <a:pPr algn="justLow" rtl="0">
                        <a:lnSpc>
                          <a:spcPct val="115000"/>
                        </a:lnSpc>
                        <a:spcAft>
                          <a:spcPts val="0"/>
                        </a:spcAft>
                      </a:pPr>
                      <a:r>
                        <a:rPr lang="tr-TR" sz="1800" kern="1200" dirty="0">
                          <a:solidFill>
                            <a:srgbClr val="000000"/>
                          </a:solidFill>
                          <a:latin typeface="Times New Roman"/>
                          <a:ea typeface="Times New Roman"/>
                          <a:cs typeface="Arial"/>
                        </a:rPr>
                        <a:t>circular DNA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en-US" sz="1800" kern="1200">
                          <a:solidFill>
                            <a:srgbClr val="FF0000"/>
                          </a:solidFill>
                          <a:latin typeface="Times New Roman"/>
                          <a:ea typeface="Times New Roman"/>
                          <a:cs typeface="Arial"/>
                        </a:rPr>
                        <a:t>Plasmids</a:t>
                      </a:r>
                      <a:r>
                        <a:rPr lang="tr-TR" sz="1800" kern="1200">
                          <a:solidFill>
                            <a:srgbClr val="FF0000"/>
                          </a:solidFill>
                          <a:latin typeface="Times New Roman"/>
                          <a:ea typeface="Times New Roman"/>
                          <a:cs typeface="Arial"/>
                        </a:rPr>
                        <a:t>, most </a:t>
                      </a:r>
                      <a:r>
                        <a:rPr lang="en-US" sz="1800" kern="1200">
                          <a:solidFill>
                            <a:srgbClr val="FF0000"/>
                          </a:solidFill>
                          <a:latin typeface="Times New Roman"/>
                          <a:ea typeface="Times New Roman"/>
                          <a:cs typeface="Arial"/>
                        </a:rPr>
                        <a:t>commonly found in gram-negative bacteria; each carries genes for its own replication; can</a:t>
                      </a:r>
                      <a:endParaRPr lang="en-US" sz="1800">
                        <a:latin typeface="Calibri"/>
                        <a:ea typeface="Times New Roman"/>
                        <a:cs typeface="Arial"/>
                      </a:endParaRPr>
                    </a:p>
                    <a:p>
                      <a:pPr algn="justLow" rtl="0">
                        <a:lnSpc>
                          <a:spcPct val="115000"/>
                        </a:lnSpc>
                        <a:spcAft>
                          <a:spcPts val="0"/>
                        </a:spcAft>
                      </a:pPr>
                      <a:r>
                        <a:rPr lang="tr-TR" sz="1800" kern="1200">
                          <a:solidFill>
                            <a:srgbClr val="FF0000"/>
                          </a:solidFill>
                          <a:latin typeface="Times New Roman"/>
                          <a:ea typeface="Times New Roman"/>
                          <a:cs typeface="Arial"/>
                        </a:rPr>
                        <a:t>confer resistance to antibiotics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In mitochondria and chloroplasts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147546">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Reproduction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Asexual (binary fission)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Sexual and asexual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255035">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Membrane-bound organelles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C000"/>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r h="147546">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Golgi bodies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Present in some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5E0D6"/>
                    </a:solidFill>
                  </a:tcPr>
                </a:tc>
              </a:tr>
              <a:tr h="147546">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Lysosomes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a:solidFill>
                            <a:srgbClr val="000000"/>
                          </a:solidFill>
                          <a:latin typeface="Times New Roman"/>
                          <a:ea typeface="Times New Roman"/>
                          <a:cs typeface="Arial"/>
                        </a:rPr>
                        <a:t>Absent in all </a:t>
                      </a:r>
                      <a:endParaRPr lang="en-US" sz="180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c>
                  <a:txBody>
                    <a:bodyPr/>
                    <a:lstStyle/>
                    <a:p>
                      <a:pPr algn="justLow" rtl="0">
                        <a:lnSpc>
                          <a:spcPct val="115000"/>
                        </a:lnSpc>
                        <a:spcAft>
                          <a:spcPts val="0"/>
                        </a:spcAft>
                      </a:pPr>
                      <a:r>
                        <a:rPr lang="tr-TR" sz="1800" kern="1200" dirty="0">
                          <a:solidFill>
                            <a:srgbClr val="000000"/>
                          </a:solidFill>
                          <a:latin typeface="Times New Roman"/>
                          <a:ea typeface="Times New Roman"/>
                          <a:cs typeface="Arial"/>
                        </a:rPr>
                        <a:t>Present in some </a:t>
                      </a:r>
                      <a:endParaRPr lang="en-US" sz="1800" dirty="0">
                        <a:latin typeface="Calibri"/>
                        <a:ea typeface="Times New Roman"/>
                        <a:cs typeface="Arial"/>
                      </a:endParaRPr>
                    </a:p>
                  </a:txBody>
                  <a:tcPr marL="30043" marR="30043" marT="20029" marB="2002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BF0EC"/>
                    </a:solidFill>
                  </a:tcPr>
                </a:tc>
              </a:tr>
            </a:tbl>
          </a:graphicData>
        </a:graphic>
      </p:graphicFrame>
      <p:sp>
        <p:nvSpPr>
          <p:cNvPr id="5" name="Content Placeholder 2"/>
          <p:cNvSpPr txBox="1">
            <a:spLocks/>
          </p:cNvSpPr>
          <p:nvPr/>
        </p:nvSpPr>
        <p:spPr>
          <a:xfrm>
            <a:off x="381000" y="377952"/>
            <a:ext cx="8305800" cy="460248"/>
          </a:xfrm>
          <a:prstGeom prst="rect">
            <a:avLst/>
          </a:prstGeom>
          <a:solidFill>
            <a:schemeClr val="accent2">
              <a:lumMod val="60000"/>
              <a:lumOff val="40000"/>
            </a:schemeClr>
          </a:solidFill>
        </p:spPr>
        <p:txBody>
          <a:bodyPr vert="horz" lIns="182880" tIns="91440">
            <a:normAutofit fontScale="92500" lnSpcReduction="10000"/>
          </a:bodyPr>
          <a:lstStyle/>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Table: Comparison of Prokaryotic and Eukaryotic Cell</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ar-IQ"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40913154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464</TotalTime>
  <Words>1240</Words>
  <Application>Microsoft Office PowerPoint</Application>
  <PresentationFormat>On-screen Show (4:3)</PresentationFormat>
  <Paragraphs>132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عبدالله ضياء</cp:lastModifiedBy>
  <cp:revision>36</cp:revision>
  <dcterms:created xsi:type="dcterms:W3CDTF">2006-08-16T00:00:00Z</dcterms:created>
  <dcterms:modified xsi:type="dcterms:W3CDTF">2024-03-11T23:25:01Z</dcterms:modified>
</cp:coreProperties>
</file>