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8" r:id="rId4"/>
    <p:sldId id="260" r:id="rId5"/>
    <p:sldId id="305" r:id="rId6"/>
    <p:sldId id="288" r:id="rId7"/>
    <p:sldId id="307" r:id="rId8"/>
    <p:sldId id="294" r:id="rId9"/>
    <p:sldId id="295" r:id="rId10"/>
    <p:sldId id="297" r:id="rId11"/>
    <p:sldId id="298" r:id="rId12"/>
    <p:sldId id="304" r:id="rId13"/>
    <p:sldId id="300" r:id="rId14"/>
    <p:sldId id="301" r:id="rId15"/>
    <p:sldId id="299" r:id="rId16"/>
    <p:sldId id="309" r:id="rId17"/>
    <p:sldId id="312" r:id="rId18"/>
    <p:sldId id="313" r:id="rId19"/>
    <p:sldId id="314" r:id="rId20"/>
    <p:sldId id="317" r:id="rId21"/>
    <p:sldId id="319" r:id="rId22"/>
    <p:sldId id="318"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8F4978F-55B0-4D64-874D-615A6F9637E7}" type="datetimeFigureOut">
              <a:rPr lang="ar-IQ" smtClean="0"/>
              <a:t>05/09/1445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CB7195-1197-473E-B740-CB83DF30A0BE}" type="slidenum">
              <a:rPr lang="ar-IQ" smtClean="0"/>
              <a:t>‹#›</a:t>
            </a:fld>
            <a:endParaRPr lang="ar-IQ"/>
          </a:p>
        </p:txBody>
      </p:sp>
    </p:spTree>
    <p:extLst>
      <p:ext uri="{BB962C8B-B14F-4D97-AF65-F5344CB8AC3E}">
        <p14:creationId xmlns:p14="http://schemas.microsoft.com/office/powerpoint/2010/main" val="22792006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3/14/2024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3/14/2024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3/14/2024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590800"/>
          </a:xfrm>
        </p:spPr>
        <p:txBody>
          <a:bodyPr>
            <a:noAutofit/>
          </a:bodyPr>
          <a:lstStyle/>
          <a:p>
            <a:pPr algn="ctr" rtl="0"/>
            <a:r>
              <a:rPr lang="en-US" sz="3200" dirty="0" smtClean="0">
                <a:solidFill>
                  <a:schemeClr val="tx1"/>
                </a:solidFill>
                <a:effectLst/>
                <a:latin typeface="Times New Roman" pitchFamily="18" charset="0"/>
                <a:cs typeface="Times New Roman" pitchFamily="18" charset="0"/>
              </a:rPr>
              <a:t> </a:t>
            </a:r>
            <a:r>
              <a:rPr lang="en-US" sz="3200" dirty="0" smtClean="0">
                <a:solidFill>
                  <a:srgbClr val="FF0000"/>
                </a:solidFill>
                <a:effectLst/>
                <a:latin typeface="Times New Roman" pitchFamily="18" charset="0"/>
                <a:cs typeface="Times New Roman" pitchFamily="18" charset="0"/>
              </a:rPr>
              <a:t>"</a:t>
            </a:r>
            <a:r>
              <a:rPr lang="en-US" sz="3200" dirty="0" err="1" smtClean="0">
                <a:solidFill>
                  <a:srgbClr val="FF0000"/>
                </a:solidFill>
                <a:effectLst/>
                <a:latin typeface="Times New Roman" pitchFamily="18" charset="0"/>
                <a:cs typeface="Times New Roman" pitchFamily="18" charset="0"/>
              </a:rPr>
              <a:t>Baterial</a:t>
            </a:r>
            <a:r>
              <a:rPr lang="en-US" sz="3200" dirty="0" smtClean="0">
                <a:solidFill>
                  <a:srgbClr val="FF0000"/>
                </a:solidFill>
                <a:effectLst/>
                <a:latin typeface="Times New Roman" pitchFamily="18" charset="0"/>
                <a:cs typeface="Times New Roman" pitchFamily="18" charset="0"/>
              </a:rPr>
              <a:t> Cell Wall structure and Morphology" </a:t>
            </a:r>
            <a:br>
              <a:rPr lang="en-US" sz="3200" dirty="0" smtClean="0">
                <a:solidFill>
                  <a:srgbClr val="FF0000"/>
                </a:solidFill>
                <a:effectLst/>
                <a:latin typeface="Times New Roman" pitchFamily="18" charset="0"/>
                <a:cs typeface="Times New Roman" pitchFamily="18" charset="0"/>
              </a:rPr>
            </a:br>
            <a:r>
              <a:rPr lang="en-US" sz="3200" dirty="0" smtClean="0">
                <a:solidFill>
                  <a:srgbClr val="FF0000"/>
                </a:solidFill>
                <a:effectLst/>
                <a:latin typeface="Times New Roman" pitchFamily="18" charset="0"/>
                <a:cs typeface="Times New Roman" pitchFamily="18" charset="0"/>
              </a:rPr>
              <a:t/>
            </a:r>
            <a:br>
              <a:rPr lang="en-US" sz="3200" dirty="0" smtClean="0">
                <a:solidFill>
                  <a:srgbClr val="FF0000"/>
                </a:solidFill>
                <a:effectLst/>
                <a:latin typeface="Times New Roman" pitchFamily="18" charset="0"/>
                <a:cs typeface="Times New Roman" pitchFamily="18" charset="0"/>
              </a:rPr>
            </a:br>
            <a:r>
              <a:rPr lang="en-US" sz="2800" dirty="0" err="1" smtClean="0">
                <a:solidFill>
                  <a:srgbClr val="FF0000"/>
                </a:solidFill>
                <a:effectLst/>
                <a:latin typeface="Times New Roman" pitchFamily="18" charset="0"/>
                <a:cs typeface="Times New Roman" pitchFamily="18" charset="0"/>
              </a:rPr>
              <a:t>Microbio</a:t>
            </a:r>
            <a:r>
              <a:rPr lang="en-US" sz="2800" dirty="0" smtClean="0">
                <a:solidFill>
                  <a:srgbClr val="FF0000"/>
                </a:solidFill>
                <a:effectLst/>
                <a:latin typeface="Times New Roman" pitchFamily="18" charset="0"/>
                <a:cs typeface="Times New Roman" pitchFamily="18" charset="0"/>
              </a:rPr>
              <a:t>. &amp; </a:t>
            </a:r>
            <a:r>
              <a:rPr lang="en-US" sz="2800" dirty="0" err="1" smtClean="0">
                <a:solidFill>
                  <a:srgbClr val="FF0000"/>
                </a:solidFill>
                <a:effectLst/>
                <a:latin typeface="Times New Roman" pitchFamily="18" charset="0"/>
                <a:cs typeface="Times New Roman" pitchFamily="18" charset="0"/>
              </a:rPr>
              <a:t>Immuno</a:t>
            </a:r>
            <a:r>
              <a:rPr lang="en-US" sz="2800" dirty="0" smtClean="0">
                <a:solidFill>
                  <a:srgbClr val="FF0000"/>
                </a:solidFill>
                <a:effectLst/>
                <a:latin typeface="Times New Roman" pitchFamily="18" charset="0"/>
                <a:cs typeface="Times New Roman" pitchFamily="18" charset="0"/>
              </a:rPr>
              <a:t>. M./ 1</a:t>
            </a:r>
            <a:r>
              <a:rPr lang="en-US" sz="2800" baseline="30000" dirty="0" smtClean="0">
                <a:solidFill>
                  <a:srgbClr val="FF0000"/>
                </a:solidFill>
                <a:effectLst/>
                <a:latin typeface="Times New Roman" pitchFamily="18" charset="0"/>
                <a:cs typeface="Times New Roman" pitchFamily="18" charset="0"/>
              </a:rPr>
              <a:t>st</a:t>
            </a:r>
            <a:r>
              <a:rPr lang="en-US" sz="2800" dirty="0" smtClean="0">
                <a:solidFill>
                  <a:srgbClr val="FF0000"/>
                </a:solidFill>
                <a:effectLst/>
                <a:latin typeface="Times New Roman" pitchFamily="18" charset="0"/>
                <a:cs typeface="Times New Roman" pitchFamily="18" charset="0"/>
              </a:rPr>
              <a:t>  Year Class</a:t>
            </a:r>
            <a:br>
              <a:rPr lang="en-US" sz="2800" dirty="0" smtClean="0">
                <a:solidFill>
                  <a:srgbClr val="FF0000"/>
                </a:solidFill>
                <a:effectLst/>
                <a:latin typeface="Times New Roman" pitchFamily="18" charset="0"/>
                <a:cs typeface="Times New Roman" pitchFamily="18" charset="0"/>
              </a:rPr>
            </a:br>
            <a:r>
              <a:rPr lang="en-US" sz="2800" dirty="0" smtClean="0">
                <a:solidFill>
                  <a:srgbClr val="FF0000"/>
                </a:solidFill>
                <a:effectLst/>
                <a:latin typeface="Times New Roman" pitchFamily="18" charset="0"/>
                <a:cs typeface="Times New Roman" pitchFamily="18" charset="0"/>
              </a:rPr>
              <a:t>2023-2024</a:t>
            </a:r>
            <a:endParaRPr lang="ar-IQ" sz="3200" dirty="0">
              <a:solidFill>
                <a:srgbClr val="FF0000"/>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304800" y="3124200"/>
            <a:ext cx="8686800" cy="2743200"/>
          </a:xfrm>
          <a:solidFill>
            <a:schemeClr val="bg1"/>
          </a:solidFill>
        </p:spPr>
        <p:txBody>
          <a:bodyPr>
            <a:noAutofit/>
          </a:bodyPr>
          <a:lstStyle/>
          <a:p>
            <a:pPr algn="l" rtl="0"/>
            <a:r>
              <a:rPr lang="en-US" sz="2800" b="1" u="sng" dirty="0" smtClean="0">
                <a:solidFill>
                  <a:srgbClr val="FF0000"/>
                </a:solidFill>
                <a:latin typeface="Times New Roman" pitchFamily="18" charset="0"/>
                <a:cs typeface="Times New Roman" pitchFamily="18" charset="0"/>
              </a:rPr>
              <a:t>Learning Objective</a:t>
            </a:r>
            <a:endParaRPr lang="en-US" sz="2800" dirty="0" smtClean="0">
              <a:solidFill>
                <a:srgbClr val="FF0000"/>
              </a:solidFill>
              <a:latin typeface="Times New Roman" pitchFamily="18" charset="0"/>
              <a:cs typeface="Times New Roman" pitchFamily="18" charset="0"/>
            </a:endParaRPr>
          </a:p>
          <a:p>
            <a:pPr lvl="0" algn="l" rtl="0">
              <a:buClr>
                <a:srgbClr val="FF0000"/>
              </a:buClr>
              <a:buFont typeface="Arial" pitchFamily="34" charset="0"/>
              <a:buChar char="•"/>
            </a:pPr>
            <a:r>
              <a:rPr lang="en-US" sz="2800" dirty="0" smtClean="0">
                <a:solidFill>
                  <a:schemeClr val="tx1"/>
                </a:solidFill>
                <a:latin typeface="Times New Roman" pitchFamily="18" charset="0"/>
                <a:cs typeface="Times New Roman" pitchFamily="18" charset="0"/>
              </a:rPr>
              <a:t>Explain bacterial cell wall and plasma membrane structure and components.</a:t>
            </a:r>
          </a:p>
          <a:p>
            <a:pPr lvl="0" algn="l" rtl="0">
              <a:buClr>
                <a:srgbClr val="FF0000"/>
              </a:buClr>
              <a:buFont typeface="Arial" pitchFamily="34" charset="0"/>
              <a:buChar char="•"/>
            </a:pPr>
            <a:r>
              <a:rPr lang="en-US" sz="2800" dirty="0" smtClean="0">
                <a:solidFill>
                  <a:schemeClr val="tx1"/>
                </a:solidFill>
                <a:latin typeface="Times New Roman" pitchFamily="18" charset="0"/>
                <a:cs typeface="Times New Roman" pitchFamily="18" charset="0"/>
              </a:rPr>
              <a:t>Explain and define Gram positive and Gram negative bacteria. </a:t>
            </a:r>
          </a:p>
          <a:p>
            <a:pPr lvl="0" algn="l" rtl="0">
              <a:buClr>
                <a:srgbClr val="FF0000"/>
              </a:buClr>
              <a:buFont typeface="Arial" pitchFamily="34" charset="0"/>
              <a:buChar char="•"/>
            </a:pPr>
            <a:r>
              <a:rPr lang="en-US" sz="2800" dirty="0" smtClean="0">
                <a:solidFill>
                  <a:schemeClr val="tx1"/>
                </a:solidFill>
                <a:latin typeface="Times New Roman" pitchFamily="18" charset="0"/>
                <a:cs typeface="Times New Roman" pitchFamily="18" charset="0"/>
              </a:rPr>
              <a:t>Mention types of bacterial cell morphology.</a:t>
            </a:r>
          </a:p>
          <a:p>
            <a:pPr algn="l">
              <a:buClr>
                <a:srgbClr val="FF0000"/>
              </a:buClr>
            </a:pPr>
            <a:endParaRPr lang="ar-IQ" sz="28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3505200"/>
          </a:xfrm>
          <a:solidFill>
            <a:schemeClr val="bg1"/>
          </a:solidFill>
        </p:spPr>
        <p:txBody>
          <a:bodyPr>
            <a:normAutofit fontScale="92500" lnSpcReduction="10000"/>
          </a:bodyPr>
          <a:lstStyle/>
          <a:p>
            <a:pPr marL="108000" indent="0" algn="justLow" rtl="0">
              <a:buNone/>
            </a:pPr>
            <a:r>
              <a:rPr lang="en-US" sz="2400" b="1" dirty="0" smtClean="0">
                <a:solidFill>
                  <a:srgbClr val="FF0000"/>
                </a:solidFill>
              </a:rPr>
              <a:t>Peptidoglycan </a:t>
            </a:r>
            <a:r>
              <a:rPr lang="en-US" sz="2400" dirty="0"/>
              <a:t>(also called </a:t>
            </a:r>
            <a:r>
              <a:rPr lang="en-US" sz="2400" dirty="0" err="1"/>
              <a:t>mucopeptide</a:t>
            </a:r>
            <a:r>
              <a:rPr lang="en-US" sz="2400" dirty="0"/>
              <a:t> or </a:t>
            </a:r>
            <a:r>
              <a:rPr lang="en-US" sz="2400" dirty="0" err="1"/>
              <a:t>murein</a:t>
            </a:r>
            <a:r>
              <a:rPr lang="en-US" sz="2400" dirty="0"/>
              <a:t>) is unique to prokaryotes. It is found in all bacterial cell walls </a:t>
            </a:r>
            <a:r>
              <a:rPr lang="en-US" sz="2400" u="sng" dirty="0"/>
              <a:t>except</a:t>
            </a:r>
            <a:r>
              <a:rPr lang="en-US" sz="2400" dirty="0"/>
              <a:t> </a:t>
            </a:r>
            <a:r>
              <a:rPr lang="en-US" sz="2400" i="1" dirty="0"/>
              <a:t>Mycoplasma </a:t>
            </a:r>
            <a:r>
              <a:rPr lang="tr-TR" sz="2400" dirty="0"/>
              <a:t>contian</a:t>
            </a:r>
            <a:r>
              <a:rPr lang="tr-TR" sz="2400" i="1" dirty="0"/>
              <a:t> </a:t>
            </a:r>
            <a:r>
              <a:rPr lang="tr-TR" sz="2400" dirty="0"/>
              <a:t>Sterol. </a:t>
            </a:r>
            <a:r>
              <a:rPr lang="en-US" sz="2400" dirty="0"/>
              <a:t>In Gram-positive bacteria, it comprises up to 50% of the cell wall. While in Gram-negative bacteria, it comprises only 5-10 % of the cell wall material</a:t>
            </a:r>
            <a:r>
              <a:rPr lang="tr-TR" sz="2400" dirty="0"/>
              <a:t>. </a:t>
            </a:r>
            <a:endParaRPr lang="en-US" sz="2400" dirty="0" smtClean="0"/>
          </a:p>
          <a:p>
            <a:pPr marL="108000" indent="0" algn="justLow" rtl="0">
              <a:buNone/>
            </a:pPr>
            <a:r>
              <a:rPr lang="en-US" sz="2400" dirty="0"/>
              <a:t> </a:t>
            </a:r>
            <a:r>
              <a:rPr lang="en-US" sz="2400" dirty="0" smtClean="0"/>
              <a:t>   Most </a:t>
            </a:r>
            <a:r>
              <a:rPr lang="en-US" sz="2400" b="1" dirty="0" smtClean="0">
                <a:solidFill>
                  <a:srgbClr val="FF0000"/>
                </a:solidFill>
              </a:rPr>
              <a:t>Gram-positive</a:t>
            </a:r>
            <a:r>
              <a:rPr lang="en-US" sz="2400" dirty="0" smtClean="0"/>
              <a:t> </a:t>
            </a:r>
            <a:r>
              <a:rPr lang="en-US" sz="2400" dirty="0"/>
              <a:t>cell walls contain considerable </a:t>
            </a:r>
            <a:r>
              <a:rPr lang="en-US" sz="2400" dirty="0" smtClean="0"/>
              <a:t>amounts of </a:t>
            </a:r>
            <a:r>
              <a:rPr lang="en-US" sz="2400" b="1" dirty="0" smtClean="0"/>
              <a:t>teichoic </a:t>
            </a:r>
            <a:r>
              <a:rPr lang="en-US" sz="2400" b="1" dirty="0"/>
              <a:t>and </a:t>
            </a:r>
            <a:r>
              <a:rPr lang="en-US" sz="2400" b="1" dirty="0" err="1"/>
              <a:t>teichuronic</a:t>
            </a:r>
            <a:r>
              <a:rPr lang="en-US" sz="2400" b="1" dirty="0"/>
              <a:t> </a:t>
            </a:r>
            <a:r>
              <a:rPr lang="en-US" sz="2400" b="1" dirty="0" smtClean="0"/>
              <a:t>acids</a:t>
            </a:r>
            <a:r>
              <a:rPr lang="en-US" sz="2400" dirty="0" smtClean="0"/>
              <a:t>, The </a:t>
            </a:r>
            <a:r>
              <a:rPr lang="en-US" sz="2400" dirty="0"/>
              <a:t>term </a:t>
            </a:r>
            <a:r>
              <a:rPr lang="en-US" sz="2400" dirty="0" smtClean="0"/>
              <a:t>teichoic acids </a:t>
            </a:r>
            <a:r>
              <a:rPr lang="en-US" sz="2400" dirty="0"/>
              <a:t>encompasses all wall, membrane, or capsular </a:t>
            </a:r>
            <a:r>
              <a:rPr lang="en-US" sz="2400" dirty="0" smtClean="0"/>
              <a:t>polymers containing  </a:t>
            </a:r>
            <a:r>
              <a:rPr lang="en-US" sz="2400" b="1" dirty="0" err="1" smtClean="0"/>
              <a:t>glycerophosphate</a:t>
            </a:r>
            <a:r>
              <a:rPr lang="en-US" sz="2400" b="1" dirty="0" smtClean="0"/>
              <a:t> </a:t>
            </a:r>
            <a:r>
              <a:rPr lang="en-US" sz="2400" b="1" dirty="0"/>
              <a:t>or </a:t>
            </a:r>
            <a:r>
              <a:rPr lang="en-US" sz="2400" b="1" dirty="0" err="1"/>
              <a:t>ribitol</a:t>
            </a:r>
            <a:r>
              <a:rPr lang="en-US" sz="2400" b="1" dirty="0"/>
              <a:t> phosphate </a:t>
            </a:r>
            <a:r>
              <a:rPr lang="en-US" sz="2400" dirty="0" smtClean="0"/>
              <a:t>residues. Most </a:t>
            </a:r>
            <a:r>
              <a:rPr lang="en-US" sz="2400" u="sng" dirty="0" smtClean="0"/>
              <a:t>Gram-positive bacteria </a:t>
            </a:r>
            <a:r>
              <a:rPr lang="en-US" sz="2400" dirty="0" smtClean="0"/>
              <a:t>have a relatively </a:t>
            </a:r>
            <a:r>
              <a:rPr lang="en-US" sz="2400" b="1" u="sng" dirty="0" smtClean="0"/>
              <a:t>thick</a:t>
            </a:r>
            <a:r>
              <a:rPr lang="en-US" sz="2400" dirty="0" smtClean="0"/>
              <a:t> (about 20 to 80 nm), continuous cell wall (often called the </a:t>
            </a:r>
            <a:r>
              <a:rPr lang="en-US" sz="2400" dirty="0" err="1" smtClean="0"/>
              <a:t>sacculus</a:t>
            </a:r>
            <a:r>
              <a:rPr lang="en-US" sz="2400" dirty="0" smtClean="0"/>
              <a:t>), which is composed largely of peptidoglycan. </a:t>
            </a:r>
            <a:endParaRPr lang="ar-IQ" sz="2400" dirty="0"/>
          </a:p>
        </p:txBody>
      </p:sp>
      <p:pic>
        <p:nvPicPr>
          <p:cNvPr id="30723" name="Picture 24"/>
          <p:cNvPicPr>
            <a:picLocks noChangeAspect="1" noChangeArrowheads="1"/>
          </p:cNvPicPr>
          <p:nvPr/>
        </p:nvPicPr>
        <p:blipFill rotWithShape="1">
          <a:blip r:embed="rId2"/>
          <a:srcRect l="5994" t="3986" r="4318" b="4014"/>
          <a:stretch/>
        </p:blipFill>
        <p:spPr bwMode="auto">
          <a:xfrm>
            <a:off x="620486" y="3635829"/>
            <a:ext cx="8218714" cy="3145971"/>
          </a:xfrm>
          <a:prstGeom prst="rect">
            <a:avLst/>
          </a:prstGeom>
          <a:noFill/>
          <a:ln w="9525">
            <a:noFill/>
            <a:miter lim="800000"/>
            <a:headEnd/>
            <a:tailEnd/>
          </a:ln>
        </p:spPr>
      </p:pic>
      <p:sp>
        <p:nvSpPr>
          <p:cNvPr id="4" name="AutoShape 2" descr="Schematic structure of Gram-positive and Gram-negative cell walls.... |  Download Scientific Diagram"/>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335176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00800"/>
          </a:xfrm>
        </p:spPr>
        <p:txBody>
          <a:bodyPr>
            <a:normAutofit/>
          </a:bodyPr>
          <a:lstStyle/>
          <a:p>
            <a:pPr marL="72000" indent="-72000" algn="justLow" rtl="0">
              <a:buNone/>
            </a:pPr>
            <a:r>
              <a:rPr lang="en-US" sz="2400" dirty="0" smtClean="0"/>
              <a:t> </a:t>
            </a:r>
            <a:r>
              <a:rPr lang="en-US" sz="2400" b="1" dirty="0">
                <a:solidFill>
                  <a:srgbClr val="FF0000"/>
                </a:solidFill>
              </a:rPr>
              <a:t>Gram-negative</a:t>
            </a:r>
            <a:r>
              <a:rPr lang="en-US" sz="2400" dirty="0">
                <a:solidFill>
                  <a:srgbClr val="FF0000"/>
                </a:solidFill>
              </a:rPr>
              <a:t> </a:t>
            </a:r>
            <a:r>
              <a:rPr lang="en-US" sz="2400" dirty="0"/>
              <a:t>cell walls contain three components that </a:t>
            </a:r>
            <a:r>
              <a:rPr lang="en-US" sz="2400" dirty="0" smtClean="0"/>
              <a:t>lie outside </a:t>
            </a:r>
            <a:r>
              <a:rPr lang="en-US" sz="2400" dirty="0"/>
              <a:t>of the peptidoglycan layer: </a:t>
            </a:r>
            <a:r>
              <a:rPr lang="en-US" sz="2400" b="1" dirty="0"/>
              <a:t>lipoprotein, outer </a:t>
            </a:r>
            <a:r>
              <a:rPr lang="en-US" sz="2400" b="1" dirty="0" smtClean="0"/>
              <a:t>membrane</a:t>
            </a:r>
            <a:r>
              <a:rPr lang="en-US" sz="2400" b="1" dirty="0"/>
              <a:t>, and </a:t>
            </a:r>
            <a:r>
              <a:rPr lang="en-US" sz="2400" b="1" dirty="0" smtClean="0"/>
              <a:t>lipopolysaccharide(LPS). </a:t>
            </a:r>
          </a:p>
          <a:p>
            <a:pPr marL="72000" indent="-72000" algn="justLow" rtl="0">
              <a:buNone/>
            </a:pPr>
            <a:r>
              <a:rPr lang="en-US" sz="2400" dirty="0" smtClean="0"/>
              <a:t>In contrast, the peptidoglycan layer in </a:t>
            </a:r>
            <a:r>
              <a:rPr lang="en-US" sz="2400" u="sng" dirty="0" smtClean="0"/>
              <a:t>Gram-negative bacteria </a:t>
            </a:r>
            <a:r>
              <a:rPr lang="en-US" sz="2400" dirty="0" smtClean="0"/>
              <a:t>is </a:t>
            </a:r>
            <a:r>
              <a:rPr lang="en-US" sz="2400" b="1" u="sng" dirty="0" smtClean="0"/>
              <a:t>thin</a:t>
            </a:r>
            <a:r>
              <a:rPr lang="en-US" sz="2400" dirty="0" smtClean="0"/>
              <a:t> (about 5-10 nm thick). Outside the peptidoglycan layer in the Gram-negative envelope is an outer membrane structure (about 7.5-10 nm thick). In most Gram-negative bacteria, this membrane structure is anchored </a:t>
            </a:r>
            <a:r>
              <a:rPr lang="en-US" sz="2400" dirty="0" err="1" smtClean="0"/>
              <a:t>noncovalently</a:t>
            </a:r>
            <a:r>
              <a:rPr lang="en-US" sz="2400" dirty="0" smtClean="0"/>
              <a:t> to lipoprotein molecules (Braun's lipoprotein), which, in turn, are covalently linked to the </a:t>
            </a:r>
            <a:r>
              <a:rPr lang="en-US" sz="2400" dirty="0" err="1" smtClean="0"/>
              <a:t>peptidoglycan</a:t>
            </a:r>
            <a:r>
              <a:rPr lang="en-US" sz="2400" dirty="0" smtClean="0"/>
              <a:t>. The lipopolysaccharides of the Gram-negative cell envelope form part of the outer leaflet of the outer membrane structure. </a:t>
            </a:r>
          </a:p>
        </p:txBody>
      </p:sp>
    </p:spTree>
    <p:extLst>
      <p:ext uri="{BB962C8B-B14F-4D97-AF65-F5344CB8AC3E}">
        <p14:creationId xmlns:p14="http://schemas.microsoft.com/office/powerpoint/2010/main" val="2157309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86200"/>
            <a:ext cx="8991600" cy="2677656"/>
          </a:xfrm>
          <a:prstGeom prst="rect">
            <a:avLst/>
          </a:prstGeom>
          <a:solidFill>
            <a:schemeClr val="bg1"/>
          </a:solidFill>
        </p:spPr>
        <p:txBody>
          <a:bodyPr wrap="square">
            <a:spAutoFit/>
          </a:bodyPr>
          <a:lstStyle/>
          <a:p>
            <a:pPr algn="justLow"/>
            <a:r>
              <a:rPr lang="en-US" sz="2000" b="1" dirty="0" smtClean="0">
                <a:solidFill>
                  <a:srgbClr val="FF0000"/>
                </a:solidFill>
              </a:rPr>
              <a:t>Figure: Schematic </a:t>
            </a:r>
            <a:r>
              <a:rPr lang="en-US" sz="2000" b="1" dirty="0">
                <a:solidFill>
                  <a:srgbClr val="FF0000"/>
                </a:solidFill>
              </a:rPr>
              <a:t>structure of Gram-positive and Gram-negative cell walls.</a:t>
            </a:r>
            <a:r>
              <a:rPr lang="en-US" sz="2400" dirty="0"/>
              <a:t> </a:t>
            </a:r>
            <a:r>
              <a:rPr lang="en-US" sz="2400" dirty="0" err="1" smtClean="0"/>
              <a:t>Gram+ve</a:t>
            </a:r>
            <a:r>
              <a:rPr lang="en-US" sz="2400" dirty="0" smtClean="0"/>
              <a:t> cell </a:t>
            </a:r>
            <a:r>
              <a:rPr lang="en-US" sz="2400" dirty="0"/>
              <a:t>walls contain only one </a:t>
            </a:r>
            <a:r>
              <a:rPr lang="en-US" sz="2400" u="sng" dirty="0"/>
              <a:t>lipid </a:t>
            </a:r>
            <a:r>
              <a:rPr lang="en-US" sz="2400" u="sng" dirty="0" smtClean="0"/>
              <a:t>plasma membrane </a:t>
            </a:r>
            <a:r>
              <a:rPr lang="en-US" sz="2400" dirty="0"/>
              <a:t>and a </a:t>
            </a:r>
            <a:r>
              <a:rPr lang="en-US" sz="2400" u="sng" dirty="0"/>
              <a:t>thick peptidoglycan </a:t>
            </a:r>
            <a:r>
              <a:rPr lang="en-US" sz="2400" dirty="0"/>
              <a:t>layer interlinked with teichoic and </a:t>
            </a:r>
            <a:r>
              <a:rPr lang="en-US" sz="2400" dirty="0" err="1"/>
              <a:t>lipoteichoic</a:t>
            </a:r>
            <a:r>
              <a:rPr lang="en-US" sz="2400" dirty="0"/>
              <a:t> acids, whereas </a:t>
            </a:r>
            <a:r>
              <a:rPr lang="en-US" sz="2400" dirty="0" smtClean="0"/>
              <a:t>Gram-</a:t>
            </a:r>
            <a:r>
              <a:rPr lang="en-US" sz="2400" dirty="0" err="1" smtClean="0"/>
              <a:t>ve</a:t>
            </a:r>
            <a:r>
              <a:rPr lang="en-US" sz="2400" dirty="0" smtClean="0"/>
              <a:t> bacteria </a:t>
            </a:r>
            <a:r>
              <a:rPr lang="en-US" sz="2400" dirty="0"/>
              <a:t>have an</a:t>
            </a:r>
            <a:r>
              <a:rPr lang="en-US" sz="2400" u="sng" dirty="0"/>
              <a:t> inner and an outer cell </a:t>
            </a:r>
            <a:r>
              <a:rPr lang="en-US" sz="2400" u="sng" dirty="0" smtClean="0"/>
              <a:t>membrane</a:t>
            </a:r>
            <a:r>
              <a:rPr lang="en-US" sz="2400" dirty="0" smtClean="0"/>
              <a:t> and </a:t>
            </a:r>
            <a:r>
              <a:rPr lang="en-US" sz="2400" dirty="0"/>
              <a:t>only a </a:t>
            </a:r>
            <a:r>
              <a:rPr lang="en-US" sz="2400" u="sng" dirty="0"/>
              <a:t>thin layer of peptidoglycan</a:t>
            </a:r>
            <a:r>
              <a:rPr lang="en-US" sz="2400" dirty="0"/>
              <a:t> in the periplasmic space between the inner and outer membrane</a:t>
            </a:r>
            <a:r>
              <a:rPr lang="en-US" sz="2400" dirty="0" smtClean="0"/>
              <a:t>. There </a:t>
            </a:r>
            <a:r>
              <a:rPr lang="en-US" sz="2400" dirty="0"/>
              <a:t>is a layer of lipopolysaccharide lining the outer membrane of </a:t>
            </a:r>
            <a:r>
              <a:rPr lang="en-US" sz="2400" dirty="0" smtClean="0"/>
              <a:t>Gram-</a:t>
            </a:r>
            <a:r>
              <a:rPr lang="en-US" sz="2400" dirty="0" err="1" smtClean="0"/>
              <a:t>ve</a:t>
            </a:r>
            <a:r>
              <a:rPr lang="en-US" sz="2400" dirty="0" smtClean="0"/>
              <a:t> bacteria</a:t>
            </a:r>
            <a:r>
              <a:rPr lang="en-US" sz="2400" dirty="0"/>
              <a:t>. </a:t>
            </a:r>
            <a:endParaRPr lang="ar-IQ" sz="2400" dirty="0"/>
          </a:p>
        </p:txBody>
      </p:sp>
      <p:pic>
        <p:nvPicPr>
          <p:cNvPr id="2050" name="Picture 2" descr="Gram Positive vs Gram Negative Bacteria"/>
          <p:cNvPicPr>
            <a:picLocks noChangeAspect="1" noChangeArrowheads="1"/>
          </p:cNvPicPr>
          <p:nvPr/>
        </p:nvPicPr>
        <p:blipFill rotWithShape="1">
          <a:blip r:embed="rId2">
            <a:extLst>
              <a:ext uri="{28A0092B-C50C-407E-A947-70E740481C1C}">
                <a14:useLocalDpi xmlns:a14="http://schemas.microsoft.com/office/drawing/2010/main" val="0"/>
              </a:ext>
            </a:extLst>
          </a:blip>
          <a:srcRect l="3917" t="7147" r="509" b="14845"/>
          <a:stretch/>
        </p:blipFill>
        <p:spPr bwMode="auto">
          <a:xfrm>
            <a:off x="228600" y="239487"/>
            <a:ext cx="8763000" cy="364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44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5302"/>
            <a:ext cx="8991600" cy="6617196"/>
          </a:xfrm>
          <a:prstGeom prst="rect">
            <a:avLst/>
          </a:prstGeom>
          <a:solidFill>
            <a:schemeClr val="bg1"/>
          </a:solidFill>
        </p:spPr>
        <p:txBody>
          <a:bodyPr wrap="square">
            <a:spAutoFit/>
          </a:bodyPr>
          <a:lstStyle/>
          <a:p>
            <a:pPr marL="36000" algn="justLow"/>
            <a:r>
              <a:rPr lang="en-US" sz="2400" b="1" dirty="0" smtClean="0">
                <a:solidFill>
                  <a:srgbClr val="FF0000"/>
                </a:solidFill>
              </a:rPr>
              <a:t>Gram negative bacteria components are:  </a:t>
            </a:r>
            <a:endParaRPr lang="en-US" sz="2400" b="1" dirty="0">
              <a:solidFill>
                <a:srgbClr val="FF0000"/>
              </a:solidFill>
            </a:endParaRPr>
          </a:p>
          <a:p>
            <a:pPr marL="457200" indent="-457200" algn="just">
              <a:buFont typeface="+mj-lt"/>
              <a:buAutoNum type="arabicPeriod"/>
            </a:pPr>
            <a:r>
              <a:rPr lang="en-US" sz="2400" b="1" dirty="0" smtClean="0">
                <a:solidFill>
                  <a:srgbClr val="FF0000"/>
                </a:solidFill>
              </a:rPr>
              <a:t>Outer membrane: </a:t>
            </a:r>
            <a:r>
              <a:rPr lang="en-US" sz="2400" dirty="0" smtClean="0"/>
              <a:t>The </a:t>
            </a:r>
            <a:r>
              <a:rPr lang="en-US" sz="2400" dirty="0"/>
              <a:t>outer membrane is chemically distinct from all other biological </a:t>
            </a:r>
            <a:r>
              <a:rPr lang="en-US" sz="2400" dirty="0" smtClean="0"/>
              <a:t>membranes, that it's a </a:t>
            </a:r>
            <a:r>
              <a:rPr lang="en-US" sz="2400" b="1" dirty="0" err="1"/>
              <a:t>bilayered</a:t>
            </a:r>
            <a:r>
              <a:rPr lang="en-US" sz="2400" b="1" dirty="0"/>
              <a:t> structure</a:t>
            </a:r>
            <a:r>
              <a:rPr lang="en-US" sz="2400" dirty="0"/>
              <a:t>; its inner leaflet resembles in composition that of the </a:t>
            </a:r>
            <a:r>
              <a:rPr lang="en-US" sz="2400" u="sng" dirty="0"/>
              <a:t>cell membrane</a:t>
            </a:r>
            <a:r>
              <a:rPr lang="en-US" sz="2400" dirty="0"/>
              <a:t>, and its outer leaflet contains </a:t>
            </a:r>
            <a:r>
              <a:rPr lang="en-US" sz="2400" dirty="0" smtClean="0"/>
              <a:t>a </a:t>
            </a:r>
            <a:r>
              <a:rPr lang="en-US" sz="2400" u="sng" dirty="0" smtClean="0"/>
              <a:t>lipopolysaccharide(LPS)</a:t>
            </a:r>
            <a:r>
              <a:rPr lang="en-US" sz="2400" dirty="0" smtClean="0"/>
              <a:t>. However</a:t>
            </a:r>
            <a:r>
              <a:rPr lang="en-US" sz="2400" dirty="0"/>
              <a:t>, the outer membrane has special channels, consisting of protein molecules called </a:t>
            </a:r>
            <a:r>
              <a:rPr lang="en-US" sz="2400" b="1" dirty="0" err="1">
                <a:solidFill>
                  <a:srgbClr val="FF0000"/>
                </a:solidFill>
              </a:rPr>
              <a:t>porins</a:t>
            </a:r>
            <a:r>
              <a:rPr lang="en-US" sz="2400" dirty="0"/>
              <a:t> that permit the passive diffusion of </a:t>
            </a:r>
            <a:r>
              <a:rPr lang="en-US" sz="2400" dirty="0" smtClean="0"/>
              <a:t>low-molecular weight </a:t>
            </a:r>
            <a:r>
              <a:rPr lang="en-US" sz="2400" dirty="0"/>
              <a:t>hydrophilic compounds such as sugars, amino acids, and certain ions. It is found in Gram-negative cells,</a:t>
            </a:r>
            <a:r>
              <a:rPr lang="en-US" sz="2400" b="1" dirty="0"/>
              <a:t> </a:t>
            </a:r>
            <a:r>
              <a:rPr lang="en-US" sz="2400" dirty="0"/>
              <a:t>including matrix </a:t>
            </a:r>
            <a:r>
              <a:rPr lang="en-US" sz="2400" dirty="0" err="1"/>
              <a:t>porins</a:t>
            </a:r>
            <a:r>
              <a:rPr lang="en-US" sz="2400" dirty="0"/>
              <a:t> (nonspecific pores</a:t>
            </a:r>
            <a:r>
              <a:rPr lang="en-US" sz="2400" b="1" dirty="0" smtClean="0"/>
              <a:t>).</a:t>
            </a:r>
            <a:r>
              <a:rPr lang="en-US" sz="2400" b="1" u="sng" dirty="0" smtClean="0"/>
              <a:t>Functions</a:t>
            </a:r>
            <a:r>
              <a:rPr lang="en-US" sz="2400" b="1" dirty="0"/>
              <a:t>: </a:t>
            </a:r>
            <a:endParaRPr lang="en-US" sz="2400" b="1" dirty="0" smtClean="0"/>
          </a:p>
          <a:p>
            <a:pPr marL="457200" indent="-457200" algn="just">
              <a:buFont typeface="Arial" panose="020B0604020202020204" pitchFamily="34" charset="0"/>
              <a:buChar char="•"/>
            </a:pPr>
            <a:r>
              <a:rPr lang="en-US" sz="2000" b="1" dirty="0" smtClean="0"/>
              <a:t>Protects </a:t>
            </a:r>
            <a:r>
              <a:rPr lang="en-US" sz="2000" b="1" dirty="0"/>
              <a:t>cells from harmful  enzymes and some antibiotics</a:t>
            </a:r>
            <a:r>
              <a:rPr lang="en-US" sz="2000" b="1" dirty="0" smtClean="0"/>
              <a:t>.</a:t>
            </a:r>
          </a:p>
          <a:p>
            <a:pPr marL="457200" indent="-457200" algn="just">
              <a:buFont typeface="Arial" panose="020B0604020202020204" pitchFamily="34" charset="0"/>
              <a:buChar char="•"/>
            </a:pPr>
            <a:r>
              <a:rPr lang="en-US" sz="2000" b="1" dirty="0" smtClean="0"/>
              <a:t>Prevents </a:t>
            </a:r>
            <a:r>
              <a:rPr lang="en-US" sz="2000" b="1" dirty="0"/>
              <a:t>leakage of  Periplasmic proteins. </a:t>
            </a:r>
            <a:endParaRPr lang="ar-IQ" sz="2000" dirty="0"/>
          </a:p>
          <a:p>
            <a:pPr marL="36000" indent="-342900" algn="justLow">
              <a:buClr>
                <a:srgbClr val="FF0000"/>
              </a:buClr>
              <a:buFont typeface="+mj-lt"/>
              <a:buAutoNum type="arabicPeriod" startAt="2"/>
            </a:pPr>
            <a:r>
              <a:rPr lang="en-US" sz="2400" b="1" dirty="0" smtClean="0">
                <a:solidFill>
                  <a:srgbClr val="FF0000"/>
                </a:solidFill>
              </a:rPr>
              <a:t>Lipopolysaccharide </a:t>
            </a:r>
            <a:r>
              <a:rPr lang="en-US" sz="2400" b="1" dirty="0">
                <a:solidFill>
                  <a:srgbClr val="FF0000"/>
                </a:solidFill>
              </a:rPr>
              <a:t>(LPS</a:t>
            </a:r>
            <a:r>
              <a:rPr lang="en-US" sz="2400" b="1" dirty="0" smtClean="0">
                <a:solidFill>
                  <a:srgbClr val="FF0000"/>
                </a:solidFill>
              </a:rPr>
              <a:t>):</a:t>
            </a:r>
            <a:r>
              <a:rPr lang="en-US" sz="2400" b="1" dirty="0" smtClean="0"/>
              <a:t> </a:t>
            </a:r>
            <a:r>
              <a:rPr lang="en-US" sz="2400" dirty="0" smtClean="0"/>
              <a:t>Which is</a:t>
            </a:r>
            <a:r>
              <a:rPr lang="en-US" sz="2400" b="1" dirty="0" smtClean="0"/>
              <a:t> </a:t>
            </a:r>
            <a:r>
              <a:rPr lang="en-US" sz="2400" dirty="0" smtClean="0"/>
              <a:t>consists </a:t>
            </a:r>
            <a:r>
              <a:rPr lang="en-US" sz="2400" dirty="0"/>
              <a:t>of a complex glycolipid, called lipid A</a:t>
            </a:r>
            <a:r>
              <a:rPr lang="en-US" sz="2400" dirty="0" smtClean="0"/>
              <a:t>, which </a:t>
            </a:r>
            <a:r>
              <a:rPr lang="en-US" sz="2400" dirty="0"/>
              <a:t>is attached a polysaccharide made up of a core and </a:t>
            </a:r>
            <a:r>
              <a:rPr lang="en-US" sz="2400" dirty="0" smtClean="0"/>
              <a:t>a terminal </a:t>
            </a:r>
            <a:r>
              <a:rPr lang="en-US" sz="2400" dirty="0"/>
              <a:t>series of repeat </a:t>
            </a:r>
            <a:r>
              <a:rPr lang="en-US" sz="2400" dirty="0" smtClean="0"/>
              <a:t>units. The lipid A component </a:t>
            </a:r>
            <a:r>
              <a:rPr lang="en-US" sz="2400" dirty="0"/>
              <a:t>is embedded in the outer leaflet of the </a:t>
            </a:r>
            <a:r>
              <a:rPr lang="en-US" sz="2400" dirty="0" smtClean="0"/>
              <a:t>membrane anchoring </a:t>
            </a:r>
            <a:r>
              <a:rPr lang="en-US" sz="2400" dirty="0"/>
              <a:t>the LPS. </a:t>
            </a:r>
            <a:r>
              <a:rPr lang="en-US" sz="2400" dirty="0" smtClean="0"/>
              <a:t>The presence </a:t>
            </a:r>
            <a:r>
              <a:rPr lang="en-US" sz="2400" dirty="0"/>
              <a:t>of LPS is required for the function of many </a:t>
            </a:r>
            <a:r>
              <a:rPr lang="en-US" sz="2400" dirty="0" smtClean="0"/>
              <a:t>outer membrane </a:t>
            </a:r>
            <a:r>
              <a:rPr lang="en-US" sz="2400" dirty="0"/>
              <a:t>proteins</a:t>
            </a:r>
            <a:r>
              <a:rPr lang="en-US" sz="2400" dirty="0" smtClean="0"/>
              <a:t>. </a:t>
            </a:r>
          </a:p>
        </p:txBody>
      </p:sp>
    </p:spTree>
    <p:extLst>
      <p:ext uri="{BB962C8B-B14F-4D97-AF65-F5344CB8AC3E}">
        <p14:creationId xmlns:p14="http://schemas.microsoft.com/office/powerpoint/2010/main" val="2809066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4893647"/>
          </a:xfrm>
          <a:prstGeom prst="rect">
            <a:avLst/>
          </a:prstGeom>
        </p:spPr>
        <p:txBody>
          <a:bodyPr wrap="square">
            <a:spAutoFit/>
          </a:bodyPr>
          <a:lstStyle/>
          <a:p>
            <a:pPr marL="36000" indent="-342900" algn="justLow">
              <a:buClr>
                <a:srgbClr val="FF0000"/>
              </a:buClr>
              <a:buFont typeface="+mj-lt"/>
              <a:buAutoNum type="arabicPeriod" startAt="3"/>
            </a:pPr>
            <a:r>
              <a:rPr lang="en-US" sz="2400" b="1" dirty="0">
                <a:solidFill>
                  <a:srgbClr val="FF0000"/>
                </a:solidFill>
              </a:rPr>
              <a:t>Lipoprotein: </a:t>
            </a:r>
            <a:r>
              <a:rPr lang="en-US" sz="2400" dirty="0"/>
              <a:t>Molecules of an unusual lipoprotein cross-link the outer membrane and peptidoglycan layers. Its function </a:t>
            </a:r>
            <a:r>
              <a:rPr lang="en-US" sz="2400" dirty="0" smtClean="0"/>
              <a:t>is </a:t>
            </a:r>
            <a:r>
              <a:rPr lang="en-US" sz="2400" dirty="0"/>
              <a:t>to stabilize the outer membrane and anchor it to the peptidoglycan layer.  </a:t>
            </a:r>
          </a:p>
          <a:p>
            <a:pPr marL="36000" indent="-342900" algn="justLow">
              <a:buClr>
                <a:srgbClr val="FF0000"/>
              </a:buClr>
              <a:buFont typeface="+mj-lt"/>
              <a:buAutoNum type="arabicPeriod" startAt="3"/>
            </a:pPr>
            <a:r>
              <a:rPr lang="en-US" sz="2400" b="1" dirty="0" smtClean="0">
                <a:solidFill>
                  <a:srgbClr val="FF0000"/>
                </a:solidFill>
              </a:rPr>
              <a:t>The </a:t>
            </a:r>
            <a:r>
              <a:rPr lang="en-US" sz="2400" b="1" dirty="0">
                <a:solidFill>
                  <a:srgbClr val="FF0000"/>
                </a:solidFill>
              </a:rPr>
              <a:t>periplasmic </a:t>
            </a:r>
            <a:r>
              <a:rPr lang="en-US" sz="2400" b="1" dirty="0" smtClean="0">
                <a:solidFill>
                  <a:srgbClr val="FF0000"/>
                </a:solidFill>
              </a:rPr>
              <a:t>space: </a:t>
            </a:r>
            <a:r>
              <a:rPr lang="en-US" sz="2400" dirty="0" smtClean="0"/>
              <a:t>The </a:t>
            </a:r>
            <a:r>
              <a:rPr lang="en-US" sz="2400" dirty="0"/>
              <a:t>space between the </a:t>
            </a:r>
            <a:r>
              <a:rPr lang="en-US" sz="2400" b="1" dirty="0" smtClean="0"/>
              <a:t>inner and </a:t>
            </a:r>
            <a:r>
              <a:rPr lang="en-US" sz="2400" b="1" dirty="0"/>
              <a:t>outer membranes</a:t>
            </a:r>
            <a:r>
              <a:rPr lang="en-US" sz="2400" dirty="0"/>
              <a:t>, called </a:t>
            </a:r>
            <a:r>
              <a:rPr lang="en-US" sz="2400" dirty="0" smtClean="0"/>
              <a:t>the periplasmic </a:t>
            </a:r>
            <a:r>
              <a:rPr lang="en-US" sz="2400" dirty="0"/>
              <a:t>space, </a:t>
            </a:r>
            <a:r>
              <a:rPr lang="en-US" sz="2400" dirty="0" smtClean="0"/>
              <a:t>contains </a:t>
            </a:r>
            <a:r>
              <a:rPr lang="en-US" sz="2400" dirty="0"/>
              <a:t>the peptidoglycan layer and a gel-like solution of </a:t>
            </a:r>
            <a:r>
              <a:rPr lang="en-US" sz="2400" dirty="0" smtClean="0"/>
              <a:t>proteins. The </a:t>
            </a:r>
            <a:r>
              <a:rPr lang="en-US" sz="2400" dirty="0"/>
              <a:t>periplasmic space is approximately 20–40% of </a:t>
            </a:r>
            <a:r>
              <a:rPr lang="en-US" sz="2400" dirty="0" smtClean="0"/>
              <a:t>the cell </a:t>
            </a:r>
            <a:r>
              <a:rPr lang="en-US" sz="2400" dirty="0"/>
              <a:t>volume, which is far </a:t>
            </a:r>
            <a:r>
              <a:rPr lang="en-US" sz="2400" dirty="0" smtClean="0"/>
              <a:t>from insignificant</a:t>
            </a:r>
            <a:r>
              <a:rPr lang="en-US" sz="2400" dirty="0"/>
              <a:t>. The </a:t>
            </a:r>
            <a:r>
              <a:rPr lang="en-US" sz="2400" dirty="0" smtClean="0"/>
              <a:t>periplasmic proteins </a:t>
            </a:r>
            <a:r>
              <a:rPr lang="en-US" sz="2400" dirty="0"/>
              <a:t>include </a:t>
            </a:r>
            <a:r>
              <a:rPr lang="en-US" sz="2400" b="1" dirty="0"/>
              <a:t>binding proteins for specific substrates</a:t>
            </a:r>
            <a:r>
              <a:rPr lang="en-US" sz="2400" dirty="0"/>
              <a:t> (</a:t>
            </a:r>
            <a:r>
              <a:rPr lang="en-US" sz="2400" dirty="0" err="1" smtClean="0"/>
              <a:t>e.g</a:t>
            </a:r>
            <a:r>
              <a:rPr lang="en-US" sz="2400" dirty="0" smtClean="0"/>
              <a:t>, amino </a:t>
            </a:r>
            <a:r>
              <a:rPr lang="en-US" sz="2400" dirty="0"/>
              <a:t>acids, sugars, vitamins, and ions), </a:t>
            </a:r>
            <a:r>
              <a:rPr lang="en-US" sz="2400" b="1" dirty="0"/>
              <a:t>hydrolytic </a:t>
            </a:r>
            <a:r>
              <a:rPr lang="en-US" sz="2400" b="1" dirty="0" smtClean="0"/>
              <a:t>enzymes </a:t>
            </a:r>
            <a:r>
              <a:rPr lang="en-US" sz="2400" dirty="0" smtClean="0"/>
              <a:t>(</a:t>
            </a:r>
            <a:r>
              <a:rPr lang="en-US" sz="2400" dirty="0" err="1" smtClean="0"/>
              <a:t>e.g</a:t>
            </a:r>
            <a:r>
              <a:rPr lang="en-US" sz="2400" dirty="0"/>
              <a:t>, alkaline phosphatase and 5′-nucleotidase) that </a:t>
            </a:r>
            <a:r>
              <a:rPr lang="en-US" sz="2400" dirty="0" smtClean="0"/>
              <a:t>break down non transportable </a:t>
            </a:r>
            <a:r>
              <a:rPr lang="en-US" sz="2400" dirty="0"/>
              <a:t>substrates into transportable ones</a:t>
            </a:r>
            <a:r>
              <a:rPr lang="en-US" sz="2400" dirty="0" smtClean="0"/>
              <a:t>, and </a:t>
            </a:r>
            <a:r>
              <a:rPr lang="en-US" sz="2400" b="1" dirty="0"/>
              <a:t>detoxifying enzymes </a:t>
            </a:r>
            <a:r>
              <a:rPr lang="en-US" sz="2400" dirty="0"/>
              <a:t>(</a:t>
            </a:r>
            <a:r>
              <a:rPr lang="en-US" sz="2400" dirty="0" err="1"/>
              <a:t>eg</a:t>
            </a:r>
            <a:r>
              <a:rPr lang="en-US" sz="2400" dirty="0"/>
              <a:t>, </a:t>
            </a:r>
            <a:r>
              <a:rPr lang="el-GR" sz="2400" dirty="0"/>
              <a:t>β-</a:t>
            </a:r>
            <a:r>
              <a:rPr lang="en-US" sz="2400" dirty="0"/>
              <a:t>lactamase and </a:t>
            </a:r>
            <a:r>
              <a:rPr lang="en-US" sz="2400" dirty="0" smtClean="0"/>
              <a:t>aminoglycoside-phosphorylase</a:t>
            </a:r>
            <a:r>
              <a:rPr lang="en-US" sz="2400" dirty="0"/>
              <a:t>) that inactivate certain antibiotics.</a:t>
            </a:r>
            <a:endParaRPr lang="ar-IQ" sz="2400" dirty="0"/>
          </a:p>
        </p:txBody>
      </p:sp>
    </p:spTree>
    <p:extLst>
      <p:ext uri="{BB962C8B-B14F-4D97-AF65-F5344CB8AC3E}">
        <p14:creationId xmlns:p14="http://schemas.microsoft.com/office/powerpoint/2010/main" val="599445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35497051"/>
              </p:ext>
            </p:extLst>
          </p:nvPr>
        </p:nvGraphicFramePr>
        <p:xfrm>
          <a:off x="152400" y="337947"/>
          <a:ext cx="8839200" cy="6443853"/>
        </p:xfrm>
        <a:graphic>
          <a:graphicData uri="http://schemas.openxmlformats.org/drawingml/2006/table">
            <a:tbl>
              <a:tblPr/>
              <a:tblGrid>
                <a:gridCol w="2514600"/>
                <a:gridCol w="2971800"/>
                <a:gridCol w="3352800"/>
              </a:tblGrid>
              <a:tr h="291465">
                <a:tc>
                  <a:txBody>
                    <a:bodyPr/>
                    <a:lstStyle/>
                    <a:p>
                      <a:pPr algn="ctr" rtl="0">
                        <a:lnSpc>
                          <a:spcPct val="115000"/>
                        </a:lnSpc>
                        <a:spcAft>
                          <a:spcPts val="0"/>
                        </a:spcAft>
                      </a:pPr>
                      <a:r>
                        <a:rPr lang="en-US" sz="1600" b="1" dirty="0">
                          <a:latin typeface="Times New Roman"/>
                          <a:ea typeface="Times New Roman"/>
                          <a:cs typeface="Arial"/>
                        </a:rPr>
                        <a:t>Characteristic </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en-US" sz="1600" b="1" dirty="0">
                          <a:latin typeface="Times New Roman"/>
                          <a:ea typeface="Times New Roman"/>
                          <a:cs typeface="Arial"/>
                        </a:rPr>
                        <a:t>Gram-positive</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en-US" sz="1600" b="1">
                          <a:latin typeface="Times New Roman"/>
                          <a:ea typeface="Times New Roman"/>
                          <a:cs typeface="Arial"/>
                        </a:rPr>
                        <a:t>Gram-negative</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54103">
                <a:tc>
                  <a:txBody>
                    <a:bodyPr/>
                    <a:lstStyle/>
                    <a:p>
                      <a:pPr algn="ctr" rtl="0">
                        <a:lnSpc>
                          <a:spcPct val="115000"/>
                        </a:lnSpc>
                        <a:spcAft>
                          <a:spcPts val="0"/>
                        </a:spcAft>
                      </a:pPr>
                      <a:r>
                        <a:rPr lang="en-US" sz="1600" b="1" dirty="0">
                          <a:latin typeface="Times New Roman"/>
                          <a:ea typeface="Times New Roman"/>
                          <a:cs typeface="Arial"/>
                        </a:rPr>
                        <a:t>Gram reaction</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Retain crystal violet dye and stain dark violet or purple</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dirty="0">
                          <a:latin typeface="Times New Roman"/>
                          <a:ea typeface="Times New Roman"/>
                          <a:cs typeface="Arial"/>
                        </a:rPr>
                        <a:t>Can be decolorized to accept </a:t>
                      </a:r>
                      <a:r>
                        <a:rPr lang="en-US" sz="1600" b="1" dirty="0" smtClean="0">
                          <a:latin typeface="Times New Roman"/>
                          <a:ea typeface="Times New Roman"/>
                          <a:cs typeface="Arial"/>
                        </a:rPr>
                        <a:t> counterstain  </a:t>
                      </a:r>
                      <a:r>
                        <a:rPr lang="en-US" sz="1600" b="1" dirty="0">
                          <a:latin typeface="Times New Roman"/>
                          <a:ea typeface="Times New Roman"/>
                          <a:cs typeface="Arial"/>
                        </a:rPr>
                        <a:t>(safranin) and stain Red</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008">
                <a:tc>
                  <a:txBody>
                    <a:bodyPr/>
                    <a:lstStyle/>
                    <a:p>
                      <a:pPr algn="ctr" rtl="0">
                        <a:lnSpc>
                          <a:spcPct val="115000"/>
                        </a:lnSpc>
                        <a:spcAft>
                          <a:spcPts val="0"/>
                        </a:spcAft>
                      </a:pPr>
                      <a:r>
                        <a:rPr lang="en-US" sz="1600" b="1" dirty="0" err="1">
                          <a:latin typeface="Times New Roman"/>
                          <a:ea typeface="Times New Roman"/>
                          <a:cs typeface="Arial"/>
                        </a:rPr>
                        <a:t>Peptidoglycan</a:t>
                      </a:r>
                      <a:r>
                        <a:rPr lang="en-US" sz="1600" b="1" dirty="0">
                          <a:latin typeface="Times New Roman"/>
                          <a:ea typeface="Times New Roman"/>
                          <a:cs typeface="Arial"/>
                        </a:rPr>
                        <a:t> layer</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Thick (multilayered</a:t>
                      </a:r>
                      <a:r>
                        <a:rPr lang="en-US" sz="1600" b="1" dirty="0" smtClean="0">
                          <a:latin typeface="Times New Roman"/>
                          <a:ea typeface="Times New Roman"/>
                          <a:cs typeface="Arial"/>
                        </a:rPr>
                        <a:t>)</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dirty="0">
                          <a:latin typeface="Times New Roman"/>
                          <a:ea typeface="Times New Roman"/>
                          <a:cs typeface="Arial"/>
                        </a:rPr>
                        <a:t>Thin (</a:t>
                      </a:r>
                      <a:r>
                        <a:rPr lang="en-US" sz="1600" b="1" dirty="0" smtClean="0">
                          <a:latin typeface="Times New Roman"/>
                          <a:ea typeface="Times New Roman"/>
                          <a:cs typeface="Arial"/>
                        </a:rPr>
                        <a:t>single-layered</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008">
                <a:tc>
                  <a:txBody>
                    <a:bodyPr/>
                    <a:lstStyle/>
                    <a:p>
                      <a:pPr algn="ctr" rtl="0">
                        <a:lnSpc>
                          <a:spcPct val="115000"/>
                        </a:lnSpc>
                        <a:spcAft>
                          <a:spcPts val="0"/>
                        </a:spcAft>
                      </a:pPr>
                      <a:r>
                        <a:rPr lang="en-US" sz="1600" b="1" dirty="0" err="1">
                          <a:latin typeface="Times New Roman"/>
                          <a:ea typeface="Times New Roman"/>
                          <a:cs typeface="Arial"/>
                        </a:rPr>
                        <a:t>Teichoic</a:t>
                      </a:r>
                      <a:r>
                        <a:rPr lang="en-US" sz="1600" b="1" dirty="0">
                          <a:latin typeface="Times New Roman"/>
                          <a:ea typeface="Times New Roman"/>
                          <a:cs typeface="Arial"/>
                        </a:rPr>
                        <a:t> acid</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Present in many</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a:latin typeface="Times New Roman"/>
                          <a:ea typeface="Times New Roman"/>
                          <a:cs typeface="Arial"/>
                        </a:rPr>
                        <a:t>Absent</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3882">
                <a:tc>
                  <a:txBody>
                    <a:bodyPr/>
                    <a:lstStyle/>
                    <a:p>
                      <a:pPr algn="ctr" rtl="0">
                        <a:lnSpc>
                          <a:spcPct val="115000"/>
                        </a:lnSpc>
                        <a:spcAft>
                          <a:spcPts val="0"/>
                        </a:spcAft>
                      </a:pPr>
                      <a:r>
                        <a:rPr lang="en-US" sz="1600" b="1" dirty="0" err="1">
                          <a:latin typeface="Times New Roman"/>
                          <a:ea typeface="Times New Roman"/>
                          <a:cs typeface="Arial"/>
                        </a:rPr>
                        <a:t>Periplasmic</a:t>
                      </a:r>
                      <a:r>
                        <a:rPr lang="en-US" sz="1600" b="1" dirty="0">
                          <a:latin typeface="Times New Roman"/>
                          <a:ea typeface="Times New Roman"/>
                          <a:cs typeface="Arial"/>
                        </a:rPr>
                        <a:t> space</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Absent</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a:latin typeface="Times New Roman"/>
                          <a:ea typeface="Times New Roman"/>
                          <a:cs typeface="Arial"/>
                        </a:rPr>
                        <a:t>Present</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008">
                <a:tc>
                  <a:txBody>
                    <a:bodyPr/>
                    <a:lstStyle/>
                    <a:p>
                      <a:pPr algn="ctr" rtl="0">
                        <a:lnSpc>
                          <a:spcPct val="115000"/>
                        </a:lnSpc>
                        <a:spcAft>
                          <a:spcPts val="0"/>
                        </a:spcAft>
                      </a:pPr>
                      <a:r>
                        <a:rPr lang="en-US" sz="1600" b="1" dirty="0">
                          <a:latin typeface="Times New Roman"/>
                          <a:ea typeface="Times New Roman"/>
                          <a:cs typeface="Arial"/>
                        </a:rPr>
                        <a:t>Outer membrane</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Absent (Fig. 1.7)</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a:latin typeface="Times New Roman"/>
                          <a:ea typeface="Times New Roman"/>
                          <a:cs typeface="Arial"/>
                        </a:rPr>
                        <a:t>Present (Fig. 1.7)</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9145">
                <a:tc>
                  <a:txBody>
                    <a:bodyPr/>
                    <a:lstStyle/>
                    <a:p>
                      <a:pPr algn="ctr" rtl="0">
                        <a:lnSpc>
                          <a:spcPct val="115000"/>
                        </a:lnSpc>
                        <a:spcAft>
                          <a:spcPts val="0"/>
                        </a:spcAft>
                      </a:pPr>
                      <a:r>
                        <a:rPr lang="en-US" sz="1600" b="1" dirty="0" err="1">
                          <a:latin typeface="Times New Roman"/>
                          <a:ea typeface="Times New Roman"/>
                          <a:cs typeface="Arial"/>
                        </a:rPr>
                        <a:t>Lipopolysaccharide</a:t>
                      </a:r>
                      <a:endParaRPr lang="en-US" sz="1600" dirty="0">
                        <a:latin typeface="Calibri"/>
                        <a:ea typeface="Times New Roman"/>
                        <a:cs typeface="Arial"/>
                      </a:endParaRPr>
                    </a:p>
                    <a:p>
                      <a:pPr algn="ctr" rtl="0">
                        <a:lnSpc>
                          <a:spcPct val="115000"/>
                        </a:lnSpc>
                        <a:spcAft>
                          <a:spcPts val="0"/>
                        </a:spcAft>
                      </a:pPr>
                      <a:r>
                        <a:rPr lang="en-US" sz="1600" b="1" dirty="0">
                          <a:latin typeface="Times New Roman"/>
                          <a:ea typeface="Times New Roman"/>
                          <a:cs typeface="Arial"/>
                        </a:rPr>
                        <a:t>(LPS) content</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Virtually none</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a:latin typeface="Times New Roman"/>
                          <a:ea typeface="Times New Roman"/>
                          <a:cs typeface="Arial"/>
                        </a:rPr>
                        <a:t>High</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0835">
                <a:tc>
                  <a:txBody>
                    <a:bodyPr/>
                    <a:lstStyle/>
                    <a:p>
                      <a:pPr algn="ctr" rtl="0">
                        <a:lnSpc>
                          <a:spcPct val="115000"/>
                        </a:lnSpc>
                        <a:spcAft>
                          <a:spcPts val="0"/>
                        </a:spcAft>
                      </a:pPr>
                      <a:r>
                        <a:rPr lang="en-US" sz="1600" b="1" dirty="0">
                          <a:latin typeface="Times New Roman"/>
                          <a:ea typeface="Times New Roman"/>
                          <a:cs typeface="Arial"/>
                        </a:rPr>
                        <a:t>Lipid and lipoprotein  content</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Low (acid fast bacteria have lipids linked to </a:t>
                      </a:r>
                      <a:r>
                        <a:rPr lang="en-US" sz="1600" b="1" dirty="0" err="1">
                          <a:latin typeface="Times New Roman"/>
                          <a:ea typeface="Times New Roman"/>
                          <a:cs typeface="Arial"/>
                        </a:rPr>
                        <a:t>peptidoglycan</a:t>
                      </a:r>
                      <a:r>
                        <a:rPr lang="en-US" sz="1600" b="1" dirty="0">
                          <a:latin typeface="Times New Roman"/>
                          <a:ea typeface="Times New Roman"/>
                          <a:cs typeface="Arial"/>
                        </a:rPr>
                        <a:t>)</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a:latin typeface="Times New Roman"/>
                          <a:ea typeface="Times New Roman"/>
                          <a:cs typeface="Arial"/>
                        </a:rPr>
                        <a:t>High (due to presence of outer membrane)</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008">
                <a:tc>
                  <a:txBody>
                    <a:bodyPr/>
                    <a:lstStyle/>
                    <a:p>
                      <a:pPr algn="ctr" rtl="0">
                        <a:lnSpc>
                          <a:spcPct val="115000"/>
                        </a:lnSpc>
                        <a:spcAft>
                          <a:spcPts val="0"/>
                        </a:spcAft>
                      </a:pPr>
                      <a:r>
                        <a:rPr lang="en-US" sz="1600" b="1" dirty="0" err="1">
                          <a:latin typeface="Times New Roman"/>
                          <a:ea typeface="Times New Roman"/>
                          <a:cs typeface="Arial"/>
                        </a:rPr>
                        <a:t>Flagellar</a:t>
                      </a:r>
                      <a:r>
                        <a:rPr lang="en-US" sz="1600" b="1" dirty="0">
                          <a:latin typeface="Times New Roman"/>
                          <a:ea typeface="Times New Roman"/>
                          <a:cs typeface="Arial"/>
                        </a:rPr>
                        <a:t> structure</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2 rings in basal bodies</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dirty="0">
                          <a:latin typeface="Times New Roman"/>
                          <a:ea typeface="Times New Roman"/>
                          <a:cs typeface="Arial"/>
                        </a:rPr>
                        <a:t>4 rings in basal bodies</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3882">
                <a:tc>
                  <a:txBody>
                    <a:bodyPr/>
                    <a:lstStyle/>
                    <a:p>
                      <a:pPr algn="ctr" rtl="0">
                        <a:lnSpc>
                          <a:spcPct val="115000"/>
                        </a:lnSpc>
                        <a:spcAft>
                          <a:spcPts val="0"/>
                        </a:spcAft>
                      </a:pPr>
                      <a:r>
                        <a:rPr lang="en-US" sz="1600" b="1" dirty="0">
                          <a:latin typeface="Times New Roman"/>
                          <a:ea typeface="Times New Roman"/>
                          <a:cs typeface="Arial"/>
                        </a:rPr>
                        <a:t>Toxins produced</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Primarily </a:t>
                      </a:r>
                      <a:r>
                        <a:rPr lang="en-US" sz="1600" b="1" dirty="0" err="1">
                          <a:latin typeface="Times New Roman"/>
                          <a:ea typeface="Times New Roman"/>
                          <a:cs typeface="Arial"/>
                        </a:rPr>
                        <a:t>exotoxins</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a:latin typeface="Times New Roman"/>
                          <a:ea typeface="Times New Roman"/>
                          <a:cs typeface="Arial"/>
                        </a:rPr>
                        <a:t>Primarily endotoxins</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9145">
                <a:tc>
                  <a:txBody>
                    <a:bodyPr/>
                    <a:lstStyle/>
                    <a:p>
                      <a:pPr algn="ctr" rtl="0">
                        <a:lnSpc>
                          <a:spcPct val="115000"/>
                        </a:lnSpc>
                        <a:spcAft>
                          <a:spcPts val="0"/>
                        </a:spcAft>
                      </a:pPr>
                      <a:r>
                        <a:rPr lang="en-US" sz="1600" b="1" dirty="0">
                          <a:latin typeface="Times New Roman"/>
                          <a:ea typeface="Times New Roman"/>
                          <a:cs typeface="Arial"/>
                        </a:rPr>
                        <a:t>Resistance	to</a:t>
                      </a:r>
                      <a:endParaRPr lang="en-US" sz="1600" dirty="0">
                        <a:latin typeface="Calibri"/>
                        <a:ea typeface="Times New Roman"/>
                        <a:cs typeface="Arial"/>
                      </a:endParaRPr>
                    </a:p>
                    <a:p>
                      <a:pPr algn="ctr" rtl="0">
                        <a:lnSpc>
                          <a:spcPct val="115000"/>
                        </a:lnSpc>
                        <a:spcAft>
                          <a:spcPts val="0"/>
                        </a:spcAft>
                      </a:pPr>
                      <a:r>
                        <a:rPr lang="en-US" sz="1600" b="1" dirty="0">
                          <a:latin typeface="Times New Roman"/>
                          <a:ea typeface="Times New Roman"/>
                          <a:cs typeface="Arial"/>
                        </a:rPr>
                        <a:t>physical disruption</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High</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a:latin typeface="Times New Roman"/>
                          <a:ea typeface="Times New Roman"/>
                          <a:cs typeface="Arial"/>
                        </a:rPr>
                        <a:t>Low</a:t>
                      </a:r>
                      <a:endParaRPr lang="en-US" sz="160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9145">
                <a:tc>
                  <a:txBody>
                    <a:bodyPr/>
                    <a:lstStyle/>
                    <a:p>
                      <a:pPr algn="ctr" rtl="0">
                        <a:lnSpc>
                          <a:spcPct val="115000"/>
                        </a:lnSpc>
                        <a:spcAft>
                          <a:spcPts val="0"/>
                        </a:spcAft>
                      </a:pPr>
                      <a:r>
                        <a:rPr lang="en-US" sz="1600" b="1" dirty="0">
                          <a:latin typeface="Times New Roman"/>
                          <a:ea typeface="Times New Roman"/>
                          <a:cs typeface="Arial"/>
                        </a:rPr>
                        <a:t>Cell wall disruption</a:t>
                      </a:r>
                      <a:endParaRPr lang="en-US" sz="1600" dirty="0">
                        <a:latin typeface="Calibri"/>
                        <a:ea typeface="Times New Roman"/>
                        <a:cs typeface="Arial"/>
                      </a:endParaRPr>
                    </a:p>
                    <a:p>
                      <a:pPr algn="ctr" rtl="0">
                        <a:lnSpc>
                          <a:spcPct val="115000"/>
                        </a:lnSpc>
                        <a:spcAft>
                          <a:spcPts val="0"/>
                        </a:spcAft>
                      </a:pPr>
                      <a:r>
                        <a:rPr lang="en-US" sz="1600" b="1" dirty="0">
                          <a:latin typeface="Times New Roman"/>
                          <a:ea typeface="Times New Roman"/>
                          <a:cs typeface="Arial"/>
                        </a:rPr>
                        <a:t>by lysozyme</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High</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dirty="0">
                          <a:latin typeface="Times New Roman"/>
                          <a:ea typeface="Times New Roman"/>
                          <a:cs typeface="Arial"/>
                        </a:rPr>
                        <a:t>Low</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008">
                <a:tc>
                  <a:txBody>
                    <a:bodyPr/>
                    <a:lstStyle/>
                    <a:p>
                      <a:pPr algn="ctr" rtl="0">
                        <a:lnSpc>
                          <a:spcPct val="115000"/>
                        </a:lnSpc>
                        <a:spcAft>
                          <a:spcPts val="0"/>
                        </a:spcAft>
                      </a:pPr>
                      <a:r>
                        <a:rPr lang="en-US" sz="1600" b="1" dirty="0">
                          <a:latin typeface="Times New Roman"/>
                          <a:ea typeface="Times New Roman"/>
                          <a:cs typeface="Arial"/>
                        </a:rPr>
                        <a:t>Resistance to drying</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High</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dirty="0">
                          <a:latin typeface="Times New Roman"/>
                          <a:ea typeface="Times New Roman"/>
                          <a:cs typeface="Arial"/>
                        </a:rPr>
                        <a:t>Low</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9145">
                <a:tc>
                  <a:txBody>
                    <a:bodyPr/>
                    <a:lstStyle/>
                    <a:p>
                      <a:pPr algn="ctr" rtl="0">
                        <a:lnSpc>
                          <a:spcPct val="115000"/>
                        </a:lnSpc>
                        <a:spcAft>
                          <a:spcPts val="0"/>
                        </a:spcAft>
                      </a:pPr>
                      <a:r>
                        <a:rPr lang="en-US" sz="1600" b="1" dirty="0">
                          <a:latin typeface="Times New Roman"/>
                          <a:ea typeface="Times New Roman"/>
                          <a:cs typeface="Arial"/>
                        </a:rPr>
                        <a:t>Inhibition by basic dyes</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High</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dirty="0">
                          <a:latin typeface="Times New Roman"/>
                          <a:ea typeface="Times New Roman"/>
                          <a:cs typeface="Arial"/>
                        </a:rPr>
                        <a:t>Low</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8813">
                <a:tc>
                  <a:txBody>
                    <a:bodyPr/>
                    <a:lstStyle/>
                    <a:p>
                      <a:pPr algn="ctr" rtl="0">
                        <a:lnSpc>
                          <a:spcPct val="115000"/>
                        </a:lnSpc>
                        <a:spcAft>
                          <a:spcPts val="0"/>
                        </a:spcAft>
                      </a:pPr>
                      <a:r>
                        <a:rPr lang="en-US" sz="1600" b="1" dirty="0">
                          <a:latin typeface="Times New Roman"/>
                          <a:ea typeface="Times New Roman"/>
                          <a:cs typeface="Arial"/>
                        </a:rPr>
                        <a:t>Susceptibility </a:t>
                      </a:r>
                      <a:r>
                        <a:rPr lang="en-US" sz="1600" b="1" dirty="0" smtClean="0">
                          <a:latin typeface="Times New Roman"/>
                          <a:ea typeface="Times New Roman"/>
                          <a:cs typeface="Arial"/>
                        </a:rPr>
                        <a:t>to Anionic </a:t>
                      </a:r>
                      <a:r>
                        <a:rPr lang="en-US" sz="1600" b="1" dirty="0">
                          <a:latin typeface="Times New Roman"/>
                          <a:ea typeface="Times New Roman"/>
                          <a:cs typeface="Arial"/>
                        </a:rPr>
                        <a:t>detergents</a:t>
                      </a:r>
                      <a:endParaRPr lang="en-US" sz="1600" dirty="0">
                        <a:latin typeface="Calibri"/>
                        <a:ea typeface="Times New Roman"/>
                        <a:cs typeface="Arial"/>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rtl="0">
                        <a:lnSpc>
                          <a:spcPct val="115000"/>
                        </a:lnSpc>
                        <a:spcAft>
                          <a:spcPts val="0"/>
                        </a:spcAft>
                      </a:pPr>
                      <a:r>
                        <a:rPr lang="en-US" sz="1600" b="1" dirty="0">
                          <a:latin typeface="Times New Roman"/>
                          <a:ea typeface="Times New Roman"/>
                          <a:cs typeface="Arial"/>
                        </a:rPr>
                        <a:t>High</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600" b="1" dirty="0">
                          <a:latin typeface="Times New Roman"/>
                          <a:ea typeface="Times New Roman"/>
                          <a:cs typeface="Arial"/>
                        </a:rPr>
                        <a:t>Low</a:t>
                      </a:r>
                      <a:endParaRPr lang="en-US" sz="1600" dirty="0">
                        <a:latin typeface="Calibri"/>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itle 1"/>
          <p:cNvSpPr txBox="1">
            <a:spLocks/>
          </p:cNvSpPr>
          <p:nvPr/>
        </p:nvSpPr>
        <p:spPr>
          <a:xfrm>
            <a:off x="1676400" y="0"/>
            <a:ext cx="5867400" cy="381000"/>
          </a:xfrm>
          <a:prstGeom prst="rect">
            <a:avLst/>
          </a:prstGeom>
          <a:solidFill>
            <a:srgbClr val="92D050"/>
          </a:solidFill>
        </p:spPr>
        <p:txBody>
          <a:bodyPr>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Comparisons of gram positive and gram negative bacteria</a:t>
            </a:r>
            <a:endParaRPr kumimoji="0" lang="ar-IQ" sz="16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029182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740307"/>
          </a:xfrm>
          <a:prstGeom prst="rect">
            <a:avLst/>
          </a:prstGeom>
          <a:solidFill>
            <a:schemeClr val="bg1"/>
          </a:solidFill>
        </p:spPr>
        <p:txBody>
          <a:bodyPr wrap="square">
            <a:spAutoFit/>
          </a:bodyPr>
          <a:lstStyle/>
          <a:p>
            <a:pPr algn="justLow"/>
            <a:r>
              <a:rPr lang="en-US" sz="2400" b="1" dirty="0">
                <a:solidFill>
                  <a:srgbClr val="FF0000"/>
                </a:solidFill>
              </a:rPr>
              <a:t>Cytoplasmic Membrane</a:t>
            </a:r>
          </a:p>
          <a:p>
            <a:pPr algn="justLow"/>
            <a:r>
              <a:rPr lang="en-US" sz="2400" dirty="0"/>
              <a:t>Just inside the peptidoglycan layer of the cell wall lies </a:t>
            </a:r>
            <a:r>
              <a:rPr lang="en-US" sz="2400" dirty="0" smtClean="0"/>
              <a:t>the cytoplasmic </a:t>
            </a:r>
            <a:r>
              <a:rPr lang="en-US" sz="2400" dirty="0"/>
              <a:t>membrane, which is composed of a </a:t>
            </a:r>
            <a:r>
              <a:rPr lang="en-US" sz="2400" b="1" dirty="0" smtClean="0"/>
              <a:t>phospholipid </a:t>
            </a:r>
            <a:r>
              <a:rPr lang="en-US" sz="2400" b="1" dirty="0"/>
              <a:t>bilayer</a:t>
            </a:r>
            <a:r>
              <a:rPr lang="en-US" sz="2400" dirty="0"/>
              <a:t> similar in microscopic appearance to that </a:t>
            </a:r>
            <a:r>
              <a:rPr lang="en-US" sz="2400" dirty="0" smtClean="0"/>
              <a:t>in eukaryotic </a:t>
            </a:r>
            <a:r>
              <a:rPr lang="en-US" sz="2400" dirty="0"/>
              <a:t>cells. They </a:t>
            </a:r>
            <a:r>
              <a:rPr lang="en-US" sz="2400" dirty="0" smtClean="0"/>
              <a:t>are chemically </a:t>
            </a:r>
            <a:r>
              <a:rPr lang="en-US" sz="2400" dirty="0"/>
              <a:t>similar, </a:t>
            </a:r>
            <a:r>
              <a:rPr lang="en-US" sz="2400" u="sng" dirty="0"/>
              <a:t>but </a:t>
            </a:r>
            <a:r>
              <a:rPr lang="en-US" sz="2400" u="sng" dirty="0" smtClean="0"/>
              <a:t>eukaryotic membranes contain sterols</a:t>
            </a:r>
            <a:r>
              <a:rPr lang="en-US" sz="2400" dirty="0" smtClean="0"/>
              <a:t>, whereas prokaryotes generally </a:t>
            </a:r>
            <a:r>
              <a:rPr lang="en-US" sz="2400" dirty="0"/>
              <a:t>do not. The only prokaryotes that have sterols in </a:t>
            </a:r>
            <a:r>
              <a:rPr lang="en-US" sz="2400" dirty="0" smtClean="0"/>
              <a:t>their membranes </a:t>
            </a:r>
            <a:r>
              <a:rPr lang="en-US" sz="2400" dirty="0"/>
              <a:t>are members of the genus </a:t>
            </a:r>
            <a:r>
              <a:rPr lang="en-US" sz="2400" i="1" dirty="0"/>
              <a:t>Mycoplasma</a:t>
            </a:r>
            <a:r>
              <a:rPr lang="en-US" sz="2400" dirty="0"/>
              <a:t>. </a:t>
            </a:r>
            <a:r>
              <a:rPr lang="en-US" sz="2400" dirty="0" smtClean="0"/>
              <a:t>The membrane </a:t>
            </a:r>
            <a:r>
              <a:rPr lang="en-US" sz="2400" dirty="0"/>
              <a:t>has four important </a:t>
            </a:r>
            <a:r>
              <a:rPr lang="en-US" sz="2400" b="1" dirty="0"/>
              <a:t>functions</a:t>
            </a:r>
            <a:r>
              <a:rPr lang="en-US" sz="2400" b="1" dirty="0" smtClean="0"/>
              <a:t>:</a:t>
            </a:r>
          </a:p>
          <a:p>
            <a:pPr marL="342900" indent="-342900" algn="justLow">
              <a:buClr>
                <a:srgbClr val="FF0000"/>
              </a:buClr>
              <a:buFont typeface="+mj-lt"/>
              <a:buAutoNum type="arabicPeriod"/>
            </a:pPr>
            <a:r>
              <a:rPr lang="en-US" sz="2400" dirty="0" smtClean="0"/>
              <a:t>Active transport </a:t>
            </a:r>
            <a:r>
              <a:rPr lang="en-US" sz="2400" dirty="0"/>
              <a:t>of molecules into the </a:t>
            </a:r>
            <a:r>
              <a:rPr lang="en-US" sz="2400" dirty="0" smtClean="0"/>
              <a:t>cell.</a:t>
            </a:r>
          </a:p>
          <a:p>
            <a:pPr marL="342900" indent="-342900" algn="justLow">
              <a:buClr>
                <a:srgbClr val="FF0000"/>
              </a:buClr>
              <a:buFont typeface="+mj-lt"/>
              <a:buAutoNum type="arabicPeriod"/>
            </a:pPr>
            <a:r>
              <a:rPr lang="en-US" sz="2400" dirty="0" smtClean="0"/>
              <a:t>Energy generation by oxidative phosphorylation. </a:t>
            </a:r>
          </a:p>
          <a:p>
            <a:pPr marL="342900" indent="-342900" algn="justLow">
              <a:buClr>
                <a:srgbClr val="FF0000"/>
              </a:buClr>
              <a:buFont typeface="+mj-lt"/>
              <a:buAutoNum type="arabicPeriod"/>
            </a:pPr>
            <a:r>
              <a:rPr lang="en-US" sz="2400" dirty="0" smtClean="0"/>
              <a:t>Synthesis of </a:t>
            </a:r>
            <a:r>
              <a:rPr lang="en-US" sz="2400" dirty="0"/>
              <a:t>precursors </a:t>
            </a:r>
            <a:r>
              <a:rPr lang="en-US" sz="2400" dirty="0" smtClean="0"/>
              <a:t>of the </a:t>
            </a:r>
            <a:r>
              <a:rPr lang="en-US" sz="2400" dirty="0"/>
              <a:t>cell </a:t>
            </a:r>
            <a:r>
              <a:rPr lang="en-US" sz="2400" dirty="0" smtClean="0"/>
              <a:t>wall. </a:t>
            </a:r>
          </a:p>
          <a:p>
            <a:pPr marL="342900" indent="-342900" algn="justLow">
              <a:buClr>
                <a:srgbClr val="FF0000"/>
              </a:buClr>
              <a:buFont typeface="+mj-lt"/>
              <a:buAutoNum type="arabicPeriod"/>
            </a:pPr>
            <a:r>
              <a:rPr lang="en-US" sz="2400" dirty="0" smtClean="0"/>
              <a:t>Secretion of </a:t>
            </a:r>
            <a:r>
              <a:rPr lang="en-US" sz="2400" dirty="0"/>
              <a:t>enzymes and toxins.</a:t>
            </a:r>
          </a:p>
          <a:p>
            <a:pPr algn="justLow">
              <a:buClr>
                <a:srgbClr val="FF0000"/>
              </a:buClr>
            </a:pPr>
            <a:r>
              <a:rPr lang="en-US" sz="2400" b="1" dirty="0">
                <a:solidFill>
                  <a:srgbClr val="FF0000"/>
                </a:solidFill>
              </a:rPr>
              <a:t>Cytoplasm</a:t>
            </a:r>
          </a:p>
          <a:p>
            <a:pPr algn="justLow">
              <a:buClr>
                <a:srgbClr val="FF0000"/>
              </a:buClr>
            </a:pPr>
            <a:r>
              <a:rPr lang="en-US" sz="2400" dirty="0"/>
              <a:t>The cytoplasm has two distinct areas when seen in </a:t>
            </a:r>
            <a:r>
              <a:rPr lang="en-US" sz="2400" dirty="0" smtClean="0"/>
              <a:t>the electron </a:t>
            </a:r>
            <a:r>
              <a:rPr lang="en-US" sz="2400" dirty="0"/>
              <a:t>microscope:</a:t>
            </a:r>
          </a:p>
          <a:p>
            <a:pPr marL="342900" indent="-342900" algn="justLow">
              <a:buClr>
                <a:srgbClr val="FF0000"/>
              </a:buClr>
              <a:buFont typeface="+mj-lt"/>
              <a:buAutoNum type="arabicPeriod"/>
            </a:pPr>
            <a:r>
              <a:rPr lang="en-US" sz="2400" dirty="0" smtClean="0"/>
              <a:t>An </a:t>
            </a:r>
            <a:r>
              <a:rPr lang="en-US" sz="2400" dirty="0"/>
              <a:t>amorphous matrix that contains ribosomes</a:t>
            </a:r>
            <a:r>
              <a:rPr lang="en-US" sz="2400" dirty="0" smtClean="0"/>
              <a:t>, nutrient </a:t>
            </a:r>
            <a:r>
              <a:rPr lang="en-US" sz="2400" dirty="0"/>
              <a:t>granules, metabolites, and plasmids.</a:t>
            </a:r>
          </a:p>
          <a:p>
            <a:pPr marL="342900" indent="-342900" algn="justLow">
              <a:buClr>
                <a:srgbClr val="FF0000"/>
              </a:buClr>
              <a:buFont typeface="+mj-lt"/>
              <a:buAutoNum type="arabicPeriod"/>
            </a:pPr>
            <a:r>
              <a:rPr lang="en-US" sz="2400" dirty="0" smtClean="0"/>
              <a:t>An </a:t>
            </a:r>
            <a:r>
              <a:rPr lang="en-US" sz="2400" dirty="0"/>
              <a:t>inner, nucleoid region composed of </a:t>
            </a:r>
            <a:r>
              <a:rPr lang="en-US" sz="2400" dirty="0" smtClean="0"/>
              <a:t>DNA.</a:t>
            </a:r>
            <a:endParaRPr lang="ar-IQ" sz="2400" dirty="0"/>
          </a:p>
        </p:txBody>
      </p:sp>
    </p:spTree>
    <p:extLst>
      <p:ext uri="{BB962C8B-B14F-4D97-AF65-F5344CB8AC3E}">
        <p14:creationId xmlns:p14="http://schemas.microsoft.com/office/powerpoint/2010/main" val="358710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1097"/>
            <a:ext cx="8839200" cy="6001643"/>
          </a:xfrm>
          <a:prstGeom prst="rect">
            <a:avLst/>
          </a:prstGeom>
          <a:solidFill>
            <a:schemeClr val="bg1"/>
          </a:solidFill>
        </p:spPr>
        <p:txBody>
          <a:bodyPr wrap="square">
            <a:spAutoFit/>
          </a:bodyPr>
          <a:lstStyle/>
          <a:p>
            <a:pPr algn="justLow"/>
            <a:r>
              <a:rPr lang="en-US" sz="2400" b="1" dirty="0" smtClean="0">
                <a:solidFill>
                  <a:srgbClr val="FF0000"/>
                </a:solidFill>
              </a:rPr>
              <a:t>Ribosomes </a:t>
            </a:r>
          </a:p>
          <a:p>
            <a:pPr algn="justLow"/>
            <a:r>
              <a:rPr lang="en-US" sz="2400" dirty="0" smtClean="0"/>
              <a:t>Bacterial </a:t>
            </a:r>
            <a:r>
              <a:rPr lang="en-US" sz="2400" dirty="0"/>
              <a:t>ribosomes are the site of protein synthesis as in eukaryotic cells, but they differ from </a:t>
            </a:r>
            <a:r>
              <a:rPr lang="en-US" sz="2400" dirty="0" smtClean="0"/>
              <a:t>eukaryotic </a:t>
            </a:r>
            <a:r>
              <a:rPr lang="en-US" sz="2400" dirty="0"/>
              <a:t>ribosomes in size and chemical composition. Bacterial ribosomes are 70S in size, with 505 and 30S subunits, whereas eukaryotic ribosomes are 80S in size, with 60S and 40S subunits. The differences in both the ribosomal RNAs and proteins </a:t>
            </a:r>
            <a:r>
              <a:rPr lang="en-US" sz="2400" dirty="0" smtClean="0"/>
              <a:t>constitute </a:t>
            </a:r>
            <a:r>
              <a:rPr lang="en-US" sz="2400" dirty="0"/>
              <a:t>the basis of the selective action of </a:t>
            </a:r>
            <a:r>
              <a:rPr lang="en-US" sz="2400" dirty="0" smtClean="0"/>
              <a:t>several antibiotics </a:t>
            </a:r>
            <a:r>
              <a:rPr lang="en-US" sz="2400" dirty="0"/>
              <a:t>that inhibit bacterial, but not human, protein </a:t>
            </a:r>
            <a:r>
              <a:rPr lang="en-US" sz="2400" dirty="0" smtClean="0"/>
              <a:t>synthesis.</a:t>
            </a:r>
          </a:p>
          <a:p>
            <a:pPr algn="justLow"/>
            <a:r>
              <a:rPr lang="en-US" sz="2400" b="1" dirty="0" smtClean="0">
                <a:solidFill>
                  <a:srgbClr val="FF0000"/>
                </a:solidFill>
              </a:rPr>
              <a:t>Granules</a:t>
            </a:r>
          </a:p>
          <a:p>
            <a:pPr algn="justLow"/>
            <a:r>
              <a:rPr lang="en-US" sz="2400" dirty="0" smtClean="0"/>
              <a:t>The </a:t>
            </a:r>
            <a:r>
              <a:rPr lang="en-US" sz="2400" dirty="0"/>
              <a:t>cytoplasm contains several different types of granules that serve as storage areas for nutrients and stain </a:t>
            </a:r>
            <a:r>
              <a:rPr lang="en-US" sz="2400" dirty="0" smtClean="0"/>
              <a:t>characteristically </a:t>
            </a:r>
            <a:r>
              <a:rPr lang="en-US" sz="2400" dirty="0"/>
              <a:t>with certain dyes. For example, </a:t>
            </a:r>
            <a:r>
              <a:rPr lang="en-US" sz="2400" dirty="0" err="1"/>
              <a:t>volutin</a:t>
            </a:r>
            <a:r>
              <a:rPr lang="en-US" sz="2400" dirty="0"/>
              <a:t> is a reserve of high energy stored in the form of polymerized </a:t>
            </a:r>
            <a:r>
              <a:rPr lang="en-US" sz="2400" dirty="0" smtClean="0"/>
              <a:t>metaphosphate</a:t>
            </a:r>
            <a:r>
              <a:rPr lang="en-US" sz="2400" dirty="0"/>
              <a:t>. It appears as a "metachromatic" granule since it stains red with methylene blue dye instead of blue as one would expect. Metachromatic granules are a characteristic feature of </a:t>
            </a:r>
            <a:r>
              <a:rPr lang="en-US" sz="2400" i="1" dirty="0"/>
              <a:t>Corynebacterium </a:t>
            </a:r>
            <a:r>
              <a:rPr lang="en-US" sz="2400" i="1" dirty="0" err="1"/>
              <a:t>diphtheriae</a:t>
            </a:r>
            <a:r>
              <a:rPr lang="en-US" sz="2400" dirty="0"/>
              <a:t>, the cause of diphtheria</a:t>
            </a:r>
            <a:r>
              <a:rPr lang="en-US" sz="2400" dirty="0" smtClean="0"/>
              <a:t>.</a:t>
            </a:r>
          </a:p>
        </p:txBody>
      </p:sp>
    </p:spTree>
    <p:extLst>
      <p:ext uri="{BB962C8B-B14F-4D97-AF65-F5344CB8AC3E}">
        <p14:creationId xmlns:p14="http://schemas.microsoft.com/office/powerpoint/2010/main" val="358912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152400"/>
                <a:ext cx="8839200" cy="6370975"/>
              </a:xfrm>
              <a:prstGeom prst="rect">
                <a:avLst/>
              </a:prstGeom>
              <a:solidFill>
                <a:schemeClr val="bg1"/>
              </a:solidFill>
            </p:spPr>
            <p:txBody>
              <a:bodyPr wrap="square">
                <a:spAutoFit/>
              </a:bodyPr>
              <a:lstStyle/>
              <a:p>
                <a:pPr algn="justLow"/>
                <a:r>
                  <a:rPr lang="en-US" sz="2400" b="1" dirty="0" smtClean="0">
                    <a:solidFill>
                      <a:srgbClr val="FF0000"/>
                    </a:solidFill>
                  </a:rPr>
                  <a:t>Nucleold</a:t>
                </a:r>
                <a:endParaRPr lang="en-US" sz="2400" b="1" dirty="0">
                  <a:solidFill>
                    <a:srgbClr val="FF0000"/>
                  </a:solidFill>
                </a:endParaRPr>
              </a:p>
              <a:p>
                <a:pPr algn="justLow"/>
                <a:r>
                  <a:rPr lang="en-US" sz="2400" dirty="0"/>
                  <a:t>The nucleoid is the area of the cytoplasm in </a:t>
                </a:r>
                <a:r>
                  <a:rPr lang="en-US" sz="2400" dirty="0" smtClean="0"/>
                  <a:t>which</a:t>
                </a:r>
              </a:p>
              <a:p>
                <a:pPr algn="justLow"/>
                <a:r>
                  <a:rPr lang="en-US" sz="2400" dirty="0" smtClean="0"/>
                  <a:t>DNA </a:t>
                </a:r>
                <a:r>
                  <a:rPr lang="en-US" sz="2400" dirty="0"/>
                  <a:t>is located. The DNA of prokaryotes is a single, circular </a:t>
                </a:r>
                <a:r>
                  <a:rPr lang="en-US" sz="2400" dirty="0" smtClean="0"/>
                  <a:t>molecule </a:t>
                </a:r>
                <a:r>
                  <a:rPr lang="en-US" sz="2400" dirty="0"/>
                  <a:t>that has a molecular weight (MW) of approximately 2 × </a:t>
                </a:r>
                <a:r>
                  <a:rPr lang="en-US" sz="2400" dirty="0" smtClean="0"/>
                  <a:t>1</a:t>
                </a:r>
                <a14:m>
                  <m:oMath xmlns:m="http://schemas.openxmlformats.org/officeDocument/2006/math">
                    <m:sSup>
                      <m:sSupPr>
                        <m:ctrlPr>
                          <a:rPr lang="en-US" sz="2400" i="1" smtClean="0">
                            <a:latin typeface="Cambria Math"/>
                          </a:rPr>
                        </m:ctrlPr>
                      </m:sSupPr>
                      <m:e>
                        <m:r>
                          <a:rPr lang="en-US" sz="2400" b="0" i="1" smtClean="0">
                            <a:latin typeface="Cambria Math"/>
                          </a:rPr>
                          <m:t>0</m:t>
                        </m:r>
                      </m:e>
                      <m:sup>
                        <m:r>
                          <a:rPr lang="en-US" sz="2400" b="0" i="1" smtClean="0">
                            <a:latin typeface="Cambria Math"/>
                          </a:rPr>
                          <m:t>9</m:t>
                        </m:r>
                      </m:sup>
                    </m:sSup>
                    <m:r>
                      <a:rPr lang="en-US" sz="2400" b="0" i="1" smtClean="0">
                        <a:latin typeface="Cambria Math"/>
                      </a:rPr>
                      <m:t> </m:t>
                    </m:r>
                  </m:oMath>
                </a14:m>
                <a:r>
                  <a:rPr lang="en-US" sz="2400" dirty="0" smtClean="0"/>
                  <a:t> </a:t>
                </a:r>
                <a:r>
                  <a:rPr lang="en-US" sz="2400" dirty="0"/>
                  <a:t>and contains about 2000 genes</a:t>
                </a:r>
                <a:r>
                  <a:rPr lang="en-US" sz="2400" dirty="0" smtClean="0"/>
                  <a:t>. One </a:t>
                </a:r>
                <a:r>
                  <a:rPr lang="en-US" sz="2400" dirty="0"/>
                  <a:t>major difference </a:t>
                </a:r>
                <a:r>
                  <a:rPr lang="en-US" sz="2400" dirty="0" smtClean="0"/>
                  <a:t>between bacterial </a:t>
                </a:r>
                <a:r>
                  <a:rPr lang="en-US" sz="2400" dirty="0"/>
                  <a:t>DNA and </a:t>
                </a:r>
                <a:r>
                  <a:rPr lang="en-US" sz="2400" dirty="0" smtClean="0"/>
                  <a:t>eukaryotic </a:t>
                </a:r>
                <a:r>
                  <a:rPr lang="en-US" sz="2400" dirty="0"/>
                  <a:t>DNA is that bacterial </a:t>
                </a:r>
                <a:r>
                  <a:rPr lang="en-US" sz="2400" dirty="0" smtClean="0"/>
                  <a:t>DNA has </a:t>
                </a:r>
                <a:r>
                  <a:rPr lang="en-US" sz="2400" dirty="0"/>
                  <a:t>no introns, whereas eukaryotic DNA does</a:t>
                </a:r>
                <a:r>
                  <a:rPr lang="en-US" sz="2400" dirty="0" smtClean="0"/>
                  <a:t>. </a:t>
                </a:r>
              </a:p>
              <a:p>
                <a:pPr algn="justLow"/>
                <a:r>
                  <a:rPr lang="en-US" sz="2400" b="1" dirty="0">
                    <a:solidFill>
                      <a:srgbClr val="FF0000"/>
                    </a:solidFill>
                  </a:rPr>
                  <a:t>Plasmids</a:t>
                </a:r>
              </a:p>
              <a:p>
                <a:pPr algn="justLow"/>
                <a:r>
                  <a:rPr lang="en-US" sz="2400" dirty="0"/>
                  <a:t>Plasmids are extrachromosomal, double-stranded, </a:t>
                </a:r>
                <a:r>
                  <a:rPr lang="en-US" sz="2400" dirty="0" smtClean="0"/>
                  <a:t>circular DNA </a:t>
                </a:r>
                <a:r>
                  <a:rPr lang="en-US" sz="2400" dirty="0"/>
                  <a:t>molecules that are capable of replicating </a:t>
                </a:r>
                <a:r>
                  <a:rPr lang="en-US" sz="2400" dirty="0" smtClean="0"/>
                  <a:t>independently </a:t>
                </a:r>
                <a:r>
                  <a:rPr lang="en-US" sz="2400" dirty="0"/>
                  <a:t>of the bacterial chromosome. Although plasmids </a:t>
                </a:r>
                <a:r>
                  <a:rPr lang="en-US" sz="2400" dirty="0" smtClean="0"/>
                  <a:t>are usually </a:t>
                </a:r>
                <a:r>
                  <a:rPr lang="en-US" sz="2400" dirty="0"/>
                  <a:t>extrachromosomal, they can be integrated into </a:t>
                </a:r>
                <a:r>
                  <a:rPr lang="en-US" sz="2400" dirty="0" smtClean="0"/>
                  <a:t>the bacterial </a:t>
                </a:r>
                <a:r>
                  <a:rPr lang="en-US" sz="2400" dirty="0"/>
                  <a:t>chromosome. </a:t>
                </a:r>
                <a:endParaRPr lang="en-US" sz="2400" dirty="0" smtClean="0"/>
              </a:p>
              <a:p>
                <a:pPr algn="justLow"/>
                <a:r>
                  <a:rPr lang="en-US" sz="2400" b="1" dirty="0" smtClean="0">
                    <a:solidFill>
                      <a:srgbClr val="FF0000"/>
                    </a:solidFill>
                  </a:rPr>
                  <a:t>Transposons</a:t>
                </a:r>
              </a:p>
              <a:p>
                <a:pPr algn="justLow"/>
                <a:r>
                  <a:rPr lang="en-US" sz="2400" dirty="0"/>
                  <a:t>Transposons</a:t>
                </a:r>
                <a:r>
                  <a:rPr lang="en-US" sz="2400" dirty="0" smtClean="0"/>
                  <a:t> </a:t>
                </a:r>
                <a:r>
                  <a:rPr lang="en-US" sz="2400" dirty="0"/>
                  <a:t>are pieces of DNA that move readily from </a:t>
                </a:r>
                <a:r>
                  <a:rPr lang="en-US" sz="2400" dirty="0" smtClean="0"/>
                  <a:t>one site </a:t>
                </a:r>
                <a:r>
                  <a:rPr lang="en-US" sz="2400" dirty="0"/>
                  <a:t>to another either within or between the DNAs of </a:t>
                </a:r>
                <a:r>
                  <a:rPr lang="en-US" sz="2400" dirty="0" smtClean="0"/>
                  <a:t>bacteria</a:t>
                </a:r>
                <a:r>
                  <a:rPr lang="en-US" sz="2400" dirty="0"/>
                  <a:t>, plasmids, and bacteriophages. Because of </a:t>
                </a:r>
                <a:r>
                  <a:rPr lang="en-US" sz="2400" dirty="0" smtClean="0"/>
                  <a:t>their unusual </a:t>
                </a:r>
                <a:r>
                  <a:rPr lang="en-US" sz="2400" dirty="0"/>
                  <a:t>ability to move, they are nicknamed “</a:t>
                </a:r>
                <a:r>
                  <a:rPr lang="en-US" sz="2400" dirty="0" smtClean="0"/>
                  <a:t>jumping genes”.</a:t>
                </a:r>
                <a:endParaRPr lang="ar-IQ" sz="2400" dirty="0"/>
              </a:p>
            </p:txBody>
          </p:sp>
        </mc:Choice>
        <mc:Fallback xmlns="">
          <p:sp>
            <p:nvSpPr>
              <p:cNvPr id="2" name="Rectangle 1"/>
              <p:cNvSpPr>
                <a:spLocks noRot="1" noChangeAspect="1" noMove="1" noResize="1" noEditPoints="1" noAdjustHandles="1" noChangeArrowheads="1" noChangeShapeType="1" noTextEdit="1"/>
              </p:cNvSpPr>
              <p:nvPr/>
            </p:nvSpPr>
            <p:spPr>
              <a:xfrm>
                <a:off x="152400" y="152400"/>
                <a:ext cx="8839200" cy="6370975"/>
              </a:xfrm>
              <a:prstGeom prst="rect">
                <a:avLst/>
              </a:prstGeom>
              <a:blipFill rotWithShape="1">
                <a:blip r:embed="rId2"/>
                <a:stretch>
                  <a:fillRect l="-1034" t="-766" r="-1931" b="-1244"/>
                </a:stretch>
              </a:blipFill>
            </p:spPr>
            <p:txBody>
              <a:bodyPr/>
              <a:lstStyle/>
              <a:p>
                <a:r>
                  <a:rPr lang="ar-IQ">
                    <a:noFill/>
                  </a:rPr>
                  <a:t> </a:t>
                </a:r>
              </a:p>
            </p:txBody>
          </p:sp>
        </mc:Fallback>
      </mc:AlternateContent>
      <p:pic>
        <p:nvPicPr>
          <p:cNvPr id="3" name="Picture 13"/>
          <p:cNvPicPr>
            <a:picLocks noChangeAspect="1" noChangeArrowheads="1"/>
          </p:cNvPicPr>
          <p:nvPr/>
        </p:nvPicPr>
        <p:blipFill>
          <a:blip r:embed="rId3"/>
          <a:srcRect/>
          <a:stretch>
            <a:fillRect/>
          </a:stretch>
        </p:blipFill>
        <p:spPr bwMode="auto">
          <a:xfrm>
            <a:off x="6858000" y="152400"/>
            <a:ext cx="2133600" cy="838200"/>
          </a:xfrm>
          <a:prstGeom prst="rect">
            <a:avLst/>
          </a:prstGeom>
          <a:noFill/>
          <a:ln w="9525">
            <a:noFill/>
            <a:miter lim="800000"/>
            <a:headEnd/>
            <a:tailEnd/>
          </a:ln>
        </p:spPr>
      </p:pic>
    </p:spTree>
    <p:extLst>
      <p:ext uri="{BB962C8B-B14F-4D97-AF65-F5344CB8AC3E}">
        <p14:creationId xmlns:p14="http://schemas.microsoft.com/office/powerpoint/2010/main" val="84523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
            <a:ext cx="8991600" cy="6524863"/>
          </a:xfrm>
          <a:prstGeom prst="rect">
            <a:avLst/>
          </a:prstGeom>
          <a:solidFill>
            <a:schemeClr val="bg1"/>
          </a:solidFill>
        </p:spPr>
        <p:txBody>
          <a:bodyPr wrap="square">
            <a:spAutoFit/>
          </a:bodyPr>
          <a:lstStyle/>
          <a:p>
            <a:pPr algn="justLow"/>
            <a:r>
              <a:rPr lang="en-US" sz="2200" b="1" dirty="0">
                <a:solidFill>
                  <a:srgbClr val="FF0000"/>
                </a:solidFill>
              </a:rPr>
              <a:t>Structures Outside the Cell Wall</a:t>
            </a:r>
          </a:p>
          <a:p>
            <a:pPr algn="justLow"/>
            <a:r>
              <a:rPr lang="en-US" sz="2200" b="1" dirty="0">
                <a:solidFill>
                  <a:srgbClr val="FF0000"/>
                </a:solidFill>
              </a:rPr>
              <a:t>Capsule</a:t>
            </a:r>
          </a:p>
          <a:p>
            <a:pPr algn="justLow"/>
            <a:r>
              <a:rPr lang="en-US" sz="2200" dirty="0" smtClean="0"/>
              <a:t>      The </a:t>
            </a:r>
            <a:r>
              <a:rPr lang="en-US" sz="2200" dirty="0"/>
              <a:t>capsule is a gelatinous layer </a:t>
            </a:r>
            <a:r>
              <a:rPr lang="en-US" sz="2200" dirty="0" smtClean="0"/>
              <a:t>covering the</a:t>
            </a:r>
          </a:p>
          <a:p>
            <a:pPr algn="justLow"/>
            <a:r>
              <a:rPr lang="en-US" sz="2200" dirty="0" smtClean="0"/>
              <a:t>entire bacterium</a:t>
            </a:r>
            <a:r>
              <a:rPr lang="en-US" sz="2200" dirty="0"/>
              <a:t>. It is composed </a:t>
            </a:r>
            <a:r>
              <a:rPr lang="en-US" sz="2200" dirty="0" smtClean="0"/>
              <a:t>of polysaccharide,</a:t>
            </a:r>
          </a:p>
          <a:p>
            <a:pPr algn="justLow"/>
            <a:r>
              <a:rPr lang="en-US" sz="2200" dirty="0" smtClean="0"/>
              <a:t>except </a:t>
            </a:r>
            <a:r>
              <a:rPr lang="en-US" sz="2200" dirty="0"/>
              <a:t>in </a:t>
            </a:r>
            <a:r>
              <a:rPr lang="en-US" sz="2200" dirty="0" smtClean="0"/>
              <a:t>the anthrax </a:t>
            </a:r>
            <a:r>
              <a:rPr lang="en-US" sz="2200" dirty="0"/>
              <a:t>bacillus</a:t>
            </a:r>
            <a:r>
              <a:rPr lang="en-US" sz="2200" dirty="0" smtClean="0"/>
              <a:t>, which </a:t>
            </a:r>
            <a:r>
              <a:rPr lang="en-US" sz="2200" dirty="0"/>
              <a:t>has a </a:t>
            </a:r>
            <a:r>
              <a:rPr lang="en-US" sz="2200" dirty="0" smtClean="0"/>
              <a:t>capsule of</a:t>
            </a:r>
          </a:p>
          <a:p>
            <a:pPr algn="justLow"/>
            <a:r>
              <a:rPr lang="en-US" sz="2200" dirty="0" smtClean="0"/>
              <a:t>polymerized d-</a:t>
            </a:r>
            <a:r>
              <a:rPr lang="en-US" sz="2200" dirty="0" err="1" smtClean="0"/>
              <a:t>lutamic</a:t>
            </a:r>
            <a:r>
              <a:rPr lang="en-US" sz="2200" dirty="0" smtClean="0"/>
              <a:t> acid. The sugar components of the polysaccharide vary </a:t>
            </a:r>
            <a:r>
              <a:rPr lang="en-US" sz="2200" dirty="0"/>
              <a:t>from one species of bacteria to another </a:t>
            </a:r>
            <a:r>
              <a:rPr lang="en-US" sz="2200" dirty="0" smtClean="0"/>
              <a:t>and frequently determine </a:t>
            </a:r>
            <a:r>
              <a:rPr lang="en-US" sz="2200" dirty="0"/>
              <a:t>the serologic type (serotype) within a </a:t>
            </a:r>
            <a:r>
              <a:rPr lang="en-US" sz="2200" dirty="0" smtClean="0"/>
              <a:t>species</a:t>
            </a:r>
            <a:r>
              <a:rPr lang="en-US" sz="2200" dirty="0"/>
              <a:t>. </a:t>
            </a:r>
            <a:r>
              <a:rPr lang="en-US" sz="2200" dirty="0" smtClean="0"/>
              <a:t>For example</a:t>
            </a:r>
            <a:r>
              <a:rPr lang="en-US" sz="2200" dirty="0"/>
              <a:t>, there are 84 different serotypes of </a:t>
            </a:r>
            <a:r>
              <a:rPr lang="en-US" sz="2200" i="1" dirty="0" smtClean="0"/>
              <a:t>Streptococcus pneumoniae</a:t>
            </a:r>
            <a:r>
              <a:rPr lang="en-US" sz="2200" dirty="0"/>
              <a:t>, which are distinguished by the antigenic </a:t>
            </a:r>
            <a:r>
              <a:rPr lang="en-US" sz="2200" dirty="0" smtClean="0"/>
              <a:t>differences </a:t>
            </a:r>
            <a:r>
              <a:rPr lang="en-US" sz="2200" dirty="0"/>
              <a:t>of the sugars in the polysaccharide </a:t>
            </a:r>
            <a:r>
              <a:rPr lang="en-US" sz="2200" dirty="0" smtClean="0"/>
              <a:t>capsule. </a:t>
            </a:r>
            <a:r>
              <a:rPr lang="en-US" sz="2200" dirty="0" smtClean="0">
                <a:solidFill>
                  <a:srgbClr val="FF0000"/>
                </a:solidFill>
              </a:rPr>
              <a:t>The functions:  </a:t>
            </a:r>
          </a:p>
          <a:p>
            <a:pPr marL="342900" indent="-342900" algn="justLow">
              <a:buFont typeface="+mj-lt"/>
              <a:buAutoNum type="arabicPeriod"/>
            </a:pPr>
            <a:r>
              <a:rPr lang="en-US" sz="2200" dirty="0" smtClean="0"/>
              <a:t>It </a:t>
            </a:r>
            <a:r>
              <a:rPr lang="en-US" sz="2200" dirty="0"/>
              <a:t>is a determinant of virulence of many </a:t>
            </a:r>
            <a:r>
              <a:rPr lang="en-US" sz="2200" dirty="0" smtClean="0"/>
              <a:t>bacteria since </a:t>
            </a:r>
            <a:r>
              <a:rPr lang="en-US" sz="2200" dirty="0"/>
              <a:t>it limits the ability of phagocytes to engulf the </a:t>
            </a:r>
            <a:r>
              <a:rPr lang="en-US" sz="2200" dirty="0" smtClean="0"/>
              <a:t>bacteria</a:t>
            </a:r>
            <a:r>
              <a:rPr lang="en-US" sz="2200" dirty="0"/>
              <a:t>. </a:t>
            </a:r>
          </a:p>
          <a:p>
            <a:pPr marL="342900" indent="-342900" algn="justLow">
              <a:buFont typeface="+mj-lt"/>
              <a:buAutoNum type="arabicPeriod"/>
            </a:pPr>
            <a:r>
              <a:rPr lang="en-US" sz="2200" dirty="0" smtClean="0"/>
              <a:t>Specific </a:t>
            </a:r>
            <a:r>
              <a:rPr lang="en-US" sz="2200" dirty="0"/>
              <a:t>identification of an organism can be </a:t>
            </a:r>
            <a:r>
              <a:rPr lang="en-US" sz="2200" dirty="0" smtClean="0"/>
              <a:t>made by </a:t>
            </a:r>
            <a:r>
              <a:rPr lang="en-US" sz="2200" dirty="0"/>
              <a:t>using antiserum against the capsular </a:t>
            </a:r>
            <a:r>
              <a:rPr lang="en-US" sz="2200" dirty="0" smtClean="0"/>
              <a:t>polysaccharide, which </a:t>
            </a:r>
            <a:r>
              <a:rPr lang="en-US" sz="2200" dirty="0"/>
              <a:t>is used </a:t>
            </a:r>
            <a:r>
              <a:rPr lang="en-US" sz="2200" dirty="0" smtClean="0"/>
              <a:t>in the </a:t>
            </a:r>
            <a:r>
              <a:rPr lang="en-US" sz="2200" dirty="0"/>
              <a:t>clinical laboratory to identify certain organisms, </a:t>
            </a:r>
            <a:r>
              <a:rPr lang="en-US" sz="2200" dirty="0" smtClean="0"/>
              <a:t>is called </a:t>
            </a:r>
            <a:r>
              <a:rPr lang="en-US" sz="2200" dirty="0"/>
              <a:t>the </a:t>
            </a:r>
            <a:r>
              <a:rPr lang="en-US" sz="2200" dirty="0" smtClean="0"/>
              <a:t>quelling </a:t>
            </a:r>
            <a:r>
              <a:rPr lang="en-US" sz="2200" dirty="0"/>
              <a:t>reaction.</a:t>
            </a:r>
          </a:p>
          <a:p>
            <a:pPr marL="342900" indent="-342900" algn="justLow">
              <a:buFont typeface="+mj-lt"/>
              <a:buAutoNum type="arabicPeriod"/>
            </a:pPr>
            <a:r>
              <a:rPr lang="en-US" sz="2200" dirty="0" smtClean="0"/>
              <a:t>Capsular </a:t>
            </a:r>
            <a:r>
              <a:rPr lang="en-US" sz="2200" dirty="0"/>
              <a:t>polysaccharides are used as the antigens </a:t>
            </a:r>
            <a:r>
              <a:rPr lang="en-US" sz="2200" dirty="0" smtClean="0"/>
              <a:t>in certain </a:t>
            </a:r>
            <a:r>
              <a:rPr lang="en-US" sz="2200" dirty="0"/>
              <a:t>vaccines because they are capable of eliciting </a:t>
            </a:r>
            <a:r>
              <a:rPr lang="en-US" sz="2200" dirty="0" smtClean="0"/>
              <a:t>protective antibodies.</a:t>
            </a:r>
          </a:p>
          <a:p>
            <a:pPr marL="342900" indent="-342900" algn="justLow">
              <a:buFont typeface="+mj-lt"/>
              <a:buAutoNum type="arabicPeriod"/>
            </a:pPr>
            <a:r>
              <a:rPr lang="en-US" sz="2200" dirty="0" smtClean="0"/>
              <a:t>The capsule may play a role in the adherence of bacteria to human tissues, which is an important initial step in causing infection.</a:t>
            </a:r>
            <a:endParaRPr lang="ar-IQ" sz="2200" dirty="0"/>
          </a:p>
        </p:txBody>
      </p:sp>
      <p:pic>
        <p:nvPicPr>
          <p:cNvPr id="4" name="Picture 25" descr="Bacterial Capsule: Function, staining, procedure"/>
          <p:cNvPicPr>
            <a:picLocks noChangeAspect="1" noChangeArrowheads="1"/>
          </p:cNvPicPr>
          <p:nvPr/>
        </p:nvPicPr>
        <p:blipFill>
          <a:blip r:embed="rId2"/>
          <a:srcRect/>
          <a:stretch>
            <a:fillRect/>
          </a:stretch>
        </p:blipFill>
        <p:spPr bwMode="auto">
          <a:xfrm>
            <a:off x="6400800" y="76200"/>
            <a:ext cx="2667000" cy="1600200"/>
          </a:xfrm>
          <a:prstGeom prst="rect">
            <a:avLst/>
          </a:prstGeom>
          <a:noFill/>
          <a:ln w="9525">
            <a:noFill/>
            <a:miter lim="800000"/>
            <a:headEnd/>
            <a:tailEnd/>
          </a:ln>
        </p:spPr>
      </p:pic>
    </p:spTree>
    <p:extLst>
      <p:ext uri="{BB962C8B-B14F-4D97-AF65-F5344CB8AC3E}">
        <p14:creationId xmlns:p14="http://schemas.microsoft.com/office/powerpoint/2010/main" val="196996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778691"/>
          </a:xfrm>
        </p:spPr>
        <p:txBody>
          <a:bodyPr>
            <a:normAutofit/>
          </a:bodyPr>
          <a:lstStyle/>
          <a:p>
            <a:pPr marL="36000" indent="0" algn="justLow" rtl="0">
              <a:buNone/>
            </a:pPr>
            <a:r>
              <a:rPr lang="en-US" sz="2400" dirty="0" smtClean="0">
                <a:solidFill>
                  <a:srgbClr val="FF0000"/>
                </a:solidFill>
              </a:rPr>
              <a:t>Bacterial cell morphology  </a:t>
            </a:r>
          </a:p>
          <a:p>
            <a:pPr marL="36000" indent="0" algn="justLow" rtl="0">
              <a:buNone/>
            </a:pPr>
            <a:r>
              <a:rPr lang="en-US" sz="2400" dirty="0" smtClean="0"/>
              <a:t>        Unlike cells of animals and other eukaryotes, </a:t>
            </a:r>
            <a:r>
              <a:rPr lang="en-US" sz="2400" b="1" dirty="0" smtClean="0"/>
              <a:t>Bacterial</a:t>
            </a:r>
            <a:r>
              <a:rPr lang="en-US" sz="2400" dirty="0" smtClean="0"/>
              <a:t> </a:t>
            </a:r>
            <a:r>
              <a:rPr lang="en-US" sz="2400" b="1" dirty="0" smtClean="0"/>
              <a:t>cells,</a:t>
            </a:r>
            <a:r>
              <a:rPr lang="en-US" sz="2400" dirty="0" smtClean="0"/>
              <a:t> as they are </a:t>
            </a:r>
            <a:r>
              <a:rPr lang="en-US" sz="2400" b="1" dirty="0" smtClean="0"/>
              <a:t>prokaryotes</a:t>
            </a:r>
            <a:r>
              <a:rPr lang="en-US" sz="2400" dirty="0" smtClean="0"/>
              <a:t>,</a:t>
            </a:r>
            <a:r>
              <a:rPr lang="en-US" sz="2400" b="1" dirty="0" smtClean="0"/>
              <a:t> </a:t>
            </a:r>
            <a:r>
              <a:rPr lang="en-US" sz="2400" dirty="0" smtClean="0"/>
              <a:t>do not contain </a:t>
            </a:r>
            <a:r>
              <a:rPr lang="en-US" sz="2400" b="1" dirty="0" smtClean="0"/>
              <a:t>a nucleus</a:t>
            </a:r>
            <a:r>
              <a:rPr lang="en-US" sz="2400" dirty="0" smtClean="0"/>
              <a:t> and </a:t>
            </a:r>
            <a:r>
              <a:rPr lang="en-US" sz="2400" b="1" dirty="0" smtClean="0"/>
              <a:t>rarely harbor membrane-bound organelles</a:t>
            </a:r>
            <a:r>
              <a:rPr lang="en-US" sz="2400" dirty="0" smtClean="0"/>
              <a:t>. The </a:t>
            </a:r>
            <a:r>
              <a:rPr lang="en-US" sz="2400" b="1" dirty="0" smtClean="0"/>
              <a:t>domains of Bacteria, according to last classification, include</a:t>
            </a:r>
            <a:r>
              <a:rPr lang="en-US" sz="2400" dirty="0" smtClean="0"/>
              <a:t> the </a:t>
            </a:r>
            <a:r>
              <a:rPr lang="en-US" sz="2400" b="1" dirty="0" smtClean="0"/>
              <a:t>kingdom </a:t>
            </a:r>
            <a:r>
              <a:rPr lang="en-US" sz="2400" dirty="0" smtClean="0"/>
              <a:t>‘</a:t>
            </a:r>
            <a:r>
              <a:rPr lang="en-US" sz="2400" b="1" dirty="0" smtClean="0"/>
              <a:t>Heterotrophic Eubacteria</a:t>
            </a:r>
            <a:r>
              <a:rPr lang="en-US" sz="2400" dirty="0" smtClean="0"/>
              <a:t>’ that contains </a:t>
            </a:r>
            <a:r>
              <a:rPr lang="en-US" sz="2400" b="1" dirty="0" smtClean="0"/>
              <a:t>all human pathogenic bacteria</a:t>
            </a:r>
            <a:r>
              <a:rPr lang="en-US" sz="2400" dirty="0" smtClean="0"/>
              <a:t>. </a:t>
            </a:r>
          </a:p>
          <a:p>
            <a:pPr marL="36000" indent="0" algn="justLow" rtl="0">
              <a:buNone/>
            </a:pPr>
            <a:r>
              <a:rPr lang="en-US" sz="2400" dirty="0"/>
              <a:t> </a:t>
            </a:r>
            <a:r>
              <a:rPr lang="en-US" sz="2400" dirty="0" smtClean="0"/>
              <a:t>        The other kingdoms of bacteria for instance that</a:t>
            </a:r>
            <a:r>
              <a:rPr lang="en-US" sz="2400" b="1" dirty="0" smtClean="0"/>
              <a:t> of the</a:t>
            </a:r>
            <a:r>
              <a:rPr lang="en-US" sz="2400" dirty="0" smtClean="0"/>
              <a:t> </a:t>
            </a:r>
            <a:r>
              <a:rPr lang="en-US" sz="2400" b="1" dirty="0" smtClean="0"/>
              <a:t>photosynthetic Cyanobacteria</a:t>
            </a:r>
            <a:r>
              <a:rPr lang="en-US" sz="2400" dirty="0" smtClean="0"/>
              <a:t>, are </a:t>
            </a:r>
            <a:r>
              <a:rPr lang="en-US" sz="2400" b="1" dirty="0" smtClean="0"/>
              <a:t>not pathogenic</a:t>
            </a:r>
            <a:r>
              <a:rPr lang="en-US" sz="2400" dirty="0" smtClean="0"/>
              <a:t>. Bacteria reproduce </a:t>
            </a:r>
            <a:r>
              <a:rPr lang="en-US" sz="2400" b="1" dirty="0" smtClean="0"/>
              <a:t>asexually by binary transverse fission</a:t>
            </a:r>
            <a:r>
              <a:rPr lang="en-US" sz="2400" dirty="0" smtClean="0"/>
              <a:t>. </a:t>
            </a:r>
            <a:r>
              <a:rPr lang="en-US" sz="2400" b="1" dirty="0" smtClean="0"/>
              <a:t>The cell walls</a:t>
            </a:r>
            <a:r>
              <a:rPr lang="en-US" sz="2400" dirty="0" smtClean="0"/>
              <a:t> of these organisms are </a:t>
            </a:r>
            <a:r>
              <a:rPr lang="en-US" sz="2400" b="1" dirty="0" smtClean="0"/>
              <a:t>rigid</a:t>
            </a:r>
            <a:r>
              <a:rPr lang="en-US" sz="2400" dirty="0" smtClean="0"/>
              <a:t> (with some exceptions, e.g., the </a:t>
            </a:r>
            <a:r>
              <a:rPr lang="en-US" sz="2400" b="1" dirty="0" smtClean="0"/>
              <a:t>mycoplasma</a:t>
            </a:r>
            <a:r>
              <a:rPr lang="en-US" sz="2400" dirty="0" smtClean="0"/>
              <a:t>).  </a:t>
            </a:r>
          </a:p>
        </p:txBody>
      </p:sp>
      <p:pic>
        <p:nvPicPr>
          <p:cNvPr id="1026" name="Picture 2" descr="Through the wall: extracellular vesicles in Gram-positive bacteria,  mycobacteria and fungi | Nature Reviews Microbiolo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898"/>
          <a:stretch/>
        </p:blipFill>
        <p:spPr bwMode="auto">
          <a:xfrm>
            <a:off x="2286000" y="4114800"/>
            <a:ext cx="67056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154984"/>
          </a:xfrm>
          <a:prstGeom prst="rect">
            <a:avLst/>
          </a:prstGeom>
        </p:spPr>
        <p:txBody>
          <a:bodyPr wrap="square">
            <a:spAutoFit/>
          </a:bodyPr>
          <a:lstStyle/>
          <a:p>
            <a:pPr algn="justLow"/>
            <a:r>
              <a:rPr lang="en-US" sz="2400" b="1" dirty="0">
                <a:solidFill>
                  <a:srgbClr val="FF0000"/>
                </a:solidFill>
              </a:rPr>
              <a:t>Pili  (Attachment Pili , Conjugation Pili</a:t>
            </a:r>
            <a:r>
              <a:rPr lang="en-US" sz="2400" dirty="0">
                <a:solidFill>
                  <a:srgbClr val="FF0000"/>
                </a:solidFill>
              </a:rPr>
              <a:t> ) </a:t>
            </a:r>
            <a:r>
              <a:rPr lang="en-US" sz="2400" b="1" dirty="0" smtClean="0">
                <a:solidFill>
                  <a:srgbClr val="FF0000"/>
                </a:solidFill>
              </a:rPr>
              <a:t>(</a:t>
            </a:r>
            <a:r>
              <a:rPr lang="en-US" sz="2400" b="1" dirty="0">
                <a:solidFill>
                  <a:srgbClr val="FF0000"/>
                </a:solidFill>
              </a:rPr>
              <a:t>Fimbriae)</a:t>
            </a:r>
          </a:p>
          <a:p>
            <a:pPr marL="0" lvl="2" algn="justLow"/>
            <a:r>
              <a:rPr lang="en-US" sz="2400" dirty="0"/>
              <a:t>Pili are </a:t>
            </a:r>
            <a:r>
              <a:rPr lang="en-US" sz="2400" dirty="0" smtClean="0"/>
              <a:t>hair like </a:t>
            </a:r>
            <a:r>
              <a:rPr lang="en-US" sz="2400" dirty="0"/>
              <a:t>filaments that extend from the cell </a:t>
            </a:r>
            <a:r>
              <a:rPr lang="en-US" sz="2400" dirty="0" smtClean="0"/>
              <a:t>surface</a:t>
            </a:r>
            <a:r>
              <a:rPr lang="en-US" sz="2400" dirty="0"/>
              <a:t>. They are shorter and straighter than flagella and </a:t>
            </a:r>
            <a:r>
              <a:rPr lang="en-US" sz="2400" dirty="0" smtClean="0"/>
              <a:t>are composed </a:t>
            </a:r>
            <a:r>
              <a:rPr lang="en-US" sz="2400" dirty="0"/>
              <a:t>of subunits of pilin, a protein arranged in </a:t>
            </a:r>
            <a:r>
              <a:rPr lang="en-US" sz="2400" dirty="0" smtClean="0"/>
              <a:t>helical </a:t>
            </a:r>
            <a:r>
              <a:rPr lang="en-US" sz="2400" dirty="0"/>
              <a:t>strands</a:t>
            </a:r>
            <a:r>
              <a:rPr lang="en-US" sz="2400" dirty="0" smtClean="0"/>
              <a:t>. They </a:t>
            </a:r>
            <a:r>
              <a:rPr lang="en-US" sz="2400" dirty="0"/>
              <a:t>are found mainly on </a:t>
            </a:r>
            <a:r>
              <a:rPr lang="en-US" sz="2400" dirty="0" smtClean="0"/>
              <a:t>gram-negative organisms. Pili functions:</a:t>
            </a:r>
            <a:endParaRPr lang="en-US" sz="2400" dirty="0"/>
          </a:p>
          <a:p>
            <a:pPr marL="342900" indent="-342900" algn="justLow">
              <a:buFont typeface="+mj-lt"/>
              <a:buAutoNum type="arabicPeriod"/>
            </a:pPr>
            <a:r>
              <a:rPr lang="en-US" sz="2400" dirty="0" smtClean="0"/>
              <a:t>They </a:t>
            </a:r>
            <a:r>
              <a:rPr lang="en-US" sz="2400" dirty="0"/>
              <a:t>mediate the attachment of bacteria to </a:t>
            </a:r>
            <a:r>
              <a:rPr lang="en-US" sz="2400" dirty="0" smtClean="0"/>
              <a:t>specific receptors </a:t>
            </a:r>
            <a:r>
              <a:rPr lang="en-US" sz="2400" dirty="0"/>
              <a:t>on the human cell surface, which is a </a:t>
            </a:r>
            <a:r>
              <a:rPr lang="en-US" sz="2400" dirty="0" smtClean="0"/>
              <a:t>necessary step </a:t>
            </a:r>
            <a:r>
              <a:rPr lang="en-US" sz="2400" dirty="0"/>
              <a:t>in the initiation of infection for some organisms</a:t>
            </a:r>
            <a:r>
              <a:rPr lang="en-US" sz="2400" dirty="0" smtClean="0"/>
              <a:t>. </a:t>
            </a:r>
            <a:endParaRPr lang="en-US" sz="2400" dirty="0"/>
          </a:p>
          <a:p>
            <a:pPr marL="342900" indent="-342900" algn="justLow">
              <a:buFont typeface="+mj-lt"/>
              <a:buAutoNum type="arabicPeriod"/>
            </a:pPr>
            <a:r>
              <a:rPr lang="en-US" sz="2400" dirty="0" smtClean="0"/>
              <a:t>A </a:t>
            </a:r>
            <a:r>
              <a:rPr lang="en-US" sz="2400" dirty="0"/>
              <a:t>specialized kind of pilus, the sex pilus, forms </a:t>
            </a:r>
            <a:r>
              <a:rPr lang="en-US" sz="2400" dirty="0" smtClean="0"/>
              <a:t>the attachment </a:t>
            </a:r>
            <a:r>
              <a:rPr lang="en-US" sz="2400" dirty="0"/>
              <a:t>between the male (donor) and the </a:t>
            </a:r>
            <a:r>
              <a:rPr lang="en-US" sz="2400" dirty="0" smtClean="0"/>
              <a:t>female (</a:t>
            </a:r>
            <a:r>
              <a:rPr lang="en-US" sz="2400" dirty="0"/>
              <a:t>recipient) bacteria during </a:t>
            </a:r>
            <a:r>
              <a:rPr lang="en-US" sz="2400" dirty="0" smtClean="0"/>
              <a:t>conjugation. </a:t>
            </a:r>
            <a:endParaRPr lang="ar-IQ" sz="2400" dirty="0"/>
          </a:p>
        </p:txBody>
      </p:sp>
      <p:pic>
        <p:nvPicPr>
          <p:cNvPr id="3" name="Picture 37" descr="Bacterial Pili (Fimbriae): Characteristics, Types and Medical Importance -  Learn Microbiology Online"/>
          <p:cNvPicPr>
            <a:picLocks noChangeAspect="1" noChangeArrowheads="1"/>
          </p:cNvPicPr>
          <p:nvPr/>
        </p:nvPicPr>
        <p:blipFill>
          <a:blip r:embed="rId2"/>
          <a:srcRect b="27325"/>
          <a:stretch>
            <a:fillRect/>
          </a:stretch>
        </p:blipFill>
        <p:spPr bwMode="auto">
          <a:xfrm>
            <a:off x="4055886" y="4267200"/>
            <a:ext cx="4973226" cy="2438400"/>
          </a:xfrm>
          <a:prstGeom prst="rect">
            <a:avLst/>
          </a:prstGeom>
          <a:noFill/>
          <a:ln w="9525">
            <a:noFill/>
            <a:miter lim="800000"/>
            <a:headEnd/>
            <a:tailEnd/>
          </a:ln>
        </p:spPr>
      </p:pic>
      <p:sp>
        <p:nvSpPr>
          <p:cNvPr id="5" name="Rectangle 4"/>
          <p:cNvSpPr/>
          <p:nvPr/>
        </p:nvSpPr>
        <p:spPr>
          <a:xfrm>
            <a:off x="209550" y="4686240"/>
            <a:ext cx="3846336" cy="1477328"/>
          </a:xfrm>
          <a:prstGeom prst="rect">
            <a:avLst/>
          </a:prstGeom>
        </p:spPr>
        <p:txBody>
          <a:bodyPr wrap="square">
            <a:spAutoFit/>
          </a:bodyPr>
          <a:lstStyle/>
          <a:p>
            <a:pPr marL="72000" algn="justLow">
              <a:spcBef>
                <a:spcPts val="600"/>
              </a:spcBef>
            </a:pPr>
            <a:r>
              <a:rPr lang="en-US" b="1" dirty="0"/>
              <a:t>The</a:t>
            </a:r>
            <a:r>
              <a:rPr lang="en-US" dirty="0"/>
              <a:t> </a:t>
            </a:r>
            <a:r>
              <a:rPr lang="en-US" b="1" dirty="0"/>
              <a:t>conjugation pili </a:t>
            </a:r>
            <a:r>
              <a:rPr lang="en-US" dirty="0"/>
              <a:t>(</a:t>
            </a:r>
            <a:r>
              <a:rPr lang="en-US" b="1" dirty="0"/>
              <a:t>sex pili</a:t>
            </a:r>
            <a:r>
              <a:rPr lang="en-US" dirty="0"/>
              <a:t>) are also present only </a:t>
            </a:r>
            <a:r>
              <a:rPr lang="en-US" b="1" dirty="0"/>
              <a:t>in Gram -negative bacteria, they are required for the process of conjugation and thus for transfer</a:t>
            </a:r>
            <a:r>
              <a:rPr lang="en-US" dirty="0"/>
              <a:t> </a:t>
            </a:r>
            <a:r>
              <a:rPr lang="en-US" b="1" dirty="0"/>
              <a:t>of conjugative plasmids.</a:t>
            </a:r>
            <a:r>
              <a:rPr lang="en-US" dirty="0"/>
              <a:t> </a:t>
            </a:r>
            <a:endParaRPr lang="ar-IQ" dirty="0"/>
          </a:p>
        </p:txBody>
      </p:sp>
    </p:spTree>
    <p:extLst>
      <p:ext uri="{BB962C8B-B14F-4D97-AF65-F5344CB8AC3E}">
        <p14:creationId xmlns:p14="http://schemas.microsoft.com/office/powerpoint/2010/main" val="89499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037"/>
            <a:ext cx="8839200" cy="3916363"/>
          </a:xfrm>
        </p:spPr>
        <p:txBody>
          <a:bodyPr>
            <a:noAutofit/>
          </a:bodyPr>
          <a:lstStyle/>
          <a:p>
            <a:pPr marL="109728" indent="0" algn="justLow" rtl="0">
              <a:spcBef>
                <a:spcPts val="0"/>
              </a:spcBef>
              <a:buNone/>
            </a:pPr>
            <a:r>
              <a:rPr lang="en-US" sz="2000" b="1" dirty="0" smtClean="0">
                <a:solidFill>
                  <a:srgbClr val="FF0000"/>
                </a:solidFill>
              </a:rPr>
              <a:t>Flagella </a:t>
            </a:r>
          </a:p>
          <a:p>
            <a:pPr marL="109728" indent="0" algn="justLow" rtl="0">
              <a:spcBef>
                <a:spcPts val="0"/>
              </a:spcBef>
              <a:buNone/>
            </a:pPr>
            <a:r>
              <a:rPr lang="en-US" sz="2000" dirty="0"/>
              <a:t>Flagella </a:t>
            </a:r>
            <a:r>
              <a:rPr lang="en-US" sz="2000" dirty="0" smtClean="0"/>
              <a:t>(singular </a:t>
            </a:r>
            <a:r>
              <a:rPr lang="en-US" sz="2000" dirty="0"/>
              <a:t>flagellum) </a:t>
            </a:r>
            <a:r>
              <a:rPr lang="en-US" sz="2000" dirty="0" smtClean="0"/>
              <a:t>are </a:t>
            </a:r>
            <a:r>
              <a:rPr lang="en-US" sz="2000" dirty="0"/>
              <a:t>long, whip like appendages that move the bacteria toward nutrients and other attractants, a process called chemotaxis. The long filament, which acts as a propeller, </a:t>
            </a:r>
            <a:r>
              <a:rPr lang="en-US" sz="2000" dirty="0" smtClean="0"/>
              <a:t>is composed </a:t>
            </a:r>
            <a:r>
              <a:rPr lang="en-US" sz="2000" dirty="0"/>
              <a:t>of many subunits of a single protein, </a:t>
            </a:r>
            <a:r>
              <a:rPr lang="en-US" sz="2000" dirty="0" err="1"/>
              <a:t>flagellin</a:t>
            </a:r>
            <a:r>
              <a:rPr lang="en-US" sz="2000" dirty="0"/>
              <a:t>, arranged in several intertwined chains. The energy for movement, the proton motive force, is provided by adenosine triphosphate (ATP), derived from the passage of ions across the membrane</a:t>
            </a:r>
            <a:r>
              <a:rPr lang="en-US" sz="2000" dirty="0" smtClean="0"/>
              <a:t>. Flagella </a:t>
            </a:r>
            <a:r>
              <a:rPr lang="en-US" sz="2000" dirty="0"/>
              <a:t>are medically important for two reasons:</a:t>
            </a:r>
          </a:p>
          <a:p>
            <a:pPr marL="457200" indent="-457200" algn="justLow" rtl="0">
              <a:spcBef>
                <a:spcPts val="0"/>
              </a:spcBef>
              <a:buClr>
                <a:srgbClr val="FF0000"/>
              </a:buClr>
              <a:buSzPct val="85000"/>
              <a:buFont typeface="+mj-lt"/>
              <a:buAutoNum type="arabicPeriod"/>
            </a:pPr>
            <a:r>
              <a:rPr lang="en-US" sz="1800" dirty="0"/>
              <a:t>Some species of motile bacteria (e.g., </a:t>
            </a:r>
            <a:r>
              <a:rPr lang="en-US" sz="1800" i="1" dirty="0"/>
              <a:t>E. coli </a:t>
            </a:r>
            <a:r>
              <a:rPr lang="en-US" sz="1800" dirty="0"/>
              <a:t>and </a:t>
            </a:r>
            <a:r>
              <a:rPr lang="en-US" sz="1800" i="1" dirty="0"/>
              <a:t>Proteus</a:t>
            </a:r>
            <a:r>
              <a:rPr lang="en-US" sz="1800" dirty="0"/>
              <a:t> species) are common causes of urinary tract infections. Flagella may play a role in pathogenesis by propelling the bacteria up the urethra into the bladder.</a:t>
            </a:r>
          </a:p>
          <a:p>
            <a:pPr marL="457200" indent="-457200" algn="justLow" rtl="0">
              <a:spcBef>
                <a:spcPts val="0"/>
              </a:spcBef>
              <a:buClr>
                <a:srgbClr val="FF0000"/>
              </a:buClr>
              <a:buSzPct val="85000"/>
              <a:buFont typeface="+mj-lt"/>
              <a:buAutoNum type="arabicPeriod"/>
            </a:pPr>
            <a:r>
              <a:rPr lang="en-US" sz="1800" dirty="0"/>
              <a:t>Some species of bacteria (e.g., </a:t>
            </a:r>
            <a:r>
              <a:rPr lang="en-US" sz="1800" i="1" dirty="0"/>
              <a:t>Salmonella</a:t>
            </a:r>
            <a:r>
              <a:rPr lang="en-US" sz="1800" dirty="0"/>
              <a:t> species) are identified in the clinical laboratory by the use of specific antibodies against flagellar proteins.</a:t>
            </a:r>
            <a:endParaRPr lang="ar-IQ" sz="1800" dirty="0"/>
          </a:p>
          <a:p>
            <a:pPr marL="109728" indent="0" algn="justLow" rtl="0">
              <a:spcBef>
                <a:spcPts val="0"/>
              </a:spcBef>
              <a:buNone/>
            </a:pPr>
            <a:endParaRPr lang="en-US" sz="2000" dirty="0" smtClean="0">
              <a:solidFill>
                <a:srgbClr val="FF0000"/>
              </a:solidFill>
            </a:endParaRPr>
          </a:p>
          <a:p>
            <a:pPr marL="109728" indent="0" algn="justLow" rtl="0">
              <a:spcBef>
                <a:spcPts val="0"/>
              </a:spcBef>
              <a:buNone/>
            </a:pPr>
            <a:r>
              <a:rPr lang="en-US" sz="2000" dirty="0" smtClean="0"/>
              <a:t>       </a:t>
            </a:r>
            <a:endParaRPr lang="ar-IQ" sz="2000" dirty="0"/>
          </a:p>
        </p:txBody>
      </p:sp>
      <p:pic>
        <p:nvPicPr>
          <p:cNvPr id="25601" name="Picture 29" descr="PROKARYOTES-Components of Bacterium (Cell Envelope and Appendages) Diagram  | Quizlet"/>
          <p:cNvPicPr>
            <a:picLocks noChangeAspect="1" noChangeArrowheads="1"/>
          </p:cNvPicPr>
          <p:nvPr/>
        </p:nvPicPr>
        <p:blipFill>
          <a:blip r:embed="rId2"/>
          <a:srcRect l="1335" t="3220" r="3844"/>
          <a:stretch>
            <a:fillRect/>
          </a:stretch>
        </p:blipFill>
        <p:spPr bwMode="auto">
          <a:xfrm>
            <a:off x="76200" y="3886200"/>
            <a:ext cx="3200400" cy="2909047"/>
          </a:xfrm>
          <a:prstGeom prst="rect">
            <a:avLst/>
          </a:prstGeom>
          <a:noFill/>
          <a:ln w="9525">
            <a:solidFill>
              <a:schemeClr val="tx1"/>
            </a:solidFill>
            <a:miter lim="800000"/>
            <a:headEnd/>
            <a:tailEnd/>
          </a:ln>
        </p:spPr>
      </p:pic>
      <p:pic>
        <p:nvPicPr>
          <p:cNvPr id="25602" name="Picture 32" descr="C:\Users\ali\Desktop\Flagella.png"/>
          <p:cNvPicPr>
            <a:picLocks noChangeAspect="1" noChangeArrowheads="1"/>
          </p:cNvPicPr>
          <p:nvPr/>
        </p:nvPicPr>
        <p:blipFill>
          <a:blip r:embed="rId3"/>
          <a:srcRect/>
          <a:stretch>
            <a:fillRect/>
          </a:stretch>
        </p:blipFill>
        <p:spPr bwMode="auto">
          <a:xfrm>
            <a:off x="3352800" y="3962400"/>
            <a:ext cx="914400" cy="2895600"/>
          </a:xfrm>
          <a:prstGeom prst="rect">
            <a:avLst/>
          </a:prstGeom>
          <a:noFill/>
          <a:ln w="9525">
            <a:solidFill>
              <a:schemeClr val="tx1"/>
            </a:solidFill>
            <a:miter lim="800000"/>
            <a:headEnd/>
            <a:tailEnd/>
          </a:ln>
        </p:spPr>
      </p:pic>
      <p:sp>
        <p:nvSpPr>
          <p:cNvPr id="7" name="Rectangle 6"/>
          <p:cNvSpPr/>
          <p:nvPr/>
        </p:nvSpPr>
        <p:spPr>
          <a:xfrm>
            <a:off x="4343400" y="3962400"/>
            <a:ext cx="4724400" cy="2845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000" b="1" dirty="0" smtClean="0">
                <a:solidFill>
                  <a:schemeClr val="tx1"/>
                </a:solidFill>
              </a:rPr>
              <a:t>(A)</a:t>
            </a:r>
            <a:r>
              <a:rPr lang="tr-TR" sz="2000" b="1" dirty="0" smtClean="0">
                <a:solidFill>
                  <a:schemeClr val="tx1"/>
                </a:solidFill>
              </a:rPr>
              <a:t>monotrichous;</a:t>
            </a:r>
            <a:r>
              <a:rPr lang="en-US" sz="2000" b="1" dirty="0" smtClean="0">
                <a:solidFill>
                  <a:schemeClr val="tx1"/>
                </a:solidFill>
              </a:rPr>
              <a:t> </a:t>
            </a:r>
            <a:r>
              <a:rPr lang="en-US" sz="2000" dirty="0" smtClean="0">
                <a:solidFill>
                  <a:schemeClr val="tx1"/>
                </a:solidFill>
              </a:rPr>
              <a:t>(polar flagellum) e.g., </a:t>
            </a:r>
            <a:r>
              <a:rPr lang="en-US" sz="2000" i="1" dirty="0" smtClean="0">
                <a:solidFill>
                  <a:schemeClr val="tx1"/>
                </a:solidFill>
              </a:rPr>
              <a:t>Vibrio spp.</a:t>
            </a:r>
            <a:endParaRPr lang="en-US" sz="2000" dirty="0" smtClean="0">
              <a:solidFill>
                <a:schemeClr val="tx1"/>
              </a:solidFill>
            </a:endParaRPr>
          </a:p>
          <a:p>
            <a:r>
              <a:rPr lang="tr-TR" sz="2000" b="1" dirty="0" smtClean="0">
                <a:solidFill>
                  <a:schemeClr val="tx1"/>
                </a:solidFill>
              </a:rPr>
              <a:t>(B)lophotrichous;</a:t>
            </a:r>
            <a:r>
              <a:rPr lang="en-US" sz="2000" dirty="0" smtClean="0">
                <a:solidFill>
                  <a:schemeClr val="tx1"/>
                </a:solidFill>
              </a:rPr>
              <a:t>(bundle of flagella at one end of the cell)</a:t>
            </a:r>
            <a:r>
              <a:rPr lang="en-US" sz="2000" dirty="0" err="1" smtClean="0">
                <a:solidFill>
                  <a:schemeClr val="tx1"/>
                </a:solidFill>
              </a:rPr>
              <a:t>e.g.,</a:t>
            </a:r>
            <a:r>
              <a:rPr lang="en-US" sz="2000" i="1" dirty="0" err="1" smtClean="0">
                <a:solidFill>
                  <a:schemeClr val="tx1"/>
                </a:solidFill>
              </a:rPr>
              <a:t>Spirillum</a:t>
            </a:r>
            <a:r>
              <a:rPr lang="en-US" sz="2000" i="1" dirty="0" smtClean="0">
                <a:solidFill>
                  <a:schemeClr val="tx1"/>
                </a:solidFill>
              </a:rPr>
              <a:t> </a:t>
            </a:r>
            <a:r>
              <a:rPr lang="en-US" sz="2000" i="1" dirty="0" err="1" smtClean="0">
                <a:solidFill>
                  <a:schemeClr val="tx1"/>
                </a:solidFill>
              </a:rPr>
              <a:t>volutans</a:t>
            </a:r>
            <a:r>
              <a:rPr lang="en-US" sz="2000" i="1" dirty="0" smtClean="0">
                <a:solidFill>
                  <a:schemeClr val="tx1"/>
                </a:solidFill>
              </a:rPr>
              <a:t>.</a:t>
            </a:r>
            <a:endParaRPr lang="en-US" sz="2000" dirty="0" smtClean="0">
              <a:solidFill>
                <a:schemeClr val="tx1"/>
              </a:solidFill>
            </a:endParaRPr>
          </a:p>
          <a:p>
            <a:r>
              <a:rPr lang="tr-TR" sz="2000" b="1" dirty="0" smtClean="0">
                <a:solidFill>
                  <a:schemeClr val="tx1"/>
                </a:solidFill>
              </a:rPr>
              <a:t>(C) amphitrichous</a:t>
            </a:r>
            <a:r>
              <a:rPr lang="tr-TR" sz="2000" dirty="0" smtClean="0">
                <a:solidFill>
                  <a:schemeClr val="tx1"/>
                </a:solidFill>
              </a:rPr>
              <a:t>; </a:t>
            </a:r>
            <a:r>
              <a:rPr lang="en-US" sz="2000" dirty="0" smtClean="0">
                <a:solidFill>
                  <a:schemeClr val="tx1"/>
                </a:solidFill>
              </a:rPr>
              <a:t>(polar flagellum at each end of the cell).</a:t>
            </a:r>
          </a:p>
          <a:p>
            <a:r>
              <a:rPr lang="tr-TR" sz="2000" b="1" dirty="0" smtClean="0">
                <a:solidFill>
                  <a:schemeClr val="tx1"/>
                </a:solidFill>
              </a:rPr>
              <a:t>(D) peritrichous</a:t>
            </a:r>
            <a:r>
              <a:rPr lang="en-US" sz="2000" dirty="0" smtClean="0">
                <a:solidFill>
                  <a:schemeClr val="tx1"/>
                </a:solidFill>
              </a:rPr>
              <a:t>;</a:t>
            </a:r>
            <a:r>
              <a:rPr lang="en-US" sz="2000" dirty="0" err="1" smtClean="0">
                <a:solidFill>
                  <a:schemeClr val="tx1"/>
                </a:solidFill>
              </a:rPr>
              <a:t>peritrichous</a:t>
            </a:r>
            <a:r>
              <a:rPr lang="en-US" sz="2000" dirty="0" smtClean="0">
                <a:solidFill>
                  <a:schemeClr val="tx1"/>
                </a:solidFill>
              </a:rPr>
              <a:t> (several flagella distributed around the cell)</a:t>
            </a:r>
            <a:r>
              <a:rPr lang="en-US" sz="2000" dirty="0" err="1" smtClean="0">
                <a:solidFill>
                  <a:schemeClr val="tx1"/>
                </a:solidFill>
              </a:rPr>
              <a:t>e.g.,</a:t>
            </a:r>
            <a:r>
              <a:rPr lang="en-US" sz="2000" i="1" dirty="0" err="1" smtClean="0">
                <a:solidFill>
                  <a:schemeClr val="tx1"/>
                </a:solidFill>
              </a:rPr>
              <a:t>E.coli</a:t>
            </a:r>
            <a:r>
              <a:rPr lang="tr-TR" sz="2000" dirty="0" smtClean="0">
                <a:solidFill>
                  <a:schemeClr val="tx1"/>
                </a:solidFill>
              </a:rPr>
              <a:t>.</a:t>
            </a:r>
            <a:endParaRPr lang="en-US" sz="2000" dirty="0" smtClean="0">
              <a:solidFill>
                <a:schemeClr val="tx1"/>
              </a:solidFill>
            </a:endParaRPr>
          </a:p>
        </p:txBody>
      </p:sp>
    </p:spTree>
    <p:extLst>
      <p:ext uri="{BB962C8B-B14F-4D97-AF65-F5344CB8AC3E}">
        <p14:creationId xmlns:p14="http://schemas.microsoft.com/office/powerpoint/2010/main" val="231664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001643"/>
          </a:xfrm>
          <a:prstGeom prst="rect">
            <a:avLst/>
          </a:prstGeom>
          <a:solidFill>
            <a:schemeClr val="bg1"/>
          </a:solidFill>
        </p:spPr>
        <p:txBody>
          <a:bodyPr wrap="square">
            <a:spAutoFit/>
          </a:bodyPr>
          <a:lstStyle/>
          <a:p>
            <a:pPr algn="justLow"/>
            <a:r>
              <a:rPr lang="en-US" sz="2400" b="1" dirty="0">
                <a:solidFill>
                  <a:srgbClr val="FF0000"/>
                </a:solidFill>
              </a:rPr>
              <a:t>Bacterial Spores</a:t>
            </a:r>
          </a:p>
          <a:p>
            <a:pPr algn="justLow"/>
            <a:r>
              <a:rPr lang="en-US" sz="2400" dirty="0"/>
              <a:t>These highly resistant structures are formed in response </a:t>
            </a:r>
            <a:r>
              <a:rPr lang="en-US" sz="2400" dirty="0" smtClean="0"/>
              <a:t>to adverse </a:t>
            </a:r>
            <a:r>
              <a:rPr lang="en-US" sz="2400" dirty="0"/>
              <a:t>conditions by </a:t>
            </a:r>
            <a:r>
              <a:rPr lang="en-US" sz="2400" dirty="0" smtClean="0"/>
              <a:t>two genera </a:t>
            </a:r>
            <a:r>
              <a:rPr lang="en-US" sz="2400" dirty="0"/>
              <a:t>of medically </a:t>
            </a:r>
            <a:r>
              <a:rPr lang="en-US" sz="2400" dirty="0" smtClean="0"/>
              <a:t>important gram-positive </a:t>
            </a:r>
            <a:r>
              <a:rPr lang="en-US" sz="2400" dirty="0"/>
              <a:t>rods: the genus </a:t>
            </a:r>
            <a:r>
              <a:rPr lang="en-US" sz="2400" i="1" dirty="0"/>
              <a:t>Bacillus</a:t>
            </a:r>
            <a:r>
              <a:rPr lang="en-US" sz="2400" dirty="0"/>
              <a:t>, which includes </a:t>
            </a:r>
            <a:r>
              <a:rPr lang="en-US" sz="2400" dirty="0" smtClean="0"/>
              <a:t>the agent </a:t>
            </a:r>
            <a:r>
              <a:rPr lang="en-US" sz="2400" dirty="0"/>
              <a:t>of anthrax, and the genus </a:t>
            </a:r>
            <a:r>
              <a:rPr lang="en-US" sz="2400" i="1" dirty="0"/>
              <a:t>Clostridium</a:t>
            </a:r>
            <a:r>
              <a:rPr lang="en-US" sz="2400" dirty="0"/>
              <a:t>, which </a:t>
            </a:r>
            <a:r>
              <a:rPr lang="en-US" sz="2400" dirty="0" smtClean="0"/>
              <a:t>includes the </a:t>
            </a:r>
            <a:r>
              <a:rPr lang="en-US" sz="2400" dirty="0"/>
              <a:t>agents of </a:t>
            </a:r>
            <a:r>
              <a:rPr lang="en-US" sz="2400" i="1" dirty="0"/>
              <a:t>tetanus</a:t>
            </a:r>
            <a:r>
              <a:rPr lang="en-US" sz="2400" dirty="0"/>
              <a:t> and </a:t>
            </a:r>
            <a:r>
              <a:rPr lang="en-US" sz="2400" i="1" dirty="0"/>
              <a:t>botulism</a:t>
            </a:r>
            <a:r>
              <a:rPr lang="en-US" sz="2400" dirty="0"/>
              <a:t>. Spore formation (</a:t>
            </a:r>
            <a:r>
              <a:rPr lang="en-US" sz="2400" dirty="0" smtClean="0"/>
              <a:t>sporulation</a:t>
            </a:r>
            <a:r>
              <a:rPr lang="en-US" sz="2400" dirty="0"/>
              <a:t>) occurs when nutrients, such as sources of </a:t>
            </a:r>
            <a:r>
              <a:rPr lang="en-US" sz="2400" dirty="0" smtClean="0"/>
              <a:t>carbon and nitrogen. </a:t>
            </a:r>
            <a:r>
              <a:rPr lang="en-US" sz="2400" dirty="0"/>
              <a:t>The spore </a:t>
            </a:r>
            <a:r>
              <a:rPr lang="en-US" sz="2400" dirty="0" smtClean="0"/>
              <a:t>forms inside </a:t>
            </a:r>
            <a:r>
              <a:rPr lang="en-US" sz="2400" dirty="0"/>
              <a:t>the cell and contains bacterial DNA, a small </a:t>
            </a:r>
            <a:r>
              <a:rPr lang="en-US" sz="2400" dirty="0" smtClean="0"/>
              <a:t>amount of </a:t>
            </a:r>
            <a:r>
              <a:rPr lang="en-US" sz="2400" dirty="0"/>
              <a:t>cytoplasm, cell membrane, peptidoglycan, very </a:t>
            </a:r>
            <a:r>
              <a:rPr lang="en-US" sz="2400" dirty="0" smtClean="0"/>
              <a:t>little water</a:t>
            </a:r>
            <a:r>
              <a:rPr lang="en-US" sz="2400" dirty="0"/>
              <a:t>, and most importantly, a thick, </a:t>
            </a:r>
            <a:r>
              <a:rPr lang="en-US" sz="2400" dirty="0" smtClean="0"/>
              <a:t>keratin like </a:t>
            </a:r>
            <a:r>
              <a:rPr lang="en-US" sz="2400" dirty="0"/>
              <a:t>coat that </a:t>
            </a:r>
            <a:r>
              <a:rPr lang="en-US" sz="2400" dirty="0" smtClean="0"/>
              <a:t>is responsible </a:t>
            </a:r>
            <a:r>
              <a:rPr lang="en-US" sz="2400" dirty="0"/>
              <a:t>for the remarkable resistance of the spore </a:t>
            </a:r>
            <a:r>
              <a:rPr lang="en-US" sz="2400" dirty="0" smtClean="0"/>
              <a:t>to heat</a:t>
            </a:r>
            <a:r>
              <a:rPr lang="en-US" sz="2400" dirty="0"/>
              <a:t>, </a:t>
            </a:r>
            <a:r>
              <a:rPr lang="en-US" sz="2400" dirty="0" smtClean="0"/>
              <a:t>dehydration</a:t>
            </a:r>
            <a:r>
              <a:rPr lang="en-US" sz="2400" dirty="0"/>
              <a:t>, radiation, and chemicals. This </a:t>
            </a:r>
            <a:r>
              <a:rPr lang="en-US" sz="2400" dirty="0" smtClean="0"/>
              <a:t>resistance may </a:t>
            </a:r>
            <a:r>
              <a:rPr lang="en-US" sz="2400" dirty="0"/>
              <a:t>be mediated by </a:t>
            </a:r>
            <a:r>
              <a:rPr lang="en-US" sz="2400" dirty="0" err="1"/>
              <a:t>dipicolinic</a:t>
            </a:r>
            <a:r>
              <a:rPr lang="en-US" sz="2400" dirty="0"/>
              <a:t> acid, a calcium ion </a:t>
            </a:r>
            <a:r>
              <a:rPr lang="en-US" sz="2400" dirty="0" smtClean="0"/>
              <a:t>chelator </a:t>
            </a:r>
            <a:r>
              <a:rPr lang="en-US" sz="2400" dirty="0"/>
              <a:t>found only in spores. They are spherical to oval in shape and are characterized by a thick wall and a high level of resistance to chemical and physical </a:t>
            </a:r>
            <a:r>
              <a:rPr lang="en-US" sz="2400" dirty="0" err="1"/>
              <a:t>noxae</a:t>
            </a:r>
            <a:r>
              <a:rPr lang="en-US" sz="2400" dirty="0"/>
              <a:t>. </a:t>
            </a:r>
            <a:endParaRPr lang="ar-IQ" sz="2400" dirty="0"/>
          </a:p>
          <a:p>
            <a:pPr algn="justLow"/>
            <a:r>
              <a:rPr lang="en-US" sz="2400" dirty="0" smtClean="0"/>
              <a:t> </a:t>
            </a:r>
            <a:endParaRPr lang="en-US"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11" t="33174" r="32342" b="48096"/>
          <a:stretch/>
        </p:blipFill>
        <p:spPr bwMode="auto">
          <a:xfrm>
            <a:off x="2133600" y="5257800"/>
            <a:ext cx="6738257" cy="155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30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09935"/>
            <a:ext cx="8077200" cy="4191000"/>
          </a:xfrm>
        </p:spPr>
        <p:txBody>
          <a:bodyPr>
            <a:noAutofit/>
          </a:bodyPr>
          <a:lstStyle/>
          <a:p>
            <a:pPr algn="just" rtl="0">
              <a:buNone/>
            </a:pPr>
            <a:r>
              <a:rPr lang="en-US" sz="2400" b="1" dirty="0" smtClean="0"/>
              <a:t> </a:t>
            </a:r>
          </a:p>
          <a:p>
            <a:pPr algn="just" rtl="0">
              <a:buNone/>
            </a:pPr>
            <a:endParaRPr lang="en-US" sz="2400" b="1" dirty="0"/>
          </a:p>
          <a:p>
            <a:pPr algn="just" rtl="0">
              <a:buNone/>
            </a:pPr>
            <a:endParaRPr lang="en-US" sz="2400" b="1" dirty="0" smtClean="0"/>
          </a:p>
          <a:p>
            <a:pPr algn="just" rtl="0">
              <a:buNone/>
            </a:pPr>
            <a:endParaRPr lang="en-US" sz="2400" b="1" dirty="0"/>
          </a:p>
          <a:p>
            <a:pPr algn="just" rtl="0">
              <a:buNone/>
            </a:pPr>
            <a:endParaRPr lang="en-US" sz="2400" b="1" dirty="0" smtClean="0"/>
          </a:p>
          <a:p>
            <a:pPr algn="just" rtl="0">
              <a:buNone/>
            </a:pPr>
            <a:endParaRPr lang="en-US" sz="2400" b="1" dirty="0"/>
          </a:p>
          <a:p>
            <a:pPr algn="just" rtl="0">
              <a:buNone/>
            </a:pPr>
            <a:endParaRPr lang="en-US" sz="2400" b="1" dirty="0" smtClean="0"/>
          </a:p>
          <a:p>
            <a:pPr algn="just" rtl="0">
              <a:buNone/>
            </a:pPr>
            <a:endParaRPr lang="en-US" sz="2400" b="1" dirty="0"/>
          </a:p>
          <a:p>
            <a:pPr algn="just" rtl="0">
              <a:buNone/>
            </a:pPr>
            <a:endParaRPr lang="en-US" sz="2400" b="1" dirty="0" smtClean="0"/>
          </a:p>
          <a:p>
            <a:pPr algn="just" rtl="0">
              <a:buNone/>
            </a:pPr>
            <a:endParaRPr lang="en-US" sz="2400" b="1" dirty="0"/>
          </a:p>
          <a:p>
            <a:pPr algn="just" rtl="0">
              <a:buNone/>
            </a:pPr>
            <a:endParaRPr lang="en-US" sz="2400" b="1" dirty="0" smtClean="0"/>
          </a:p>
          <a:p>
            <a:pPr algn="just" rtl="0">
              <a:buNone/>
            </a:pPr>
            <a:endParaRPr lang="en-US" sz="2400" b="1" dirty="0"/>
          </a:p>
          <a:p>
            <a:pPr algn="just" rtl="0">
              <a:buNone/>
            </a:pPr>
            <a:endParaRPr lang="en-US" sz="2400" b="1" dirty="0" smtClean="0"/>
          </a:p>
          <a:p>
            <a:pPr algn="just" rtl="0">
              <a:buNone/>
            </a:pPr>
            <a:r>
              <a:rPr lang="en-US" sz="2400" dirty="0" smtClean="0"/>
              <a:t>   </a:t>
            </a:r>
            <a:endParaRPr lang="ar-IQ" sz="2400" dirty="0"/>
          </a:p>
        </p:txBody>
      </p:sp>
      <p:pic>
        <p:nvPicPr>
          <p:cNvPr id="23553" name="Picture 38" descr="btfigure5"/>
          <p:cNvPicPr>
            <a:picLocks noChangeAspect="1" noChangeArrowheads="1"/>
          </p:cNvPicPr>
          <p:nvPr/>
        </p:nvPicPr>
        <p:blipFill>
          <a:blip r:embed="rId2"/>
          <a:srcRect/>
          <a:stretch>
            <a:fillRect/>
          </a:stretch>
        </p:blipFill>
        <p:spPr bwMode="auto">
          <a:xfrm>
            <a:off x="152400" y="5334000"/>
            <a:ext cx="3707912" cy="1371600"/>
          </a:xfrm>
          <a:prstGeom prst="rect">
            <a:avLst/>
          </a:prstGeom>
          <a:noFill/>
          <a:ln w="9525">
            <a:noFill/>
            <a:miter lim="800000"/>
            <a:headEnd/>
            <a:tailEnd/>
          </a:ln>
        </p:spPr>
      </p:pic>
      <p:sp>
        <p:nvSpPr>
          <p:cNvPr id="4" name="Rectangle 3"/>
          <p:cNvSpPr/>
          <p:nvPr/>
        </p:nvSpPr>
        <p:spPr>
          <a:xfrm>
            <a:off x="152400" y="5407997"/>
            <a:ext cx="2793512" cy="307777"/>
          </a:xfrm>
          <a:prstGeom prst="rect">
            <a:avLst/>
          </a:prstGeom>
          <a:solidFill>
            <a:schemeClr val="bg1"/>
          </a:solidFill>
        </p:spPr>
        <p:txBody>
          <a:bodyPr wrap="square">
            <a:spAutoFit/>
          </a:bodyPr>
          <a:lstStyle/>
          <a:p>
            <a:pPr algn="just"/>
            <a:r>
              <a:rPr lang="en-US" sz="1400" dirty="0"/>
              <a:t>Bacterial spores - </a:t>
            </a:r>
            <a:r>
              <a:rPr lang="en-US" sz="1400" i="1" dirty="0"/>
              <a:t>Bacillus </a:t>
            </a:r>
            <a:r>
              <a:rPr lang="en-US" sz="1400" i="1" dirty="0" smtClean="0"/>
              <a:t>anthracis</a:t>
            </a:r>
            <a:endParaRPr lang="ar-IQ" sz="1400" dirty="0"/>
          </a:p>
        </p:txBody>
      </p:sp>
      <p:sp>
        <p:nvSpPr>
          <p:cNvPr id="5" name="Rectangle 4"/>
          <p:cNvSpPr/>
          <p:nvPr/>
        </p:nvSpPr>
        <p:spPr>
          <a:xfrm>
            <a:off x="228600" y="152400"/>
            <a:ext cx="8660912" cy="4893647"/>
          </a:xfrm>
          <a:prstGeom prst="rect">
            <a:avLst/>
          </a:prstGeom>
        </p:spPr>
        <p:txBody>
          <a:bodyPr wrap="square">
            <a:spAutoFit/>
          </a:bodyPr>
          <a:lstStyle/>
          <a:p>
            <a:pPr algn="justLow"/>
            <a:r>
              <a:rPr lang="en-US" sz="2400" dirty="0"/>
              <a:t>Once formed, the spore has no metabolic activity and can remain dormant for many years. Upon exposure to water and the appropriate nutrients, specific enzymes degrade the coat, water and nutrients enter, and germination into a potentially pathogenic bacterial cell occurs. Note that this differentiation process is not a means of reproduction since one cell produces one spore that germinates into one </a:t>
            </a:r>
            <a:r>
              <a:rPr lang="en-US" sz="2400" dirty="0" smtClean="0"/>
              <a:t>cell. The </a:t>
            </a:r>
            <a:r>
              <a:rPr lang="en-US" sz="2400" dirty="0"/>
              <a:t>medical importance of spores lies in their extraordinary resistance to heat and chemicals. As a result of their resistance to heat, sterilization cannot be achieved by boiling. Steam heating under pressure (autoclaving) at 121°C, for at least 15 minutes, is required to ensure the sterility of products for medical use. Spores are often not seen in clinical specimens recovered from patients infected by spore-forming organisms because the supply of nutrients is adequate.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13" t="28611" r="27968" b="21452"/>
          <a:stretch/>
        </p:blipFill>
        <p:spPr bwMode="auto">
          <a:xfrm>
            <a:off x="4114800" y="4953000"/>
            <a:ext cx="4648200" cy="173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ما هو الرد على thank you - موقع فكرة"/>
          <p:cNvPicPr>
            <a:picLocks noChangeAspect="1" noChangeArrowheads="1"/>
          </p:cNvPicPr>
          <p:nvPr/>
        </p:nvPicPr>
        <p:blipFill>
          <a:blip r:embed="rId2"/>
          <a:srcRect/>
          <a:stretch>
            <a:fillRect/>
          </a:stretch>
        </p:blipFill>
        <p:spPr bwMode="auto">
          <a:xfrm>
            <a:off x="304800" y="685800"/>
            <a:ext cx="8381994" cy="502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763000" cy="2286000"/>
          </a:xfrm>
        </p:spPr>
        <p:txBody>
          <a:bodyPr>
            <a:normAutofit/>
          </a:bodyPr>
          <a:lstStyle/>
          <a:p>
            <a:pPr marL="36000" indent="0" algn="justLow" rtl="0">
              <a:buNone/>
            </a:pPr>
            <a:r>
              <a:rPr lang="en-US" sz="2400" dirty="0" smtClean="0"/>
              <a:t>       It is estimated that</a:t>
            </a:r>
            <a:r>
              <a:rPr lang="en-US" sz="2400" b="1" dirty="0" smtClean="0"/>
              <a:t> the number of </a:t>
            </a:r>
            <a:r>
              <a:rPr lang="en-US" sz="2400" dirty="0" smtClean="0"/>
              <a:t>bacterial</a:t>
            </a:r>
            <a:r>
              <a:rPr lang="en-US" sz="2400" b="1" dirty="0" smtClean="0"/>
              <a:t> species</a:t>
            </a:r>
            <a:r>
              <a:rPr lang="en-US" sz="2400" dirty="0" smtClean="0"/>
              <a:t> on earth is </a:t>
            </a:r>
            <a:r>
              <a:rPr lang="en-US" sz="2400" b="1" dirty="0" smtClean="0"/>
              <a:t>hundreds of thousands</a:t>
            </a:r>
            <a:r>
              <a:rPr lang="en-US" sz="2400" dirty="0" smtClean="0"/>
              <a:t>, of which only about </a:t>
            </a:r>
            <a:r>
              <a:rPr lang="en-US" sz="2400" b="1" dirty="0" smtClean="0"/>
              <a:t>5500 </a:t>
            </a:r>
            <a:r>
              <a:rPr lang="en-US" sz="2400" dirty="0" smtClean="0"/>
              <a:t>have been </a:t>
            </a:r>
            <a:r>
              <a:rPr lang="en-US" sz="2400" b="1" dirty="0" smtClean="0"/>
              <a:t>discovered </a:t>
            </a:r>
            <a:r>
              <a:rPr lang="en-US" sz="2400" dirty="0" smtClean="0"/>
              <a:t>and </a:t>
            </a:r>
            <a:r>
              <a:rPr lang="en-US" sz="2400" b="1" dirty="0" smtClean="0"/>
              <a:t>described in detail</a:t>
            </a:r>
            <a:r>
              <a:rPr lang="en-US" sz="2400" dirty="0" smtClean="0"/>
              <a:t>. There are </a:t>
            </a:r>
            <a:r>
              <a:rPr lang="en-US" sz="2400" b="1" dirty="0" smtClean="0"/>
              <a:t>a variety of morphologies </a:t>
            </a:r>
            <a:r>
              <a:rPr lang="en-US" sz="2400" dirty="0" smtClean="0"/>
              <a:t>among </a:t>
            </a:r>
            <a:r>
              <a:rPr lang="en-US" sz="2400" b="1" dirty="0" smtClean="0"/>
              <a:t>bacteria</a:t>
            </a:r>
            <a:r>
              <a:rPr lang="en-US" sz="2400" dirty="0" smtClean="0"/>
              <a:t>, but </a:t>
            </a:r>
            <a:r>
              <a:rPr lang="en-US" sz="2400" b="1" dirty="0" smtClean="0"/>
              <a:t>three forms are the most common include: bacillus</a:t>
            </a:r>
            <a:r>
              <a:rPr lang="en-US" sz="2400" dirty="0" smtClean="0"/>
              <a:t> (</a:t>
            </a:r>
            <a:r>
              <a:rPr lang="en-US" sz="2400" b="1" dirty="0" smtClean="0"/>
              <a:t>rod-shaped</a:t>
            </a:r>
            <a:r>
              <a:rPr lang="en-US" sz="2400" dirty="0" smtClean="0"/>
              <a:t>), </a:t>
            </a:r>
            <a:r>
              <a:rPr lang="en-US" sz="2400" b="1" dirty="0" err="1" smtClean="0"/>
              <a:t>coccus</a:t>
            </a:r>
            <a:r>
              <a:rPr lang="en-US" sz="2400" b="1" dirty="0" smtClean="0"/>
              <a:t> </a:t>
            </a:r>
            <a:r>
              <a:rPr lang="en-US" sz="2400" dirty="0" smtClean="0"/>
              <a:t>(</a:t>
            </a:r>
            <a:r>
              <a:rPr lang="en-US" sz="2400" b="1" dirty="0" smtClean="0"/>
              <a:t>spherical</a:t>
            </a:r>
            <a:r>
              <a:rPr lang="en-US" sz="2400" dirty="0" smtClean="0"/>
              <a:t>), or </a:t>
            </a:r>
            <a:r>
              <a:rPr lang="en-US" sz="2400" b="1" dirty="0" err="1" smtClean="0"/>
              <a:t>spirillum</a:t>
            </a:r>
            <a:r>
              <a:rPr lang="en-US" sz="2400" dirty="0" smtClean="0"/>
              <a:t> (</a:t>
            </a:r>
            <a:r>
              <a:rPr lang="en-US" sz="2400" b="1" dirty="0" smtClean="0"/>
              <a:t>helical rods</a:t>
            </a:r>
            <a:r>
              <a:rPr lang="en-US" sz="2400" dirty="0" smtClean="0"/>
              <a:t>).</a:t>
            </a:r>
            <a:endParaRPr lang="ar-IQ" sz="2400" dirty="0"/>
          </a:p>
        </p:txBody>
      </p:sp>
      <p:pic>
        <p:nvPicPr>
          <p:cNvPr id="4" name="Picture 3" descr="D:\Sp.Folder\Lectures imajes\Differ. Bacterial Imajes\Bacterial morphology.jpg"/>
          <p:cNvPicPr/>
          <p:nvPr/>
        </p:nvPicPr>
        <p:blipFill>
          <a:blip r:embed="rId2"/>
          <a:srcRect/>
          <a:stretch>
            <a:fillRect/>
          </a:stretch>
        </p:blipFill>
        <p:spPr bwMode="auto">
          <a:xfrm>
            <a:off x="3673106" y="2438401"/>
            <a:ext cx="5318494" cy="2057400"/>
          </a:xfrm>
          <a:prstGeom prst="rect">
            <a:avLst/>
          </a:prstGeom>
          <a:noFill/>
          <a:ln w="9525">
            <a:noFill/>
            <a:miter lim="800000"/>
            <a:headEnd/>
            <a:tailEnd/>
          </a:ln>
        </p:spPr>
      </p:pic>
      <p:sp>
        <p:nvSpPr>
          <p:cNvPr id="5" name="Rectangle 4"/>
          <p:cNvSpPr/>
          <p:nvPr/>
        </p:nvSpPr>
        <p:spPr>
          <a:xfrm>
            <a:off x="228600" y="2514600"/>
            <a:ext cx="3505200" cy="3416320"/>
          </a:xfrm>
          <a:prstGeom prst="rect">
            <a:avLst/>
          </a:prstGeom>
          <a:solidFill>
            <a:schemeClr val="bg1"/>
          </a:solidFill>
        </p:spPr>
        <p:txBody>
          <a:bodyPr wrap="square">
            <a:spAutoFit/>
          </a:bodyPr>
          <a:lstStyle/>
          <a:p>
            <a:pPr algn="justLow"/>
            <a:r>
              <a:rPr lang="en-US" sz="2400" dirty="0" smtClean="0"/>
              <a:t>In addition to </a:t>
            </a:r>
            <a:r>
              <a:rPr lang="en-US" sz="2400" b="1" dirty="0" smtClean="0"/>
              <a:t>classic bacteria</a:t>
            </a:r>
            <a:r>
              <a:rPr lang="en-US" sz="2400" dirty="0" smtClean="0"/>
              <a:t>, that share the </a:t>
            </a:r>
            <a:r>
              <a:rPr lang="en-US" sz="2400" b="1" dirty="0" smtClean="0"/>
              <a:t>general properties of bacteria</a:t>
            </a:r>
            <a:r>
              <a:rPr lang="en-US" sz="2400" dirty="0" smtClean="0"/>
              <a:t>, there are specific </a:t>
            </a:r>
            <a:r>
              <a:rPr lang="en-US" sz="2400" b="1" dirty="0" smtClean="0"/>
              <a:t>kinds of bacteria</a:t>
            </a:r>
            <a:r>
              <a:rPr lang="en-US" sz="2400" dirty="0" smtClean="0"/>
              <a:t> have </a:t>
            </a:r>
            <a:r>
              <a:rPr lang="en-US" sz="2400" b="1" dirty="0" smtClean="0"/>
              <a:t>specific features</a:t>
            </a:r>
            <a:r>
              <a:rPr lang="en-US" sz="2400" dirty="0" smtClean="0"/>
              <a:t>, they are: </a:t>
            </a:r>
            <a:r>
              <a:rPr lang="en-US" sz="2400" b="1" dirty="0" smtClean="0"/>
              <a:t>Chlamydia,</a:t>
            </a:r>
          </a:p>
          <a:p>
            <a:pPr algn="justLow"/>
            <a:r>
              <a:rPr lang="en-US" sz="2400" b="1" dirty="0" smtClean="0"/>
              <a:t>Rickettsia and </a:t>
            </a:r>
          </a:p>
          <a:p>
            <a:pPr algn="justLow"/>
            <a:r>
              <a:rPr lang="en-US" sz="2400" b="1" dirty="0" smtClean="0"/>
              <a:t>Mycoplasma. </a:t>
            </a:r>
            <a:endParaRPr lang="ar-IQ" sz="2400" dirty="0"/>
          </a:p>
        </p:txBody>
      </p:sp>
      <p:pic>
        <p:nvPicPr>
          <p:cNvPr id="6" name="Picture 5"/>
          <p:cNvPicPr/>
          <p:nvPr/>
        </p:nvPicPr>
        <p:blipFill rotWithShape="1">
          <a:blip r:embed="rId3"/>
          <a:srcRect l="3385" t="44358" r="4416" b="4451"/>
          <a:stretch/>
        </p:blipFill>
        <p:spPr bwMode="auto">
          <a:xfrm>
            <a:off x="2286000" y="4724400"/>
            <a:ext cx="6781800" cy="2057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763000" cy="5105400"/>
          </a:xfrm>
        </p:spPr>
        <p:txBody>
          <a:bodyPr>
            <a:normAutofit/>
          </a:bodyPr>
          <a:lstStyle/>
          <a:p>
            <a:pPr algn="justLow" rtl="0">
              <a:buNone/>
            </a:pPr>
            <a:r>
              <a:rPr lang="en-US" sz="2400" b="1" u="sng" dirty="0" smtClean="0">
                <a:solidFill>
                  <a:srgbClr val="FF0000"/>
                </a:solidFill>
              </a:rPr>
              <a:t>The size of bacteria</a:t>
            </a:r>
            <a:endParaRPr lang="en-US" sz="2400" dirty="0" smtClean="0">
              <a:solidFill>
                <a:srgbClr val="FF0000"/>
              </a:solidFill>
            </a:endParaRPr>
          </a:p>
          <a:p>
            <a:pPr marL="144000" lvl="0" algn="justLow" rtl="0">
              <a:buNone/>
            </a:pPr>
            <a:r>
              <a:rPr lang="en-US" sz="2400" dirty="0" smtClean="0"/>
              <a:t>         Bacterial size and shape can usually be determined with appropriate staining and a light microscope. The size of bacteria is measured in micrometer (</a:t>
            </a:r>
            <a:r>
              <a:rPr lang="en-US" sz="2400" dirty="0" smtClean="0">
                <a:sym typeface="Symbol"/>
              </a:rPr>
              <a:t></a:t>
            </a:r>
            <a:r>
              <a:rPr lang="en-US" sz="2400" dirty="0" smtClean="0"/>
              <a:t>m) or micron (</a:t>
            </a:r>
            <a:r>
              <a:rPr lang="en-US" sz="2400" dirty="0" smtClean="0">
                <a:sym typeface="Symbol"/>
              </a:rPr>
              <a:t></a:t>
            </a:r>
            <a:r>
              <a:rPr lang="en-US" sz="2400" dirty="0" smtClean="0"/>
              <a:t>) (1 micron or micrometer is one thousandth of a millimeter) and varies from 0.1 </a:t>
            </a:r>
            <a:r>
              <a:rPr lang="en-US" sz="2400" dirty="0" smtClean="0">
                <a:sym typeface="Symbol"/>
              </a:rPr>
              <a:t>-</a:t>
            </a:r>
            <a:r>
              <a:rPr lang="en-US" sz="2400" dirty="0" smtClean="0"/>
              <a:t>16/18</a:t>
            </a:r>
            <a:r>
              <a:rPr lang="en-US" sz="2400" dirty="0" smtClean="0">
                <a:sym typeface="Symbol"/>
              </a:rPr>
              <a:t></a:t>
            </a:r>
            <a:r>
              <a:rPr lang="en-US" sz="2400" dirty="0" smtClean="0"/>
              <a:t>. Most pathogenic bacteria measure from 0.1-10</a:t>
            </a:r>
            <a:r>
              <a:rPr lang="en-US" sz="2400" dirty="0" smtClean="0">
                <a:sym typeface="Symbol"/>
              </a:rPr>
              <a:t></a:t>
            </a:r>
            <a:r>
              <a:rPr lang="en-US" sz="2400" dirty="0" smtClean="0"/>
              <a:t>. The other unit of measurement of microorganisms is nanometer (nm) (one millionth of a millimeter).</a:t>
            </a:r>
          </a:p>
          <a:p>
            <a:pPr lvl="0" algn="justLow" rtl="0">
              <a:buNone/>
            </a:pPr>
            <a:r>
              <a:rPr lang="en-US" sz="2400" dirty="0" smtClean="0"/>
              <a:t> Bacteria are very small in size.</a:t>
            </a:r>
          </a:p>
          <a:p>
            <a:pPr lvl="0" algn="justLow" rtl="0">
              <a:buClrTx/>
              <a:buSzPct val="100000"/>
              <a:buFont typeface="Arial" pitchFamily="34" charset="0"/>
              <a:buChar char="•"/>
            </a:pPr>
            <a:r>
              <a:rPr lang="ar-IQ" sz="2400" dirty="0" smtClean="0"/>
              <a:t> </a:t>
            </a:r>
            <a:r>
              <a:rPr lang="en-US" sz="2400" dirty="0" smtClean="0"/>
              <a:t>Cocci are </a:t>
            </a:r>
            <a:r>
              <a:rPr lang="en-US" sz="2400" dirty="0" err="1" smtClean="0"/>
              <a:t>approx</a:t>
            </a:r>
            <a:r>
              <a:rPr lang="en-US" sz="2400" dirty="0" smtClean="0"/>
              <a:t> 0.5-1.0 </a:t>
            </a:r>
            <a:r>
              <a:rPr lang="en-US" sz="2400" dirty="0" err="1" smtClean="0"/>
              <a:t>μm</a:t>
            </a:r>
            <a:r>
              <a:rPr lang="en-US" sz="2400" dirty="0" smtClean="0"/>
              <a:t> in diameter</a:t>
            </a:r>
            <a:r>
              <a:rPr lang="ar-IQ" sz="2400" dirty="0" smtClean="0"/>
              <a:t>. </a:t>
            </a:r>
            <a:endParaRPr lang="en-US" sz="2400" dirty="0" smtClean="0"/>
          </a:p>
          <a:p>
            <a:pPr lvl="0" algn="justLow" rtl="0">
              <a:buClrTx/>
              <a:buSzPct val="100000"/>
              <a:buFont typeface="Arial" pitchFamily="34" charset="0"/>
              <a:buChar char="•"/>
            </a:pPr>
            <a:r>
              <a:rPr lang="ar-IQ" sz="2400" dirty="0" smtClean="0"/>
              <a:t> </a:t>
            </a:r>
            <a:r>
              <a:rPr lang="en-US" sz="2400" dirty="0" smtClean="0"/>
              <a:t>Rods range from 2-5 </a:t>
            </a:r>
            <a:r>
              <a:rPr lang="en-US" sz="2400" dirty="0" err="1" smtClean="0"/>
              <a:t>μm</a:t>
            </a:r>
            <a:r>
              <a:rPr lang="en-US" sz="2400" dirty="0" smtClean="0"/>
              <a:t> in length by 0.5-1.0 </a:t>
            </a:r>
            <a:r>
              <a:rPr lang="en-US" sz="2400" dirty="0" err="1" smtClean="0"/>
              <a:t>μm</a:t>
            </a:r>
            <a:r>
              <a:rPr lang="en-US" sz="2400" dirty="0" smtClean="0"/>
              <a:t> in width.</a:t>
            </a:r>
            <a:r>
              <a:rPr lang="ar-IQ" sz="2400" dirty="0" smtClean="0"/>
              <a:t> </a:t>
            </a:r>
            <a:endParaRPr lang="en-US" sz="2400" dirty="0" smtClean="0"/>
          </a:p>
          <a:p>
            <a:pPr lvl="0" algn="justLow" rtl="0">
              <a:buClrTx/>
              <a:buSzPct val="100000"/>
              <a:buFont typeface="Arial" pitchFamily="34" charset="0"/>
              <a:buChar char="•"/>
            </a:pPr>
            <a:r>
              <a:rPr lang="ar-IQ" sz="2400" dirty="0" smtClean="0"/>
              <a:t> </a:t>
            </a:r>
            <a:r>
              <a:rPr lang="en-US" sz="2400" dirty="0" smtClean="0"/>
              <a:t>Spirochetes are longer (up to 20μm) and narrower (0.1-1.0μm).</a:t>
            </a:r>
          </a:p>
          <a:p>
            <a:pPr algn="justLow">
              <a:buNone/>
            </a:pPr>
            <a:endParaRPr lang="ar-IQ"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629400"/>
          </a:xfrm>
          <a:solidFill>
            <a:schemeClr val="bg1"/>
          </a:solidFill>
        </p:spPr>
        <p:txBody>
          <a:bodyPr>
            <a:noAutofit/>
          </a:bodyPr>
          <a:lstStyle/>
          <a:p>
            <a:pPr algn="justLow" rtl="0">
              <a:buNone/>
            </a:pPr>
            <a:r>
              <a:rPr lang="en-US" sz="2400" b="1" u="sng" dirty="0" smtClean="0">
                <a:solidFill>
                  <a:srgbClr val="FF0000"/>
                </a:solidFill>
              </a:rPr>
              <a:t>Shape of the Bacteria</a:t>
            </a:r>
            <a:r>
              <a:rPr lang="en-US" sz="2400" u="sng" dirty="0" smtClean="0">
                <a:solidFill>
                  <a:srgbClr val="FF0000"/>
                </a:solidFill>
              </a:rPr>
              <a:t> </a:t>
            </a:r>
            <a:endParaRPr lang="en-US" sz="2400" dirty="0" smtClean="0">
              <a:solidFill>
                <a:srgbClr val="FF0000"/>
              </a:solidFill>
            </a:endParaRPr>
          </a:p>
          <a:p>
            <a:pPr marL="566928" indent="-457200" algn="justLow" rtl="0">
              <a:buClr>
                <a:srgbClr val="FF0000"/>
              </a:buClr>
              <a:buNone/>
            </a:pPr>
            <a:r>
              <a:rPr lang="en-US" sz="2400" dirty="0" smtClean="0"/>
              <a:t>Depending on their shape, bacteria are classified into several varieties: </a:t>
            </a:r>
          </a:p>
          <a:p>
            <a:pPr marL="566928" lvl="0" indent="-457200" algn="justLow" rtl="0">
              <a:buClr>
                <a:srgbClr val="FF0000"/>
              </a:buClr>
              <a:buSzPct val="100000"/>
              <a:buFont typeface="+mj-lt"/>
              <a:buAutoNum type="arabicPeriod"/>
            </a:pPr>
            <a:r>
              <a:rPr lang="en-US" sz="2400" dirty="0" err="1" smtClean="0"/>
              <a:t>Cocci</a:t>
            </a:r>
            <a:r>
              <a:rPr lang="en-US" sz="2400" dirty="0" smtClean="0"/>
              <a:t> (meaning berry) are spherical or oval cells (</a:t>
            </a:r>
            <a:r>
              <a:rPr lang="en-US" sz="2400" i="1" dirty="0" smtClean="0"/>
              <a:t>Staphylococcus</a:t>
            </a:r>
            <a:r>
              <a:rPr lang="en-US" sz="2400" dirty="0" smtClean="0"/>
              <a:t>). </a:t>
            </a:r>
          </a:p>
          <a:p>
            <a:pPr marL="566928" lvl="0" indent="-457200" algn="justLow" rtl="0">
              <a:buClr>
                <a:srgbClr val="FF0000"/>
              </a:buClr>
              <a:buSzPct val="100000"/>
              <a:buFont typeface="+mj-lt"/>
              <a:buAutoNum type="arabicPeriod"/>
            </a:pPr>
            <a:r>
              <a:rPr lang="en-US" sz="2400" dirty="0" smtClean="0"/>
              <a:t>Bacilli (meaning rod) are rod shaped cells. </a:t>
            </a:r>
          </a:p>
          <a:p>
            <a:pPr marL="702900" lvl="1" indent="-342900" algn="justLow" rtl="0">
              <a:spcBef>
                <a:spcPts val="600"/>
              </a:spcBef>
              <a:buClr>
                <a:srgbClr val="FF0000"/>
              </a:buClr>
              <a:buSzPct val="100000"/>
              <a:buFont typeface="Arial" panose="020B0604020202020204" pitchFamily="34" charset="0"/>
              <a:buChar char="•"/>
            </a:pPr>
            <a:r>
              <a:rPr lang="en-US" sz="2400" dirty="0" smtClean="0"/>
              <a:t>Coccobacillus – very short and plump ( </a:t>
            </a:r>
            <a:r>
              <a:rPr lang="en-US" sz="2400" i="1" dirty="0" smtClean="0"/>
              <a:t>Brucella </a:t>
            </a:r>
            <a:r>
              <a:rPr lang="en-US" sz="2400" i="1" dirty="0" err="1" smtClean="0"/>
              <a:t>abortus</a:t>
            </a:r>
            <a:r>
              <a:rPr lang="en-US" sz="2400" dirty="0" smtClean="0"/>
              <a:t>).</a:t>
            </a:r>
          </a:p>
          <a:p>
            <a:pPr marL="702900" lvl="1" indent="-342900" algn="justLow" rtl="0">
              <a:spcBef>
                <a:spcPts val="600"/>
              </a:spcBef>
              <a:buClr>
                <a:srgbClr val="FF0000"/>
              </a:buClr>
              <a:buSzPct val="100000"/>
              <a:buFont typeface="Arial" panose="020B0604020202020204" pitchFamily="34" charset="0"/>
              <a:buChar char="•"/>
            </a:pPr>
            <a:r>
              <a:rPr lang="en-US" sz="2400" dirty="0" err="1" smtClean="0"/>
              <a:t>Streptobacilli</a:t>
            </a:r>
            <a:r>
              <a:rPr lang="en-US" sz="2400" dirty="0" smtClean="0"/>
              <a:t> ( </a:t>
            </a:r>
            <a:r>
              <a:rPr lang="en-US" sz="2400" i="1" dirty="0" smtClean="0"/>
              <a:t>Bacillus </a:t>
            </a:r>
            <a:r>
              <a:rPr lang="en-US" sz="2400" i="1" dirty="0" err="1" smtClean="0"/>
              <a:t>subtilus</a:t>
            </a:r>
            <a:r>
              <a:rPr lang="en-US" sz="2400" dirty="0" smtClean="0"/>
              <a:t>).</a:t>
            </a:r>
          </a:p>
          <a:p>
            <a:pPr marL="702900" lvl="1" indent="-342900" algn="justLow" rtl="0">
              <a:spcBef>
                <a:spcPts val="600"/>
              </a:spcBef>
              <a:buClr>
                <a:srgbClr val="FF0000"/>
              </a:buClr>
              <a:buSzPct val="100000"/>
              <a:buFont typeface="Arial" panose="020B0604020202020204" pitchFamily="34" charset="0"/>
              <a:buChar char="•"/>
            </a:pPr>
            <a:r>
              <a:rPr lang="en-US" sz="2400" dirty="0" err="1" smtClean="0"/>
              <a:t>Diplobacilli</a:t>
            </a:r>
            <a:r>
              <a:rPr lang="en-US" sz="2400" dirty="0" smtClean="0"/>
              <a:t>.</a:t>
            </a:r>
          </a:p>
          <a:p>
            <a:pPr marL="566928" lvl="0" indent="-457200" algn="justLow" rtl="0">
              <a:buClr>
                <a:srgbClr val="FF0000"/>
              </a:buClr>
              <a:buSzPct val="100000"/>
              <a:buFont typeface="+mj-lt"/>
              <a:buAutoNum type="arabicPeriod"/>
            </a:pPr>
            <a:r>
              <a:rPr lang="en-US" sz="2400" dirty="0" err="1" smtClean="0"/>
              <a:t>Vibrios</a:t>
            </a:r>
            <a:r>
              <a:rPr lang="en-US" sz="2400" dirty="0" smtClean="0"/>
              <a:t> are comma </a:t>
            </a:r>
          </a:p>
          <a:p>
            <a:pPr marL="109728" lvl="0" indent="0" algn="justLow" rtl="0">
              <a:buClr>
                <a:srgbClr val="FF0000"/>
              </a:buClr>
              <a:buSzPct val="100000"/>
              <a:buNone/>
            </a:pPr>
            <a:r>
              <a:rPr lang="en-US" sz="2400" dirty="0" smtClean="0"/>
              <a:t>shaped curved rods </a:t>
            </a:r>
          </a:p>
          <a:p>
            <a:pPr marL="109728" lvl="0" indent="0" algn="justLow" rtl="0">
              <a:buClr>
                <a:srgbClr val="FF0000"/>
              </a:buClr>
              <a:buSzPct val="100000"/>
              <a:buNone/>
            </a:pPr>
            <a:r>
              <a:rPr lang="en-US" sz="2400" dirty="0" smtClean="0"/>
              <a:t>(spirillum - helical, comma,</a:t>
            </a:r>
          </a:p>
          <a:p>
            <a:pPr marL="109728" lvl="0" indent="0" algn="justLow" rtl="0">
              <a:buClr>
                <a:srgbClr val="FF0000"/>
              </a:buClr>
              <a:buSzPct val="100000"/>
              <a:buNone/>
            </a:pPr>
            <a:r>
              <a:rPr lang="en-US" sz="2400" dirty="0" smtClean="0"/>
              <a:t>twisted rod) and derive </a:t>
            </a:r>
          </a:p>
          <a:p>
            <a:pPr marL="109728" lvl="0" indent="0" algn="justLow" rtl="0">
              <a:buClr>
                <a:srgbClr val="FF0000"/>
              </a:buClr>
              <a:buSzPct val="100000"/>
              <a:buNone/>
            </a:pPr>
            <a:r>
              <a:rPr lang="en-US" sz="2400" dirty="0" smtClean="0"/>
              <a:t>their name from their </a:t>
            </a:r>
          </a:p>
          <a:p>
            <a:pPr marL="109728" lvl="0" indent="0" algn="justLow" rtl="0">
              <a:buClr>
                <a:srgbClr val="FF0000"/>
              </a:buClr>
              <a:buSzPct val="100000"/>
              <a:buNone/>
            </a:pPr>
            <a:r>
              <a:rPr lang="en-US" sz="2400" dirty="0" smtClean="0"/>
              <a:t>characteristics vibratory </a:t>
            </a:r>
            <a:r>
              <a:rPr lang="en-US" sz="2400" dirty="0" err="1" smtClean="0"/>
              <a:t>motilit</a:t>
            </a:r>
            <a:r>
              <a:rPr lang="en-US" sz="2400" dirty="0" smtClean="0"/>
              <a:t>.</a:t>
            </a:r>
            <a:r>
              <a:rPr lang="ar-IQ" sz="2400" dirty="0" smtClean="0"/>
              <a:t> </a:t>
            </a:r>
            <a:endParaRPr lang="en-US" sz="2400" dirty="0" smtClean="0"/>
          </a:p>
          <a:p>
            <a:pPr marL="702900" lvl="2" indent="-342900" algn="justLow" rtl="0">
              <a:spcBef>
                <a:spcPts val="0"/>
              </a:spcBef>
              <a:buClr>
                <a:srgbClr val="FF0000"/>
              </a:buClr>
              <a:buFont typeface="Arial" panose="020B0604020202020204" pitchFamily="34" charset="0"/>
              <a:buChar char="•"/>
            </a:pPr>
            <a:r>
              <a:rPr lang="en-US" sz="2400" dirty="0" smtClean="0"/>
              <a:t>Spirochete – spring-like- flexible ( </a:t>
            </a:r>
            <a:r>
              <a:rPr lang="en-US" sz="2400" i="1" dirty="0" smtClean="0"/>
              <a:t>Treponema pallidum</a:t>
            </a:r>
            <a:r>
              <a:rPr lang="en-US" sz="2400" dirty="0" smtClean="0"/>
              <a:t>).</a:t>
            </a:r>
          </a:p>
          <a:p>
            <a:pPr marL="702900" lvl="2" indent="-342900" algn="justLow" rtl="0">
              <a:spcBef>
                <a:spcPts val="0"/>
              </a:spcBef>
              <a:buClr>
                <a:srgbClr val="FF0000"/>
              </a:buClr>
              <a:buFont typeface="Arial" panose="020B0604020202020204" pitchFamily="34" charset="0"/>
              <a:buChar char="•"/>
            </a:pPr>
            <a:r>
              <a:rPr lang="en-US" sz="2400" dirty="0" smtClean="0"/>
              <a:t>Vibrio – gently curved  ( </a:t>
            </a:r>
            <a:r>
              <a:rPr lang="en-US" sz="2400" i="1" dirty="0" smtClean="0"/>
              <a:t>Vibrio cholera</a:t>
            </a:r>
            <a:r>
              <a:rPr lang="en-US" sz="2400" dirty="0" smtClean="0"/>
              <a:t>).</a:t>
            </a:r>
          </a:p>
          <a:p>
            <a:pPr marL="702900" lvl="2" indent="-342900" algn="justLow" rtl="0">
              <a:spcBef>
                <a:spcPts val="0"/>
              </a:spcBef>
              <a:buClr>
                <a:srgbClr val="FF0000"/>
              </a:buClr>
              <a:buFont typeface="Arial" panose="020B0604020202020204" pitchFamily="34" charset="0"/>
              <a:buChar char="•"/>
            </a:pPr>
            <a:r>
              <a:rPr lang="en-US" sz="2400" dirty="0" err="1" smtClean="0"/>
              <a:t>Spirilla</a:t>
            </a:r>
            <a:r>
              <a:rPr lang="en-US" sz="2400" dirty="0" smtClean="0"/>
              <a:t>- rigid ( </a:t>
            </a:r>
            <a:r>
              <a:rPr lang="en-US" sz="2400" i="1" dirty="0" err="1" smtClean="0"/>
              <a:t>Borrelia</a:t>
            </a:r>
            <a:r>
              <a:rPr lang="en-US" sz="2400" dirty="0" smtClean="0"/>
              <a:t> species).  </a:t>
            </a:r>
          </a:p>
          <a:p>
            <a:pPr algn="justLow"/>
            <a:endParaRPr lang="ar-IQ" sz="2400" dirty="0"/>
          </a:p>
        </p:txBody>
      </p:sp>
      <p:pic>
        <p:nvPicPr>
          <p:cNvPr id="4" name="Picture 9"/>
          <p:cNvPicPr>
            <a:picLocks noChangeAspect="1" noChangeArrowheads="1"/>
          </p:cNvPicPr>
          <p:nvPr/>
        </p:nvPicPr>
        <p:blipFill rotWithShape="1">
          <a:blip r:embed="rId2"/>
          <a:srcRect l="3377" r="6122"/>
          <a:stretch/>
        </p:blipFill>
        <p:spPr bwMode="auto">
          <a:xfrm>
            <a:off x="3733800" y="2631291"/>
            <a:ext cx="5334000" cy="2931309"/>
          </a:xfrm>
          <a:prstGeom prst="rect">
            <a:avLst/>
          </a:prstGeom>
          <a:noFill/>
          <a:ln w="9525">
            <a:noFill/>
            <a:miter lim="800000"/>
            <a:headEnd/>
            <a:tailEnd/>
          </a:ln>
        </p:spPr>
      </p:pic>
    </p:spTree>
    <p:extLst>
      <p:ext uri="{BB962C8B-B14F-4D97-AF65-F5344CB8AC3E}">
        <p14:creationId xmlns:p14="http://schemas.microsoft.com/office/powerpoint/2010/main" val="417160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0.wp.com/microbeonline.com/wp-content/uploads/2022/07/Shapes-of-bacteria.png?ssl=1"/>
          <p:cNvPicPr>
            <a:picLocks noChangeAspect="1" noChangeArrowheads="1"/>
          </p:cNvPicPr>
          <p:nvPr/>
        </p:nvPicPr>
        <p:blipFill rotWithShape="1">
          <a:blip r:embed="rId2">
            <a:extLst>
              <a:ext uri="{28A0092B-C50C-407E-A947-70E740481C1C}">
                <a14:useLocalDpi xmlns:a14="http://schemas.microsoft.com/office/drawing/2010/main" val="0"/>
              </a:ext>
            </a:extLst>
          </a:blip>
          <a:srcRect l="60041" t="5532" r="3590" b="8097"/>
          <a:stretch/>
        </p:blipFill>
        <p:spPr bwMode="auto">
          <a:xfrm>
            <a:off x="3429000" y="3733800"/>
            <a:ext cx="2244790"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6200" y="304800"/>
            <a:ext cx="8839200" cy="3352800"/>
          </a:xfrm>
          <a:prstGeom prst="rect">
            <a:avLst/>
          </a:prstGeom>
          <a:solidFill>
            <a:schemeClr val="bg1"/>
          </a:solidFill>
        </p:spPr>
        <p:txBody>
          <a:bodyPr>
            <a:noAutofit/>
          </a:bodyPr>
          <a:lst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66928" lvl="0" indent="-457200" algn="l" rtl="0">
              <a:buClr>
                <a:srgbClr val="FF0000"/>
              </a:buClr>
              <a:buSzPct val="99000"/>
              <a:buFont typeface="+mj-lt"/>
              <a:buAutoNum type="arabicPeriod" startAt="4"/>
            </a:pPr>
            <a:r>
              <a:rPr lang="en-US" sz="2400" dirty="0"/>
              <a:t>Pleomorphic : variable in shape ( </a:t>
            </a:r>
            <a:r>
              <a:rPr lang="en-US" sz="2400" i="1" dirty="0"/>
              <a:t>Corynebacterium</a:t>
            </a:r>
            <a:r>
              <a:rPr lang="en-US" sz="2400" dirty="0"/>
              <a:t>) and other : </a:t>
            </a:r>
          </a:p>
          <a:p>
            <a:pPr marL="684000" indent="-324000" algn="l" rtl="0">
              <a:buClr>
                <a:srgbClr val="FF0000"/>
              </a:buClr>
              <a:buSzPct val="100000"/>
              <a:buFont typeface="Arial" panose="020B0604020202020204" pitchFamily="34" charset="0"/>
              <a:buChar char="•"/>
            </a:pPr>
            <a:r>
              <a:rPr lang="en-US" sz="2400" dirty="0" err="1"/>
              <a:t>Actinomycetes</a:t>
            </a:r>
            <a:r>
              <a:rPr lang="en-US" sz="2400" dirty="0"/>
              <a:t> are branching filamentous bacteria. </a:t>
            </a:r>
          </a:p>
          <a:p>
            <a:pPr marL="684000" indent="-324000" algn="l" rtl="0">
              <a:buClr>
                <a:srgbClr val="FF0000"/>
              </a:buClr>
              <a:buSzPct val="100000"/>
              <a:buFont typeface="Arial" panose="020B0604020202020204" pitchFamily="34" charset="0"/>
              <a:buChar char="•"/>
            </a:pPr>
            <a:r>
              <a:rPr lang="en-US" sz="2400" dirty="0"/>
              <a:t>Mycoplasmas are cell wall deficient (lack cell wall)</a:t>
            </a:r>
            <a:r>
              <a:rPr lang="ar-IQ" sz="2400" dirty="0"/>
              <a:t>. </a:t>
            </a:r>
            <a:endParaRPr lang="en-US" sz="2400" dirty="0"/>
          </a:p>
          <a:p>
            <a:pPr marL="624078" indent="-514350" algn="l" rtl="0">
              <a:buClr>
                <a:srgbClr val="FF0000"/>
              </a:buClr>
              <a:buSzPct val="100000"/>
              <a:buFont typeface="+mj-lt"/>
              <a:buAutoNum type="arabicPeriod" startAt="5"/>
            </a:pPr>
            <a:r>
              <a:rPr lang="en-US" sz="2400" dirty="0" smtClean="0"/>
              <a:t>Unusual shapes</a:t>
            </a:r>
          </a:p>
          <a:p>
            <a:pPr marL="684000" indent="-324000" algn="l" rtl="0">
              <a:buClr>
                <a:srgbClr val="FF0000"/>
              </a:buClr>
              <a:buSzPct val="100000"/>
              <a:buFont typeface="Arial" panose="020B0604020202020204" pitchFamily="34" charset="0"/>
              <a:buChar char="•"/>
            </a:pPr>
            <a:r>
              <a:rPr lang="en-US" sz="2400" dirty="0" smtClean="0"/>
              <a:t>Star- shaped </a:t>
            </a:r>
            <a:r>
              <a:rPr lang="en-US" sz="2400" dirty="0" err="1" smtClean="0"/>
              <a:t>stella</a:t>
            </a:r>
            <a:r>
              <a:rPr lang="en-US" sz="2400" dirty="0" smtClean="0"/>
              <a:t>.</a:t>
            </a:r>
          </a:p>
          <a:p>
            <a:pPr marL="684000" indent="-324000" algn="l" rtl="0">
              <a:buClr>
                <a:srgbClr val="FF0000"/>
              </a:buClr>
              <a:buSzPct val="100000"/>
              <a:buFont typeface="Arial" panose="020B0604020202020204" pitchFamily="34" charset="0"/>
              <a:buChar char="•"/>
            </a:pPr>
            <a:r>
              <a:rPr lang="en-US" sz="2400" dirty="0" smtClean="0"/>
              <a:t>Square </a:t>
            </a:r>
            <a:r>
              <a:rPr lang="en-US" sz="2400" dirty="0" err="1" smtClean="0"/>
              <a:t>haloarcula</a:t>
            </a:r>
            <a:r>
              <a:rPr lang="en-US" sz="2400" dirty="0" smtClean="0"/>
              <a:t>. </a:t>
            </a:r>
          </a:p>
          <a:p>
            <a:pPr algn="l" rtl="0">
              <a:buFont typeface="Wingdings 3"/>
              <a:buNone/>
            </a:pPr>
            <a:r>
              <a:rPr lang="en-US" sz="2400" dirty="0" smtClean="0"/>
              <a:t>Most bacteria  are monomorphic a few are pleomorphic ( variable </a:t>
            </a:r>
          </a:p>
          <a:p>
            <a:pPr algn="l" rtl="0">
              <a:buFont typeface="Wingdings 3"/>
              <a:buNone/>
            </a:pPr>
            <a:r>
              <a:rPr lang="en-US" sz="2400" dirty="0" smtClean="0"/>
              <a:t>shapes during life cycle).</a:t>
            </a:r>
            <a:endParaRPr lang="ar-IQ" sz="2400" dirty="0"/>
          </a:p>
        </p:txBody>
      </p:sp>
      <p:pic>
        <p:nvPicPr>
          <p:cNvPr id="1036" name="Picture 12" descr="What are the various shapes of bacteria? - Quora"/>
          <p:cNvPicPr>
            <a:picLocks noChangeAspect="1" noChangeArrowheads="1"/>
          </p:cNvPicPr>
          <p:nvPr/>
        </p:nvPicPr>
        <p:blipFill rotWithShape="1">
          <a:blip r:embed="rId3">
            <a:extLst>
              <a:ext uri="{28A0092B-C50C-407E-A947-70E740481C1C}">
                <a14:useLocalDpi xmlns:a14="http://schemas.microsoft.com/office/drawing/2010/main" val="0"/>
              </a:ext>
            </a:extLst>
          </a:blip>
          <a:srcRect l="34270" t="47700" r="29525"/>
          <a:stretch/>
        </p:blipFill>
        <p:spPr bwMode="auto">
          <a:xfrm>
            <a:off x="5791200" y="3733800"/>
            <a:ext cx="3019202" cy="2971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Basic Shapes Arrangements Bacteria Microbiology Types Stock Vector (Royalty  Free) 1704450412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52400" y="3733800"/>
            <a:ext cx="3167742"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95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5867400" cy="6740307"/>
          </a:xfrm>
          <a:prstGeom prst="rect">
            <a:avLst/>
          </a:prstGeom>
          <a:solidFill>
            <a:schemeClr val="bg1"/>
          </a:solidFill>
          <a:ln>
            <a:solidFill>
              <a:schemeClr val="tx1"/>
            </a:solidFill>
          </a:ln>
        </p:spPr>
        <p:txBody>
          <a:bodyPr wrap="square">
            <a:spAutoFit/>
          </a:bodyPr>
          <a:lstStyle/>
          <a:p>
            <a:pPr algn="justLow"/>
            <a:r>
              <a:rPr lang="en-US" sz="2400" b="1" dirty="0">
                <a:solidFill>
                  <a:srgbClr val="FF0000"/>
                </a:solidFill>
              </a:rPr>
              <a:t>The Cell Envelope</a:t>
            </a:r>
          </a:p>
          <a:p>
            <a:pPr algn="justLow"/>
            <a:r>
              <a:rPr lang="en-US" sz="2400" dirty="0"/>
              <a:t>      Prokaryotic cells are surrounded by complex envelope layers that differ in composition among the major groups. These structures protect the organisms from host environments, such as extreme </a:t>
            </a:r>
            <a:r>
              <a:rPr lang="en-US" sz="2400" dirty="0" err="1" smtClean="0"/>
              <a:t>osmolarity</a:t>
            </a:r>
            <a:r>
              <a:rPr lang="en-US" sz="2400" dirty="0"/>
              <a:t>, harsh chemicals, and even antibiotics. </a:t>
            </a:r>
          </a:p>
          <a:p>
            <a:pPr algn="justLow"/>
            <a:r>
              <a:rPr lang="en-US" sz="2400" b="1" dirty="0"/>
              <a:t>The cell envelope is composed of the macromolecular layers that surround the bacterium. It includes:</a:t>
            </a:r>
            <a:endParaRPr lang="en-US" sz="2400" dirty="0"/>
          </a:p>
          <a:p>
            <a:pPr marL="285750" lvl="0" indent="-285750" algn="justLow">
              <a:buFont typeface="Arial" panose="020B0604020202020204" pitchFamily="34" charset="0"/>
              <a:buChar char="•"/>
            </a:pPr>
            <a:r>
              <a:rPr lang="en-US" sz="2400" dirty="0"/>
              <a:t>A </a:t>
            </a:r>
            <a:r>
              <a:rPr lang="en-US" sz="2400" b="1" dirty="0"/>
              <a:t>cell membrane and a peptidoglycan</a:t>
            </a:r>
            <a:r>
              <a:rPr lang="en-US" sz="2400" dirty="0"/>
              <a:t> layer except for mycoplasma.</a:t>
            </a:r>
          </a:p>
          <a:p>
            <a:pPr marL="285750" lvl="0" indent="-285750" algn="justLow">
              <a:buFont typeface="Arial" panose="020B0604020202020204" pitchFamily="34" charset="0"/>
              <a:buChar char="•"/>
            </a:pPr>
            <a:r>
              <a:rPr lang="en-US" sz="2400" dirty="0"/>
              <a:t>An </a:t>
            </a:r>
            <a:r>
              <a:rPr lang="en-US" sz="2400" b="1" dirty="0"/>
              <a:t>outer membrane </a:t>
            </a:r>
            <a:r>
              <a:rPr lang="en-US" sz="2400" dirty="0"/>
              <a:t>layer in Gram-negative bacteria.</a:t>
            </a:r>
          </a:p>
          <a:p>
            <a:pPr marL="285750" lvl="0" indent="-285750" algn="justLow">
              <a:buFont typeface="Arial" panose="020B0604020202020204" pitchFamily="34" charset="0"/>
              <a:buChar char="•"/>
            </a:pPr>
            <a:r>
              <a:rPr lang="en-US" sz="2400" dirty="0"/>
              <a:t>A </a:t>
            </a:r>
            <a:r>
              <a:rPr lang="en-US" sz="2400" b="1" dirty="0"/>
              <a:t>capsule</a:t>
            </a:r>
            <a:r>
              <a:rPr lang="en-US" sz="2400" dirty="0"/>
              <a:t>, a </a:t>
            </a:r>
            <a:r>
              <a:rPr lang="en-US" sz="2400" dirty="0" err="1"/>
              <a:t>glycocalyx</a:t>
            </a:r>
            <a:r>
              <a:rPr lang="en-US" sz="2400" dirty="0"/>
              <a:t> layer, or both (sometimes).</a:t>
            </a:r>
          </a:p>
          <a:p>
            <a:pPr marL="285750" lvl="0" indent="-285750" algn="justLow">
              <a:buFont typeface="Arial" panose="020B0604020202020204" pitchFamily="34" charset="0"/>
              <a:buChar char="•"/>
            </a:pPr>
            <a:r>
              <a:rPr lang="en-US" sz="2400" b="1" dirty="0"/>
              <a:t>Antigens </a:t>
            </a:r>
            <a:r>
              <a:rPr lang="en-US" sz="2400" dirty="0"/>
              <a:t>that frequently induce a specific antibody response</a:t>
            </a:r>
            <a:r>
              <a:rPr lang="en-US" sz="2400" dirty="0" smtClean="0"/>
              <a:t>.</a:t>
            </a:r>
            <a:endParaRPr lang="ar-IQ" sz="2400" dirty="0"/>
          </a:p>
        </p:txBody>
      </p:sp>
      <p:pic>
        <p:nvPicPr>
          <p:cNvPr id="3" name="Picture 12" descr="Prokaryotic Cell Structure"/>
          <p:cNvPicPr>
            <a:picLocks noChangeAspect="1" noChangeArrowheads="1"/>
          </p:cNvPicPr>
          <p:nvPr/>
        </p:nvPicPr>
        <p:blipFill>
          <a:blip r:embed="rId2"/>
          <a:srcRect/>
          <a:stretch>
            <a:fillRect/>
          </a:stretch>
        </p:blipFill>
        <p:spPr bwMode="auto">
          <a:xfrm>
            <a:off x="5943600" y="76199"/>
            <a:ext cx="3124200" cy="674030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928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0"/>
            <a:ext cx="8839201" cy="4154984"/>
          </a:xfrm>
          <a:prstGeom prst="rect">
            <a:avLst/>
          </a:prstGeom>
          <a:solidFill>
            <a:schemeClr val="bg1"/>
          </a:solidFill>
        </p:spPr>
        <p:txBody>
          <a:bodyPr wrap="square">
            <a:spAutoFit/>
          </a:bodyPr>
          <a:lstStyle/>
          <a:p>
            <a:pPr algn="justLow"/>
            <a:r>
              <a:rPr lang="en-US" sz="2200" b="1" dirty="0" smtClean="0">
                <a:solidFill>
                  <a:srgbClr val="FF0000"/>
                </a:solidFill>
              </a:rPr>
              <a:t>The </a:t>
            </a:r>
            <a:r>
              <a:rPr lang="en-US" sz="2200" b="1" dirty="0">
                <a:solidFill>
                  <a:srgbClr val="FF0000"/>
                </a:solidFill>
              </a:rPr>
              <a:t>Cell Membrane</a:t>
            </a:r>
          </a:p>
          <a:p>
            <a:pPr algn="justLow"/>
            <a:r>
              <a:rPr lang="en-US" sz="2200" b="1" dirty="0">
                <a:solidFill>
                  <a:srgbClr val="FF0000"/>
                </a:solidFill>
              </a:rPr>
              <a:t>A. </a:t>
            </a:r>
            <a:r>
              <a:rPr lang="en-US" sz="2200" b="1" dirty="0" smtClean="0">
                <a:solidFill>
                  <a:srgbClr val="FF0000"/>
                </a:solidFill>
              </a:rPr>
              <a:t>Structure: </a:t>
            </a:r>
            <a:r>
              <a:rPr lang="en-US" sz="2200" dirty="0" smtClean="0"/>
              <a:t>The </a:t>
            </a:r>
            <a:r>
              <a:rPr lang="en-US" sz="2200" dirty="0"/>
              <a:t>bacterial cell membrane, also called </a:t>
            </a:r>
            <a:r>
              <a:rPr lang="en-US" sz="2200" dirty="0" smtClean="0"/>
              <a:t>the cytoplasmic membrane. </a:t>
            </a:r>
            <a:r>
              <a:rPr lang="en-US" sz="2200" dirty="0"/>
              <a:t>It is a typical “unit membrane” composed </a:t>
            </a:r>
            <a:r>
              <a:rPr lang="en-US" sz="2200" dirty="0" smtClean="0"/>
              <a:t>of phospholipids </a:t>
            </a:r>
            <a:r>
              <a:rPr lang="en-US" sz="2200" dirty="0"/>
              <a:t>and upward of 200 different kinds of proteins.</a:t>
            </a:r>
          </a:p>
          <a:p>
            <a:pPr algn="justLow"/>
            <a:r>
              <a:rPr lang="en-US" sz="2200" b="1" dirty="0" smtClean="0">
                <a:solidFill>
                  <a:srgbClr val="FF0000"/>
                </a:solidFill>
              </a:rPr>
              <a:t>B. Function:</a:t>
            </a:r>
            <a:endParaRPr lang="en-US" sz="2200" dirty="0" smtClean="0"/>
          </a:p>
          <a:p>
            <a:pPr marL="342900" indent="-342900" algn="justLow">
              <a:buClr>
                <a:srgbClr val="FF0000"/>
              </a:buClr>
              <a:buFont typeface="+mj-lt"/>
              <a:buAutoNum type="arabicPeriod"/>
            </a:pPr>
            <a:r>
              <a:rPr lang="en-US" sz="2200" dirty="0" smtClean="0"/>
              <a:t>Selective </a:t>
            </a:r>
            <a:r>
              <a:rPr lang="en-US" sz="2200" u="sng" dirty="0" smtClean="0"/>
              <a:t>permeability</a:t>
            </a:r>
            <a:r>
              <a:rPr lang="en-US" sz="2200" dirty="0" smtClean="0"/>
              <a:t> and transport of solutes.</a:t>
            </a:r>
          </a:p>
          <a:p>
            <a:pPr marL="342900" indent="-342900" algn="justLow">
              <a:buClr>
                <a:srgbClr val="FF0000"/>
              </a:buClr>
              <a:buFont typeface="+mj-lt"/>
              <a:buAutoNum type="arabicPeriod"/>
            </a:pPr>
            <a:r>
              <a:rPr lang="en-US" sz="2200" u="sng" dirty="0" smtClean="0"/>
              <a:t>Electron transport </a:t>
            </a:r>
            <a:r>
              <a:rPr lang="en-US" sz="2200" u="sng" dirty="0"/>
              <a:t>and oxidative </a:t>
            </a:r>
            <a:r>
              <a:rPr lang="en-US" sz="2200" dirty="0"/>
              <a:t>phosphorylation in aerobic </a:t>
            </a:r>
            <a:r>
              <a:rPr lang="en-US" sz="2200" dirty="0" smtClean="0"/>
              <a:t>species.</a:t>
            </a:r>
          </a:p>
          <a:p>
            <a:pPr marL="342900" indent="-342900" algn="justLow">
              <a:buClr>
                <a:srgbClr val="FF0000"/>
              </a:buClr>
              <a:buFont typeface="+mj-lt"/>
              <a:buAutoNum type="arabicPeriod"/>
            </a:pPr>
            <a:r>
              <a:rPr lang="en-US" sz="2200" dirty="0" smtClean="0"/>
              <a:t>Excretion of </a:t>
            </a:r>
            <a:r>
              <a:rPr lang="en-US" sz="2200" u="sng" dirty="0"/>
              <a:t>hydrolytic </a:t>
            </a:r>
            <a:r>
              <a:rPr lang="en-US" sz="2200" u="sng" dirty="0" err="1" smtClean="0"/>
              <a:t>exoenzymes</a:t>
            </a:r>
            <a:r>
              <a:rPr lang="en-US" sz="2200" dirty="0" smtClean="0"/>
              <a:t>. </a:t>
            </a:r>
          </a:p>
          <a:p>
            <a:pPr marL="342900" indent="-342900" algn="justLow">
              <a:buClr>
                <a:srgbClr val="FF0000"/>
              </a:buClr>
              <a:buFont typeface="+mj-lt"/>
              <a:buAutoNum type="arabicPeriod" startAt="4"/>
            </a:pPr>
            <a:r>
              <a:rPr lang="en-US" sz="2200" u="sng" dirty="0"/>
              <a:t>Bearing the enzymes </a:t>
            </a:r>
            <a:r>
              <a:rPr lang="en-US" sz="2200" dirty="0"/>
              <a:t>and carrier molecules that function in the biosynthesis of DNA, cell wall polymers, and membrane lipids. </a:t>
            </a:r>
          </a:p>
          <a:p>
            <a:pPr marL="342900" indent="-342900" algn="justLow">
              <a:buClr>
                <a:srgbClr val="FF0000"/>
              </a:buClr>
              <a:buFont typeface="+mj-lt"/>
              <a:buAutoNum type="arabicPeriod" startAt="4"/>
            </a:pPr>
            <a:r>
              <a:rPr lang="en-US" sz="2200" u="sng" dirty="0"/>
              <a:t>Bearing the receptors and other proteins </a:t>
            </a:r>
            <a:r>
              <a:rPr lang="en-US" sz="2200" dirty="0"/>
              <a:t>of the chemotactic and other sensory transduction systems</a:t>
            </a:r>
            <a:r>
              <a:rPr lang="en-US" sz="2200" dirty="0" smtClean="0"/>
              <a:t>.</a:t>
            </a:r>
            <a:endParaRPr lang="ar-IQ" sz="2200" dirty="0"/>
          </a:p>
        </p:txBody>
      </p:sp>
      <p:sp>
        <p:nvSpPr>
          <p:cNvPr id="3" name="Rectangle 2"/>
          <p:cNvSpPr/>
          <p:nvPr/>
        </p:nvSpPr>
        <p:spPr>
          <a:xfrm>
            <a:off x="76200" y="5410200"/>
            <a:ext cx="9067800" cy="430887"/>
          </a:xfrm>
          <a:prstGeom prst="rect">
            <a:avLst/>
          </a:prstGeom>
          <a:solidFill>
            <a:schemeClr val="bg1"/>
          </a:solidFill>
        </p:spPr>
        <p:txBody>
          <a:bodyPr wrap="square">
            <a:spAutoFit/>
          </a:bodyPr>
          <a:lstStyle/>
          <a:p>
            <a:pPr marL="342900" indent="-342900">
              <a:buClr>
                <a:srgbClr val="FF0000"/>
              </a:buClr>
              <a:buFont typeface="+mj-lt"/>
              <a:buAutoNum type="arabicPeriod" startAt="4"/>
            </a:pPr>
            <a:endParaRPr lang="ar-IQ" sz="2200" dirty="0"/>
          </a:p>
        </p:txBody>
      </p:sp>
      <p:pic>
        <p:nvPicPr>
          <p:cNvPr id="8" name="Picture 16" descr="Membrane potential - Wikipedia"/>
          <p:cNvPicPr>
            <a:picLocks noChangeAspect="1" noChangeArrowheads="1"/>
          </p:cNvPicPr>
          <p:nvPr/>
        </p:nvPicPr>
        <p:blipFill>
          <a:blip r:embed="rId2"/>
          <a:srcRect/>
          <a:stretch>
            <a:fillRect/>
          </a:stretch>
        </p:blipFill>
        <p:spPr bwMode="auto">
          <a:xfrm>
            <a:off x="533400" y="3886200"/>
            <a:ext cx="8458200" cy="2895600"/>
          </a:xfrm>
          <a:prstGeom prst="rect">
            <a:avLst/>
          </a:prstGeom>
          <a:noFill/>
          <a:ln w="9525">
            <a:noFill/>
            <a:miter lim="800000"/>
            <a:headEnd/>
            <a:tailEnd/>
          </a:ln>
        </p:spPr>
      </p:pic>
    </p:spTree>
    <p:extLst>
      <p:ext uri="{BB962C8B-B14F-4D97-AF65-F5344CB8AC3E}">
        <p14:creationId xmlns:p14="http://schemas.microsoft.com/office/powerpoint/2010/main" val="352854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70557"/>
            <a:ext cx="8839200" cy="6001643"/>
          </a:xfrm>
          <a:prstGeom prst="rect">
            <a:avLst/>
          </a:prstGeom>
          <a:solidFill>
            <a:schemeClr val="bg1"/>
          </a:solidFill>
        </p:spPr>
        <p:txBody>
          <a:bodyPr wrap="square">
            <a:spAutoFit/>
          </a:bodyPr>
          <a:lstStyle/>
          <a:p>
            <a:pPr algn="justLow"/>
            <a:r>
              <a:rPr lang="en-US" sz="2400" b="1" dirty="0" smtClean="0">
                <a:solidFill>
                  <a:srgbClr val="FF0000"/>
                </a:solidFill>
              </a:rPr>
              <a:t>The Cell </a:t>
            </a:r>
            <a:r>
              <a:rPr lang="en-US" sz="2400" b="1" dirty="0">
                <a:solidFill>
                  <a:srgbClr val="FF0000"/>
                </a:solidFill>
              </a:rPr>
              <a:t>Wall:</a:t>
            </a:r>
            <a:r>
              <a:rPr lang="en-US" sz="2400" dirty="0">
                <a:solidFill>
                  <a:srgbClr val="FF0000"/>
                </a:solidFill>
              </a:rPr>
              <a:t> </a:t>
            </a:r>
          </a:p>
          <a:p>
            <a:pPr algn="justLow"/>
            <a:r>
              <a:rPr lang="en-US" sz="2400" dirty="0"/>
              <a:t>      </a:t>
            </a:r>
            <a:r>
              <a:rPr lang="en-US" sz="2400" dirty="0" smtClean="0"/>
              <a:t> Each </a:t>
            </a:r>
            <a:r>
              <a:rPr lang="en-US" sz="2400" dirty="0"/>
              <a:t>bacterium is enclosed by a rigid cell wall composed of peptidoglycan, a protein-sugar (polysaccharide) molecule. The wall </a:t>
            </a:r>
            <a:r>
              <a:rPr lang="en-US" sz="2400" u="sng" dirty="0"/>
              <a:t>gives the cell its shape </a:t>
            </a:r>
            <a:r>
              <a:rPr lang="en-US" sz="2400" dirty="0"/>
              <a:t>and surrounds the cytoplasmic membrane, </a:t>
            </a:r>
            <a:r>
              <a:rPr lang="en-US" sz="2400" u="sng" dirty="0"/>
              <a:t>protecting it from the environment</a:t>
            </a:r>
            <a:r>
              <a:rPr lang="en-US" sz="2400" dirty="0"/>
              <a:t>. It also </a:t>
            </a:r>
            <a:r>
              <a:rPr lang="en-US" sz="2400" u="sng" dirty="0"/>
              <a:t>helps to anchor appendages</a:t>
            </a:r>
            <a:r>
              <a:rPr lang="en-US" sz="2400" dirty="0"/>
              <a:t> like the </a:t>
            </a:r>
            <a:r>
              <a:rPr lang="en-US" sz="2400" u="sng" dirty="0"/>
              <a:t>pili and flagella</a:t>
            </a:r>
            <a:r>
              <a:rPr lang="en-US" sz="2400" dirty="0"/>
              <a:t>, which originate in the cytoplasm membrane and protrude through the wall to the </a:t>
            </a:r>
            <a:r>
              <a:rPr lang="en-US" sz="2400" dirty="0" smtClean="0"/>
              <a:t>outside. The strength of the wall is responsible for </a:t>
            </a:r>
            <a:r>
              <a:rPr lang="en-US" sz="2400" u="sng" dirty="0" smtClean="0"/>
              <a:t>keeping </a:t>
            </a:r>
            <a:r>
              <a:rPr lang="en-US" sz="2400" u="sng" dirty="0"/>
              <a:t>the cell from </a:t>
            </a:r>
            <a:r>
              <a:rPr lang="en-US" sz="2400" u="sng" dirty="0" smtClean="0"/>
              <a:t>bursting </a:t>
            </a:r>
            <a:r>
              <a:rPr lang="en-US" sz="2400" dirty="0"/>
              <a:t>when there are large differences in osmotic pressure between the cytoplasm and </a:t>
            </a:r>
            <a:r>
              <a:rPr lang="en-US" sz="2400" dirty="0" smtClean="0"/>
              <a:t>the environment. </a:t>
            </a:r>
            <a:r>
              <a:rPr lang="en-US" sz="2400" dirty="0"/>
              <a:t>The bacterial cell wall owes its strength to a </a:t>
            </a:r>
            <a:r>
              <a:rPr lang="en-US" sz="2400" dirty="0" smtClean="0"/>
              <a:t>layer composed </a:t>
            </a:r>
            <a:r>
              <a:rPr lang="en-US" sz="2400" dirty="0"/>
              <a:t>of a substance variously referred to as </a:t>
            </a:r>
            <a:r>
              <a:rPr lang="en-US" sz="2400" b="1" dirty="0" err="1"/>
              <a:t>murein</a:t>
            </a:r>
            <a:r>
              <a:rPr lang="en-US" sz="2400" b="1" dirty="0"/>
              <a:t>, </a:t>
            </a:r>
            <a:r>
              <a:rPr lang="en-US" sz="2400" b="1" dirty="0" err="1"/>
              <a:t>mucopeptide</a:t>
            </a:r>
            <a:r>
              <a:rPr lang="en-US" sz="2400" b="1" dirty="0"/>
              <a:t>, or peptidoglycan</a:t>
            </a:r>
            <a:r>
              <a:rPr lang="en-US" sz="2400" dirty="0"/>
              <a:t>. </a:t>
            </a:r>
            <a:r>
              <a:rPr lang="en-US" sz="2400" dirty="0" smtClean="0"/>
              <a:t>Most </a:t>
            </a:r>
            <a:r>
              <a:rPr lang="en-US" sz="2400" dirty="0"/>
              <a:t>bacteria are classified as gram positive or gram negative according to their response to the Gram-staining procedure. This was named for the histologist Hans Christian Gram, who developed this differential staining procedure in </a:t>
            </a:r>
            <a:r>
              <a:rPr lang="en-US" sz="2400" dirty="0" smtClean="0"/>
              <a:t>an attempt </a:t>
            </a:r>
            <a:r>
              <a:rPr lang="en-US" sz="2400" dirty="0"/>
              <a:t>to stain bacteria in infected tissues. </a:t>
            </a:r>
            <a:endParaRPr lang="ar-IQ" sz="2400" dirty="0"/>
          </a:p>
        </p:txBody>
      </p:sp>
    </p:spTree>
    <p:extLst>
      <p:ext uri="{BB962C8B-B14F-4D97-AF65-F5344CB8AC3E}">
        <p14:creationId xmlns:p14="http://schemas.microsoft.com/office/powerpoint/2010/main" val="2461916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829</TotalTime>
  <Words>2828</Words>
  <Application>Microsoft Office PowerPoint</Application>
  <PresentationFormat>On-screen Show (4:3)</PresentationFormat>
  <Paragraphs>185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 "Baterial Cell Wall structure and Morphology"   Microbio. &amp; Immuno. M./ 1st  Year Class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عبدالله ضياء</cp:lastModifiedBy>
  <cp:revision>65</cp:revision>
  <dcterms:created xsi:type="dcterms:W3CDTF">2006-08-16T00:00:00Z</dcterms:created>
  <dcterms:modified xsi:type="dcterms:W3CDTF">2024-03-14T07:08:52Z</dcterms:modified>
</cp:coreProperties>
</file>