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5" r:id="rId7"/>
    <p:sldId id="262" r:id="rId8"/>
    <p:sldId id="290" r:id="rId9"/>
    <p:sldId id="274" r:id="rId10"/>
    <p:sldId id="280" r:id="rId11"/>
    <p:sldId id="292" r:id="rId12"/>
    <p:sldId id="293" r:id="rId13"/>
    <p:sldId id="276" r:id="rId14"/>
    <p:sldId id="277"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8"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A0A4C8-4F51-4E80-8949-047A23E2C73F}" type="datetimeFigureOut">
              <a:rPr lang="ar-IQ" smtClean="0"/>
              <a:t>13/04/1445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A5F4B32-E9CD-495F-B69F-21D76D56ECF5}" type="slidenum">
              <a:rPr lang="ar-IQ" smtClean="0"/>
              <a:t>‹#›</a:t>
            </a:fld>
            <a:endParaRPr lang="ar-IQ"/>
          </a:p>
        </p:txBody>
      </p:sp>
    </p:spTree>
    <p:extLst>
      <p:ext uri="{BB962C8B-B14F-4D97-AF65-F5344CB8AC3E}">
        <p14:creationId xmlns:p14="http://schemas.microsoft.com/office/powerpoint/2010/main" val="6120266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10/27/2023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10/27/2023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Anaerobic_organism" TargetMode="External"/><Relationship Id="rId2" Type="http://schemas.openxmlformats.org/officeDocument/2006/relationships/hyperlink" Target="https://en.wikipedia.org/wiki/Aerobic_organism" TargetMode="External"/><Relationship Id="rId1" Type="http://schemas.openxmlformats.org/officeDocument/2006/relationships/slideLayout" Target="../slideLayouts/slideLayout7.xml"/><Relationship Id="rId4" Type="http://schemas.openxmlformats.org/officeDocument/2006/relationships/hyperlink" Target="https://en.wikipedia.org/wiki/Skin_flor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3439"/>
            <a:ext cx="8229600" cy="1829761"/>
          </a:xfrm>
        </p:spPr>
        <p:txBody>
          <a:bodyPr>
            <a:normAutofit fontScale="90000"/>
          </a:bodyPr>
          <a:lstStyle/>
          <a:p>
            <a:pPr algn="ctr"/>
            <a:r>
              <a:rPr lang="en-US" dirty="0" smtClean="0">
                <a:solidFill>
                  <a:srgbClr val="FF0000"/>
                </a:solidFill>
                <a:effectLst/>
              </a:rPr>
              <a:t>Blood samples and culture</a:t>
            </a:r>
            <a:br>
              <a:rPr lang="en-US" dirty="0" smtClean="0">
                <a:solidFill>
                  <a:srgbClr val="FF0000"/>
                </a:solidFill>
                <a:effectLst/>
              </a:rPr>
            </a:br>
            <a:r>
              <a:rPr lang="en-US" dirty="0" smtClean="0">
                <a:solidFill>
                  <a:srgbClr val="FF0000"/>
                </a:solidFill>
                <a:latin typeface="Segoe Script" pitchFamily="34" charset="0"/>
              </a:rPr>
              <a:t> </a:t>
            </a:r>
            <a:r>
              <a:rPr lang="en-US" sz="3600" dirty="0" err="1" smtClean="0">
                <a:solidFill>
                  <a:srgbClr val="FF0000"/>
                </a:solidFill>
                <a:latin typeface="Segoe Script" pitchFamily="34" charset="0"/>
              </a:rPr>
              <a:t>Haemopoitic</a:t>
            </a:r>
            <a:r>
              <a:rPr lang="en-US" sz="3600" dirty="0" smtClean="0">
                <a:solidFill>
                  <a:srgbClr val="FF0000"/>
                </a:solidFill>
                <a:latin typeface="Segoe Script" pitchFamily="34" charset="0"/>
              </a:rPr>
              <a:t> and lymphatic Module </a:t>
            </a:r>
            <a:br>
              <a:rPr lang="en-US" sz="3600" dirty="0" smtClean="0">
                <a:solidFill>
                  <a:srgbClr val="FF0000"/>
                </a:solidFill>
                <a:latin typeface="Segoe Script" pitchFamily="34" charset="0"/>
              </a:rPr>
            </a:br>
            <a:r>
              <a:rPr lang="en-US" sz="3600" dirty="0" smtClean="0">
                <a:solidFill>
                  <a:srgbClr val="FF0000"/>
                </a:solidFill>
                <a:latin typeface="Segoe Script" pitchFamily="34" charset="0"/>
              </a:rPr>
              <a:t>2023-2024</a:t>
            </a:r>
            <a:endParaRPr lang="ar-IQ" sz="3600" dirty="0">
              <a:solidFill>
                <a:srgbClr val="FF0000"/>
              </a:solidFill>
              <a:effectLst/>
            </a:endParaRPr>
          </a:p>
        </p:txBody>
      </p:sp>
      <p:sp>
        <p:nvSpPr>
          <p:cNvPr id="3" name="Subtitle 2"/>
          <p:cNvSpPr>
            <a:spLocks noGrp="1"/>
          </p:cNvSpPr>
          <p:nvPr>
            <p:ph type="subTitle" idx="1"/>
          </p:nvPr>
        </p:nvSpPr>
        <p:spPr>
          <a:xfrm>
            <a:off x="533400" y="2667000"/>
            <a:ext cx="8305800" cy="3352800"/>
          </a:xfrm>
          <a:solidFill>
            <a:schemeClr val="bg1"/>
          </a:solidFill>
        </p:spPr>
        <p:txBody>
          <a:bodyPr>
            <a:noAutofit/>
          </a:bodyPr>
          <a:lstStyle/>
          <a:p>
            <a:pPr lvl="0" algn="l" rtl="0"/>
            <a:r>
              <a:rPr lang="en-US" sz="2800" dirty="0" smtClean="0">
                <a:solidFill>
                  <a:srgbClr val="FF0000"/>
                </a:solidFill>
              </a:rPr>
              <a:t>Learning Objectives</a:t>
            </a:r>
          </a:p>
          <a:p>
            <a:pPr lvl="0" algn="l" rtl="0">
              <a:buFont typeface="Wingdings" pitchFamily="2" charset="2"/>
              <a:buChar char="Ø"/>
            </a:pPr>
            <a:r>
              <a:rPr lang="en-US" sz="2800" dirty="0" smtClean="0">
                <a:solidFill>
                  <a:schemeClr val="tx1"/>
                </a:solidFill>
                <a:latin typeface="Times New Roman" pitchFamily="18" charset="0"/>
                <a:cs typeface="Times New Roman" pitchFamily="18" charset="0"/>
              </a:rPr>
              <a:t>Determine blood culture.</a:t>
            </a:r>
          </a:p>
          <a:p>
            <a:pPr lvl="0" algn="l" rtl="0">
              <a:buFont typeface="Wingdings" pitchFamily="2" charset="2"/>
              <a:buChar char="Ø"/>
            </a:pPr>
            <a:r>
              <a:rPr lang="en-US" sz="2800" dirty="0" smtClean="0">
                <a:solidFill>
                  <a:schemeClr val="tx1"/>
                </a:solidFill>
                <a:latin typeface="Times New Roman" pitchFamily="18" charset="0"/>
                <a:cs typeface="Times New Roman" pitchFamily="18" charset="0"/>
              </a:rPr>
              <a:t>Explain samples and media,</a:t>
            </a:r>
          </a:p>
          <a:p>
            <a:pPr lvl="0" algn="l" rtl="0">
              <a:buFont typeface="Wingdings" pitchFamily="2" charset="2"/>
              <a:buChar char="Ø"/>
            </a:pPr>
            <a:r>
              <a:rPr lang="en-US" sz="2800" dirty="0" smtClean="0">
                <a:solidFill>
                  <a:schemeClr val="tx1"/>
                </a:solidFill>
                <a:latin typeface="Times New Roman" pitchFamily="18" charset="0"/>
                <a:cs typeface="Times New Roman" pitchFamily="18" charset="0"/>
              </a:rPr>
              <a:t>Analyze the diagnosis and results.</a:t>
            </a:r>
          </a:p>
          <a:p>
            <a:pPr lvl="0" algn="l" rtl="0">
              <a:buFont typeface="Wingdings" pitchFamily="2" charset="2"/>
              <a:buChar char="Ø"/>
            </a:pPr>
            <a:r>
              <a:rPr lang="en-US" sz="2800" dirty="0" smtClean="0">
                <a:solidFill>
                  <a:schemeClr val="tx1"/>
                </a:solidFill>
                <a:latin typeface="Times New Roman" pitchFamily="18" charset="0"/>
                <a:cs typeface="Times New Roman" pitchFamily="18" charset="0"/>
              </a:rPr>
              <a:t>Taking blood cultures.</a:t>
            </a:r>
          </a:p>
          <a:p>
            <a:pPr algn="l" rtl="0">
              <a:buFont typeface="Wingdings" pitchFamily="2" charset="2"/>
              <a:buChar char="Ø"/>
            </a:pPr>
            <a:r>
              <a:rPr lang="en-US" sz="2800" dirty="0" smtClean="0">
                <a:solidFill>
                  <a:schemeClr val="tx1"/>
                </a:solidFill>
                <a:latin typeface="Times New Roman" pitchFamily="18" charset="0"/>
                <a:cs typeface="Times New Roman" pitchFamily="18" charset="0"/>
              </a:rPr>
              <a:t>Managing blood sample correctly ( prevent spilling, correct </a:t>
            </a:r>
            <a:r>
              <a:rPr lang="en-US" sz="2800" dirty="0" err="1" smtClean="0">
                <a:solidFill>
                  <a:schemeClr val="tx1"/>
                </a:solidFill>
                <a:latin typeface="Times New Roman" pitchFamily="18" charset="0"/>
                <a:cs typeface="Times New Roman" pitchFamily="18" charset="0"/>
              </a:rPr>
              <a:t>labled</a:t>
            </a:r>
            <a:r>
              <a:rPr lang="en-US" sz="2800" dirty="0" smtClean="0">
                <a:solidFill>
                  <a:schemeClr val="tx1"/>
                </a:solidFill>
                <a:latin typeface="Times New Roman" pitchFamily="18" charset="0"/>
                <a:cs typeface="Times New Roman" pitchFamily="18" charset="0"/>
              </a:rPr>
              <a:t> container).</a:t>
            </a:r>
            <a:endParaRPr lang="ar-IQ" sz="28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19912" t="27083" r="49048" b="36775"/>
          <a:stretch>
            <a:fillRect/>
          </a:stretch>
        </p:blipFill>
        <p:spPr bwMode="auto">
          <a:xfrm>
            <a:off x="152400" y="457200"/>
            <a:ext cx="4419600" cy="54864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l="20717" t="27083" r="48829" b="32013"/>
          <a:stretch>
            <a:fillRect/>
          </a:stretch>
        </p:blipFill>
        <p:spPr bwMode="auto">
          <a:xfrm>
            <a:off x="4724400" y="457200"/>
            <a:ext cx="4267200" cy="5486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52400" y="76200"/>
            <a:ext cx="8763000" cy="6172200"/>
          </a:xfrm>
          <a:solidFill>
            <a:schemeClr val="bg1"/>
          </a:solidFill>
        </p:spPr>
        <p:txBody>
          <a:bodyPr>
            <a:noAutofit/>
          </a:bodyPr>
          <a:lstStyle/>
          <a:p>
            <a:pPr marL="274320" indent="-274320" algn="l" rtl="0">
              <a:buNone/>
              <a:defRPr/>
            </a:pPr>
            <a:r>
              <a:rPr lang="en-US" sz="2400" b="1" dirty="0" smtClean="0">
                <a:solidFill>
                  <a:srgbClr val="FF0000"/>
                </a:solidFill>
                <a:latin typeface="Times New Roman" pitchFamily="18" charset="0"/>
                <a:cs typeface="Times New Roman" pitchFamily="18" charset="0"/>
              </a:rPr>
              <a:t>Processing </a:t>
            </a:r>
            <a:r>
              <a:rPr lang="en-US" sz="2400" b="1" dirty="0">
                <a:solidFill>
                  <a:srgbClr val="FF0000"/>
                </a:solidFill>
                <a:latin typeface="Times New Roman" pitchFamily="18" charset="0"/>
                <a:cs typeface="Times New Roman" pitchFamily="18" charset="0"/>
              </a:rPr>
              <a:t>of blood culture</a:t>
            </a:r>
            <a:r>
              <a:rPr lang="en-US" sz="2400" b="1" dirty="0">
                <a:latin typeface="Times New Roman" pitchFamily="18" charset="0"/>
                <a:cs typeface="Times New Roman" pitchFamily="18" charset="0"/>
              </a:rPr>
              <a:t> </a:t>
            </a:r>
          </a:p>
          <a:p>
            <a:pPr marL="342900" indent="-342900" algn="justLow" rtl="0">
              <a:buFont typeface="Wingdings" panose="05000000000000000000" pitchFamily="2" charset="2"/>
              <a:buChar char="§"/>
              <a:defRPr/>
            </a:pPr>
            <a:r>
              <a:rPr lang="en-US" sz="2400" dirty="0">
                <a:latin typeface="Times New Roman" pitchFamily="18" charset="0"/>
                <a:cs typeface="Times New Roman" pitchFamily="18" charset="0"/>
              </a:rPr>
              <a:t>Incubation at 35-37°C and inspected twice day (at least for first 3 days) for </a:t>
            </a:r>
            <a:r>
              <a:rPr lang="en-US" sz="2400" b="1" u="sng" dirty="0">
                <a:latin typeface="Times New Roman" pitchFamily="18" charset="0"/>
                <a:cs typeface="Times New Roman" pitchFamily="18" charset="0"/>
              </a:rPr>
              <a:t>signs of microbial growth.</a:t>
            </a:r>
          </a:p>
          <a:p>
            <a:pPr marL="342900" indent="-342900" algn="justLow" rtl="0">
              <a:buFont typeface="Wingdings" panose="05000000000000000000" pitchFamily="2" charset="2"/>
              <a:buChar char="§"/>
              <a:defRPr/>
            </a:pPr>
            <a:r>
              <a:rPr lang="en-US" sz="2400" dirty="0">
                <a:latin typeface="Times New Roman" pitchFamily="18" charset="0"/>
                <a:cs typeface="Times New Roman" pitchFamily="18" charset="0"/>
              </a:rPr>
              <a:t>Sterile culture usually shows a layer of sediment red blood covered by a pale yellow transparent broth. </a:t>
            </a:r>
          </a:p>
          <a:p>
            <a:pPr marL="230868" indent="-342900" algn="l" rtl="0">
              <a:spcAft>
                <a:spcPts val="10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Incubation for 5-7 days, often extended to 14-21 days for suspected bacterial endocarditis or infection with Brucella spp. or yeasts.</a:t>
            </a:r>
          </a:p>
          <a:p>
            <a:pPr marL="230868" indent="-342900" algn="l" rtl="0">
              <a:spcAft>
                <a:spcPts val="10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organism is identified by Gram stain of the broth, colony appearance after subculture to solid media and biochemical and/or antigen tests</a:t>
            </a:r>
            <a:r>
              <a:rPr lang="en-US" sz="2400" dirty="0" smtClean="0">
                <a:latin typeface="Times New Roman" panose="02020603050405020304" pitchFamily="18" charset="0"/>
                <a:cs typeface="Times New Roman" panose="02020603050405020304" pitchFamily="18" charset="0"/>
              </a:rPr>
              <a:t>.</a:t>
            </a:r>
          </a:p>
          <a:p>
            <a:pPr marL="230868" indent="-342900" algn="l" rtl="0">
              <a:spcAft>
                <a:spcPts val="10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pathogens grow within 1-2 days; some organisms may require longer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Candida </a:t>
            </a:r>
            <a:r>
              <a:rPr lang="en-US" sz="2400" dirty="0" err="1">
                <a:latin typeface="Times New Roman" panose="02020603050405020304" pitchFamily="18" charset="0"/>
                <a:cs typeface="Times New Roman" panose="02020603050405020304" pitchFamily="18" charset="0"/>
              </a:rPr>
              <a:t>spp</a:t>
            </a:r>
            <a:r>
              <a:rPr lang="en-US" sz="2400" dirty="0">
                <a:latin typeface="Times New Roman" panose="02020603050405020304" pitchFamily="18" charset="0"/>
                <a:cs typeface="Times New Roman" panose="02020603050405020304" pitchFamily="18" charset="0"/>
              </a:rPr>
              <a:t>, Brucella </a:t>
            </a:r>
            <a:r>
              <a:rPr lang="en-US" sz="2400" dirty="0" smtClean="0">
                <a:latin typeface="Times New Roman" panose="02020603050405020304" pitchFamily="18" charset="0"/>
                <a:cs typeface="Times New Roman" panose="02020603050405020304" pitchFamily="18" charset="0"/>
              </a:rPr>
              <a:t>spp.</a:t>
            </a:r>
          </a:p>
        </p:txBody>
      </p:sp>
    </p:spTree>
    <p:extLst>
      <p:ext uri="{BB962C8B-B14F-4D97-AF65-F5344CB8AC3E}">
        <p14:creationId xmlns:p14="http://schemas.microsoft.com/office/powerpoint/2010/main" val="814297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52400" y="76200"/>
            <a:ext cx="8966200" cy="6781800"/>
          </a:xfrm>
          <a:solidFill>
            <a:schemeClr val="bg1"/>
          </a:solidFill>
        </p:spPr>
        <p:txBody>
          <a:bodyPr>
            <a:noAutofit/>
          </a:bodyPr>
          <a:lstStyle/>
          <a:p>
            <a:pPr marL="0" indent="0" algn="l" rtl="0">
              <a:spcAft>
                <a:spcPts val="1000"/>
              </a:spcAft>
              <a:buNone/>
            </a:pPr>
            <a:r>
              <a:rPr lang="en-US" sz="2400" b="1" dirty="0" smtClean="0">
                <a:solidFill>
                  <a:srgbClr val="FF0000"/>
                </a:solidFill>
                <a:latin typeface="Times New Roman" pitchFamily="18" charset="0"/>
                <a:cs typeface="Times New Roman" pitchFamily="18" charset="0"/>
              </a:rPr>
              <a:t>Growth </a:t>
            </a:r>
            <a:r>
              <a:rPr lang="en-US" sz="2400" b="1" dirty="0" smtClean="0">
                <a:solidFill>
                  <a:srgbClr val="FF0000"/>
                </a:solidFill>
                <a:latin typeface="Times New Roman" pitchFamily="18" charset="0"/>
                <a:cs typeface="Times New Roman" pitchFamily="18" charset="0"/>
              </a:rPr>
              <a:t>in blood culture evidenced by:</a:t>
            </a:r>
          </a:p>
          <a:p>
            <a:pPr marL="144000" indent="-144000" algn="l" rtl="0" eaLnBrk="1" hangingPunct="1"/>
            <a:r>
              <a:rPr lang="en-US" sz="2400" dirty="0" err="1" smtClean="0">
                <a:latin typeface="Times New Roman" pitchFamily="18" charset="0"/>
                <a:cs typeface="Times New Roman" pitchFamily="18" charset="0"/>
              </a:rPr>
              <a:t>Haemolysis</a:t>
            </a:r>
            <a:r>
              <a:rPr lang="en-US" sz="2400" dirty="0" smtClean="0">
                <a:latin typeface="Times New Roman" pitchFamily="18" charset="0"/>
                <a:cs typeface="Times New Roman" pitchFamily="18" charset="0"/>
              </a:rPr>
              <a:t>.</a:t>
            </a:r>
          </a:p>
          <a:p>
            <a:pPr marL="144000" indent="-144000" algn="l" rtl="0" eaLnBrk="1" hangingPunct="1"/>
            <a:r>
              <a:rPr lang="en-US" sz="2400" dirty="0" smtClean="0">
                <a:latin typeface="Times New Roman" pitchFamily="18" charset="0"/>
                <a:cs typeface="Times New Roman" pitchFamily="18" charset="0"/>
              </a:rPr>
              <a:t>Surface pellicle.</a:t>
            </a:r>
          </a:p>
          <a:p>
            <a:pPr marL="144000" indent="-144000" algn="l" rtl="0"/>
            <a:r>
              <a:rPr lang="en-US" sz="2400" dirty="0" smtClean="0">
                <a:latin typeface="Times New Roman" pitchFamily="18" charset="0"/>
                <a:cs typeface="Times New Roman" pitchFamily="18" charset="0"/>
              </a:rPr>
              <a:t>Coagulation of broth.</a:t>
            </a:r>
          </a:p>
          <a:p>
            <a:pPr marL="144000" indent="-144000" algn="l" rtl="0" eaLnBrk="1" hangingPunct="1"/>
            <a:r>
              <a:rPr lang="en-US" sz="2400" dirty="0" smtClean="0">
                <a:latin typeface="Times New Roman" pitchFamily="18" charset="0"/>
                <a:cs typeface="Times New Roman" pitchFamily="18" charset="0"/>
              </a:rPr>
              <a:t>Production of </a:t>
            </a:r>
            <a:r>
              <a:rPr lang="en-US" sz="2400" dirty="0" smtClean="0">
                <a:latin typeface="Times New Roman" pitchFamily="18" charset="0"/>
                <a:cs typeface="Times New Roman" pitchFamily="18" charset="0"/>
              </a:rPr>
              <a:t>gas (CO</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144000" indent="-144000" algn="l" rtl="0"/>
            <a:r>
              <a:rPr lang="en-US" sz="2400" dirty="0">
                <a:latin typeface="Times New Roman" pitchFamily="18" charset="0"/>
                <a:cs typeface="Times New Roman" pitchFamily="18" charset="0"/>
              </a:rPr>
              <a:t>Alteration in redox potential or change in </a:t>
            </a:r>
            <a:r>
              <a:rPr lang="en-US" sz="2400" dirty="0" err="1">
                <a:latin typeface="Times New Roman" pitchFamily="18" charset="0"/>
                <a:cs typeface="Times New Roman" pitchFamily="18" charset="0"/>
              </a:rPr>
              <a:t>pH.</a:t>
            </a:r>
            <a:endParaRPr lang="en-US" sz="2400" dirty="0">
              <a:latin typeface="Times New Roman" pitchFamily="18" charset="0"/>
              <a:cs typeface="Times New Roman" pitchFamily="18" charset="0"/>
            </a:endParaRPr>
          </a:p>
          <a:p>
            <a:pPr marL="144000" indent="-144000" algn="l" rtl="0"/>
            <a:r>
              <a:rPr lang="en-US" sz="2400" dirty="0" smtClean="0">
                <a:latin typeface="Times New Roman" pitchFamily="18" charset="0"/>
                <a:cs typeface="Times New Roman" pitchFamily="18" charset="0"/>
              </a:rPr>
              <a:t>Follicular </a:t>
            </a:r>
            <a:r>
              <a:rPr lang="en-US" sz="2400" dirty="0" smtClean="0">
                <a:latin typeface="Times New Roman" pitchFamily="18" charset="0"/>
                <a:cs typeface="Times New Roman" pitchFamily="18" charset="0"/>
              </a:rPr>
              <a:t>deposit on the top of the blood layer.</a:t>
            </a:r>
          </a:p>
          <a:p>
            <a:pPr marL="144000" indent="-144000" algn="l" rtl="0"/>
            <a:r>
              <a:rPr lang="en-US" sz="2400" dirty="0" smtClean="0">
                <a:latin typeface="Times New Roman" pitchFamily="18" charset="0"/>
                <a:cs typeface="Times New Roman" pitchFamily="18" charset="0"/>
              </a:rPr>
              <a:t>Uniform or subsurface turbidity.</a:t>
            </a:r>
          </a:p>
          <a:p>
            <a:pPr marL="144000" indent="-144000" algn="l" rtl="0" eaLnBrk="1" hangingPunct="1"/>
            <a:r>
              <a:rPr lang="en-US" sz="2400" dirty="0" smtClean="0">
                <a:latin typeface="Times New Roman" pitchFamily="18" charset="0"/>
                <a:cs typeface="Times New Roman" pitchFamily="18" charset="0"/>
              </a:rPr>
              <a:t>White grains on the surface or deep in the blood layer.</a:t>
            </a:r>
          </a:p>
          <a:p>
            <a:pPr marL="144000" indent="-144000" algn="l" rtl="0" eaLnBrk="1" hangingPunct="1"/>
            <a:r>
              <a:rPr lang="en-US" sz="2400" dirty="0" smtClean="0">
                <a:latin typeface="Times New Roman" pitchFamily="18" charset="0"/>
                <a:cs typeface="Times New Roman" pitchFamily="18" charset="0"/>
              </a:rPr>
              <a:t>When </a:t>
            </a:r>
            <a:r>
              <a:rPr lang="en-US" sz="2400" dirty="0" smtClean="0">
                <a:latin typeface="Times New Roman" pitchFamily="18" charset="0"/>
                <a:cs typeface="Times New Roman" pitchFamily="18" charset="0"/>
              </a:rPr>
              <a:t>ever visible growth appears the bottle opened aseptically, a small amount of broth removed with sterile loop and Grams stained smear examined for the presence of microorganisms. </a:t>
            </a:r>
          </a:p>
        </p:txBody>
      </p:sp>
      <p:pic>
        <p:nvPicPr>
          <p:cNvPr id="16387" name="Picture 4" descr="PDF) Best Practices of Blood Cultures in Low- and Middle-Income Countries"/>
          <p:cNvPicPr>
            <a:picLocks noChangeAspect="1" noChangeArrowheads="1"/>
          </p:cNvPicPr>
          <p:nvPr/>
        </p:nvPicPr>
        <p:blipFill rotWithShape="1">
          <a:blip r:embed="rId2"/>
          <a:srcRect t="2984" b="3403"/>
          <a:stretch/>
        </p:blipFill>
        <p:spPr bwMode="auto">
          <a:xfrm>
            <a:off x="6172200" y="76200"/>
            <a:ext cx="2895600" cy="3581400"/>
          </a:xfrm>
          <a:prstGeom prst="rect">
            <a:avLst/>
          </a:prstGeom>
          <a:noFill/>
          <a:ln w="9525">
            <a:noFill/>
            <a:miter lim="800000"/>
            <a:headEnd/>
            <a:tailEnd/>
          </a:ln>
        </p:spPr>
      </p:pic>
    </p:spTree>
    <p:extLst>
      <p:ext uri="{BB962C8B-B14F-4D97-AF65-F5344CB8AC3E}">
        <p14:creationId xmlns:p14="http://schemas.microsoft.com/office/powerpoint/2010/main" val="3974423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42887" y="71438"/>
            <a:ext cx="8672513" cy="6335712"/>
          </a:xfrm>
        </p:spPr>
        <p:txBody>
          <a:bodyPr>
            <a:noAutofit/>
          </a:bodyPr>
          <a:lstStyle/>
          <a:p>
            <a:pPr marL="274320" indent="-274320" algn="just" rtl="0" eaLnBrk="1" fontAlgn="auto" hangingPunct="1">
              <a:lnSpc>
                <a:spcPct val="90000"/>
              </a:lnSpc>
              <a:spcAft>
                <a:spcPts val="0"/>
              </a:spcAft>
              <a:buFont typeface="Arial" pitchFamily="34" charset="0"/>
              <a:buNone/>
              <a:defRPr/>
            </a:pPr>
            <a:r>
              <a:rPr lang="en-US" sz="2400" b="1" dirty="0" smtClean="0">
                <a:solidFill>
                  <a:srgbClr val="FF0000"/>
                </a:solidFill>
                <a:latin typeface="Times New Roman" pitchFamily="18" charset="0"/>
                <a:cs typeface="Times New Roman" pitchFamily="18" charset="0"/>
              </a:rPr>
              <a:t>       Contaminants </a:t>
            </a:r>
          </a:p>
          <a:p>
            <a:pPr marL="274320" indent="-274320" algn="just" rtl="0" eaLnBrk="1" fontAlgn="auto" hangingPunct="1">
              <a:lnSpc>
                <a:spcPct val="90000"/>
              </a:lnSpc>
              <a:spcAft>
                <a:spcPts val="0"/>
              </a:spcAft>
              <a:buFont typeface="Wingdings 2"/>
              <a:buChar char=""/>
              <a:defRPr/>
            </a:pPr>
            <a:r>
              <a:rPr lang="en-US" sz="2400" dirty="0" smtClean="0">
                <a:latin typeface="Times New Roman" pitchFamily="18" charset="0"/>
                <a:cs typeface="Times New Roman" pitchFamily="18" charset="0"/>
              </a:rPr>
              <a:t>Even in ideal conditions 3-5% of blood culture grow contaminants originated from the skin  (</a:t>
            </a:r>
            <a:r>
              <a:rPr lang="en-US" sz="2400" i="1" dirty="0" smtClean="0">
                <a:latin typeface="Times New Roman" pitchFamily="18" charset="0"/>
                <a:cs typeface="Times New Roman" pitchFamily="18" charset="0"/>
              </a:rPr>
              <a:t>streptococcus </a:t>
            </a:r>
            <a:r>
              <a:rPr lang="en-US" sz="2400" i="1" dirty="0" err="1" smtClean="0">
                <a:latin typeface="Times New Roman" pitchFamily="18" charset="0"/>
                <a:cs typeface="Times New Roman" pitchFamily="18" charset="0"/>
              </a:rPr>
              <a:t>epidemidis</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 acnes</a:t>
            </a:r>
            <a:r>
              <a:rPr lang="en-US" sz="2400" dirty="0" smtClean="0">
                <a:latin typeface="Times New Roman" pitchFamily="18" charset="0"/>
                <a:cs typeface="Times New Roman" pitchFamily="18" charset="0"/>
              </a:rPr>
              <a:t>, Clostridium spp., </a:t>
            </a:r>
            <a:r>
              <a:rPr lang="en-US" sz="2400" dirty="0" err="1" smtClean="0">
                <a:latin typeface="Times New Roman" pitchFamily="18" charset="0"/>
                <a:cs typeface="Times New Roman" pitchFamily="18" charset="0"/>
              </a:rPr>
              <a:t>diphtheriods</a:t>
            </a:r>
            <a:r>
              <a:rPr lang="en-US" sz="2400" dirty="0" smtClean="0">
                <a:latin typeface="Times New Roman" pitchFamily="18" charset="0"/>
                <a:cs typeface="Times New Roman" pitchFamily="18" charset="0"/>
              </a:rPr>
              <a:t>) or from the environment (</a:t>
            </a:r>
            <a:r>
              <a:rPr lang="en-US" sz="2400" dirty="0" err="1" smtClean="0">
                <a:latin typeface="Times New Roman" pitchFamily="18" charset="0"/>
                <a:cs typeface="Times New Roman" pitchFamily="18" charset="0"/>
              </a:rPr>
              <a:t>Acintobacter</a:t>
            </a:r>
            <a:r>
              <a:rPr lang="en-US" sz="2400" dirty="0" smtClean="0">
                <a:latin typeface="Times New Roman" pitchFamily="18" charset="0"/>
                <a:cs typeface="Times New Roman" pitchFamily="18" charset="0"/>
              </a:rPr>
              <a:t>, Bacillus spp.) such organisms may sometimes behave as pathogens and even cause </a:t>
            </a:r>
            <a:r>
              <a:rPr lang="en-US" sz="2400" dirty="0" err="1" smtClean="0">
                <a:latin typeface="Times New Roman" pitchFamily="18" charset="0"/>
                <a:cs typeface="Times New Roman" pitchFamily="18" charset="0"/>
              </a:rPr>
              <a:t>endocarditis</a:t>
            </a:r>
            <a:r>
              <a:rPr lang="en-US" sz="2400" dirty="0" smtClean="0">
                <a:latin typeface="Times New Roman" pitchFamily="18" charset="0"/>
                <a:cs typeface="Times New Roman" pitchFamily="18" charset="0"/>
              </a:rPr>
              <a:t>. Also </a:t>
            </a:r>
            <a:r>
              <a:rPr lang="en-US" sz="2400" dirty="0" err="1" smtClean="0">
                <a:solidFill>
                  <a:srgbClr val="000000"/>
                </a:solidFill>
                <a:latin typeface="Times New Roman" pitchFamily="18" charset="0"/>
                <a:ea typeface="Times New Roman"/>
                <a:cs typeface="Times New Roman" pitchFamily="18" charset="0"/>
              </a:rPr>
              <a:t>Coagulase</a:t>
            </a:r>
            <a:r>
              <a:rPr lang="en-US" sz="2400" dirty="0" smtClean="0">
                <a:solidFill>
                  <a:srgbClr val="000000"/>
                </a:solidFill>
                <a:latin typeface="Times New Roman" pitchFamily="18" charset="0"/>
                <a:ea typeface="Times New Roman"/>
                <a:cs typeface="Times New Roman" pitchFamily="18" charset="0"/>
              </a:rPr>
              <a:t> negative staphylococci (</a:t>
            </a:r>
            <a:r>
              <a:rPr lang="en-US" sz="2400" dirty="0" err="1" smtClean="0">
                <a:solidFill>
                  <a:srgbClr val="000000"/>
                </a:solidFill>
                <a:latin typeface="Times New Roman" pitchFamily="18" charset="0"/>
                <a:ea typeface="Times New Roman"/>
                <a:cs typeface="Times New Roman" pitchFamily="18" charset="0"/>
              </a:rPr>
              <a:t>CoNS</a:t>
            </a:r>
            <a:r>
              <a:rPr lang="en-US" sz="2400" dirty="0" smtClean="0">
                <a:solidFill>
                  <a:srgbClr val="000000"/>
                </a:solidFill>
                <a:latin typeface="Times New Roman" pitchFamily="18" charset="0"/>
                <a:ea typeface="Times New Roman"/>
                <a:cs typeface="Times New Roman" pitchFamily="18" charset="0"/>
              </a:rPr>
              <a:t>) and </a:t>
            </a:r>
            <a:r>
              <a:rPr lang="en-US" sz="2400" i="1" dirty="0" err="1" smtClean="0">
                <a:solidFill>
                  <a:srgbClr val="000000"/>
                </a:solidFill>
                <a:latin typeface="Times New Roman" pitchFamily="18" charset="0"/>
                <a:ea typeface="Times New Roman"/>
                <a:cs typeface="Times New Roman" pitchFamily="18" charset="0"/>
              </a:rPr>
              <a:t>Corynebacterium</a:t>
            </a:r>
            <a:r>
              <a:rPr lang="en-US" sz="2400" dirty="0" smtClean="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spp</a:t>
            </a:r>
            <a:endParaRPr lang="en-US" sz="2400" dirty="0" smtClean="0">
              <a:latin typeface="Times New Roman" pitchFamily="18" charset="0"/>
              <a:ea typeface="Times New Roman"/>
              <a:cs typeface="Times New Roman" pitchFamily="18" charset="0"/>
            </a:endParaRPr>
          </a:p>
          <a:p>
            <a:pPr marL="274320" indent="-274320" algn="just" rtl="0" eaLnBrk="1" fontAlgn="auto" hangingPunct="1">
              <a:lnSpc>
                <a:spcPct val="90000"/>
              </a:lnSpc>
              <a:spcAft>
                <a:spcPts val="0"/>
              </a:spcAft>
              <a:buFont typeface="Wingdings 2"/>
              <a:buChar char=""/>
              <a:defRPr/>
            </a:pPr>
            <a:r>
              <a:rPr lang="en-US" sz="2400" dirty="0" smtClean="0">
                <a:latin typeface="Times New Roman" pitchFamily="18" charset="0"/>
                <a:cs typeface="Times New Roman" pitchFamily="18" charset="0"/>
              </a:rPr>
              <a:t>A </a:t>
            </a:r>
            <a:r>
              <a:rPr lang="en-US" sz="2400" u="sng" dirty="0" smtClean="0">
                <a:solidFill>
                  <a:srgbClr val="FF0000"/>
                </a:solidFill>
                <a:latin typeface="Times New Roman" pitchFamily="18" charset="0"/>
                <a:cs typeface="Times New Roman" pitchFamily="18" charset="0"/>
              </a:rPr>
              <a:t>true infection</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should be suspected in the following situations:</a:t>
            </a:r>
          </a:p>
          <a:p>
            <a:pPr marL="274320" indent="-274320" algn="just" rtl="0" eaLnBrk="1" fontAlgn="auto" hangingPunct="1">
              <a:lnSpc>
                <a:spcPct val="90000"/>
              </a:lnSpc>
              <a:spcAft>
                <a:spcPts val="0"/>
              </a:spcAft>
              <a:buFont typeface="Wingdings" pitchFamily="2" charset="2"/>
              <a:buChar char="Ø"/>
              <a:defRPr/>
            </a:pPr>
            <a:r>
              <a:rPr lang="en-US" sz="2400" dirty="0" smtClean="0">
                <a:latin typeface="Times New Roman" pitchFamily="18" charset="0"/>
                <a:cs typeface="Times New Roman" pitchFamily="18" charset="0"/>
              </a:rPr>
              <a:t>    If the same organisms grows in tow bottles of the same blood specimen.</a:t>
            </a:r>
          </a:p>
          <a:p>
            <a:pPr marL="274320" indent="-274320" algn="just" rtl="0" eaLnBrk="1" fontAlgn="auto" hangingPunct="1">
              <a:lnSpc>
                <a:spcPct val="90000"/>
              </a:lnSpc>
              <a:spcAft>
                <a:spcPts val="0"/>
              </a:spcAft>
              <a:buFont typeface="Wingdings" pitchFamily="2" charset="2"/>
              <a:buChar char="Ø"/>
              <a:defRPr/>
            </a:pPr>
            <a:r>
              <a:rPr lang="en-US" sz="2400" dirty="0" smtClean="0">
                <a:latin typeface="Times New Roman" pitchFamily="18" charset="0"/>
                <a:cs typeface="Times New Roman" pitchFamily="18" charset="0"/>
              </a:rPr>
              <a:t>    If the same organisms grows in culture from more than one specimen.</a:t>
            </a:r>
          </a:p>
          <a:p>
            <a:pPr marL="274320" indent="-274320" algn="just" rtl="0" eaLnBrk="1" fontAlgn="auto" hangingPunct="1">
              <a:lnSpc>
                <a:spcPct val="90000"/>
              </a:lnSpc>
              <a:spcAft>
                <a:spcPts val="0"/>
              </a:spcAft>
              <a:buFont typeface="Wingdings" pitchFamily="2" charset="2"/>
              <a:buChar char="Ø"/>
              <a:defRPr/>
            </a:pPr>
            <a:r>
              <a:rPr lang="en-US" sz="2400" dirty="0" smtClean="0">
                <a:latin typeface="Times New Roman" pitchFamily="18" charset="0"/>
                <a:cs typeface="Times New Roman" pitchFamily="18" charset="0"/>
              </a:rPr>
              <a:t>    If growth is rapid with 48hrs.</a:t>
            </a:r>
          </a:p>
          <a:p>
            <a:pPr marL="274320" indent="-274320" algn="just" rtl="0" eaLnBrk="1" fontAlgn="auto" hangingPunct="1">
              <a:lnSpc>
                <a:spcPct val="90000"/>
              </a:lnSpc>
              <a:spcAft>
                <a:spcPts val="0"/>
              </a:spcAft>
              <a:buFont typeface="Wingdings 2"/>
              <a:buChar char=""/>
              <a:defRPr/>
            </a:pPr>
            <a:r>
              <a:rPr lang="en-US" sz="2400" dirty="0" err="1" smtClean="0">
                <a:solidFill>
                  <a:srgbClr val="FF0000"/>
                </a:solidFill>
                <a:latin typeface="Times New Roman" pitchFamily="18" charset="0"/>
                <a:cs typeface="Times New Roman" pitchFamily="18" charset="0"/>
              </a:rPr>
              <a:t>Pseudobacterimia</a:t>
            </a:r>
            <a:r>
              <a:rPr lang="en-US" sz="2400" dirty="0" smtClean="0">
                <a:solidFill>
                  <a:srgbClr val="FF0000"/>
                </a:solidFill>
                <a:latin typeface="Times New Roman" pitchFamily="18" charset="0"/>
                <a:cs typeface="Times New Roman" pitchFamily="18" charset="0"/>
              </a:rPr>
              <a:t> (False- Positive blood culture) </a:t>
            </a:r>
            <a:r>
              <a:rPr lang="en-US" sz="2400" dirty="0" smtClean="0">
                <a:solidFill>
                  <a:srgbClr val="000000"/>
                </a:solidFill>
                <a:latin typeface="Times New Roman" pitchFamily="18" charset="0"/>
                <a:cs typeface="Times New Roman" pitchFamily="18" charset="0"/>
              </a:rPr>
              <a:t>may be result from contaminated antiseptic solution, syringes or needles. Some bacteria persist in the deeper skin layers and may gain to the blood (</a:t>
            </a:r>
            <a:r>
              <a:rPr lang="en-US" sz="2400" i="1" dirty="0" smtClean="0">
                <a:solidFill>
                  <a:srgbClr val="000000"/>
                </a:solidFill>
                <a:latin typeface="Times New Roman" pitchFamily="18" charset="0"/>
                <a:cs typeface="Times New Roman" pitchFamily="18" charset="0"/>
              </a:rPr>
              <a:t>Staph. </a:t>
            </a:r>
            <a:r>
              <a:rPr lang="en-US" sz="2400" i="1" dirty="0" err="1" smtClean="0">
                <a:solidFill>
                  <a:srgbClr val="000000"/>
                </a:solidFill>
                <a:latin typeface="Times New Roman" pitchFamily="18" charset="0"/>
                <a:cs typeface="Times New Roman" pitchFamily="18" charset="0"/>
              </a:rPr>
              <a:t>Epidermidis</a:t>
            </a:r>
            <a:r>
              <a:rPr lang="en-US" sz="2400" i="1" dirty="0" smtClean="0">
                <a:solidFill>
                  <a:srgbClr val="000000"/>
                </a:solidFill>
                <a:latin typeface="Times New Roman" pitchFamily="18" charset="0"/>
                <a:cs typeface="Times New Roman" pitchFamily="18" charset="0"/>
              </a:rPr>
              <a:t>, P. acnes</a:t>
            </a:r>
            <a:r>
              <a:rPr lang="en-US" sz="2400" dirty="0" smtClean="0">
                <a:solidFill>
                  <a:srgbClr val="000000"/>
                </a:solidFill>
                <a:latin typeface="Times New Roman" pitchFamily="18" charset="0"/>
                <a:cs typeface="Times New Roman" pitchFamily="18" charset="0"/>
              </a:rPr>
              <a:t> and even spores of Clostridium.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142860"/>
            <a:ext cx="5562600" cy="619140"/>
          </a:xfrm>
        </p:spPr>
        <p:txBody>
          <a:bodyPr>
            <a:normAutofit/>
          </a:bodyPr>
          <a:lstStyle/>
          <a:p>
            <a:pPr rtl="0" eaLnBrk="1" fontAlgn="auto" hangingPunct="1">
              <a:spcAft>
                <a:spcPts val="0"/>
              </a:spcAft>
              <a:defRPr/>
            </a:pPr>
            <a:r>
              <a:rPr lang="en-US" sz="2800" dirty="0" smtClean="0">
                <a:solidFill>
                  <a:srgbClr val="FF0000"/>
                </a:solidFill>
                <a:effectLst/>
                <a:latin typeface="Times New Roman" pitchFamily="18" charset="0"/>
                <a:cs typeface="Times New Roman" pitchFamily="18" charset="0"/>
              </a:rPr>
              <a:t>Most common causes of </a:t>
            </a:r>
            <a:r>
              <a:rPr lang="en-US" sz="2800" dirty="0" err="1" smtClean="0">
                <a:solidFill>
                  <a:srgbClr val="FF0000"/>
                </a:solidFill>
                <a:effectLst/>
                <a:latin typeface="Times New Roman" pitchFamily="18" charset="0"/>
                <a:cs typeface="Times New Roman" pitchFamily="18" charset="0"/>
              </a:rPr>
              <a:t>bacterimia</a:t>
            </a:r>
            <a:endParaRPr lang="en-US" sz="2800" dirty="0" smtClean="0">
              <a:solidFill>
                <a:srgbClr val="FF0000"/>
              </a:solidFill>
              <a:effectLst/>
              <a:latin typeface="Times New Roman" pitchFamily="18" charset="0"/>
              <a:cs typeface="Times New Roman" pitchFamily="18" charset="0"/>
            </a:endParaRPr>
          </a:p>
        </p:txBody>
      </p:sp>
      <p:sp>
        <p:nvSpPr>
          <p:cNvPr id="75779" name="Rectangle 3"/>
          <p:cNvSpPr>
            <a:spLocks noGrp="1" noChangeArrowheads="1"/>
          </p:cNvSpPr>
          <p:nvPr>
            <p:ph idx="1"/>
          </p:nvPr>
        </p:nvSpPr>
        <p:spPr>
          <a:xfrm>
            <a:off x="304800" y="685800"/>
            <a:ext cx="8610600" cy="6096000"/>
          </a:xfrm>
          <a:solidFill>
            <a:schemeClr val="bg1"/>
          </a:solidFill>
        </p:spPr>
        <p:txBody>
          <a:bodyPr>
            <a:noAutofit/>
          </a:bodyPr>
          <a:lstStyle/>
          <a:p>
            <a:pPr marL="274320" indent="-274320" algn="justLow" rtl="0" eaLnBrk="1" fontAlgn="auto" hangingPunct="1">
              <a:spcAft>
                <a:spcPts val="0"/>
              </a:spcAft>
              <a:buFont typeface="Wingdings 2"/>
              <a:buChar char=""/>
              <a:defRPr/>
            </a:pPr>
            <a:r>
              <a:rPr lang="en-US" sz="2400" b="1" dirty="0" smtClean="0">
                <a:solidFill>
                  <a:srgbClr val="FF0000"/>
                </a:solidFill>
                <a:latin typeface="Times New Roman" pitchFamily="18" charset="0"/>
                <a:cs typeface="Times New Roman" pitchFamily="18" charset="0"/>
              </a:rPr>
              <a:t>G –</a:t>
            </a:r>
            <a:r>
              <a:rPr lang="en-US" sz="2400" b="1" dirty="0" err="1" smtClean="0">
                <a:solidFill>
                  <a:srgbClr val="FF0000"/>
                </a:solidFill>
                <a:latin typeface="Times New Roman" pitchFamily="18" charset="0"/>
                <a:cs typeface="Times New Roman" pitchFamily="18" charset="0"/>
              </a:rPr>
              <a:t>ve</a:t>
            </a:r>
            <a:r>
              <a:rPr lang="en-US" sz="2400" b="1" dirty="0" smtClean="0">
                <a:solidFill>
                  <a:srgbClr val="FF0000"/>
                </a:solidFill>
                <a:latin typeface="Times New Roman" pitchFamily="18" charset="0"/>
                <a:cs typeface="Times New Roman" pitchFamily="18" charset="0"/>
              </a:rPr>
              <a:t> organisms</a:t>
            </a:r>
          </a:p>
          <a:p>
            <a:pPr marL="0" indent="0" algn="justLow" rtl="0" eaLnBrk="1" fontAlgn="auto" hangingPunct="1">
              <a:spcAft>
                <a:spcPts val="0"/>
              </a:spcAft>
              <a:buFont typeface="Wingdings" pitchFamily="2" charset="2"/>
              <a:buNone/>
              <a:defRPr/>
            </a:pP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E.coli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Klebsilla</a:t>
            </a:r>
            <a:r>
              <a:rPr lang="en-US" sz="2400" dirty="0" smtClean="0">
                <a:latin typeface="Times New Roman" pitchFamily="18" charset="0"/>
                <a:cs typeface="Times New Roman" pitchFamily="18" charset="0"/>
              </a:rPr>
              <a:t> spp., </a:t>
            </a:r>
            <a:r>
              <a:rPr lang="en-US" sz="2400" dirty="0" err="1" smtClean="0">
                <a:latin typeface="Times New Roman" pitchFamily="18" charset="0"/>
                <a:cs typeface="Times New Roman" pitchFamily="18" charset="0"/>
              </a:rPr>
              <a:t>Enterobacter</a:t>
            </a:r>
            <a:r>
              <a:rPr lang="en-US" sz="2400" dirty="0" smtClean="0">
                <a:latin typeface="Times New Roman" pitchFamily="18" charset="0"/>
                <a:cs typeface="Times New Roman" pitchFamily="18" charset="0"/>
              </a:rPr>
              <a:t> spp., </a:t>
            </a:r>
            <a:r>
              <a:rPr lang="en-US" sz="2400" dirty="0" err="1" smtClean="0">
                <a:latin typeface="Times New Roman" pitchFamily="18" charset="0"/>
                <a:cs typeface="Times New Roman" pitchFamily="18" charset="0"/>
              </a:rPr>
              <a:t>Protues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spp.,</a:t>
            </a:r>
            <a:r>
              <a:rPr lang="en-US" sz="2400" i="1" dirty="0" err="1" smtClean="0">
                <a:latin typeface="Times New Roman" pitchFamily="18" charset="0"/>
                <a:cs typeface="Times New Roman" pitchFamily="18" charset="0"/>
              </a:rPr>
              <a:t>Salmonella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typhi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other </a:t>
            </a:r>
            <a:r>
              <a:rPr lang="en-US" sz="2400" dirty="0" err="1" smtClean="0">
                <a:latin typeface="Times New Roman" pitchFamily="18" charset="0"/>
                <a:cs typeface="Times New Roman" pitchFamily="18" charset="0"/>
              </a:rPr>
              <a:t>Salmonelli</a:t>
            </a:r>
            <a:r>
              <a:rPr lang="en-US" sz="2400" dirty="0" smtClean="0">
                <a:latin typeface="Times New Roman" pitchFamily="18" charset="0"/>
                <a:cs typeface="Times New Roman" pitchFamily="18" charset="0"/>
              </a:rPr>
              <a:t> spp., </a:t>
            </a:r>
            <a:r>
              <a:rPr lang="en-US" sz="2400" i="1" dirty="0" err="1" smtClean="0">
                <a:latin typeface="Times New Roman" pitchFamily="18" charset="0"/>
                <a:cs typeface="Times New Roman" pitchFamily="18" charset="0"/>
              </a:rPr>
              <a:t>P.aerogenosa</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Neisseria</a:t>
            </a:r>
            <a:r>
              <a:rPr lang="en-US" sz="2400" i="1" dirty="0" smtClean="0">
                <a:latin typeface="Times New Roman" pitchFamily="18" charset="0"/>
                <a:cs typeface="Times New Roman" pitchFamily="18" charset="0"/>
              </a:rPr>
              <a:t> meningitides</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Haemophius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influenzae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Brucella</a:t>
            </a:r>
            <a:r>
              <a:rPr lang="en-US" sz="2400" dirty="0" smtClean="0">
                <a:latin typeface="Times New Roman" pitchFamily="18" charset="0"/>
                <a:cs typeface="Times New Roman" pitchFamily="18" charset="0"/>
              </a:rPr>
              <a:t> spp.,  </a:t>
            </a:r>
            <a:r>
              <a:rPr lang="en-US" sz="2400" i="1" dirty="0" err="1" smtClean="0">
                <a:latin typeface="Times New Roman" pitchFamily="18" charset="0"/>
                <a:cs typeface="Times New Roman" pitchFamily="18" charset="0"/>
              </a:rPr>
              <a:t>Bacteroides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fragilis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(anaerobes) , </a:t>
            </a:r>
            <a:r>
              <a:rPr lang="en-US" sz="2400" i="1" dirty="0" err="1" smtClean="0">
                <a:latin typeface="Times New Roman" pitchFamily="18" charset="0"/>
                <a:cs typeface="Times New Roman" pitchFamily="18" charset="0"/>
              </a:rPr>
              <a:t>Pseudomonoas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pseudomallei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certain areas). </a:t>
            </a:r>
          </a:p>
          <a:p>
            <a:pPr marL="274320" indent="-274320" algn="justLow" rtl="0">
              <a:buFont typeface="Wingdings 2"/>
              <a:buChar char=""/>
              <a:defRPr/>
            </a:pPr>
            <a:r>
              <a:rPr lang="en-US" sz="2400" dirty="0" smtClean="0">
                <a:solidFill>
                  <a:srgbClr val="FF0000"/>
                </a:solidFill>
                <a:latin typeface="Times New Roman" pitchFamily="18" charset="0"/>
                <a:cs typeface="Times New Roman" pitchFamily="18" charset="0"/>
              </a:rPr>
              <a:t>G + </a:t>
            </a:r>
            <a:r>
              <a:rPr lang="en-US" sz="2400" dirty="0" err="1" smtClean="0">
                <a:solidFill>
                  <a:srgbClr val="FF0000"/>
                </a:solidFill>
                <a:latin typeface="Times New Roman" pitchFamily="18" charset="0"/>
                <a:cs typeface="Times New Roman" pitchFamily="18" charset="0"/>
              </a:rPr>
              <a:t>ve</a:t>
            </a:r>
            <a:r>
              <a:rPr lang="en-US" sz="2400" dirty="0" smtClean="0">
                <a:solidFill>
                  <a:srgbClr val="FF0000"/>
                </a:solidFill>
                <a:latin typeface="Times New Roman" pitchFamily="18" charset="0"/>
                <a:cs typeface="Times New Roman" pitchFamily="18" charset="0"/>
              </a:rPr>
              <a:t> organisms</a:t>
            </a:r>
          </a:p>
          <a:p>
            <a:pPr marL="274320" indent="-274320" algn="justLow" rtl="0">
              <a:buNone/>
              <a:defRPr/>
            </a:pP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Staphylococcus </a:t>
            </a:r>
            <a:r>
              <a:rPr lang="en-US" sz="2400" i="1" dirty="0" err="1" smtClean="0">
                <a:latin typeface="Times New Roman" pitchFamily="18" charset="0"/>
                <a:cs typeface="Times New Roman" pitchFamily="18" charset="0"/>
              </a:rPr>
              <a:t>aureus</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S.epidermidis</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Sterptococcus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viridans</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Enterococcus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faecalis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S.pneumniae</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S.pyogenes</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S.agalactiae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Listeria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monocytogenes</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Closteridium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perfringens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Peptococcus</a:t>
            </a:r>
            <a:r>
              <a:rPr lang="en-US" sz="2400" dirty="0" smtClean="0">
                <a:latin typeface="Times New Roman" pitchFamily="18" charset="0"/>
                <a:cs typeface="Times New Roman" pitchFamily="18" charset="0"/>
              </a:rPr>
              <a:t> spp.,(anaerobes) ,</a:t>
            </a:r>
            <a:r>
              <a:rPr lang="en-US" sz="2400" dirty="0" err="1" smtClean="0">
                <a:latin typeface="Times New Roman" pitchFamily="18" charset="0"/>
                <a:cs typeface="Times New Roman" pitchFamily="18" charset="0"/>
              </a:rPr>
              <a:t>peptostreptococcus</a:t>
            </a:r>
            <a:r>
              <a:rPr lang="en-US" sz="2400" dirty="0" smtClean="0">
                <a:latin typeface="Times New Roman" pitchFamily="18" charset="0"/>
                <a:cs typeface="Times New Roman" pitchFamily="18" charset="0"/>
              </a:rPr>
              <a:t> spp.</a:t>
            </a:r>
          </a:p>
          <a:p>
            <a:pPr marL="274320" indent="-274320" algn="justLow" rtl="0">
              <a:buFont typeface="Wingdings 2"/>
              <a:buChar char=""/>
              <a:defRPr/>
            </a:pPr>
            <a:r>
              <a:rPr lang="en-US" sz="2400" b="1" dirty="0" smtClean="0">
                <a:solidFill>
                  <a:srgbClr val="FF0000"/>
                </a:solidFill>
                <a:latin typeface="Times New Roman" pitchFamily="18" charset="0"/>
                <a:cs typeface="Times New Roman" pitchFamily="18" charset="0"/>
              </a:rPr>
              <a:t>Fungi Organisms :</a:t>
            </a:r>
          </a:p>
          <a:p>
            <a:pPr marL="0" indent="0" algn="justLow" rtl="0">
              <a:buNone/>
              <a:defRPr/>
            </a:pP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Candida </a:t>
            </a:r>
            <a:r>
              <a:rPr lang="en-US" sz="2400" i="1" dirty="0" err="1" smtClean="0">
                <a:latin typeface="Times New Roman" pitchFamily="18" charset="0"/>
                <a:cs typeface="Times New Roman" pitchFamily="18" charset="0"/>
              </a:rPr>
              <a:t>albicans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other yeast –like fungi e.g.: </a:t>
            </a:r>
          </a:p>
          <a:p>
            <a:pPr marL="0" indent="0" algn="justLow" rtl="0">
              <a:buNone/>
              <a:defRPr/>
            </a:pPr>
            <a:r>
              <a:rPr lang="en-US" sz="2400" i="1" dirty="0" smtClean="0">
                <a:latin typeface="Times New Roman" pitchFamily="18" charset="0"/>
                <a:cs typeface="Times New Roman" pitchFamily="18" charset="0"/>
              </a:rPr>
              <a:t>Cryptococcus </a:t>
            </a:r>
            <a:r>
              <a:rPr lang="en-US" sz="2400" i="1" dirty="0" err="1" smtClean="0">
                <a:latin typeface="Times New Roman" pitchFamily="18" charset="0"/>
                <a:cs typeface="Times New Roman" pitchFamily="18" charset="0"/>
              </a:rPr>
              <a:t>neoformans</a:t>
            </a:r>
            <a:r>
              <a:rPr lang="en-US" sz="2400" i="1" dirty="0" smtClean="0">
                <a:latin typeface="Times New Roman" pitchFamily="18" charset="0"/>
                <a:cs typeface="Times New Roman" pitchFamily="18" charset="0"/>
              </a:rPr>
              <a:t>.</a:t>
            </a:r>
          </a:p>
          <a:p>
            <a:pPr marL="274320" indent="-274320" algn="justLow" rtl="0">
              <a:buFont typeface="Wingdings 2"/>
              <a:buChar char=""/>
              <a:defRPr/>
            </a:pPr>
            <a:r>
              <a:rPr lang="en-US" sz="2400" b="1" dirty="0" smtClean="0">
                <a:solidFill>
                  <a:srgbClr val="FF0000"/>
                </a:solidFill>
                <a:latin typeface="Times New Roman" pitchFamily="18" charset="0"/>
                <a:cs typeface="Times New Roman" pitchFamily="18" charset="0"/>
              </a:rPr>
              <a:t>NOTE</a:t>
            </a:r>
            <a:r>
              <a:rPr lang="en-US" sz="2400" b="1" dirty="0" smtClean="0">
                <a:solidFill>
                  <a:srgbClr val="FF0000"/>
                </a:solidFill>
                <a:latin typeface="Times New Roman" pitchFamily="18" charset="0"/>
                <a:cs typeface="Times New Roman" pitchFamily="18" charset="0"/>
              </a:rPr>
              <a:t>:</a:t>
            </a:r>
            <a:r>
              <a:rPr lang="en-US" sz="2400" b="1" dirty="0" smtClean="0">
                <a:solidFill>
                  <a:srgbClr val="FFFF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Blood does not have a normal microbial flora.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14563" y="2714625"/>
            <a:ext cx="4357687" cy="1143000"/>
          </a:xfrm>
        </p:spPr>
        <p:txBody>
          <a:bodyPr/>
          <a:lstStyle/>
          <a:p>
            <a:pPr algn="ctr" eaLnBrk="1" fontAlgn="auto" hangingPunct="1">
              <a:spcAft>
                <a:spcPts val="0"/>
              </a:spcAft>
              <a:defRPr/>
            </a:pPr>
            <a:r>
              <a:rPr lang="en-US" smtClean="0"/>
              <a:t>Thank You </a:t>
            </a:r>
            <a:endParaRPr lang="ar-IQ"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019800"/>
          </a:xfrm>
          <a:solidFill>
            <a:schemeClr val="bg1"/>
          </a:solidFill>
        </p:spPr>
        <p:txBody>
          <a:bodyPr>
            <a:noAutofit/>
          </a:bodyPr>
          <a:lstStyle/>
          <a:p>
            <a:pPr marL="72000" indent="-72000" algn="justLow" rtl="0">
              <a:buNone/>
            </a:pPr>
            <a:r>
              <a:rPr lang="en-US" sz="2400" dirty="0" smtClean="0">
                <a:latin typeface="Times New Roman" panose="02020603050405020304" pitchFamily="18" charset="0"/>
                <a:cs typeface="Times New Roman" pitchFamily="18" charset="0"/>
              </a:rPr>
              <a:t>     </a:t>
            </a:r>
            <a:r>
              <a:rPr lang="en-US" sz="2400" b="1" dirty="0">
                <a:solidFill>
                  <a:srgbClr val="FF0000"/>
                </a:solidFill>
                <a:latin typeface="Times New Roman" pitchFamily="18" charset="0"/>
                <a:cs typeface="Times New Roman" pitchFamily="18" charset="0"/>
              </a:rPr>
              <a:t>Blood Culture</a:t>
            </a:r>
            <a:r>
              <a:rPr lang="en-US" sz="2400" b="1" dirty="0" smtClean="0">
                <a:latin typeface="Times New Roman" panose="02020603050405020304" pitchFamily="18" charset="0"/>
                <a:cs typeface="Times New Roman" pitchFamily="18" charset="0"/>
              </a:rPr>
              <a:t>   </a:t>
            </a:r>
          </a:p>
          <a:p>
            <a:pPr marL="72000" indent="-72000" algn="justLow" rtl="0">
              <a:buNone/>
            </a:pPr>
            <a:r>
              <a:rPr lang="en-US" sz="2400" dirty="0">
                <a:latin typeface="Times New Roman" panose="02020603050405020304" pitchFamily="18" charset="0"/>
                <a:cs typeface="Times New Roman" pitchFamily="18" charset="0"/>
              </a:rPr>
              <a:t> </a:t>
            </a:r>
            <a:r>
              <a:rPr lang="en-US" sz="2400" dirty="0" smtClean="0">
                <a:latin typeface="Times New Roman" panose="02020603050405020304" pitchFamily="18" charset="0"/>
                <a:cs typeface="Times New Roman" pitchFamily="18" charset="0"/>
              </a:rPr>
              <a:t>     A blood culture is a laboratory test in which blood, taken from the patient, is inoculated into bottles containing culture media to determine whether infection-causing microorganisms (bacteria or fungi) are present in the patient’s bloodstream. </a:t>
            </a:r>
            <a:r>
              <a:rPr lang="en-US" sz="2400" dirty="0">
                <a:latin typeface="Times New Roman" panose="02020603050405020304" pitchFamily="18" charset="0"/>
                <a:cs typeface="Times New Roman" panose="02020603050405020304" pitchFamily="18" charset="0"/>
              </a:rPr>
              <a:t>Some bacteria prefer oxygen (aerobes), while others thrive in a reduced oxygen environment (anaerobes). </a:t>
            </a:r>
            <a:r>
              <a:rPr lang="en-US" sz="2400" b="1" dirty="0" smtClean="0">
                <a:solidFill>
                  <a:srgbClr val="000000"/>
                </a:solidFill>
                <a:latin typeface="Times New Roman" pitchFamily="18" charset="0"/>
                <a:cs typeface="Times New Roman" pitchFamily="18" charset="0"/>
              </a:rPr>
              <a:t>C</a:t>
            </a:r>
            <a:r>
              <a:rPr lang="en-US" sz="2400" b="1" dirty="0" smtClean="0">
                <a:latin typeface="Times New Roman" pitchFamily="18" charset="0"/>
                <a:cs typeface="Times New Roman" pitchFamily="18" charset="0"/>
              </a:rPr>
              <a:t>ompared to sepsis which is defined as </a:t>
            </a:r>
            <a:r>
              <a:rPr lang="en-US" sz="2400" b="1" dirty="0" err="1" smtClean="0">
                <a:latin typeface="Times New Roman" pitchFamily="18" charset="0"/>
                <a:cs typeface="Times New Roman" pitchFamily="18" charset="0"/>
              </a:rPr>
              <a:t>bacteraemia</a:t>
            </a:r>
            <a:r>
              <a:rPr lang="en-US" sz="2400" b="1" dirty="0" smtClean="0">
                <a:latin typeface="Times New Roman" pitchFamily="18" charset="0"/>
                <a:cs typeface="Times New Roman" pitchFamily="18" charset="0"/>
              </a:rPr>
              <a:t> in the presence of clinical symptoms and signs such as chills, fever, tachycardia, tachypnea and hypotension. </a:t>
            </a:r>
            <a:r>
              <a:rPr lang="en-US" sz="2400" dirty="0" smtClean="0">
                <a:latin typeface="Times New Roman" pitchFamily="18" charset="0"/>
                <a:cs typeface="Times New Roman" pitchFamily="18" charset="0"/>
              </a:rPr>
              <a:t>If </a:t>
            </a:r>
            <a:r>
              <a:rPr lang="en-US" sz="2400" dirty="0">
                <a:latin typeface="Times New Roman" panose="02020603050405020304" pitchFamily="18" charset="0"/>
                <a:cs typeface="Times New Roman" panose="02020603050405020304" pitchFamily="18" charset="0"/>
              </a:rPr>
              <a:t>you experience these symptoms following a recent infection, surgical procedure, artificial heart valve replacement, or immunosuppressive therapy, you are more likely to have a systemic infection and taking blood cultures would be appropriate. Blood cultures are taken more frequently in newborns who may have an infection but may not have the typical signs and symptoms of sepsis. Similarly, blood cultures are collected in young children to detect serious infections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763000" cy="6524863"/>
          </a:xfrm>
          <a:prstGeom prst="rect">
            <a:avLst/>
          </a:prstGeom>
          <a:solidFill>
            <a:schemeClr val="bg1"/>
          </a:solidFill>
        </p:spPr>
        <p:txBody>
          <a:bodyPr wrap="square">
            <a:spAutoFit/>
          </a:bodyPr>
          <a:lstStyle/>
          <a:p>
            <a:pPr marL="72000" indent="-72000" algn="justLow"/>
            <a:r>
              <a:rPr lang="en-US" sz="2400" b="1" u="sng" dirty="0">
                <a:solidFill>
                  <a:srgbClr val="FF0000"/>
                </a:solidFill>
                <a:latin typeface="Times New Roman" pitchFamily="18" charset="0"/>
                <a:cs typeface="Times New Roman" pitchFamily="18" charset="0"/>
              </a:rPr>
              <a:t>Blood cultures are intended to: </a:t>
            </a:r>
          </a:p>
          <a:p>
            <a:pPr marL="72000" indent="-72000" algn="justLow">
              <a:buSzPct val="85000"/>
              <a:buFont typeface="Arial" pitchFamily="34" charset="0"/>
              <a:buChar char="•"/>
            </a:pPr>
            <a:r>
              <a:rPr lang="en-US" sz="2400" dirty="0">
                <a:latin typeface="Times New Roman" pitchFamily="18" charset="0"/>
                <a:cs typeface="Times New Roman" pitchFamily="18" charset="0"/>
              </a:rPr>
              <a:t>Confirm the presence of microorganisms in the bloodstream.</a:t>
            </a:r>
          </a:p>
          <a:p>
            <a:pPr marL="72000" indent="-72000" algn="justLow">
              <a:buSzPct val="85000"/>
              <a:buFont typeface="Arial" pitchFamily="34" charset="0"/>
              <a:buChar char="•"/>
            </a:pPr>
            <a:r>
              <a:rPr lang="en-US" sz="2400" dirty="0">
                <a:latin typeface="Times New Roman" pitchFamily="18" charset="0"/>
                <a:cs typeface="Times New Roman" pitchFamily="18" charset="0"/>
              </a:rPr>
              <a:t>Identify the microbial etiology of the bloodstream infection.</a:t>
            </a:r>
          </a:p>
          <a:p>
            <a:pPr marL="72000" indent="-72000" algn="justLow">
              <a:buSzPct val="85000"/>
              <a:buFont typeface="Arial" pitchFamily="34" charset="0"/>
              <a:buChar char="•"/>
            </a:pPr>
            <a:r>
              <a:rPr lang="en-US" sz="2400" dirty="0">
                <a:latin typeface="Times New Roman" pitchFamily="18" charset="0"/>
                <a:cs typeface="Times New Roman" pitchFamily="18" charset="0"/>
              </a:rPr>
              <a:t>Provide an organism for susceptibility testing and optimization of antimicrobial therapy. </a:t>
            </a:r>
          </a:p>
          <a:p>
            <a:pPr algn="justLow"/>
            <a:r>
              <a:rPr lang="en-US" sz="2400" dirty="0" smtClean="0">
                <a:solidFill>
                  <a:srgbClr val="000000"/>
                </a:solidFill>
                <a:latin typeface="Times New Roman" pitchFamily="18" charset="0"/>
                <a:cs typeface="Times New Roman" pitchFamily="18" charset="0"/>
              </a:rPr>
              <a:t>        Blood culture should be made for cases with suspected septicemia, endocarditis, and bacteremia secondary to localized infections (pneumonia, intra abdominal abscesses, pyelonephritis, epiglottitis, meningitis).  </a:t>
            </a:r>
          </a:p>
          <a:p>
            <a:pPr algn="justLow"/>
            <a:endParaRPr lang="en-US" sz="2400" dirty="0" smtClean="0">
              <a:solidFill>
                <a:srgbClr val="FF0000"/>
              </a:solidFill>
              <a:latin typeface="Times New Roman" pitchFamily="18" charset="0"/>
              <a:cs typeface="Times New Roman" pitchFamily="18" charset="0"/>
            </a:endParaRPr>
          </a:p>
          <a:p>
            <a:pPr algn="justLow"/>
            <a:r>
              <a:rPr lang="en-US" sz="2400" dirty="0" smtClean="0">
                <a:solidFill>
                  <a:srgbClr val="FF0000"/>
                </a:solidFill>
                <a:latin typeface="Times New Roman" pitchFamily="18" charset="0"/>
                <a:cs typeface="Times New Roman" pitchFamily="18" charset="0"/>
              </a:rPr>
              <a:t>BACTERAEMIA VS. SEPTICAEMIA</a:t>
            </a:r>
          </a:p>
          <a:p>
            <a:pPr marL="274320" indent="-274320" algn="justLow">
              <a:buFont typeface="Wingdings" pitchFamily="2" charset="2"/>
              <a:buChar char="Ø"/>
              <a:defRPr/>
            </a:pPr>
            <a:r>
              <a:rPr lang="en-US" sz="2400"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Bacteraemia</a:t>
            </a:r>
            <a:r>
              <a:rPr lang="en-US" sz="2400" b="1" dirty="0" smtClean="0">
                <a:solidFill>
                  <a:srgbClr val="FF000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presence of bacteria in the blood. It occurs in: </a:t>
            </a:r>
          </a:p>
          <a:p>
            <a:pPr marL="252000" indent="-274320" algn="justLow">
              <a:spcBef>
                <a:spcPts val="600"/>
              </a:spcBef>
              <a:buClr>
                <a:srgbClr val="FF0000"/>
              </a:buClr>
              <a:buFont typeface="Wingdings 2"/>
              <a:buChar char=""/>
              <a:defRPr/>
            </a:pPr>
            <a:r>
              <a:rPr lang="en-US" sz="2400" dirty="0" smtClean="0">
                <a:latin typeface="Times New Roman" pitchFamily="18" charset="0"/>
                <a:cs typeface="Times New Roman" pitchFamily="18" charset="0"/>
              </a:rPr>
              <a:t>Typhoid fever, Brucellosis, Leptospirosis and Endocarditis. </a:t>
            </a:r>
          </a:p>
          <a:p>
            <a:pPr marL="252000" indent="-274320" algn="justLow">
              <a:spcBef>
                <a:spcPts val="600"/>
              </a:spcBef>
              <a:buClr>
                <a:srgbClr val="FF0000"/>
              </a:buClr>
              <a:buFont typeface="Wingdings 2"/>
              <a:buChar char=""/>
              <a:defRPr/>
            </a:pPr>
            <a:r>
              <a:rPr lang="en-US" sz="2400" dirty="0" smtClean="0">
                <a:latin typeface="Times New Roman" pitchFamily="18" charset="0"/>
                <a:cs typeface="Times New Roman" pitchFamily="18" charset="0"/>
              </a:rPr>
              <a:t>Some conditions have a period of bacteremia as part of the disease process( meningitis, endocarditis).</a:t>
            </a:r>
          </a:p>
          <a:p>
            <a:pPr fontAlgn="auto">
              <a:spcBef>
                <a:spcPts val="0"/>
              </a:spcBef>
              <a:spcAft>
                <a:spcPts val="0"/>
              </a:spcAft>
              <a:buFont typeface="Wingdings" pitchFamily="2" charset="2"/>
              <a:buChar char="Ø"/>
              <a:defRPr/>
            </a:pPr>
            <a:r>
              <a:rPr lang="en-US" sz="2400" b="1"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Septicaemia</a:t>
            </a:r>
            <a:r>
              <a:rPr lang="en-US" sz="24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bacteremia plus clinical signs and symptoms of bacterial invasion and toxin production. </a:t>
            </a:r>
            <a:endParaRPr lang="ar-IQ"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740307"/>
          </a:xfrm>
          <a:prstGeom prst="rect">
            <a:avLst/>
          </a:prstGeom>
          <a:solidFill>
            <a:schemeClr val="bg1"/>
          </a:solidFill>
        </p:spPr>
        <p:txBody>
          <a:bodyPr wrap="square">
            <a:spAutoFit/>
          </a:bodyPr>
          <a:lstStyle/>
          <a:p>
            <a:pPr algn="justLow">
              <a:lnSpc>
                <a:spcPct val="90000"/>
              </a:lnSpc>
              <a:defRPr/>
            </a:pPr>
            <a:r>
              <a:rPr lang="en-US" sz="2400" b="1" dirty="0" smtClean="0">
                <a:solidFill>
                  <a:srgbClr val="FF6699"/>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Blood </a:t>
            </a:r>
            <a:r>
              <a:rPr lang="en-US" sz="2400" b="1" dirty="0" smtClean="0">
                <a:solidFill>
                  <a:srgbClr val="FF0000"/>
                </a:solidFill>
                <a:latin typeface="Times New Roman" pitchFamily="18" charset="0"/>
                <a:cs typeface="Times New Roman" pitchFamily="18" charset="0"/>
              </a:rPr>
              <a:t>collection and </a:t>
            </a:r>
            <a:r>
              <a:rPr lang="en-US" sz="2400" b="1" dirty="0" err="1" smtClean="0">
                <a:solidFill>
                  <a:srgbClr val="FF0000"/>
                </a:solidFill>
                <a:latin typeface="Times New Roman" pitchFamily="18" charset="0"/>
                <a:cs typeface="Times New Roman" pitchFamily="18" charset="0"/>
              </a:rPr>
              <a:t>transport:</a:t>
            </a:r>
            <a:r>
              <a:rPr lang="en-US" sz="2400" dirty="0" err="1" smtClean="0">
                <a:latin typeface="Times New Roman" pitchFamily="18" charset="0"/>
                <a:cs typeface="Times New Roman" pitchFamily="18" charset="0"/>
              </a:rPr>
              <a:t>Timing</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blood collection  </a:t>
            </a:r>
          </a:p>
          <a:p>
            <a:pPr marL="457200" indent="-457200" algn="justLow">
              <a:lnSpc>
                <a:spcPct val="90000"/>
              </a:lnSpc>
              <a:buFont typeface="Arial" pitchFamily="34" charset="0"/>
              <a:buChar char="•"/>
              <a:defRPr/>
            </a:pPr>
            <a:r>
              <a:rPr lang="en-US" sz="2400" dirty="0" smtClean="0">
                <a:latin typeface="Times New Roman" pitchFamily="18" charset="0"/>
                <a:cs typeface="Times New Roman" pitchFamily="18" charset="0"/>
              </a:rPr>
              <a:t>Before antibiotics are administered.</a:t>
            </a:r>
          </a:p>
          <a:p>
            <a:pPr marL="457200" indent="-457200" algn="justLow">
              <a:lnSpc>
                <a:spcPct val="90000"/>
              </a:lnSpc>
              <a:buFont typeface="Arial" pitchFamily="34" charset="0"/>
              <a:buChar char="•"/>
              <a:defRPr/>
            </a:pPr>
            <a:r>
              <a:rPr lang="en-US" sz="2400" dirty="0" smtClean="0">
                <a:latin typeface="Times New Roman" pitchFamily="18" charset="0"/>
                <a:cs typeface="Times New Roman" pitchFamily="18" charset="0"/>
              </a:rPr>
              <a:t>Two or three blood samples are taken, separated by intervals of  one hour (or less if it must not be delayed</a:t>
            </a:r>
            <a:r>
              <a:rPr lang="en-US" sz="2400" dirty="0" smtClean="0">
                <a:latin typeface="Times New Roman" pitchFamily="18" charset="0"/>
                <a:cs typeface="Times New Roman" pitchFamily="18" charset="0"/>
              </a:rPr>
              <a:t>). </a:t>
            </a:r>
          </a:p>
          <a:p>
            <a:pPr marL="457200" indent="-457200" algn="justLow">
              <a:lnSpc>
                <a:spcPct val="90000"/>
              </a:lnSpc>
              <a:buFont typeface="Arial" pitchFamily="34" charset="0"/>
              <a:buChar char="•"/>
              <a:defRPr/>
            </a:pP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should be taken as soon as possible after a spike of fever. </a:t>
            </a: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should not be refrigerated. </a:t>
            </a:r>
            <a:endParaRPr lang="en-US" sz="2400" dirty="0" smtClean="0">
              <a:latin typeface="Times New Roman" pitchFamily="18" charset="0"/>
              <a:cs typeface="Times New Roman" pitchFamily="18" charset="0"/>
            </a:endParaRPr>
          </a:p>
          <a:p>
            <a:pPr algn="justLow">
              <a:lnSpc>
                <a:spcPct val="90000"/>
              </a:lnSpc>
              <a:defRPr/>
            </a:pPr>
            <a:r>
              <a:rPr lang="en-US" sz="2400" b="1" dirty="0" smtClean="0">
                <a:solidFill>
                  <a:srgbClr val="FF0000"/>
                </a:solidFill>
                <a:latin typeface="Times New Roman" pitchFamily="18" charset="0"/>
                <a:cs typeface="Times New Roman" pitchFamily="18" charset="0"/>
              </a:rPr>
              <a:t>The </a:t>
            </a:r>
            <a:r>
              <a:rPr lang="en-US" sz="2400" b="1" dirty="0" smtClean="0">
                <a:solidFill>
                  <a:srgbClr val="FF0000"/>
                </a:solidFill>
                <a:latin typeface="Times New Roman" pitchFamily="18" charset="0"/>
                <a:cs typeface="Times New Roman" pitchFamily="18" charset="0"/>
              </a:rPr>
              <a:t>advantages of repeated blood culture:</a:t>
            </a:r>
          </a:p>
          <a:p>
            <a:pPr marL="457200" indent="-457200" algn="justLow">
              <a:lnSpc>
                <a:spcPct val="90000"/>
              </a:lnSpc>
              <a:buFont typeface="Arial" pitchFamily="34" charset="0"/>
              <a:buChar char="•"/>
              <a:defRPr/>
            </a:pPr>
            <a:r>
              <a:rPr lang="en-US" sz="2400" dirty="0" smtClean="0">
                <a:latin typeface="Times New Roman" pitchFamily="18" charset="0"/>
                <a:cs typeface="Times New Roman" pitchFamily="18" charset="0"/>
              </a:rPr>
              <a:t>The chance of missing a transient </a:t>
            </a:r>
            <a:r>
              <a:rPr lang="en-US" sz="2400" dirty="0" err="1" smtClean="0">
                <a:latin typeface="Times New Roman" pitchFamily="18" charset="0"/>
                <a:cs typeface="Times New Roman" pitchFamily="18" charset="0"/>
              </a:rPr>
              <a:t>bacterimia</a:t>
            </a:r>
            <a:r>
              <a:rPr lang="en-US" sz="2400" dirty="0" smtClean="0">
                <a:latin typeface="Times New Roman" pitchFamily="18" charset="0"/>
                <a:cs typeface="Times New Roman" pitchFamily="18" charset="0"/>
              </a:rPr>
              <a:t> is reduced.</a:t>
            </a:r>
          </a:p>
          <a:p>
            <a:pPr marL="457200" indent="-457200" algn="justLow">
              <a:lnSpc>
                <a:spcPct val="90000"/>
              </a:lnSpc>
              <a:buFont typeface="Arial" pitchFamily="34" charset="0"/>
              <a:buChar char="•"/>
              <a:defRPr/>
            </a:pPr>
            <a:r>
              <a:rPr lang="en-US" sz="2400" dirty="0" smtClean="0">
                <a:latin typeface="Times New Roman" pitchFamily="18" charset="0"/>
                <a:cs typeface="Times New Roman" pitchFamily="18" charset="0"/>
              </a:rPr>
              <a:t>The pathogenic role of saprophytic isolates e.g.: </a:t>
            </a:r>
            <a:r>
              <a:rPr lang="en-US" sz="2400" i="1" dirty="0" smtClean="0">
                <a:latin typeface="Times New Roman" pitchFamily="18" charset="0"/>
                <a:cs typeface="Times New Roman" pitchFamily="18" charset="0"/>
              </a:rPr>
              <a:t>Staph. epidermidis </a:t>
            </a:r>
            <a:r>
              <a:rPr lang="en-US" sz="2400" dirty="0" smtClean="0">
                <a:latin typeface="Times New Roman" pitchFamily="18" charset="0"/>
                <a:cs typeface="Times New Roman" pitchFamily="18" charset="0"/>
              </a:rPr>
              <a:t>is confirmed if they are recovered from multiple </a:t>
            </a:r>
            <a:r>
              <a:rPr lang="en-US" sz="2400" dirty="0" err="1" smtClean="0">
                <a:latin typeface="Times New Roman" pitchFamily="18" charset="0"/>
                <a:cs typeface="Times New Roman" pitchFamily="18" charset="0"/>
              </a:rPr>
              <a:t>venepuncture</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lgn="justLow">
              <a:lnSpc>
                <a:spcPct val="90000"/>
              </a:lnSpc>
              <a:buFont typeface="Arial" pitchFamily="34" charset="0"/>
              <a:buChar char="•"/>
              <a:defRPr/>
            </a:pPr>
            <a:endParaRPr lang="en-US" sz="2400" dirty="0">
              <a:latin typeface="Times New Roman" pitchFamily="18" charset="0"/>
              <a:cs typeface="Times New Roman" pitchFamily="18" charset="0"/>
            </a:endParaRPr>
          </a:p>
          <a:p>
            <a:pPr algn="justLow">
              <a:lnSpc>
                <a:spcPct val="90000"/>
              </a:lnSpc>
              <a:defRPr/>
            </a:pPr>
            <a:r>
              <a:rPr lang="en-US" sz="2400" dirty="0" smtClean="0">
                <a:latin typeface="Times New Roman" panose="02020603050405020304" pitchFamily="18" charset="0"/>
                <a:cs typeface="Times New Roman" panose="02020603050405020304" pitchFamily="18" charset="0"/>
              </a:rPr>
              <a:t>       Usually</a:t>
            </a:r>
            <a:r>
              <a:rPr lang="en-US" sz="2400" dirty="0">
                <a:latin typeface="Times New Roman" panose="02020603050405020304" pitchFamily="18" charset="0"/>
                <a:cs typeface="Times New Roman" panose="02020603050405020304" pitchFamily="18" charset="0"/>
              </a:rPr>
              <a:t>, two containers are collected during one draw, one of which is designed for </a:t>
            </a:r>
            <a:r>
              <a:rPr lang="en-US" sz="2400" dirty="0">
                <a:solidFill>
                  <a:srgbClr val="FF0000"/>
                </a:solidFill>
                <a:latin typeface="Times New Roman" panose="02020603050405020304" pitchFamily="18" charset="0"/>
                <a:cs typeface="Times New Roman" panose="02020603050405020304" pitchFamily="18" charset="0"/>
                <a:hlinkClick r:id="rId2" tooltip="Aerobic organism"/>
              </a:rPr>
              <a:t>aerobic organisms</a:t>
            </a:r>
            <a:r>
              <a:rPr lang="en-US" sz="2400" dirty="0">
                <a:latin typeface="Times New Roman" panose="02020603050405020304" pitchFamily="18" charset="0"/>
                <a:cs typeface="Times New Roman" panose="02020603050405020304" pitchFamily="18" charset="0"/>
              </a:rPr>
              <a:t> that require oxygen, and one of which is for </a:t>
            </a:r>
            <a:r>
              <a:rPr lang="en-US" sz="2400" dirty="0">
                <a:solidFill>
                  <a:srgbClr val="FF0000"/>
                </a:solidFill>
                <a:latin typeface="Times New Roman" panose="02020603050405020304" pitchFamily="18" charset="0"/>
                <a:cs typeface="Times New Roman" panose="02020603050405020304" pitchFamily="18" charset="0"/>
                <a:hlinkClick r:id="rId3" tooltip="Anaerobic organism"/>
              </a:rPr>
              <a:t>anaerobic organisms</a:t>
            </a:r>
            <a:r>
              <a:rPr lang="en-US" sz="2400" dirty="0">
                <a:latin typeface="Times New Roman" panose="02020603050405020304" pitchFamily="18" charset="0"/>
                <a:cs typeface="Times New Roman" panose="02020603050405020304" pitchFamily="18" charset="0"/>
              </a:rPr>
              <a:t>, that do not. These two containers are referred to as a </a:t>
            </a:r>
            <a:r>
              <a:rPr lang="en-US" sz="2400" i="1" dirty="0">
                <a:latin typeface="Times New Roman" panose="02020603050405020304" pitchFamily="18" charset="0"/>
                <a:cs typeface="Times New Roman" panose="02020603050405020304" pitchFamily="18" charset="0"/>
              </a:rPr>
              <a:t>set</a:t>
            </a:r>
            <a:r>
              <a:rPr lang="en-US" sz="2400" dirty="0">
                <a:latin typeface="Times New Roman" panose="02020603050405020304" pitchFamily="18" charset="0"/>
                <a:cs typeface="Times New Roman" panose="02020603050405020304" pitchFamily="18" charset="0"/>
              </a:rPr>
              <a:t> of blood cultures. Two sets of blood cultures are sometimes collected from two different blood draw sites. If an organism only appears in one of the two sets, it is more likely to represent contamination with </a:t>
            </a:r>
            <a:r>
              <a:rPr lang="en-US" sz="2400" dirty="0">
                <a:latin typeface="Times New Roman" panose="02020603050405020304" pitchFamily="18" charset="0"/>
                <a:cs typeface="Times New Roman" panose="02020603050405020304" pitchFamily="18" charset="0"/>
                <a:hlinkClick r:id="rId4" tooltip="Skin flora"/>
              </a:rPr>
              <a:t>skin flora</a:t>
            </a:r>
            <a:r>
              <a:rPr lang="en-US" sz="2400" dirty="0">
                <a:latin typeface="Times New Roman" panose="02020603050405020304" pitchFamily="18" charset="0"/>
                <a:cs typeface="Times New Roman" panose="02020603050405020304" pitchFamily="18" charset="0"/>
              </a:rPr>
              <a:t> than a true bloodstream infection. </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5041380"/>
          </a:xfrm>
          <a:prstGeom prst="rect">
            <a:avLst/>
          </a:prstGeom>
          <a:solidFill>
            <a:schemeClr val="bg1"/>
          </a:solidFill>
        </p:spPr>
        <p:txBody>
          <a:bodyPr wrap="square">
            <a:spAutoFit/>
          </a:bodyPr>
          <a:lstStyle/>
          <a:p>
            <a:pPr algn="justLow">
              <a:lnSpc>
                <a:spcPct val="90000"/>
              </a:lnSpc>
            </a:pPr>
            <a:r>
              <a:rPr lang="en-US" sz="2400" b="1" dirty="0" smtClean="0">
                <a:solidFill>
                  <a:srgbClr val="FF0000"/>
                </a:solidFill>
                <a:latin typeface="Times New Roman" pitchFamily="18" charset="0"/>
                <a:cs typeface="Times New Roman" pitchFamily="18" charset="0"/>
              </a:rPr>
              <a:t>Skin </a:t>
            </a:r>
            <a:r>
              <a:rPr lang="en-US" sz="2400" b="1" dirty="0">
                <a:solidFill>
                  <a:srgbClr val="FF0000"/>
                </a:solidFill>
                <a:latin typeface="Times New Roman" pitchFamily="18" charset="0"/>
                <a:cs typeface="Times New Roman" pitchFamily="18" charset="0"/>
              </a:rPr>
              <a:t>disinfection:</a:t>
            </a:r>
          </a:p>
          <a:p>
            <a:pPr marL="274320" indent="-274320" algn="just">
              <a:lnSpc>
                <a:spcPct val="90000"/>
              </a:lnSpc>
              <a:buFont typeface="Arial" pitchFamily="34" charset="0"/>
              <a:buChar char="•"/>
              <a:defRPr/>
            </a:pPr>
            <a:r>
              <a:rPr lang="en-US" sz="2400" dirty="0">
                <a:latin typeface="Times New Roman" pitchFamily="18" charset="0"/>
                <a:cs typeface="Times New Roman" pitchFamily="18" charset="0"/>
              </a:rPr>
              <a:t>Skin antisepsis therefore plays a critical role in reducing these contaminants.</a:t>
            </a:r>
          </a:p>
          <a:p>
            <a:pPr algn="justLow">
              <a:lnSpc>
                <a:spcPct val="90000"/>
              </a:lnSpc>
              <a:buFont typeface="Arial" pitchFamily="34" charset="0"/>
              <a:buChar char="•"/>
            </a:pPr>
            <a:r>
              <a:rPr lang="en-US" sz="2400" dirty="0">
                <a:latin typeface="Times New Roman" pitchFamily="18" charset="0"/>
                <a:cs typeface="Times New Roman" pitchFamily="18" charset="0"/>
              </a:rPr>
              <a:t>  Iodine, povidone-iodine, alcohol 70% or chlorohexidine 0.5% in alcohol 70%.</a:t>
            </a:r>
            <a:endParaRPr lang="ar-IQ" sz="2400" dirty="0">
              <a:latin typeface="Times New Roman" pitchFamily="18" charset="0"/>
              <a:cs typeface="Times New Roman"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pPr algn="justLow">
              <a:lnSpc>
                <a:spcPct val="90000"/>
              </a:lnSpc>
            </a:pPr>
            <a:r>
              <a:rPr lang="en-US" sz="2400" b="1" dirty="0">
                <a:solidFill>
                  <a:srgbClr val="FF0000"/>
                </a:solidFill>
                <a:latin typeface="Times New Roman" panose="02020603050405020304" pitchFamily="18" charset="0"/>
                <a:cs typeface="Times New Roman" panose="02020603050405020304" pitchFamily="18" charset="0"/>
              </a:rPr>
              <a:t>Type and volume of </a:t>
            </a:r>
            <a:r>
              <a:rPr lang="en-US" sz="2400" b="1" dirty="0" smtClean="0">
                <a:solidFill>
                  <a:srgbClr val="FF0000"/>
                </a:solidFill>
                <a:latin typeface="Times New Roman" panose="02020603050405020304" pitchFamily="18" charset="0"/>
                <a:cs typeface="Times New Roman" panose="02020603050405020304" pitchFamily="18" charset="0"/>
              </a:rPr>
              <a:t>sample ( Quantity </a:t>
            </a:r>
            <a:r>
              <a:rPr lang="en-US" sz="2400" b="1" dirty="0">
                <a:solidFill>
                  <a:srgbClr val="FF0000"/>
                </a:solidFill>
                <a:latin typeface="Times New Roman" pitchFamily="18" charset="0"/>
                <a:cs typeface="Times New Roman" pitchFamily="18" charset="0"/>
              </a:rPr>
              <a:t>of </a:t>
            </a:r>
            <a:r>
              <a:rPr lang="en-US" sz="2400" b="1" dirty="0" smtClean="0">
                <a:solidFill>
                  <a:srgbClr val="FF0000"/>
                </a:solidFill>
                <a:latin typeface="Times New Roman" pitchFamily="18" charset="0"/>
                <a:cs typeface="Times New Roman" pitchFamily="18" charset="0"/>
              </a:rPr>
              <a:t>blood ): </a:t>
            </a:r>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Adults – Purple top and Silver/Blue top bottles. Inoculate up to 10ml to each bottle. </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Children – Pink top bottle. Inoculate up to </a:t>
            </a:r>
            <a:r>
              <a:rPr lang="en-US" sz="2400" dirty="0" smtClean="0">
                <a:latin typeface="Times New Roman" panose="02020603050405020304" pitchFamily="18" charset="0"/>
                <a:cs typeface="Times New Roman" panose="02020603050405020304" pitchFamily="18" charset="0"/>
              </a:rPr>
              <a:t>2-5 ml. </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Neonates and Infants – </a:t>
            </a:r>
            <a:r>
              <a:rPr lang="en-US" sz="2400" dirty="0">
                <a:latin typeface="Times New Roman" panose="02020603050405020304" pitchFamily="18" charset="0"/>
                <a:cs typeface="Times New Roman" panose="02020603050405020304" pitchFamily="18" charset="0"/>
              </a:rPr>
              <a:t>Pink top bottle. Inoculate preferably 1‐2ml.</a:t>
            </a:r>
          </a:p>
          <a:p>
            <a:r>
              <a:rPr lang="en-US" sz="2400" dirty="0">
                <a:latin typeface="Times New Roman" panose="02020603050405020304" pitchFamily="18" charset="0"/>
                <a:cs typeface="Times New Roman" panose="02020603050405020304" pitchFamily="18" charset="0"/>
              </a:rPr>
              <a:t>Do not exceed the manufacturer’s recommended maximum volume for each bottle as shown on label</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endParaRPr lang="en-US" sz="24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76200"/>
            <a:ext cx="8915400" cy="678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52400" y="76200"/>
            <a:ext cx="8763000" cy="5702300"/>
          </a:xfrm>
        </p:spPr>
        <p:txBody>
          <a:bodyPr>
            <a:noAutofit/>
          </a:bodyPr>
          <a:lstStyle/>
          <a:p>
            <a:pPr algn="justLow" rtl="0" eaLnBrk="1" hangingPunct="1">
              <a:lnSpc>
                <a:spcPct val="80000"/>
              </a:lnSpc>
              <a:buFont typeface="Arial" pitchFamily="34" charset="0"/>
              <a:buNone/>
            </a:pPr>
            <a:r>
              <a:rPr lang="en-US" sz="2400" b="1" dirty="0" smtClean="0">
                <a:solidFill>
                  <a:srgbClr val="FF0000"/>
                </a:solidFill>
                <a:latin typeface="Times New Roman" pitchFamily="18" charset="0"/>
                <a:cs typeface="Times New Roman" pitchFamily="18" charset="0"/>
              </a:rPr>
              <a:t>Blood culture media</a:t>
            </a:r>
          </a:p>
          <a:p>
            <a:pPr algn="justLow" rtl="0" eaLnBrk="1" hangingPunct="1">
              <a:lnSpc>
                <a:spcPct val="80000"/>
              </a:lnSpc>
            </a:pPr>
            <a:r>
              <a:rPr lang="en-US" sz="2400" dirty="0" smtClean="0">
                <a:latin typeface="Times New Roman" pitchFamily="18" charset="0"/>
                <a:cs typeface="Times New Roman" pitchFamily="18" charset="0"/>
              </a:rPr>
              <a:t>Broth like:  </a:t>
            </a:r>
            <a:r>
              <a:rPr lang="en-US" sz="2400" dirty="0" err="1" smtClean="0">
                <a:latin typeface="Times New Roman" pitchFamily="18" charset="0"/>
                <a:cs typeface="Times New Roman" pitchFamily="18" charset="0"/>
              </a:rPr>
              <a:t>Trypticase</a:t>
            </a:r>
            <a:r>
              <a:rPr lang="en-US" sz="2400" dirty="0" smtClean="0">
                <a:latin typeface="Times New Roman" pitchFamily="18" charset="0"/>
                <a:cs typeface="Times New Roman" pitchFamily="18" charset="0"/>
              </a:rPr>
              <a:t> Soy broth </a:t>
            </a:r>
          </a:p>
          <a:p>
            <a:pPr algn="justLow" rtl="0" eaLnBrk="1" hangingPunct="1">
              <a:lnSpc>
                <a:spcPct val="80000"/>
              </a:lnSpc>
            </a:pPr>
            <a:r>
              <a:rPr lang="en-US" sz="2400" dirty="0" smtClean="0">
                <a:latin typeface="Times New Roman" pitchFamily="18" charset="0"/>
                <a:cs typeface="Times New Roman" pitchFamily="18" charset="0"/>
              </a:rPr>
              <a:t>Quantity of blood about 5ml of blood + 45ml of broth and this </a:t>
            </a:r>
            <a:r>
              <a:rPr lang="en-US" sz="2400" dirty="0" smtClean="0">
                <a:solidFill>
                  <a:srgbClr val="FF0000"/>
                </a:solidFill>
                <a:latin typeface="Times New Roman" pitchFamily="18" charset="0"/>
                <a:cs typeface="Times New Roman" pitchFamily="18" charset="0"/>
              </a:rPr>
              <a:t>WHY ?</a:t>
            </a:r>
            <a:r>
              <a:rPr lang="en-US" sz="2400" dirty="0" smtClean="0">
                <a:latin typeface="Times New Roman" pitchFamily="18" charset="0"/>
                <a:cs typeface="Times New Roman" pitchFamily="18" charset="0"/>
              </a:rPr>
              <a:t> because:</a:t>
            </a:r>
          </a:p>
          <a:p>
            <a:pPr marL="720000" algn="justLow" rtl="0" eaLnBrk="1" hangingPunct="1">
              <a:lnSpc>
                <a:spcPct val="80000"/>
              </a:lnSpc>
              <a:buFont typeface="Wingdings" panose="05000000000000000000" pitchFamily="2" charset="2"/>
              <a:buChar char="§"/>
            </a:pPr>
            <a:r>
              <a:rPr lang="en-US" sz="2400" dirty="0" smtClean="0">
                <a:latin typeface="Times New Roman" pitchFamily="18" charset="0"/>
                <a:cs typeface="Times New Roman" pitchFamily="18" charset="0"/>
              </a:rPr>
              <a:t>To dilute any </a:t>
            </a:r>
            <a:r>
              <a:rPr lang="en-US" sz="2400" dirty="0" err="1" smtClean="0">
                <a:latin typeface="Times New Roman" pitchFamily="18" charset="0"/>
                <a:cs typeface="Times New Roman" pitchFamily="18" charset="0"/>
              </a:rPr>
              <a:t>bacteriaocidal</a:t>
            </a:r>
            <a:r>
              <a:rPr lang="en-US" sz="2400" dirty="0" smtClean="0">
                <a:latin typeface="Times New Roman" pitchFamily="18" charset="0"/>
                <a:cs typeface="Times New Roman" pitchFamily="18" charset="0"/>
              </a:rPr>
              <a:t> effect of human serum.</a:t>
            </a:r>
          </a:p>
          <a:p>
            <a:pPr marL="720000" algn="justLow" rtl="0" eaLnBrk="1" hangingPunct="1">
              <a:lnSpc>
                <a:spcPct val="80000"/>
              </a:lnSpc>
              <a:buFont typeface="Wingdings" panose="05000000000000000000" pitchFamily="2" charset="2"/>
              <a:buChar char="§"/>
            </a:pPr>
            <a:r>
              <a:rPr lang="en-US" sz="2400" dirty="0" smtClean="0">
                <a:latin typeface="Times New Roman" pitchFamily="18" charset="0"/>
                <a:cs typeface="Times New Roman" pitchFamily="18" charset="0"/>
              </a:rPr>
              <a:t>To dilute any antibiotic that present in blood sample.</a:t>
            </a:r>
          </a:p>
          <a:p>
            <a:pPr algn="justLow" rtl="0"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a:p>
            <a:pPr marL="109728" indent="0" algn="justLow" rtl="0">
              <a:lnSpc>
                <a:spcPct val="90000"/>
              </a:lnSpc>
              <a:buNone/>
            </a:pPr>
            <a:r>
              <a:rPr lang="en-US" sz="2400" b="1" dirty="0" smtClean="0">
                <a:solidFill>
                  <a:srgbClr val="FF0000"/>
                </a:solidFill>
                <a:latin typeface="Times New Roman" pitchFamily="18" charset="0"/>
                <a:cs typeface="Times New Roman" pitchFamily="18" charset="0"/>
              </a:rPr>
              <a:t>Anticoagulant</a:t>
            </a:r>
            <a:endParaRPr lang="en-US" sz="2400" b="1" dirty="0">
              <a:solidFill>
                <a:srgbClr val="FF0000"/>
              </a:solidFill>
              <a:latin typeface="Times New Roman" pitchFamily="18" charset="0"/>
              <a:cs typeface="Times New Roman" pitchFamily="18" charset="0"/>
            </a:endParaRPr>
          </a:p>
          <a:p>
            <a:pPr marL="109728" indent="0" algn="justLow" rtl="0">
              <a:lnSpc>
                <a:spcPct val="90000"/>
              </a:lnSpc>
              <a:buNone/>
            </a:pPr>
            <a:r>
              <a:rPr lang="en-US" sz="2400" dirty="0">
                <a:latin typeface="Times New Roman" pitchFamily="18" charset="0"/>
                <a:cs typeface="Times New Roman" pitchFamily="18" charset="0"/>
              </a:rPr>
              <a:t>      SPS (Sodium </a:t>
            </a:r>
            <a:r>
              <a:rPr lang="en-US" sz="2400" dirty="0" err="1">
                <a:latin typeface="Times New Roman" pitchFamily="18" charset="0"/>
                <a:cs typeface="Times New Roman" pitchFamily="18" charset="0"/>
              </a:rPr>
              <a:t>Polyanethol</a:t>
            </a:r>
            <a:r>
              <a:rPr lang="en-US" sz="2400" dirty="0">
                <a:latin typeface="Times New Roman" pitchFamily="18" charset="0"/>
                <a:cs typeface="Times New Roman" pitchFamily="18" charset="0"/>
              </a:rPr>
              <a:t> Sulfonate ) and it is also inhibits the antibacterial effect of serum and phagocyte (</a:t>
            </a:r>
            <a:r>
              <a:rPr lang="en-US" sz="2400" dirty="0">
                <a:solidFill>
                  <a:srgbClr val="000000"/>
                </a:solidFill>
                <a:latin typeface="Times New Roman" pitchFamily="18" charset="0"/>
                <a:cs typeface="Times New Roman" pitchFamily="18" charset="0"/>
              </a:rPr>
              <a:t>The anticoagulant in blood culture medium must not harm the bacteria and must prevent clotting of the blood, which entrap bacteria and prevent their detection</a:t>
            </a:r>
            <a:r>
              <a:rPr lang="en-US" sz="2400" dirty="0">
                <a:latin typeface="Times New Roman" pitchFamily="18" charset="0"/>
                <a:cs typeface="Times New Roman" pitchFamily="18" charset="0"/>
              </a:rPr>
              <a:t>). Hence substances such as </a:t>
            </a:r>
            <a:r>
              <a:rPr lang="en-US" sz="2400" dirty="0" err="1">
                <a:latin typeface="Times New Roman" pitchFamily="18" charset="0"/>
                <a:cs typeface="Times New Roman" pitchFamily="18" charset="0"/>
              </a:rPr>
              <a:t>liquoid</a:t>
            </a:r>
            <a:r>
              <a:rPr lang="en-US" sz="2400" dirty="0">
                <a:latin typeface="Times New Roman" pitchFamily="18" charset="0"/>
                <a:cs typeface="Times New Roman" pitchFamily="18" charset="0"/>
              </a:rPr>
              <a:t> (</a:t>
            </a:r>
            <a:r>
              <a:rPr lang="en-US" sz="2400" b="1" dirty="0">
                <a:latin typeface="Times New Roman" panose="02020603050405020304" pitchFamily="18" charset="0"/>
                <a:cs typeface="Times New Roman" panose="02020603050405020304" pitchFamily="18" charset="0"/>
              </a:rPr>
              <a:t>Sodium </a:t>
            </a:r>
            <a:r>
              <a:rPr lang="en-US" sz="2400" b="1" dirty="0" err="1">
                <a:latin typeface="Times New Roman" panose="02020603050405020304" pitchFamily="18" charset="0"/>
                <a:cs typeface="Times New Roman" panose="02020603050405020304" pitchFamily="18" charset="0"/>
              </a:rPr>
              <a:t>polyanethol</a:t>
            </a:r>
            <a:r>
              <a:rPr lang="en-US" sz="2400" b="1" dirty="0">
                <a:latin typeface="Times New Roman" panose="02020603050405020304" pitchFamily="18" charset="0"/>
                <a:cs typeface="Times New Roman" panose="02020603050405020304" pitchFamily="18" charset="0"/>
              </a:rPr>
              <a:t> sulfonate, SPS</a:t>
            </a:r>
            <a:r>
              <a:rPr lang="en-US" sz="2400" dirty="0">
                <a:latin typeface="Times New Roman" pitchFamily="18" charset="0"/>
                <a:cs typeface="Times New Roman" pitchFamily="18" charset="0"/>
              </a:rPr>
              <a:t>) may be used as a non-toxic anticoagulant which enables bacterial growth and prevents the action of natural bacterial inhibitors of blood.</a:t>
            </a:r>
          </a:p>
          <a:p>
            <a:pPr algn="justLow" rtl="0" eaLnBrk="1" hangingPunct="1">
              <a:lnSpc>
                <a:spcPct val="80000"/>
              </a:lnSpc>
              <a:buFont typeface="Wingdings" pitchFamily="2" charset="2"/>
              <a:buNone/>
            </a:pPr>
            <a:endParaRPr lang="en-US" sz="2400" dirty="0" smtClean="0">
              <a:latin typeface="Times New Roman" pitchFamily="18" charset="0"/>
              <a:cs typeface="Times New Roman" pitchFamily="18" charset="0"/>
            </a:endParaRPr>
          </a:p>
        </p:txBody>
      </p:sp>
      <p:sp>
        <p:nvSpPr>
          <p:cNvPr id="2" name="AutoShape 2" descr="359 Blood Culture Bottles Images, Stock Photos, 3D objects, &amp; Vectors |  Shutterstoc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76201" y="76200"/>
            <a:ext cx="4190999" cy="2819400"/>
          </a:xfrm>
        </p:spPr>
        <p:txBody>
          <a:bodyPr>
            <a:noAutofit/>
          </a:bodyPr>
          <a:lstStyle/>
          <a:p>
            <a:pPr algn="justLow" rtl="0" eaLnBrk="1" hangingPunct="1">
              <a:lnSpc>
                <a:spcPct val="80000"/>
              </a:lnSpc>
              <a:buFont typeface="Arial" pitchFamily="34" charset="0"/>
              <a:buNone/>
            </a:pPr>
            <a:r>
              <a:rPr lang="en-US" sz="2400" b="1" dirty="0" smtClean="0">
                <a:solidFill>
                  <a:srgbClr val="FF0000"/>
                </a:solidFill>
                <a:latin typeface="Times New Roman" pitchFamily="18" charset="0"/>
                <a:cs typeface="Times New Roman" pitchFamily="18" charset="0"/>
              </a:rPr>
              <a:t>Blood </a:t>
            </a:r>
            <a:r>
              <a:rPr lang="en-US" sz="2400" b="1" dirty="0" smtClean="0">
                <a:solidFill>
                  <a:srgbClr val="FF0000"/>
                </a:solidFill>
                <a:latin typeface="Times New Roman" pitchFamily="18" charset="0"/>
                <a:cs typeface="Times New Roman" pitchFamily="18" charset="0"/>
              </a:rPr>
              <a:t>culture containers:</a:t>
            </a:r>
          </a:p>
          <a:p>
            <a:pPr algn="justLow" rtl="0" eaLnBrk="1" hangingPunct="1">
              <a:lnSpc>
                <a:spcPct val="80000"/>
              </a:lnSpc>
            </a:pPr>
            <a:r>
              <a:rPr lang="en-US" sz="2400" dirty="0" smtClean="0">
                <a:latin typeface="Times New Roman" pitchFamily="18" charset="0"/>
                <a:cs typeface="Times New Roman" pitchFamily="18" charset="0"/>
              </a:rPr>
              <a:t>Screw – cup bottle.</a:t>
            </a:r>
          </a:p>
          <a:p>
            <a:pPr algn="justLow" rtl="0" eaLnBrk="1" hangingPunct="1">
              <a:lnSpc>
                <a:spcPct val="80000"/>
              </a:lnSpc>
            </a:pPr>
            <a:r>
              <a:rPr lang="en-US" sz="2400" dirty="0" smtClean="0">
                <a:latin typeface="Times New Roman" pitchFamily="18" charset="0"/>
                <a:cs typeface="Times New Roman" pitchFamily="18" charset="0"/>
              </a:rPr>
              <a:t>Commercial blood culture bottle contain CO</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a:p>
            <a:pPr algn="justLow" rtl="0" eaLnBrk="1" hangingPunct="1">
              <a:lnSpc>
                <a:spcPct val="80000"/>
              </a:lnSpc>
            </a:pPr>
            <a:r>
              <a:rPr lang="en-US" sz="2400" dirty="0" smtClean="0">
                <a:latin typeface="Times New Roman" pitchFamily="18" charset="0"/>
                <a:cs typeface="Times New Roman" pitchFamily="18" charset="0"/>
              </a:rPr>
              <a:t>Castaneda bottle (broth and solid slant) </a:t>
            </a:r>
            <a:r>
              <a:rPr lang="en-US" sz="2400" dirty="0" smtClean="0">
                <a:latin typeface="Times New Roman" pitchFamily="18" charset="0"/>
                <a:cs typeface="Times New Roman" pitchFamily="18" charset="0"/>
              </a:rPr>
              <a:t>one </a:t>
            </a:r>
            <a:r>
              <a:rPr lang="en-US" sz="2400" dirty="0" smtClean="0">
                <a:latin typeface="Times New Roman" pitchFamily="18" charset="0"/>
                <a:cs typeface="Times New Roman" pitchFamily="18" charset="0"/>
              </a:rPr>
              <a:t>of the flat </a:t>
            </a:r>
            <a:r>
              <a:rPr lang="en-US" sz="2400" dirty="0" smtClean="0">
                <a:latin typeface="Times New Roman" pitchFamily="18" charset="0"/>
                <a:cs typeface="Times New Roman" pitchFamily="18" charset="0"/>
              </a:rPr>
              <a:t>surface of </a:t>
            </a:r>
            <a:r>
              <a:rPr lang="en-US" sz="2400" dirty="0" smtClean="0">
                <a:latin typeface="Times New Roman" pitchFamily="18" charset="0"/>
                <a:cs typeface="Times New Roman" pitchFamily="18" charset="0"/>
              </a:rPr>
              <a:t>bottle (diphasic</a:t>
            </a:r>
            <a:r>
              <a:rPr lang="en-US" sz="2400" dirty="0" smtClean="0">
                <a:latin typeface="Times New Roman" pitchFamily="18" charset="0"/>
                <a:cs typeface="Times New Roman" pitchFamily="18" charset="0"/>
              </a:rPr>
              <a:t>). It is recommended for culturing of Brucella spp.</a:t>
            </a:r>
            <a:endParaRPr lang="en-US" sz="2400" dirty="0" smtClean="0">
              <a:latin typeface="Times New Roman" pitchFamily="18" charset="0"/>
              <a:cs typeface="Times New Roman" pitchFamily="18" charset="0"/>
            </a:endParaRPr>
          </a:p>
        </p:txBody>
      </p:sp>
      <p:pic>
        <p:nvPicPr>
          <p:cNvPr id="3" name="Picture 16" descr="RIDACOM – Comprehensive Bioscience Supplier - Glucose Broth Supplemented w/  0.05% SPS (Adults) - 70 mL"/>
          <p:cNvPicPr>
            <a:picLocks noChangeAspect="1" noChangeArrowheads="1"/>
          </p:cNvPicPr>
          <p:nvPr/>
        </p:nvPicPr>
        <p:blipFill rotWithShape="1">
          <a:blip r:embed="rId2"/>
          <a:srcRect l="4403" t="11271" r="6038" b="5556"/>
          <a:stretch/>
        </p:blipFill>
        <p:spPr bwMode="auto">
          <a:xfrm>
            <a:off x="5329238" y="63499"/>
            <a:ext cx="3733800" cy="3213101"/>
          </a:xfrm>
          <a:prstGeom prst="rect">
            <a:avLst/>
          </a:prstGeom>
          <a:noFill/>
          <a:ln w="9525">
            <a:noFill/>
            <a:miter lim="800000"/>
            <a:headEnd/>
            <a:tailEnd/>
          </a:ln>
        </p:spPr>
      </p:pic>
      <p:sp>
        <p:nvSpPr>
          <p:cNvPr id="2" name="AutoShape 2" descr="359 Blood Culture Bottles Images, Stock Photos, 3D objects, &amp; Vectors |  Shutterstoc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 name="Picture 4" descr="Brain heart infusion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l="13635" r="13637"/>
          <a:stretch/>
        </p:blipFill>
        <p:spPr bwMode="auto">
          <a:xfrm>
            <a:off x="4486509" y="914400"/>
            <a:ext cx="999891" cy="2514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4"/>
          <a:srcRect l="22970" t="22617" r="69459" b="44336"/>
          <a:stretch/>
        </p:blipFill>
        <p:spPr bwMode="auto">
          <a:xfrm>
            <a:off x="3958336" y="3276600"/>
            <a:ext cx="1528064" cy="3581400"/>
          </a:xfrm>
          <a:prstGeom prst="rect">
            <a:avLst/>
          </a:prstGeom>
          <a:noFill/>
          <a:ln w="9525">
            <a:noFill/>
            <a:miter lim="800000"/>
            <a:headEnd/>
            <a:tailEnd/>
          </a:ln>
          <a:effectLst/>
        </p:spPr>
      </p:pic>
      <p:pic>
        <p:nvPicPr>
          <p:cNvPr id="10" name="Picture 2"/>
          <p:cNvPicPr>
            <a:picLocks noChangeAspect="1" noChangeArrowheads="1"/>
          </p:cNvPicPr>
          <p:nvPr/>
        </p:nvPicPr>
        <p:blipFill rotWithShape="1">
          <a:blip r:embed="rId4"/>
          <a:srcRect l="33852" t="22617" r="49705" b="44336"/>
          <a:stretch/>
        </p:blipFill>
        <p:spPr bwMode="auto">
          <a:xfrm>
            <a:off x="5486400" y="3581400"/>
            <a:ext cx="3530600" cy="3206751"/>
          </a:xfrm>
          <a:prstGeom prst="rect">
            <a:avLst/>
          </a:prstGeom>
          <a:noFill/>
          <a:ln w="9525">
            <a:noFill/>
            <a:miter lim="800000"/>
            <a:headEnd/>
            <a:tailEnd/>
          </a:ln>
          <a:effectLst/>
        </p:spPr>
      </p:pic>
      <p:pic>
        <p:nvPicPr>
          <p:cNvPr id="11" name="Picture 10"/>
          <p:cNvPicPr/>
          <p:nvPr/>
        </p:nvPicPr>
        <p:blipFill rotWithShape="1">
          <a:blip r:embed="rId5"/>
          <a:srcRect l="29213" t="32570" r="48577" b="27248"/>
          <a:stretch/>
        </p:blipFill>
        <p:spPr bwMode="auto">
          <a:xfrm>
            <a:off x="52389" y="2971800"/>
            <a:ext cx="3681411" cy="3873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4934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52400" y="152400"/>
            <a:ext cx="6553200" cy="1981200"/>
          </a:xfrm>
        </p:spPr>
        <p:txBody>
          <a:bodyPr>
            <a:normAutofit fontScale="92500"/>
          </a:bodyPr>
          <a:lstStyle/>
          <a:p>
            <a:pPr marL="274320" indent="-274320" algn="l" rtl="0" eaLnBrk="1" fontAlgn="auto" hangingPunct="1">
              <a:spcAft>
                <a:spcPts val="0"/>
              </a:spcAft>
              <a:buFont typeface="Wingdings 2"/>
              <a:buNone/>
              <a:defRPr/>
            </a:pPr>
            <a:r>
              <a:rPr lang="en-US" sz="2400" b="1" dirty="0" smtClean="0">
                <a:solidFill>
                  <a:srgbClr val="FF0000"/>
                </a:solidFill>
                <a:latin typeface="Times New Roman" pitchFamily="18" charset="0"/>
                <a:cs typeface="Times New Roman" pitchFamily="18" charset="0"/>
              </a:rPr>
              <a:t>Processing of blood culture</a:t>
            </a:r>
            <a:r>
              <a:rPr lang="en-US" sz="2400" b="1" dirty="0" smtClean="0">
                <a:latin typeface="Times New Roman" pitchFamily="18" charset="0"/>
                <a:cs typeface="Times New Roman" pitchFamily="18" charset="0"/>
              </a:rPr>
              <a:t> </a:t>
            </a:r>
          </a:p>
          <a:p>
            <a:pPr marL="274320" indent="-274320" algn="justLow" rtl="0" eaLnBrk="1" fontAlgn="auto" hangingPunct="1">
              <a:spcAft>
                <a:spcPts val="0"/>
              </a:spcAft>
              <a:buFont typeface="Wingdings 2"/>
              <a:buChar char=""/>
              <a:defRPr/>
            </a:pPr>
            <a:r>
              <a:rPr lang="en-US" sz="2400" dirty="0" smtClean="0">
                <a:latin typeface="Times New Roman" pitchFamily="18" charset="0"/>
                <a:cs typeface="Times New Roman" pitchFamily="18" charset="0"/>
              </a:rPr>
              <a:t>Incubation at 35-37°C and inspected twice day (at least for first 3 days) for </a:t>
            </a:r>
            <a:r>
              <a:rPr lang="en-US" sz="2400" b="1" u="sng" dirty="0" smtClean="0">
                <a:latin typeface="Times New Roman" pitchFamily="18" charset="0"/>
                <a:cs typeface="Times New Roman" pitchFamily="18" charset="0"/>
              </a:rPr>
              <a:t>signs of microbial growth.</a:t>
            </a:r>
          </a:p>
          <a:p>
            <a:pPr marL="274320" indent="-274320" algn="justLow" rtl="0" eaLnBrk="1" fontAlgn="auto" hangingPunct="1">
              <a:spcAft>
                <a:spcPts val="0"/>
              </a:spcAft>
              <a:buFont typeface="Wingdings 2"/>
              <a:buChar char=""/>
              <a:defRPr/>
            </a:pPr>
            <a:r>
              <a:rPr lang="en-US" sz="2400" dirty="0" smtClean="0">
                <a:latin typeface="Times New Roman" pitchFamily="18" charset="0"/>
                <a:cs typeface="Times New Roman" pitchFamily="18" charset="0"/>
              </a:rPr>
              <a:t>Sterile </a:t>
            </a:r>
            <a:r>
              <a:rPr lang="en-US" sz="2400" dirty="0" smtClean="0">
                <a:latin typeface="Times New Roman" pitchFamily="18" charset="0"/>
                <a:cs typeface="Times New Roman" pitchFamily="18" charset="0"/>
              </a:rPr>
              <a:t>culture </a:t>
            </a:r>
            <a:r>
              <a:rPr lang="en-US" sz="2400" dirty="0" smtClean="0">
                <a:latin typeface="Times New Roman" pitchFamily="18" charset="0"/>
                <a:cs typeface="Times New Roman" pitchFamily="18" charset="0"/>
              </a:rPr>
              <a:t>usually shows a layer of sediment red blood covered by a pale yellow transparent broth</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15364" name="Rectangle 2"/>
          <p:cNvSpPr>
            <a:spLocks noChangeArrowheads="1"/>
          </p:cNvSpPr>
          <p:nvPr/>
        </p:nvSpPr>
        <p:spPr bwMode="auto">
          <a:xfrm>
            <a:off x="152400" y="2357438"/>
            <a:ext cx="3429000" cy="461962"/>
          </a:xfrm>
          <a:prstGeom prst="rect">
            <a:avLst/>
          </a:prstGeom>
          <a:solidFill>
            <a:srgbClr val="92D050"/>
          </a:solidFill>
          <a:ln w="9525">
            <a:noFill/>
            <a:miter lim="800000"/>
            <a:headEnd/>
            <a:tailEnd/>
          </a:ln>
        </p:spPr>
        <p:txBody>
          <a:bodyPr>
            <a:spAutoFit/>
          </a:bodyPr>
          <a:lstStyle/>
          <a:p>
            <a:pPr algn="ctr">
              <a:tabLst>
                <a:tab pos="2997200" algn="l"/>
              </a:tabLst>
            </a:pPr>
            <a:r>
              <a:rPr lang="en-US" sz="2400" b="1" dirty="0">
                <a:solidFill>
                  <a:srgbClr val="0070C0"/>
                </a:solidFill>
                <a:latin typeface="Andalus" pitchFamily="18" charset="-78"/>
                <a:ea typeface="Times New Roman" pitchFamily="18" charset="0"/>
                <a:cs typeface="Andalus" pitchFamily="18" charset="-78"/>
              </a:rPr>
              <a:t>Blood bottles incubator</a:t>
            </a:r>
          </a:p>
        </p:txBody>
      </p:sp>
      <p:pic>
        <p:nvPicPr>
          <p:cNvPr id="15365" name="Picture 4" descr="Blood culture protocol. Photograph of blood culture media showing... |  Download Scientific Diagram"/>
          <p:cNvPicPr>
            <a:picLocks noChangeAspect="1" noChangeArrowheads="1"/>
          </p:cNvPicPr>
          <p:nvPr/>
        </p:nvPicPr>
        <p:blipFill>
          <a:blip r:embed="rId2"/>
          <a:srcRect/>
          <a:stretch>
            <a:fillRect/>
          </a:stretch>
        </p:blipFill>
        <p:spPr bwMode="auto">
          <a:xfrm>
            <a:off x="3657600" y="2357438"/>
            <a:ext cx="5400675" cy="4291012"/>
          </a:xfrm>
          <a:prstGeom prst="rect">
            <a:avLst/>
          </a:prstGeom>
          <a:noFill/>
          <a:ln w="9525">
            <a:noFill/>
            <a:miter lim="800000"/>
            <a:headEnd/>
            <a:tailEnd/>
          </a:ln>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521" t="26111" r="40104" b="8704"/>
          <a:stretch/>
        </p:blipFill>
        <p:spPr bwMode="auto">
          <a:xfrm>
            <a:off x="76200" y="2819400"/>
            <a:ext cx="36195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2: Commercial Blood Culture Systems and Methods | Basicmedical 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76200"/>
            <a:ext cx="2257425" cy="2281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328</TotalTime>
  <Words>1029</Words>
  <Application>Microsoft Office PowerPoint</Application>
  <PresentationFormat>On-screen Show (4:3)</PresentationFormat>
  <Paragraphs>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Blood samples and culture  Haemopoitic and lymphatic Module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causes of bacterimia</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samples and culture  Haemopoitic and lymphatic Module  2022-2023</dc:title>
  <dc:creator>hp</dc:creator>
  <cp:lastModifiedBy>عبدالله ضياء</cp:lastModifiedBy>
  <cp:revision>31</cp:revision>
  <dcterms:created xsi:type="dcterms:W3CDTF">2006-08-16T00:00:00Z</dcterms:created>
  <dcterms:modified xsi:type="dcterms:W3CDTF">2023-10-27T21:37:21Z</dcterms:modified>
</cp:coreProperties>
</file>