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sldIdLst>
    <p:sldId id="283" r:id="rId2"/>
    <p:sldId id="284" r:id="rId3"/>
    <p:sldId id="285" r:id="rId4"/>
    <p:sldId id="286" r:id="rId5"/>
    <p:sldId id="287" r:id="rId6"/>
  </p:sldIdLst>
  <p:sldSz cx="9144000" cy="5143500" type="screen16x9"/>
  <p:notesSz cx="9144000" cy="6858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92" d="100"/>
          <a:sy n="92" d="100"/>
        </p:scale>
        <p:origin x="756" y="90"/>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028700"/>
            <a:ext cx="7851648" cy="13716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2421402"/>
            <a:ext cx="7854696" cy="131445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1B8ABB09-4A1D-463E-8065-109CC2B7EFAA}" type="datetimeFigureOut">
              <a:rPr lang="ar-SA" smtClean="0"/>
              <a:pPr/>
              <a:t>24/04/1447</a:t>
            </a:fld>
            <a:endParaRPr lang="ar-SA"/>
          </a:p>
        </p:txBody>
      </p:sp>
      <p:sp>
        <p:nvSpPr>
          <p:cNvPr id="19" name="عنصر نائب للتذييل 18"/>
          <p:cNvSpPr>
            <a:spLocks noGrp="1"/>
          </p:cNvSpPr>
          <p:nvPr>
            <p:ph type="ftr" sz="quarter" idx="11"/>
          </p:nvPr>
        </p:nvSpPr>
        <p:spPr/>
        <p:txBody>
          <a:bodyPr/>
          <a:lstStyle/>
          <a:p>
            <a:endParaRPr lang="ar-SA"/>
          </a:p>
        </p:txBody>
      </p:sp>
      <p:sp>
        <p:nvSpPr>
          <p:cNvPr id="27" name="عنصر نائب لرقم الشريحة 26"/>
          <p:cNvSpPr>
            <a:spLocks noGrp="1"/>
          </p:cNvSpPr>
          <p:nvPr>
            <p:ph type="sldNum" sz="quarter" idx="12"/>
          </p:nvPr>
        </p:nvSpPr>
        <p:spPr/>
        <p:txBody>
          <a:bodyPr/>
          <a:lstStyle/>
          <a:p>
            <a:fld id="{0B34F065-1154-456A-91E3-76DE8E75E17B}"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transition spd="slow">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24/04/1447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spd="slow">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685801"/>
            <a:ext cx="2057400" cy="3908822"/>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685801"/>
            <a:ext cx="6019800" cy="3908822"/>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24/04/1447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spd="slow">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24/04/1447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spd="slow">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987552"/>
            <a:ext cx="7772400" cy="1021842"/>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028498"/>
            <a:ext cx="7772400" cy="1132284"/>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24/04/1447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transition spd="slow">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28066"/>
            <a:ext cx="8229600" cy="85725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440064"/>
            <a:ext cx="4038600" cy="332613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440064"/>
            <a:ext cx="4038600" cy="332613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24/04/1447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spd="slow">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28066"/>
            <a:ext cx="8229600" cy="85725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391436"/>
            <a:ext cx="4040188" cy="494514"/>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6" y="1394818"/>
            <a:ext cx="4041775" cy="491132"/>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885950"/>
            <a:ext cx="4040188" cy="288429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6" y="1885950"/>
            <a:ext cx="4041775" cy="288429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24/04/1447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spd="slow">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28066"/>
            <a:ext cx="8305800" cy="85725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24/04/1447</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spd="slow">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24/04/1447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spd="slow">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385764"/>
            <a:ext cx="2743200" cy="871538"/>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257300"/>
            <a:ext cx="2743200" cy="3429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257300"/>
            <a:ext cx="5111750" cy="3429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24/04/1447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transition spd="slow">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831058"/>
            <a:ext cx="5257800" cy="30861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مثلث قائم الزاوية 11"/>
          <p:cNvSpPr/>
          <p:nvPr/>
        </p:nvSpPr>
        <p:spPr>
          <a:xfrm rot="420000" flipV="1">
            <a:off x="8004134" y="4019827"/>
            <a:ext cx="155448" cy="116586"/>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عنوان 1"/>
          <p:cNvSpPr>
            <a:spLocks noGrp="1"/>
          </p:cNvSpPr>
          <p:nvPr>
            <p:ph type="title"/>
          </p:nvPr>
        </p:nvSpPr>
        <p:spPr>
          <a:xfrm>
            <a:off x="609600" y="882747"/>
            <a:ext cx="2212848" cy="1186966"/>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121589"/>
            <a:ext cx="2209800" cy="163449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24/04/1447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a:xfrm>
            <a:off x="8077200" y="4767263"/>
            <a:ext cx="609600" cy="273844"/>
          </a:xfrm>
        </p:spPr>
        <p:txBody>
          <a:bodyPr/>
          <a:lstStyle/>
          <a:p>
            <a:fld id="{0B34F065-1154-456A-91E3-76DE8E75E17B}" type="slidenum">
              <a:rPr lang="ar-SA" smtClean="0"/>
              <a:pPr/>
              <a:t>‹#›</a:t>
            </a:fld>
            <a:endParaRPr lang="ar-SA"/>
          </a:p>
        </p:txBody>
      </p:sp>
      <p:sp>
        <p:nvSpPr>
          <p:cNvPr id="3" name="عنصر نائب للصورة 2"/>
          <p:cNvSpPr>
            <a:spLocks noGrp="1"/>
          </p:cNvSpPr>
          <p:nvPr>
            <p:ph type="pic" idx="1"/>
          </p:nvPr>
        </p:nvSpPr>
        <p:spPr>
          <a:xfrm rot="420000">
            <a:off x="3485793" y="899638"/>
            <a:ext cx="4617720" cy="294894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الرمز لإضافة صورة</a:t>
            </a:r>
            <a:endParaRPr kumimoji="0" lang="en-US" dirty="0"/>
          </a:p>
        </p:txBody>
      </p:sp>
      <p:sp>
        <p:nvSpPr>
          <p:cNvPr id="10" name="شكل حر 9"/>
          <p:cNvSpPr>
            <a:spLocks/>
          </p:cNvSpPr>
          <p:nvPr/>
        </p:nvSpPr>
        <p:spPr bwMode="auto">
          <a:xfrm flipV="1">
            <a:off x="-9525" y="4362450"/>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شكل حر 10"/>
          <p:cNvSpPr>
            <a:spLocks/>
          </p:cNvSpPr>
          <p:nvPr/>
        </p:nvSpPr>
        <p:spPr bwMode="auto">
          <a:xfrm flipV="1">
            <a:off x="4381500" y="4664869"/>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spd="slow">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شكل حر 6"/>
          <p:cNvSpPr>
            <a:spLocks/>
          </p:cNvSpPr>
          <p:nvPr/>
        </p:nvSpPr>
        <p:spPr bwMode="auto">
          <a:xfrm>
            <a:off x="-9525" y="-5358"/>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شكل حر 7"/>
          <p:cNvSpPr>
            <a:spLocks/>
          </p:cNvSpPr>
          <p:nvPr/>
        </p:nvSpPr>
        <p:spPr bwMode="auto">
          <a:xfrm>
            <a:off x="4381500" y="-5358"/>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عنصر نائب للعنوان 8"/>
          <p:cNvSpPr>
            <a:spLocks noGrp="1"/>
          </p:cNvSpPr>
          <p:nvPr>
            <p:ph type="title"/>
          </p:nvPr>
        </p:nvSpPr>
        <p:spPr>
          <a:xfrm>
            <a:off x="457200" y="528066"/>
            <a:ext cx="8229600" cy="85725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451610"/>
            <a:ext cx="8229600" cy="329184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4767263"/>
            <a:ext cx="2133600" cy="273844"/>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pPr/>
              <a:t>24/04/1447</a:t>
            </a:fld>
            <a:endParaRPr lang="ar-SA"/>
          </a:p>
        </p:txBody>
      </p:sp>
      <p:sp>
        <p:nvSpPr>
          <p:cNvPr id="22" name="عنصر نائب للتذييل 21"/>
          <p:cNvSpPr>
            <a:spLocks noGrp="1"/>
          </p:cNvSpPr>
          <p:nvPr>
            <p:ph type="ftr" sz="quarter" idx="3"/>
          </p:nvPr>
        </p:nvSpPr>
        <p:spPr>
          <a:xfrm>
            <a:off x="2667000" y="4767263"/>
            <a:ext cx="3352800" cy="273844"/>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p>
        </p:txBody>
      </p:sp>
      <p:sp>
        <p:nvSpPr>
          <p:cNvPr id="18" name="عنصر نائب لرقم الشريحة 17"/>
          <p:cNvSpPr>
            <a:spLocks noGrp="1"/>
          </p:cNvSpPr>
          <p:nvPr>
            <p:ph type="sldNum" sz="quarter" idx="4"/>
          </p:nvPr>
        </p:nvSpPr>
        <p:spPr>
          <a:xfrm>
            <a:off x="7924800" y="4767263"/>
            <a:ext cx="762000" cy="273844"/>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pPr/>
              <a:t>‹#›</a:t>
            </a:fld>
            <a:endParaRPr lang="ar-SA"/>
          </a:p>
        </p:txBody>
      </p:sp>
      <p:grpSp>
        <p:nvGrpSpPr>
          <p:cNvPr id="2" name="مجموعة 1"/>
          <p:cNvGrpSpPr/>
          <p:nvPr/>
        </p:nvGrpSpPr>
        <p:grpSpPr>
          <a:xfrm>
            <a:off x="-19017" y="151806"/>
            <a:ext cx="9180548" cy="486918"/>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spd="slow">
    <p:fade/>
  </p:transition>
  <p:timing>
    <p:tnLst>
      <p:par>
        <p:cTn id="1" dur="indefinite" restart="never" nodeType="tmRoot"/>
      </p:par>
    </p:tnLst>
  </p:timing>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slideLayout" Target="../slideLayouts/slideLayout2.xml"/><Relationship Id="rId7" Type="http://schemas.openxmlformats.org/officeDocument/2006/relationships/image" Target="../media/image5.jpeg"/><Relationship Id="rId2" Type="http://schemas.openxmlformats.org/officeDocument/2006/relationships/audio" Target="file:///C:\Users\Lenovo\Desktop\&#1575;&#1604;&#1601;&#1589;&#1604;%20&#1575;&#1604;&#1587;&#1575;&#1583;&#1587;283.wav" TargetMode="External"/><Relationship Id="rId1" Type="http://schemas.openxmlformats.org/officeDocument/2006/relationships/tags" Target="../tags/tag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1.xml"/><Relationship Id="rId1" Type="http://schemas.openxmlformats.org/officeDocument/2006/relationships/audio" Target="file:///C:\Users\Lenovo\Desktop\&#1575;&#1604;&#1601;&#1589;&#1604;%20&#1575;&#1604;&#1587;&#1575;&#1583;&#1587;284.wav"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1.xml"/><Relationship Id="rId1" Type="http://schemas.openxmlformats.org/officeDocument/2006/relationships/audio" Target="file:///C:\Users\Lenovo\Desktop\&#1575;&#1604;&#1601;&#1589;&#1604;%20&#1575;&#1604;&#1587;&#1575;&#1583;&#1587;285.wav"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1.xml"/><Relationship Id="rId1" Type="http://schemas.openxmlformats.org/officeDocument/2006/relationships/audio" Target="file:///C:\Users\Lenovo\Desktop\&#1575;&#1604;&#1601;&#1589;&#1604;%20&#1575;&#1604;&#1587;&#1575;&#1583;&#1587;286.wav"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1.xml"/><Relationship Id="rId1" Type="http://schemas.openxmlformats.org/officeDocument/2006/relationships/audio" Target="file:///C:\Users\Lenovo\Desktop\&#1575;&#1604;&#1601;&#1589;&#1604;%20&#1575;&#1604;&#1587;&#1575;&#1583;&#1587;287.wa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hp\Desktop\غ\31_0007_Vector-Smart-Object.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1"/>
            <a:ext cx="9144000" cy="514350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C:\Users\hp\Desktop\غ\31_0004_Vector-Smart-Object.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95577" y="442385"/>
            <a:ext cx="8607900" cy="1373281"/>
          </a:xfrm>
          <a:prstGeom prst="rect">
            <a:avLst/>
          </a:prstGeom>
          <a:noFill/>
          <a:extLst>
            <a:ext uri="{909E8E84-426E-40DD-AFC4-6F175D3DCCD1}">
              <a14:hiddenFill xmlns:a14="http://schemas.microsoft.com/office/drawing/2010/main">
                <a:solidFill>
                  <a:srgbClr val="FFFFFF"/>
                </a:solidFill>
              </a14:hiddenFill>
            </a:ext>
          </a:extLst>
        </p:spPr>
      </p:pic>
      <p:sp>
        <p:nvSpPr>
          <p:cNvPr id="7" name="مربع نص 6"/>
          <p:cNvSpPr txBox="1"/>
          <p:nvPr/>
        </p:nvSpPr>
        <p:spPr>
          <a:xfrm>
            <a:off x="1233778" y="555527"/>
            <a:ext cx="7331498" cy="830997"/>
          </a:xfrm>
          <a:prstGeom prst="rect">
            <a:avLst/>
          </a:prstGeom>
          <a:noFill/>
        </p:spPr>
        <p:txBody>
          <a:bodyPr wrap="square" rtlCol="0">
            <a:spAutoFit/>
          </a:bodyPr>
          <a:lstStyle/>
          <a:p>
            <a:pPr algn="ctr"/>
            <a:r>
              <a:rPr lang="ar-IQ" sz="4800" dirty="0" smtClean="0">
                <a:solidFill>
                  <a:srgbClr val="FF0000"/>
                </a:solidFill>
                <a:latin typeface="Andalus" panose="02020603050405020304" pitchFamily="18" charset="-78"/>
                <a:cs typeface="Akhbar MT" pitchFamily="2" charset="-78"/>
              </a:rPr>
              <a:t>الفصل السادس // اللاعب الحر </a:t>
            </a:r>
          </a:p>
        </p:txBody>
      </p:sp>
      <p:pic>
        <p:nvPicPr>
          <p:cNvPr id="8" name="Picture 7" descr="C:\Users\hp\Desktop\غ\31_0003_Vector-Smart-Object-copy.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139951" y="1999752"/>
            <a:ext cx="4680523" cy="2499224"/>
          </a:xfrm>
          <a:prstGeom prst="rect">
            <a:avLst/>
          </a:prstGeom>
          <a:noFill/>
          <a:extLst>
            <a:ext uri="{909E8E84-426E-40DD-AFC4-6F175D3DCCD1}">
              <a14:hiddenFill xmlns:a14="http://schemas.microsoft.com/office/drawing/2010/main">
                <a:solidFill>
                  <a:srgbClr val="FFFFFF"/>
                </a:solidFill>
              </a14:hiddenFill>
            </a:ext>
          </a:extLst>
        </p:spPr>
      </p:pic>
      <p:sp>
        <p:nvSpPr>
          <p:cNvPr id="10" name="مربع نص 9"/>
          <p:cNvSpPr txBox="1"/>
          <p:nvPr/>
        </p:nvSpPr>
        <p:spPr>
          <a:xfrm>
            <a:off x="8565276" y="1491630"/>
            <a:ext cx="255198" cy="400110"/>
          </a:xfrm>
          <a:prstGeom prst="rect">
            <a:avLst/>
          </a:prstGeom>
          <a:noFill/>
        </p:spPr>
        <p:txBody>
          <a:bodyPr wrap="none" rtlCol="0">
            <a:spAutoFit/>
          </a:bodyPr>
          <a:lstStyle/>
          <a:p>
            <a:r>
              <a:rPr lang="ar-IQ" sz="2000" dirty="0" smtClean="0">
                <a:solidFill>
                  <a:srgbClr val="FFC000"/>
                </a:solidFill>
              </a:rPr>
              <a:t> </a:t>
            </a:r>
            <a:endParaRPr lang="en-US" sz="2000" dirty="0">
              <a:solidFill>
                <a:srgbClr val="FFC000"/>
              </a:solidFill>
            </a:endParaRPr>
          </a:p>
        </p:txBody>
      </p:sp>
      <p:sp>
        <p:nvSpPr>
          <p:cNvPr id="15" name="مربع نص 14"/>
          <p:cNvSpPr txBox="1"/>
          <p:nvPr/>
        </p:nvSpPr>
        <p:spPr>
          <a:xfrm>
            <a:off x="8595034" y="2732714"/>
            <a:ext cx="255198" cy="400110"/>
          </a:xfrm>
          <a:prstGeom prst="rect">
            <a:avLst/>
          </a:prstGeom>
          <a:noFill/>
        </p:spPr>
        <p:txBody>
          <a:bodyPr wrap="none" rtlCol="0">
            <a:spAutoFit/>
          </a:bodyPr>
          <a:lstStyle/>
          <a:p>
            <a:r>
              <a:rPr lang="ar-IQ" sz="2000" dirty="0" smtClean="0">
                <a:solidFill>
                  <a:srgbClr val="FFC000"/>
                </a:solidFill>
              </a:rPr>
              <a:t> </a:t>
            </a:r>
            <a:endParaRPr lang="en-US" sz="2000" dirty="0">
              <a:solidFill>
                <a:srgbClr val="FFC000"/>
              </a:solidFill>
            </a:endParaRPr>
          </a:p>
        </p:txBody>
      </p:sp>
      <p:sp>
        <p:nvSpPr>
          <p:cNvPr id="17" name="مستطيل 16"/>
          <p:cNvSpPr/>
          <p:nvPr/>
        </p:nvSpPr>
        <p:spPr>
          <a:xfrm>
            <a:off x="4572000" y="2067694"/>
            <a:ext cx="4071966" cy="954107"/>
          </a:xfrm>
          <a:prstGeom prst="rect">
            <a:avLst/>
          </a:prstGeom>
        </p:spPr>
        <p:txBody>
          <a:bodyPr wrap="square">
            <a:spAutoFit/>
          </a:bodyPr>
          <a:lstStyle/>
          <a:p>
            <a:pPr algn="ctr"/>
            <a:r>
              <a:rPr lang="ar-IQ" sz="2800" dirty="0" smtClean="0">
                <a:latin typeface="Andalus" panose="02020603050405020304" pitchFamily="18" charset="-78"/>
              </a:rPr>
              <a:t>اعداد</a:t>
            </a:r>
          </a:p>
          <a:p>
            <a:pPr algn="ctr"/>
            <a:r>
              <a:rPr lang="ar-IQ" sz="2800" dirty="0" smtClean="0">
                <a:latin typeface="Andalus" panose="02020603050405020304" pitchFamily="18" charset="-78"/>
              </a:rPr>
              <a:t>الأستاذ الدكتور سهاد قاسم سعيد </a:t>
            </a:r>
          </a:p>
        </p:txBody>
      </p:sp>
      <p:pic>
        <p:nvPicPr>
          <p:cNvPr id="11" name="صورة 10" descr="images.jpg"/>
          <p:cNvPicPr>
            <a:picLocks noChangeAspect="1"/>
          </p:cNvPicPr>
          <p:nvPr/>
        </p:nvPicPr>
        <p:blipFill>
          <a:blip r:embed="rId7" cstate="print"/>
          <a:stretch>
            <a:fillRect/>
          </a:stretch>
        </p:blipFill>
        <p:spPr>
          <a:xfrm>
            <a:off x="595577" y="1855337"/>
            <a:ext cx="3823563" cy="2952328"/>
          </a:xfrm>
          <a:prstGeom prst="rect">
            <a:avLst/>
          </a:prstGeom>
        </p:spPr>
      </p:pic>
      <p:pic>
        <p:nvPicPr>
          <p:cNvPr id="12" name="الفصل السادس283.wav">
            <a:hlinkClick r:id="" action="ppaction://media"/>
          </p:cNvPr>
          <p:cNvPicPr>
            <a:picLocks noRot="1" noChangeAspect="1"/>
          </p:cNvPicPr>
          <p:nvPr>
            <a:audioFile r:link="rId2"/>
          </p:nvPr>
        </p:nvPicPr>
        <p:blipFill>
          <a:blip r:embed="rId8" cstate="print"/>
          <a:stretch>
            <a:fillRect/>
          </a:stretch>
        </p:blipFill>
        <p:spPr>
          <a:xfrm>
            <a:off x="8669338" y="4668838"/>
            <a:ext cx="304800" cy="304800"/>
          </a:xfrm>
          <a:prstGeom prst="rect">
            <a:avLst/>
          </a:prstGeom>
        </p:spPr>
      </p:pic>
    </p:spTree>
    <p:custDataLst>
      <p:tags r:id="rId1"/>
    </p:custDataLst>
    <p:extLst>
      <p:ext uri="{BB962C8B-B14F-4D97-AF65-F5344CB8AC3E}">
        <p14:creationId xmlns:p14="http://schemas.microsoft.com/office/powerpoint/2010/main" val="2086399236"/>
      </p:ext>
    </p:extLst>
  </p:cSld>
  <p:clrMapOvr>
    <a:masterClrMapping/>
  </p:clrMapOvr>
  <p:transition spd="slow" advTm="9321">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12"/>
                                        </p:tgtEl>
                                      </p:cBhvr>
                                    </p:cmd>
                                  </p:childTnLst>
                                </p:cTn>
                              </p:par>
                            </p:childTnLst>
                          </p:cTn>
                        </p:par>
                      </p:childTnLst>
                    </p:cTn>
                  </p:par>
                  <p:par>
                    <p:cTn id="7" fill="hold">
                      <p:stCondLst>
                        <p:cond delay="indefinite"/>
                      </p:stCondLst>
                      <p:childTnLst>
                        <p:par>
                          <p:cTn id="8" fill="hold">
                            <p:stCondLst>
                              <p:cond delay="0"/>
                            </p:stCondLst>
                            <p:childTnLst>
                              <p:par>
                                <p:cTn id="9" presetID="53" presetClass="entr" presetSubtype="16"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500" fill="hold"/>
                                        <p:tgtEl>
                                          <p:spTgt spid="5"/>
                                        </p:tgtEl>
                                        <p:attrNameLst>
                                          <p:attrName>ppt_w</p:attrName>
                                        </p:attrNameLst>
                                      </p:cBhvr>
                                      <p:tavLst>
                                        <p:tav tm="0">
                                          <p:val>
                                            <p:fltVal val="0"/>
                                          </p:val>
                                        </p:tav>
                                        <p:tav tm="100000">
                                          <p:val>
                                            <p:strVal val="#ppt_w"/>
                                          </p:val>
                                        </p:tav>
                                      </p:tavLst>
                                    </p:anim>
                                    <p:anim calcmode="lin" valueType="num">
                                      <p:cBhvr>
                                        <p:cTn id="12" dur="500" fill="hold"/>
                                        <p:tgtEl>
                                          <p:spTgt spid="5"/>
                                        </p:tgtEl>
                                        <p:attrNameLst>
                                          <p:attrName>ppt_h</p:attrName>
                                        </p:attrNameLst>
                                      </p:cBhvr>
                                      <p:tavLst>
                                        <p:tav tm="0">
                                          <p:val>
                                            <p:fltVal val="0"/>
                                          </p:val>
                                        </p:tav>
                                        <p:tav tm="100000">
                                          <p:val>
                                            <p:strVal val="#ppt_h"/>
                                          </p:val>
                                        </p:tav>
                                      </p:tavLst>
                                    </p:anim>
                                    <p:animEffect transition="in" filter="fade">
                                      <p:cBhvr>
                                        <p:cTn id="13" dur="500"/>
                                        <p:tgtEl>
                                          <p:spTgt spid="5"/>
                                        </p:tgtEl>
                                      </p:cBhvr>
                                    </p:animEffect>
                                  </p:childTnLst>
                                </p:cTn>
                              </p:par>
                              <p:par>
                                <p:cTn id="14" presetID="12" presetClass="entr" presetSubtype="8"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additive="base">
                                        <p:cTn id="16" dur="2000"/>
                                        <p:tgtEl>
                                          <p:spTgt spid="6"/>
                                        </p:tgtEl>
                                        <p:attrNameLst>
                                          <p:attrName>ppt_x</p:attrName>
                                        </p:attrNameLst>
                                      </p:cBhvr>
                                      <p:tavLst>
                                        <p:tav tm="0">
                                          <p:val>
                                            <p:strVal val="#ppt_x-#ppt_w*1.125000"/>
                                          </p:val>
                                        </p:tav>
                                        <p:tav tm="100000">
                                          <p:val>
                                            <p:strVal val="#ppt_x"/>
                                          </p:val>
                                        </p:tav>
                                      </p:tavLst>
                                    </p:anim>
                                    <p:animEffect transition="in" filter="wipe(right)">
                                      <p:cBhvr>
                                        <p:cTn id="17" dur="2000"/>
                                        <p:tgtEl>
                                          <p:spTgt spid="6"/>
                                        </p:tgtEl>
                                      </p:cBhvr>
                                    </p:animEffect>
                                  </p:childTnLst>
                                </p:cTn>
                              </p:par>
                              <p:par>
                                <p:cTn id="18" presetID="12" presetClass="entr" presetSubtype="2" fill="hold" nodeType="withEffect">
                                  <p:stCondLst>
                                    <p:cond delay="0"/>
                                  </p:stCondLst>
                                  <p:childTnLst>
                                    <p:set>
                                      <p:cBhvr>
                                        <p:cTn id="19" dur="1" fill="hold">
                                          <p:stCondLst>
                                            <p:cond delay="0"/>
                                          </p:stCondLst>
                                        </p:cTn>
                                        <p:tgtEl>
                                          <p:spTgt spid="8"/>
                                        </p:tgtEl>
                                        <p:attrNameLst>
                                          <p:attrName>style.visibility</p:attrName>
                                        </p:attrNameLst>
                                      </p:cBhvr>
                                      <p:to>
                                        <p:strVal val="visible"/>
                                      </p:to>
                                    </p:set>
                                    <p:anim calcmode="lin" valueType="num">
                                      <p:cBhvr additive="base">
                                        <p:cTn id="20" dur="2000"/>
                                        <p:tgtEl>
                                          <p:spTgt spid="8"/>
                                        </p:tgtEl>
                                        <p:attrNameLst>
                                          <p:attrName>ppt_x</p:attrName>
                                        </p:attrNameLst>
                                      </p:cBhvr>
                                      <p:tavLst>
                                        <p:tav tm="0">
                                          <p:val>
                                            <p:strVal val="#ppt_x+#ppt_w*1.125000"/>
                                          </p:val>
                                        </p:tav>
                                        <p:tav tm="100000">
                                          <p:val>
                                            <p:strVal val="#ppt_x"/>
                                          </p:val>
                                        </p:tav>
                                      </p:tavLst>
                                    </p:anim>
                                    <p:animEffect transition="in" filter="wipe(left)">
                                      <p:cBhvr>
                                        <p:cTn id="21" dur="2000"/>
                                        <p:tgtEl>
                                          <p:spTgt spid="8"/>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500"/>
                                        <p:tgtEl>
                                          <p:spTgt spid="7"/>
                                        </p:tgtEl>
                                      </p:cBhvr>
                                    </p:animEffect>
                                  </p:childTnLst>
                                </p:cTn>
                              </p:par>
                              <p:par>
                                <p:cTn id="25" presetID="21" presetClass="entr" presetSubtype="1"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heel(1)">
                                      <p:cBhvr>
                                        <p:cTn id="27" dur="2000"/>
                                        <p:tgtEl>
                                          <p:spTgt spid="10"/>
                                        </p:tgtEl>
                                      </p:cBhvr>
                                    </p:animEffect>
                                  </p:childTnLst>
                                </p:cTn>
                              </p:par>
                              <p:par>
                                <p:cTn id="28" presetID="21" presetClass="entr" presetSubtype="1" fill="hold" grpId="0" nodeType="with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wheel(1)">
                                      <p:cBhvr>
                                        <p:cTn id="30"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31" fill="hold" display="0">
                  <p:stCondLst>
                    <p:cond delay="indefinite"/>
                  </p:stCondLst>
                  <p:endCondLst>
                    <p:cond evt="onPrev" delay="0">
                      <p:tgtEl>
                        <p:sldTgt/>
                      </p:tgtEl>
                    </p:cond>
                    <p:cond evt="onStopAudio" delay="0">
                      <p:tgtEl>
                        <p:sldTgt/>
                      </p:tgtEl>
                    </p:cond>
                  </p:endCondLst>
                </p:cTn>
                <p:tgtEl>
                  <p:spTgt spid="12"/>
                </p:tgtEl>
              </p:cMediaNode>
            </p:audio>
          </p:childTnLst>
        </p:cTn>
      </p:par>
    </p:tnLst>
    <p:bldLst>
      <p:bldP spid="7" grpId="0"/>
      <p:bldP spid="10" grpId="0"/>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33400" y="339502"/>
            <a:ext cx="7851648" cy="432048"/>
          </a:xfrm>
        </p:spPr>
        <p:txBody>
          <a:bodyPr>
            <a:noAutofit/>
          </a:bodyPr>
          <a:lstStyle/>
          <a:p>
            <a:r>
              <a:rPr lang="ar-IQ" sz="3600" dirty="0" err="1" smtClean="0">
                <a:solidFill>
                  <a:srgbClr val="FF0000"/>
                </a:solidFill>
              </a:rPr>
              <a:t>اللا</a:t>
            </a:r>
            <a:r>
              <a:rPr lang="ar-IQ" sz="3600" dirty="0" smtClean="0">
                <a:solidFill>
                  <a:srgbClr val="FF0000"/>
                </a:solidFill>
              </a:rPr>
              <a:t> عب الحر</a:t>
            </a:r>
            <a:endParaRPr lang="ar-IQ" sz="3600" dirty="0">
              <a:solidFill>
                <a:srgbClr val="FF0000"/>
              </a:solidFill>
            </a:endParaRPr>
          </a:p>
        </p:txBody>
      </p:sp>
      <p:sp>
        <p:nvSpPr>
          <p:cNvPr id="3" name="عنوان فرعي 2"/>
          <p:cNvSpPr>
            <a:spLocks noGrp="1"/>
          </p:cNvSpPr>
          <p:nvPr>
            <p:ph type="subTitle" idx="1"/>
          </p:nvPr>
        </p:nvSpPr>
        <p:spPr>
          <a:xfrm>
            <a:off x="533400" y="843558"/>
            <a:ext cx="7854696" cy="4032448"/>
          </a:xfrm>
        </p:spPr>
        <p:txBody>
          <a:bodyPr>
            <a:normAutofit fontScale="92500"/>
          </a:bodyPr>
          <a:lstStyle/>
          <a:p>
            <a:r>
              <a:rPr lang="ar-IQ" sz="1600" b="1" dirty="0" smtClean="0"/>
              <a:t>تعيين اللاعب الحر</a:t>
            </a:r>
            <a:endParaRPr lang="en-US" sz="1600" dirty="0" smtClean="0"/>
          </a:p>
          <a:p>
            <a:r>
              <a:rPr lang="ar-IQ" sz="1600" dirty="0" smtClean="0"/>
              <a:t>يحق لكل فريق بتعيين لاعبين مدافعين متخصصين: لاعبين حرين ضمن قائمة اللاعبين</a:t>
            </a:r>
            <a:endParaRPr lang="en-US" sz="1600" dirty="0" smtClean="0"/>
          </a:p>
          <a:p>
            <a:r>
              <a:rPr lang="ar-IQ" sz="1600" b="1" dirty="0" smtClean="0"/>
              <a:t>لمسابقات </a:t>
            </a:r>
            <a:r>
              <a:rPr lang="ar-IQ" sz="1600" b="1" dirty="0" err="1" smtClean="0"/>
              <a:t>الأتحاد</a:t>
            </a:r>
            <a:r>
              <a:rPr lang="ar-IQ" sz="1600" b="1" dirty="0" smtClean="0"/>
              <a:t> الدولي للكرة الطائرة والعالمية للكبار التي يختار الفريق بأن يكون لديه أكثر </a:t>
            </a:r>
            <a:r>
              <a:rPr lang="ar-IQ" sz="1600" b="1" dirty="0" err="1" smtClean="0"/>
              <a:t>من </a:t>
            </a:r>
            <a:r>
              <a:rPr lang="ar-IQ" sz="1600" b="1" dirty="0" smtClean="0"/>
              <a:t>(12) لاعب، يكون إجبارياً للفريق تعيين لاعبين مدافعين </a:t>
            </a:r>
            <a:r>
              <a:rPr lang="ar-IQ" sz="1600" b="1" dirty="0" err="1" smtClean="0"/>
              <a:t>متخصصين </a:t>
            </a:r>
            <a:r>
              <a:rPr lang="ar-IQ" sz="1600" b="1" baseline="30000" dirty="0" err="1" smtClean="0"/>
              <a:t>(</a:t>
            </a:r>
            <a:r>
              <a:rPr lang="ar-IQ" sz="1600" b="1" baseline="30000" dirty="0" smtClean="0"/>
              <a:t>( </a:t>
            </a:r>
            <a:r>
              <a:rPr lang="ar-IQ" sz="1600" b="1" dirty="0" smtClean="0"/>
              <a:t>لاعبيَّ </a:t>
            </a:r>
            <a:r>
              <a:rPr lang="ar-IQ" sz="1600" b="1" dirty="0" err="1" smtClean="0"/>
              <a:t>حرَّين </a:t>
            </a:r>
            <a:r>
              <a:rPr lang="ar-IQ" sz="1600" b="1" baseline="30000" dirty="0" err="1" smtClean="0"/>
              <a:t>)</a:t>
            </a:r>
            <a:r>
              <a:rPr lang="ar-IQ" sz="1600" b="1" baseline="30000" dirty="0" smtClean="0"/>
              <a:t>) </a:t>
            </a:r>
            <a:r>
              <a:rPr lang="ar-IQ" sz="1600" b="1" dirty="0" smtClean="0"/>
              <a:t>ضمن قائمة </a:t>
            </a:r>
            <a:r>
              <a:rPr lang="ar-IQ" sz="1600" b="1" dirty="0" err="1" smtClean="0"/>
              <a:t>اللاعبين .</a:t>
            </a:r>
            <a:endParaRPr lang="en-US" sz="1600" dirty="0" smtClean="0"/>
          </a:p>
          <a:p>
            <a:r>
              <a:rPr lang="ar-IQ" sz="1600" dirty="0" smtClean="0"/>
              <a:t>يجب تسجيل اللاعبيَّن الحرَّين على استمارة التسجيل قبل المباراة على سطور خاصة محجوزة </a:t>
            </a:r>
            <a:r>
              <a:rPr lang="ar-IQ" sz="1600" dirty="0" err="1" smtClean="0"/>
              <a:t>لهذا .</a:t>
            </a:r>
            <a:endParaRPr lang="en-US" sz="1600" dirty="0" smtClean="0"/>
          </a:p>
          <a:p>
            <a:r>
              <a:rPr lang="ar-IQ" sz="1600" dirty="0" smtClean="0"/>
              <a:t>لمسابقات </a:t>
            </a:r>
            <a:r>
              <a:rPr lang="ar-IQ" sz="1600" dirty="0" err="1" smtClean="0"/>
              <a:t>الأتحاد</a:t>
            </a:r>
            <a:r>
              <a:rPr lang="ar-IQ" sz="1600" dirty="0" smtClean="0"/>
              <a:t> الدولي للكرة الطائرة، العالمية والرسمية، يجب تسجيل اللاعبين الحرين على استمارة التسجيل قبل المباراة فقط في سطور خاصة محجوزة </a:t>
            </a:r>
            <a:r>
              <a:rPr lang="ar-IQ" sz="1600" dirty="0" err="1" smtClean="0"/>
              <a:t>لهذا .</a:t>
            </a:r>
            <a:endParaRPr lang="en-US" sz="1600" dirty="0" smtClean="0"/>
          </a:p>
          <a:p>
            <a:r>
              <a:rPr lang="ar-IQ" sz="1600" dirty="0" smtClean="0"/>
              <a:t>يحق للاعب حر واحد فقط المعين بواسطة المدرب قبل بداية المباراة بأداء اللاعب الحر، وإذا كان هناك لاعب حر ثاني، سيقوم بأداء لاعب حر </a:t>
            </a:r>
            <a:r>
              <a:rPr lang="ar-IQ" sz="1600" dirty="0" err="1" smtClean="0"/>
              <a:t>أحتياط</a:t>
            </a:r>
            <a:r>
              <a:rPr lang="ar-IQ" sz="1600" dirty="0" smtClean="0"/>
              <a:t> </a:t>
            </a:r>
            <a:r>
              <a:rPr lang="ar-IQ" sz="1600" dirty="0" err="1" smtClean="0"/>
              <a:t>.</a:t>
            </a:r>
            <a:endParaRPr lang="en-US" sz="1600" dirty="0" smtClean="0"/>
          </a:p>
          <a:p>
            <a:r>
              <a:rPr lang="ar-IQ" sz="1600" dirty="0" err="1" smtClean="0"/>
              <a:t>لايمكن</a:t>
            </a:r>
            <a:r>
              <a:rPr lang="ar-IQ" sz="1600" dirty="0" smtClean="0"/>
              <a:t> أن يكون اللاعب الحر رئيساً للفريق أو رئيساً للشوط في نفس الوقت طالما يؤدي عمل اللاعب </a:t>
            </a:r>
            <a:r>
              <a:rPr lang="ar-IQ" sz="1600" dirty="0" err="1" smtClean="0"/>
              <a:t>الحر .</a:t>
            </a:r>
            <a:endParaRPr lang="en-US" sz="1600" dirty="0" smtClean="0"/>
          </a:p>
          <a:p>
            <a:r>
              <a:rPr lang="ar-IQ" sz="1600" b="1" dirty="0" smtClean="0"/>
              <a:t>الأدوات</a:t>
            </a:r>
            <a:endParaRPr lang="en-US" sz="1600" dirty="0" smtClean="0"/>
          </a:p>
          <a:p>
            <a:r>
              <a:rPr lang="ar-IQ" sz="1600" dirty="0" smtClean="0"/>
              <a:t>يجب أن يرتدي اللاعب الحر </a:t>
            </a:r>
            <a:r>
              <a:rPr lang="ar-IQ" sz="1600" dirty="0" err="1" smtClean="0"/>
              <a:t>زياً </a:t>
            </a:r>
            <a:r>
              <a:rPr lang="ar-IQ" sz="1600" dirty="0" smtClean="0"/>
              <a:t>(أو سترة للاعب الحر المعاد تعيينه) والذي يجب أن تكون </a:t>
            </a:r>
            <a:r>
              <a:rPr lang="ar-IQ" sz="1600" dirty="0" err="1" smtClean="0"/>
              <a:t>الفانيلة</a:t>
            </a:r>
            <a:r>
              <a:rPr lang="ar-IQ" sz="1600" dirty="0" smtClean="0"/>
              <a:t> على الأقل بشكل مناقض لبقية أعضاء الفريق، ويجوز أن يكون </a:t>
            </a:r>
            <a:r>
              <a:rPr lang="ar-IQ" sz="1600" dirty="0" err="1" smtClean="0"/>
              <a:t>زي</a:t>
            </a:r>
            <a:r>
              <a:rPr lang="ar-IQ" sz="1600" dirty="0" smtClean="0"/>
              <a:t> اللاعب الحر بتصميم مختلف، ولكن يجب أن يكون مرقماً مثل بقية أعضاء </a:t>
            </a:r>
            <a:r>
              <a:rPr lang="ar-IQ" sz="1600" dirty="0" err="1" smtClean="0"/>
              <a:t>الفريق .</a:t>
            </a:r>
            <a:endParaRPr lang="en-US" sz="1600" dirty="0" smtClean="0"/>
          </a:p>
          <a:p>
            <a:r>
              <a:rPr lang="ar-IQ" sz="1600" dirty="0" smtClean="0"/>
              <a:t>للمسابقات العالمية </a:t>
            </a:r>
            <a:r>
              <a:rPr lang="ar-IQ" sz="1600" dirty="0" err="1" smtClean="0"/>
              <a:t>للأتحاد</a:t>
            </a:r>
            <a:r>
              <a:rPr lang="ar-IQ" sz="1600" dirty="0" smtClean="0"/>
              <a:t> الدولي للكرة الطائرة، العالمية والرسمية يجب أن يرتدي اللاعب الحر المعاد تعيينه </a:t>
            </a:r>
            <a:r>
              <a:rPr lang="ar-IQ" sz="1600" dirty="0" err="1" smtClean="0"/>
              <a:t>الفانيلة</a:t>
            </a:r>
            <a:r>
              <a:rPr lang="ar-IQ" sz="1600" dirty="0" smtClean="0"/>
              <a:t> بنفس التصميم واللون كما هو اللاعب الحر الأصلي مع </a:t>
            </a:r>
            <a:r>
              <a:rPr lang="ar-IQ" sz="1600" dirty="0" err="1" smtClean="0"/>
              <a:t>الأحتفاظ</a:t>
            </a:r>
            <a:r>
              <a:rPr lang="ar-IQ" sz="1600" dirty="0" smtClean="0"/>
              <a:t> </a:t>
            </a:r>
            <a:r>
              <a:rPr lang="ar-IQ" sz="1600" dirty="0" err="1" smtClean="0"/>
              <a:t>برقميهما .</a:t>
            </a:r>
            <a:endParaRPr lang="en-US" sz="1600" dirty="0" smtClean="0"/>
          </a:p>
          <a:p>
            <a:endParaRPr lang="ar-IQ" sz="1600" dirty="0"/>
          </a:p>
        </p:txBody>
      </p:sp>
      <p:pic>
        <p:nvPicPr>
          <p:cNvPr id="4" name="الفصل السادس284.wav">
            <a:hlinkClick r:id="" action="ppaction://media"/>
          </p:cNvPr>
          <p:cNvPicPr>
            <a:picLocks noRot="1" noChangeAspect="1"/>
          </p:cNvPicPr>
          <p:nvPr>
            <a:audioFile r:link="rId1"/>
          </p:nvPr>
        </p:nvPicPr>
        <p:blipFill>
          <a:blip r:embed="rId3" cstate="print"/>
          <a:stretch>
            <a:fillRect/>
          </a:stretch>
        </p:blipFill>
        <p:spPr>
          <a:xfrm>
            <a:off x="8669338" y="4668838"/>
            <a:ext cx="304800" cy="304800"/>
          </a:xfrm>
          <a:prstGeom prst="rect">
            <a:avLst/>
          </a:prstGeom>
        </p:spPr>
      </p:pic>
    </p:spTree>
  </p:cSld>
  <p:clrMapOvr>
    <a:masterClrMapping/>
  </p:clrMapOvr>
  <p:transition spd="slow" advTm="102991">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33400" y="195486"/>
            <a:ext cx="7851648" cy="288032"/>
          </a:xfrm>
        </p:spPr>
        <p:txBody>
          <a:bodyPr>
            <a:noAutofit/>
          </a:bodyPr>
          <a:lstStyle/>
          <a:p>
            <a:pPr algn="ctr"/>
            <a:r>
              <a:rPr lang="ar-IQ" sz="3200" dirty="0" smtClean="0">
                <a:solidFill>
                  <a:srgbClr val="FF0000"/>
                </a:solidFill>
              </a:rPr>
              <a:t>الفصل </a:t>
            </a:r>
            <a:r>
              <a:rPr lang="ar-IQ" sz="3200" dirty="0" err="1" smtClean="0">
                <a:solidFill>
                  <a:srgbClr val="FF0000"/>
                </a:solidFill>
              </a:rPr>
              <a:t>السادس </a:t>
            </a:r>
            <a:r>
              <a:rPr lang="ar-IQ" sz="3200" dirty="0" smtClean="0">
                <a:solidFill>
                  <a:srgbClr val="FF0000"/>
                </a:solidFill>
              </a:rPr>
              <a:t>/ اللاعب الحر</a:t>
            </a:r>
            <a:endParaRPr lang="ar-IQ" sz="3200" dirty="0">
              <a:solidFill>
                <a:srgbClr val="FF0000"/>
              </a:solidFill>
            </a:endParaRPr>
          </a:p>
        </p:txBody>
      </p:sp>
      <p:sp>
        <p:nvSpPr>
          <p:cNvPr id="3" name="عنوان فرعي 2"/>
          <p:cNvSpPr>
            <a:spLocks noGrp="1"/>
          </p:cNvSpPr>
          <p:nvPr>
            <p:ph type="subTitle" idx="1"/>
          </p:nvPr>
        </p:nvSpPr>
        <p:spPr>
          <a:xfrm>
            <a:off x="533400" y="555526"/>
            <a:ext cx="7854696" cy="4464496"/>
          </a:xfrm>
        </p:spPr>
        <p:txBody>
          <a:bodyPr>
            <a:normAutofit/>
          </a:bodyPr>
          <a:lstStyle/>
          <a:p>
            <a:r>
              <a:rPr lang="ar-IQ" sz="1600" b="1" dirty="0" smtClean="0"/>
              <a:t>الحركـات المتعلقـة باللاعـب الحــر</a:t>
            </a:r>
            <a:endParaRPr lang="en-US" sz="1600" dirty="0" smtClean="0"/>
          </a:p>
          <a:p>
            <a:r>
              <a:rPr lang="ar-IQ" sz="1600" dirty="0" smtClean="0"/>
              <a:t>حركـات اللعـب</a:t>
            </a:r>
            <a:endParaRPr lang="en-US" sz="1600" dirty="0" smtClean="0"/>
          </a:p>
          <a:p>
            <a:r>
              <a:rPr lang="ar-IQ" sz="1600" dirty="0" smtClean="0"/>
              <a:t>يسمح للاعب الحر التغيير مع أي لاعب في مركز الصف الخلفي</a:t>
            </a:r>
            <a:endParaRPr lang="en-US" sz="1600" dirty="0" smtClean="0"/>
          </a:p>
          <a:p>
            <a:r>
              <a:rPr lang="ar-IQ" sz="1600" dirty="0" smtClean="0"/>
              <a:t>يكون محكوماً </a:t>
            </a:r>
            <a:r>
              <a:rPr lang="ar-IQ" sz="1600" dirty="0" err="1" smtClean="0"/>
              <a:t>بآداء</a:t>
            </a:r>
            <a:r>
              <a:rPr lang="ar-IQ" sz="1600" dirty="0" smtClean="0"/>
              <a:t> لاعب الصف الخلفي، ولا يسمح له </a:t>
            </a:r>
            <a:r>
              <a:rPr lang="ar-IQ" sz="1600" dirty="0" err="1" smtClean="0"/>
              <a:t>باكمال</a:t>
            </a:r>
            <a:r>
              <a:rPr lang="ar-IQ" sz="1600" dirty="0" smtClean="0"/>
              <a:t> الضربة الهجومية من أي </a:t>
            </a:r>
            <a:r>
              <a:rPr lang="ar-IQ" sz="1600" dirty="0" err="1" smtClean="0"/>
              <a:t>مكان </a:t>
            </a:r>
            <a:r>
              <a:rPr lang="ar-IQ" sz="1600" dirty="0" smtClean="0"/>
              <a:t>( يشمل الملعب والمنطقة </a:t>
            </a:r>
            <a:r>
              <a:rPr lang="ar-IQ" sz="1600" dirty="0" err="1" smtClean="0"/>
              <a:t>الحرة </a:t>
            </a:r>
            <a:r>
              <a:rPr lang="ar-IQ" sz="1600" dirty="0" smtClean="0"/>
              <a:t>) إذا كانت الكرة لحظة التلامس أعلى بالكامل من قمة </a:t>
            </a:r>
            <a:r>
              <a:rPr lang="ar-IQ" sz="1600" dirty="0" err="1" smtClean="0"/>
              <a:t>الشبكة .</a:t>
            </a:r>
            <a:endParaRPr lang="en-US" sz="1600" dirty="0" smtClean="0"/>
          </a:p>
          <a:p>
            <a:r>
              <a:rPr lang="ar-IQ" sz="1600" dirty="0" smtClean="0"/>
              <a:t>لا يحق له الإرسال أو الصد أو محاولة لصـد</a:t>
            </a:r>
          </a:p>
          <a:p>
            <a:r>
              <a:rPr lang="ar-IQ" sz="1600" dirty="0" smtClean="0"/>
              <a:t>لا يحق للاعب تكملة الضربة الهجومية إذا كانت الكرة أعلى من قمة الشبكة إذا كانت الكرة قادمة من </a:t>
            </a:r>
            <a:r>
              <a:rPr lang="ar-IQ" sz="1600" dirty="0" err="1" smtClean="0"/>
              <a:t>تمريرة</a:t>
            </a:r>
            <a:r>
              <a:rPr lang="ar-IQ" sz="1600" dirty="0" smtClean="0"/>
              <a:t> من الأعلى بالأصابع بواسطة اللاعب الحر في المنطقة الأمامية الخاصة </a:t>
            </a:r>
            <a:r>
              <a:rPr lang="ar-IQ" sz="1600" dirty="0" err="1" smtClean="0"/>
              <a:t>به</a:t>
            </a:r>
            <a:r>
              <a:rPr lang="ar-IQ" sz="1600" dirty="0" smtClean="0"/>
              <a:t>، ويمكن أن تلعب الكرة بحرية كضربة هجومية إذا أدى اللاعب الحر نفس الحركة من خارج المنطقة الأمامية الخاصة </a:t>
            </a:r>
            <a:r>
              <a:rPr lang="ar-IQ" sz="1600" dirty="0" err="1" smtClean="0"/>
              <a:t>به</a:t>
            </a:r>
            <a:r>
              <a:rPr lang="ar-IQ" sz="1600" dirty="0" smtClean="0"/>
              <a:t> </a:t>
            </a:r>
            <a:r>
              <a:rPr lang="ar-IQ" sz="1600" dirty="0" err="1" smtClean="0"/>
              <a:t>.</a:t>
            </a:r>
            <a:endParaRPr lang="en-US" sz="1600" dirty="0" smtClean="0"/>
          </a:p>
          <a:p>
            <a:r>
              <a:rPr lang="ar-IQ" sz="1600" dirty="0" smtClean="0"/>
              <a:t>تغييرات اللاعبين </a:t>
            </a:r>
            <a:endParaRPr lang="en-US" sz="1600" dirty="0" smtClean="0"/>
          </a:p>
          <a:p>
            <a:r>
              <a:rPr lang="ar-IQ" sz="1600" dirty="0" smtClean="0"/>
              <a:t>التغييرات المتعلقة باللاعب الحر لا تحتسب كتبديلات </a:t>
            </a:r>
            <a:r>
              <a:rPr lang="ar-IQ" sz="1600" dirty="0" err="1" smtClean="0"/>
              <a:t>عادية .</a:t>
            </a:r>
            <a:endParaRPr lang="en-US" sz="1600" dirty="0" smtClean="0"/>
          </a:p>
          <a:p>
            <a:r>
              <a:rPr lang="ar-IQ" sz="1600" dirty="0" smtClean="0"/>
              <a:t>عددها غير محدد ولكن يجب أن يكون هناك تداول مكتمل بين تغييرين للاعب </a:t>
            </a:r>
            <a:r>
              <a:rPr lang="ar-IQ" sz="1600" dirty="0" err="1" smtClean="0"/>
              <a:t>الحر </a:t>
            </a:r>
            <a:r>
              <a:rPr lang="ar-IQ" sz="1600" dirty="0" smtClean="0"/>
              <a:t>( ما لم يكن سبب دوران </a:t>
            </a:r>
            <a:r>
              <a:rPr lang="ar-IQ" sz="1600" dirty="0" err="1" smtClean="0"/>
              <a:t>أضطراري</a:t>
            </a:r>
            <a:r>
              <a:rPr lang="ar-IQ" sz="1600" dirty="0" smtClean="0"/>
              <a:t> بواسطة إنذار</a:t>
            </a:r>
            <a:r>
              <a:rPr lang="ar-IQ" sz="1600" dirty="0" err="1" smtClean="0"/>
              <a:t>) .</a:t>
            </a:r>
            <a:endParaRPr lang="en-US" sz="1600" dirty="0" smtClean="0"/>
          </a:p>
          <a:p>
            <a:r>
              <a:rPr lang="ar-IQ" sz="1600" dirty="0" smtClean="0"/>
              <a:t>يمكن فقط تغيير اللاعب الحر باللاعب الذي حل </a:t>
            </a:r>
            <a:r>
              <a:rPr lang="ar-IQ" sz="1600" dirty="0" err="1" smtClean="0"/>
              <a:t>محله .</a:t>
            </a:r>
            <a:endParaRPr lang="en-US" sz="1600" dirty="0" smtClean="0"/>
          </a:p>
          <a:p>
            <a:r>
              <a:rPr lang="ar-IQ" sz="1600" dirty="0" smtClean="0"/>
              <a:t>يجب أن يتم إجراء التغييرات عندما تكون الكرة خارج اللعب وقبل </a:t>
            </a:r>
            <a:r>
              <a:rPr lang="ar-IQ" sz="1600" dirty="0" err="1" smtClean="0"/>
              <a:t>الصافرة</a:t>
            </a:r>
            <a:r>
              <a:rPr lang="ar-IQ" sz="1600" dirty="0" smtClean="0"/>
              <a:t> </a:t>
            </a:r>
            <a:r>
              <a:rPr lang="ar-IQ" sz="1600" dirty="0" err="1" smtClean="0"/>
              <a:t>للإرسال :</a:t>
            </a:r>
            <a:endParaRPr lang="en-US" sz="1600" dirty="0" smtClean="0"/>
          </a:p>
          <a:p>
            <a:endParaRPr lang="en-US" sz="1600" dirty="0" smtClean="0"/>
          </a:p>
          <a:p>
            <a:endParaRPr lang="ar-IQ" sz="1600" dirty="0"/>
          </a:p>
        </p:txBody>
      </p:sp>
      <p:pic>
        <p:nvPicPr>
          <p:cNvPr id="4" name="الفصل السادس285.wav">
            <a:hlinkClick r:id="" action="ppaction://media"/>
          </p:cNvPr>
          <p:cNvPicPr>
            <a:picLocks noRot="1" noChangeAspect="1"/>
          </p:cNvPicPr>
          <p:nvPr>
            <a:audioFile r:link="rId1"/>
          </p:nvPr>
        </p:nvPicPr>
        <p:blipFill>
          <a:blip r:embed="rId3" cstate="print"/>
          <a:stretch>
            <a:fillRect/>
          </a:stretch>
        </p:blipFill>
        <p:spPr>
          <a:xfrm>
            <a:off x="8669338" y="4668838"/>
            <a:ext cx="304800" cy="304800"/>
          </a:xfrm>
          <a:prstGeom prst="rect">
            <a:avLst/>
          </a:prstGeom>
        </p:spPr>
      </p:pic>
    </p:spTree>
  </p:cSld>
  <p:clrMapOvr>
    <a:masterClrMapping/>
  </p:clrMapOvr>
  <p:transition spd="slow" advTm="8268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33400" y="267494"/>
            <a:ext cx="7851648" cy="504056"/>
          </a:xfrm>
        </p:spPr>
        <p:txBody>
          <a:bodyPr>
            <a:normAutofit fontScale="90000"/>
          </a:bodyPr>
          <a:lstStyle/>
          <a:p>
            <a:r>
              <a:rPr lang="ar-IQ" sz="4400" dirty="0" smtClean="0">
                <a:solidFill>
                  <a:srgbClr val="FF0000"/>
                </a:solidFill>
              </a:rPr>
              <a:t>الفصل السادس</a:t>
            </a:r>
            <a:endParaRPr lang="ar-IQ" sz="4400" dirty="0">
              <a:solidFill>
                <a:srgbClr val="FF0000"/>
              </a:solidFill>
            </a:endParaRPr>
          </a:p>
        </p:txBody>
      </p:sp>
      <p:sp>
        <p:nvSpPr>
          <p:cNvPr id="3" name="عنوان فرعي 2"/>
          <p:cNvSpPr>
            <a:spLocks noGrp="1"/>
          </p:cNvSpPr>
          <p:nvPr>
            <p:ph type="subTitle" idx="1"/>
          </p:nvPr>
        </p:nvSpPr>
        <p:spPr>
          <a:xfrm>
            <a:off x="533400" y="915566"/>
            <a:ext cx="7854696" cy="2820286"/>
          </a:xfrm>
        </p:spPr>
        <p:txBody>
          <a:bodyPr>
            <a:normAutofit lnSpcReduction="10000"/>
          </a:bodyPr>
          <a:lstStyle/>
          <a:p>
            <a:r>
              <a:rPr lang="ar-IQ" sz="1600" dirty="0" smtClean="0"/>
              <a:t>عند بداية كل شوط لا يستطيع اللاعب الحر دخول الملعب حتى يقوم الحكم الثاني بالتدقيق على ترتيب الدوران </a:t>
            </a:r>
            <a:r>
              <a:rPr lang="ar-IQ" sz="1600" dirty="0" err="1" smtClean="0"/>
              <a:t>الأساسي .</a:t>
            </a:r>
            <a:endParaRPr lang="en-US" sz="1600" dirty="0" smtClean="0"/>
          </a:p>
          <a:p>
            <a:r>
              <a:rPr lang="ar-IQ" sz="1600" dirty="0" smtClean="0"/>
              <a:t>لا يرفض التغيير الذي يتم بعد </a:t>
            </a:r>
            <a:r>
              <a:rPr lang="ar-IQ" sz="1600" dirty="0" err="1" smtClean="0"/>
              <a:t>الصافرة</a:t>
            </a:r>
            <a:r>
              <a:rPr lang="ar-IQ" sz="1600" dirty="0" smtClean="0"/>
              <a:t> للإرسال ولكن قبل ضربة الإرسال، ولكن يجب أن يكون هدفاً لتحذير شفوي بعد نهاية </a:t>
            </a:r>
            <a:r>
              <a:rPr lang="ar-IQ" sz="1600" dirty="0" err="1" smtClean="0"/>
              <a:t>التداول .</a:t>
            </a:r>
            <a:endParaRPr lang="en-US" sz="1600" dirty="0" smtClean="0"/>
          </a:p>
          <a:p>
            <a:r>
              <a:rPr lang="ar-IQ" sz="1600" dirty="0" smtClean="0"/>
              <a:t>يجب أن تكون نتيجة التغييرات اللاحقة المتأخرة التوقف الفوري للعب وفرض عقوبة التأخير، ويحدد الفريق المرسل التالي بواسطة نتيجة عقوبة </a:t>
            </a:r>
            <a:r>
              <a:rPr lang="ar-IQ" sz="1600" dirty="0" err="1" smtClean="0"/>
              <a:t>التأخير .</a:t>
            </a:r>
            <a:endParaRPr lang="en-US" sz="1600" dirty="0" smtClean="0"/>
          </a:p>
          <a:p>
            <a:r>
              <a:rPr lang="ar-IQ" sz="1600" dirty="0" smtClean="0"/>
              <a:t>يجوز للاعب الحر واللاعب المتغير الدخول والخروج من الملعب فقط من منطقة تغيير اللاعب </a:t>
            </a:r>
            <a:r>
              <a:rPr lang="ar-IQ" sz="1600" dirty="0" err="1" smtClean="0"/>
              <a:t>الحر .</a:t>
            </a:r>
            <a:endParaRPr lang="en-US" sz="1600" dirty="0" smtClean="0"/>
          </a:p>
          <a:p>
            <a:r>
              <a:rPr lang="ar-IQ" sz="1600" dirty="0" smtClean="0"/>
              <a:t>تكون تبعات التغيير غير القانوني للاعب الحر كما هو كخطأ </a:t>
            </a:r>
            <a:r>
              <a:rPr lang="ar-IQ" sz="1600" dirty="0" err="1" smtClean="0"/>
              <a:t>دوران .</a:t>
            </a:r>
            <a:endParaRPr lang="en-US" sz="1600" dirty="0" smtClean="0"/>
          </a:p>
          <a:p>
            <a:r>
              <a:rPr lang="ar-IQ" sz="1600" dirty="0" smtClean="0"/>
              <a:t>إعادة تعيين لاعب حر جديد</a:t>
            </a:r>
            <a:endParaRPr lang="en-US" sz="1600" dirty="0" smtClean="0"/>
          </a:p>
          <a:p>
            <a:r>
              <a:rPr lang="ar-IQ" sz="1600" dirty="0" smtClean="0"/>
              <a:t>يحق للمدرب من تغيير اللاعب الحر الفعلي مع اللاعب الحر الاحتياطي لأي سبب، ولكن لمرة واحدة فقط في المباراة وذلك فقط بعد عودة اللاعب العادي إلى الملعب، ويجب تسجيل هنا التغيير في ركن الملاحظات على </a:t>
            </a:r>
            <a:r>
              <a:rPr lang="ar-IQ" sz="1600" dirty="0" err="1" smtClean="0"/>
              <a:t>أستمارة</a:t>
            </a:r>
            <a:r>
              <a:rPr lang="ar-IQ" sz="1600" dirty="0" smtClean="0"/>
              <a:t> التسجيل وعلى استمارة مراقبة اللاعب </a:t>
            </a:r>
            <a:r>
              <a:rPr lang="ar-IQ" sz="1600" dirty="0" err="1" smtClean="0"/>
              <a:t>الحر .</a:t>
            </a:r>
            <a:endParaRPr lang="en-US" sz="1600" dirty="0" smtClean="0"/>
          </a:p>
          <a:p>
            <a:endParaRPr lang="ar-IQ" sz="1600" dirty="0"/>
          </a:p>
        </p:txBody>
      </p:sp>
      <p:pic>
        <p:nvPicPr>
          <p:cNvPr id="4" name="الفصل السادس286.wav">
            <a:hlinkClick r:id="" action="ppaction://media"/>
          </p:cNvPr>
          <p:cNvPicPr>
            <a:picLocks noRot="1" noChangeAspect="1"/>
          </p:cNvPicPr>
          <p:nvPr>
            <a:audioFile r:link="rId1"/>
          </p:nvPr>
        </p:nvPicPr>
        <p:blipFill>
          <a:blip r:embed="rId3" cstate="print"/>
          <a:stretch>
            <a:fillRect/>
          </a:stretch>
        </p:blipFill>
        <p:spPr>
          <a:xfrm>
            <a:off x="8669338" y="4668838"/>
            <a:ext cx="304800" cy="304800"/>
          </a:xfrm>
          <a:prstGeom prst="rect">
            <a:avLst/>
          </a:prstGeom>
        </p:spPr>
      </p:pic>
    </p:spTree>
  </p:cSld>
  <p:clrMapOvr>
    <a:masterClrMapping/>
  </p:clrMapOvr>
  <p:transition spd="slow" advTm="69431">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33400" y="267494"/>
            <a:ext cx="7851648" cy="432048"/>
          </a:xfrm>
        </p:spPr>
        <p:txBody>
          <a:bodyPr>
            <a:normAutofit fontScale="90000"/>
          </a:bodyPr>
          <a:lstStyle/>
          <a:p>
            <a:r>
              <a:rPr lang="ar-IQ" dirty="0" smtClean="0">
                <a:solidFill>
                  <a:srgbClr val="FF0000"/>
                </a:solidFill>
              </a:rPr>
              <a:t>الفصل السادس</a:t>
            </a:r>
            <a:endParaRPr lang="ar-IQ" dirty="0">
              <a:solidFill>
                <a:srgbClr val="FF0000"/>
              </a:solidFill>
            </a:endParaRPr>
          </a:p>
        </p:txBody>
      </p:sp>
      <p:sp>
        <p:nvSpPr>
          <p:cNvPr id="3" name="عنوان فرعي 2"/>
          <p:cNvSpPr>
            <a:spLocks noGrp="1"/>
          </p:cNvSpPr>
          <p:nvPr>
            <p:ph type="subTitle" idx="1"/>
          </p:nvPr>
        </p:nvSpPr>
        <p:spPr>
          <a:xfrm>
            <a:off x="533400" y="987574"/>
            <a:ext cx="7854696" cy="2748278"/>
          </a:xfrm>
        </p:spPr>
        <p:txBody>
          <a:bodyPr>
            <a:normAutofit fontScale="85000" lnSpcReduction="20000"/>
          </a:bodyPr>
          <a:lstStyle/>
          <a:p>
            <a:r>
              <a:rPr lang="ar-IQ" dirty="0" smtClean="0"/>
              <a:t>لا يجوز للاعب الحر الأصلي العودة للعب لبقية المباراة</a:t>
            </a:r>
            <a:endParaRPr lang="en-US" dirty="0" smtClean="0"/>
          </a:p>
          <a:p>
            <a:r>
              <a:rPr lang="ar-IQ" dirty="0" smtClean="0"/>
              <a:t>في حالة مرض أو إصابة اللاعب الحر </a:t>
            </a:r>
            <a:r>
              <a:rPr lang="ar-IQ" dirty="0" err="1" smtClean="0"/>
              <a:t>الأحتياطي</a:t>
            </a:r>
            <a:r>
              <a:rPr lang="ar-IQ" dirty="0" smtClean="0"/>
              <a:t>، يجوز للمدرب تعيين لاعب حر لبقية المباراة مع أي لاعب </a:t>
            </a:r>
            <a:r>
              <a:rPr lang="ar-IQ" dirty="0" err="1" smtClean="0"/>
              <a:t>آخر </a:t>
            </a:r>
            <a:r>
              <a:rPr lang="ar-IQ" dirty="0" smtClean="0"/>
              <a:t>( ما عدا اللاعب الحر </a:t>
            </a:r>
            <a:r>
              <a:rPr lang="ar-IQ" dirty="0" err="1" smtClean="0"/>
              <a:t>الأصلي </a:t>
            </a:r>
            <a:r>
              <a:rPr lang="ar-IQ" dirty="0" smtClean="0"/>
              <a:t>) غير متواجد في الملعب عند لحظة إعادة </a:t>
            </a:r>
            <a:r>
              <a:rPr lang="ar-IQ" dirty="0" err="1" smtClean="0"/>
              <a:t>التعيين .</a:t>
            </a:r>
            <a:endParaRPr lang="en-US" dirty="0" smtClean="0"/>
          </a:p>
          <a:p>
            <a:r>
              <a:rPr lang="ar-IQ" dirty="0" smtClean="0"/>
              <a:t>يجوز لرئيس الفريق التخلي عن جميع </a:t>
            </a:r>
            <a:r>
              <a:rPr lang="ar-IQ" dirty="0" err="1" smtClean="0"/>
              <a:t>أمتيازات</a:t>
            </a:r>
            <a:r>
              <a:rPr lang="ar-IQ" dirty="0" smtClean="0"/>
              <a:t> القائد لإعادة تعيينه كلاعب حر، إذا تم هذا الطلب بواسطة المدرب، والتغيير بسبب إصابة أو مرض اللاعب الحر أو إعادة تعيين اللاعب الحر لا يحتسب </a:t>
            </a:r>
            <a:r>
              <a:rPr lang="ar-IQ" dirty="0" err="1" smtClean="0"/>
              <a:t>كتغييرات .</a:t>
            </a:r>
            <a:endParaRPr lang="en-US" dirty="0" smtClean="0"/>
          </a:p>
          <a:p>
            <a:r>
              <a:rPr lang="ar-IQ" dirty="0" smtClean="0"/>
              <a:t>في حالة إعادة تعيين لاعب </a:t>
            </a:r>
            <a:r>
              <a:rPr lang="ar-IQ" dirty="0" err="1" smtClean="0"/>
              <a:t>حر </a:t>
            </a:r>
            <a:r>
              <a:rPr lang="ar-IQ" dirty="0" smtClean="0"/>
              <a:t>، يجب تسجيل رقم هذا اللاعب في ركن الملاحظات على استمارة </a:t>
            </a:r>
            <a:r>
              <a:rPr lang="ar-IQ" dirty="0" err="1" smtClean="0"/>
              <a:t>التسجيل .</a:t>
            </a:r>
            <a:endParaRPr lang="en-US" smtClean="0"/>
          </a:p>
          <a:p>
            <a:endParaRPr lang="ar-IQ" dirty="0"/>
          </a:p>
        </p:txBody>
      </p:sp>
      <p:pic>
        <p:nvPicPr>
          <p:cNvPr id="4" name="الفصل السادس287.wav">
            <a:hlinkClick r:id="" action="ppaction://media"/>
          </p:cNvPr>
          <p:cNvPicPr>
            <a:picLocks noRot="1" noChangeAspect="1"/>
          </p:cNvPicPr>
          <p:nvPr>
            <a:audioFile r:link="rId1"/>
          </p:nvPr>
        </p:nvPicPr>
        <p:blipFill>
          <a:blip r:embed="rId3" cstate="print"/>
          <a:stretch>
            <a:fillRect/>
          </a:stretch>
        </p:blipFill>
        <p:spPr>
          <a:xfrm>
            <a:off x="8669338" y="4668838"/>
            <a:ext cx="304800" cy="304800"/>
          </a:xfrm>
          <a:prstGeom prst="rect">
            <a:avLst/>
          </a:prstGeom>
        </p:spPr>
      </p:pic>
    </p:spTree>
  </p:cSld>
  <p:clrMapOvr>
    <a:masterClrMapping/>
  </p:clrMapOvr>
  <p:transition spd="slow" advTm="4376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2"/>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615</TotalTime>
  <Words>654</Words>
  <Application>Microsoft Office PowerPoint</Application>
  <PresentationFormat>عرض على الشاشة (16:9)</PresentationFormat>
  <Paragraphs>41</Paragraphs>
  <Slides>5</Slides>
  <Notes>0</Notes>
  <HiddenSlides>0</HiddenSlides>
  <MMClips>5</MMClips>
  <ScaleCrop>false</ScaleCrop>
  <HeadingPairs>
    <vt:vector size="6" baseType="variant">
      <vt:variant>
        <vt:lpstr>الخطوط المستخدمة</vt:lpstr>
      </vt:variant>
      <vt:variant>
        <vt:i4>7</vt:i4>
      </vt:variant>
      <vt:variant>
        <vt:lpstr>نسق</vt:lpstr>
      </vt:variant>
      <vt:variant>
        <vt:i4>1</vt:i4>
      </vt:variant>
      <vt:variant>
        <vt:lpstr>عناوين الشرائح</vt:lpstr>
      </vt:variant>
      <vt:variant>
        <vt:i4>5</vt:i4>
      </vt:variant>
    </vt:vector>
  </HeadingPairs>
  <TitlesOfParts>
    <vt:vector size="13" baseType="lpstr">
      <vt:lpstr>Akhbar MT</vt:lpstr>
      <vt:lpstr>Andalus</vt:lpstr>
      <vt:lpstr>Calibri</vt:lpstr>
      <vt:lpstr>Constantia</vt:lpstr>
      <vt:lpstr>Majalla UI</vt:lpstr>
      <vt:lpstr>Traditional Arabic</vt:lpstr>
      <vt:lpstr>Wingdings 2</vt:lpstr>
      <vt:lpstr>تدفق</vt:lpstr>
      <vt:lpstr>عرض تقديمي في PowerPoint</vt:lpstr>
      <vt:lpstr>اللا عب الحر</vt:lpstr>
      <vt:lpstr>الفصل السادس / اللاعب الحر</vt:lpstr>
      <vt:lpstr>الفصل السادس</vt:lpstr>
      <vt:lpstr>الفصل السادس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hp</dc:creator>
  <cp:lastModifiedBy>Windows 8.1</cp:lastModifiedBy>
  <cp:revision>78</cp:revision>
  <dcterms:created xsi:type="dcterms:W3CDTF">2019-07-28T11:08:44Z</dcterms:created>
  <dcterms:modified xsi:type="dcterms:W3CDTF">2025-10-16T15:12:48Z</dcterms:modified>
</cp:coreProperties>
</file>