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83" r:id="rId2"/>
    <p:sldId id="287" r:id="rId3"/>
    <p:sldId id="289" r:id="rId4"/>
    <p:sldId id="290" r:id="rId5"/>
    <p:sldId id="291" r:id="rId6"/>
  </p:sldIdLst>
  <p:sldSz cx="9144000" cy="5143500" type="screen16x9"/>
  <p:notesSz cx="9144000" cy="6858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92" d="100"/>
          <a:sy n="92" d="100"/>
        </p:scale>
        <p:origin x="756" y="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24/04/1447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24/04/1447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685801"/>
            <a:ext cx="2057400" cy="3908822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685801"/>
            <a:ext cx="6019800" cy="3908822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24/04/1447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24/04/1447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24/04/1447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24/04/1447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1394818"/>
            <a:ext cx="4041775" cy="491132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885950"/>
            <a:ext cx="4040188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6" y="1885950"/>
            <a:ext cx="4041775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24/04/1447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24/04/1447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24/04/1447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85764"/>
            <a:ext cx="2743200" cy="871538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257300"/>
            <a:ext cx="2743200" cy="3429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257300"/>
            <a:ext cx="5111750" cy="3429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24/04/1447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831058"/>
            <a:ext cx="5257800" cy="30861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4019827"/>
            <a:ext cx="155448" cy="11658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882747"/>
            <a:ext cx="2212848" cy="1186966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121589"/>
            <a:ext cx="2209800" cy="163449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24/04/1447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4767263"/>
            <a:ext cx="609600" cy="273844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899638"/>
            <a:ext cx="4617720" cy="294894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4362450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4664869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5358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5358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24/04/1447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151806"/>
            <a:ext cx="9180548" cy="486918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.png"/><Relationship Id="rId2" Type="http://schemas.openxmlformats.org/officeDocument/2006/relationships/audio" Target="file:///C:\Users\Lenovo\Desktop\&#1602;&#1575;&#1606;&#1608;&#1606;%20&#1575;&#1604;&#1603;&#1585;&#1577;%20&#1575;&#1604;&#1591;&#1575;&#1574;&#1585;&#1577;\&#1575;&#1604;&#1601;&#1589;&#1604;%20&#1575;&#1604;&#1587;&#1575;&#1576;&#1593;283.wav" TargetMode="Externa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Lenovo\Desktop\&#1602;&#1575;&#1606;&#1608;&#1606;%20&#1575;&#1604;&#1603;&#1585;&#1577;%20&#1575;&#1604;&#1591;&#1575;&#1574;&#1585;&#1577;\&#1575;&#1604;&#1601;&#1589;&#1604;%20&#1575;&#1604;&#1587;&#1575;&#1576;&#1593;287.wav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Lenovo\Desktop\&#1602;&#1575;&#1606;&#1608;&#1606;%20&#1575;&#1604;&#1603;&#1585;&#1577;%20&#1575;&#1604;&#1591;&#1575;&#1574;&#1585;&#1577;\&#1575;&#1604;&#1601;&#1589;&#1604;%20&#1575;&#1604;&#1587;&#1575;&#1576;&#1593;289.wav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Lenovo\Desktop\&#1602;&#1575;&#1606;&#1608;&#1606;%20&#1575;&#1604;&#1603;&#1585;&#1577;%20&#1575;&#1604;&#1591;&#1575;&#1574;&#1585;&#1577;\&#1575;&#1604;&#1601;&#1589;&#1604;%20&#1575;&#1604;&#1587;&#1575;&#1576;&#1593;290.wav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Lenovo\Desktop\&#1602;&#1575;&#1606;&#1608;&#1606;%20&#1575;&#1604;&#1603;&#1585;&#1577;%20&#1575;&#1604;&#1591;&#1575;&#1574;&#1585;&#1577;\&#1575;&#1604;&#1601;&#1589;&#1604;%20&#1575;&#1604;&#1587;&#1575;&#1576;&#1593;291.wa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hp\Desktop\غ\31_0007_Vector-Smart-Objec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hp\Desktop\غ\31_0004_Vector-Smart-Object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555527"/>
            <a:ext cx="8607900" cy="1373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مربع نص 6"/>
          <p:cNvSpPr txBox="1"/>
          <p:nvPr/>
        </p:nvSpPr>
        <p:spPr>
          <a:xfrm>
            <a:off x="696299" y="607108"/>
            <a:ext cx="80724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IQ" sz="40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الفصل السابع // سلوك المشاركين</a:t>
            </a:r>
            <a:endParaRPr lang="en-US" sz="40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 descr="C:\Users\hp\Desktop\غ\31_0003_Vector-Smart-Object-copy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40" y="2143122"/>
            <a:ext cx="5472608" cy="1714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مربع نص 9"/>
          <p:cNvSpPr txBox="1"/>
          <p:nvPr/>
        </p:nvSpPr>
        <p:spPr>
          <a:xfrm>
            <a:off x="8565276" y="1491630"/>
            <a:ext cx="2551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IQ" sz="2000" dirty="0" smtClean="0">
                <a:solidFill>
                  <a:srgbClr val="FFC000"/>
                </a:solidFill>
              </a:rPr>
              <a:t> </a:t>
            </a:r>
            <a:endParaRPr lang="en-US" sz="2000" dirty="0">
              <a:solidFill>
                <a:srgbClr val="FFC000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8595034" y="2732714"/>
            <a:ext cx="2551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IQ" sz="2000" dirty="0" smtClean="0">
                <a:solidFill>
                  <a:srgbClr val="FFC000"/>
                </a:solidFill>
              </a:rPr>
              <a:t> </a:t>
            </a:r>
            <a:endParaRPr lang="en-US" sz="2000" dirty="0">
              <a:solidFill>
                <a:srgbClr val="FFC000"/>
              </a:solidFill>
            </a:endParaRPr>
          </a:p>
        </p:txBody>
      </p:sp>
      <p:pic>
        <p:nvPicPr>
          <p:cNvPr id="2050" name="Picture 2" descr="C:\Users\hp\Desktop\123333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2067694"/>
            <a:ext cx="4608512" cy="3545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 16"/>
          <p:cNvSpPr/>
          <p:nvPr/>
        </p:nvSpPr>
        <p:spPr>
          <a:xfrm>
            <a:off x="4070902" y="2387084"/>
            <a:ext cx="479748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4000" dirty="0" smtClean="0"/>
              <a:t>            </a:t>
            </a:r>
            <a:r>
              <a:rPr lang="ar-IQ" sz="4000" dirty="0" smtClean="0">
                <a:solidFill>
                  <a:srgbClr val="FFC000"/>
                </a:solidFill>
              </a:rPr>
              <a:t>اعداد </a:t>
            </a:r>
          </a:p>
          <a:p>
            <a:r>
              <a:rPr lang="ar-IQ" sz="4000" dirty="0" err="1" smtClean="0">
                <a:solidFill>
                  <a:srgbClr val="FFC000"/>
                </a:solidFill>
              </a:rPr>
              <a:t>ا.د</a:t>
            </a:r>
            <a:r>
              <a:rPr lang="ar-IQ" sz="4000" dirty="0" smtClean="0">
                <a:solidFill>
                  <a:srgbClr val="FFC000"/>
                </a:solidFill>
              </a:rPr>
              <a:t> سهاد قاسم </a:t>
            </a:r>
            <a:r>
              <a:rPr lang="ar-IQ" sz="4000" smtClean="0">
                <a:solidFill>
                  <a:srgbClr val="FFC000"/>
                </a:solidFill>
              </a:rPr>
              <a:t>سعيد </a:t>
            </a:r>
            <a:endParaRPr lang="ar-IQ" sz="4000" dirty="0" smtClean="0">
              <a:solidFill>
                <a:srgbClr val="FFC000"/>
              </a:solidFill>
            </a:endParaRPr>
          </a:p>
        </p:txBody>
      </p:sp>
      <p:pic>
        <p:nvPicPr>
          <p:cNvPr id="11" name="الفصل السابع283.wav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8" cstate="print"/>
          <a:stretch>
            <a:fillRect/>
          </a:stretch>
        </p:blipFill>
        <p:spPr>
          <a:xfrm>
            <a:off x="8669338" y="4668838"/>
            <a:ext cx="304800" cy="3048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86399236"/>
      </p:ext>
    </p:extLst>
  </p:cSld>
  <p:clrMapOvr>
    <a:masterClrMapping/>
  </p:clrMapOvr>
  <p:transition spd="slow" advTm="994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36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7" grpId="0"/>
      <p:bldP spid="10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7000">
              <a:srgbClr val="00B050"/>
            </a:gs>
            <a:gs pos="25000">
              <a:schemeClr val="bg2">
                <a:lumMod val="60000"/>
                <a:lumOff val="4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33400" y="267494"/>
            <a:ext cx="7851648" cy="648072"/>
          </a:xfrm>
        </p:spPr>
        <p:txBody>
          <a:bodyPr>
            <a:normAutofit fontScale="90000"/>
          </a:bodyPr>
          <a:lstStyle/>
          <a:p>
            <a:pPr rtl="1"/>
            <a:r>
              <a:rPr lang="en-US" dirty="0" smtClean="0"/>
              <a:t/>
            </a:r>
            <a:br>
              <a:rPr lang="en-US" dirty="0" smtClean="0"/>
            </a:br>
            <a:r>
              <a:rPr lang="ar-IQ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ar-IQ" sz="4000" dirty="0" smtClean="0">
                <a:solidFill>
                  <a:srgbClr val="FF0000"/>
                </a:solidFill>
              </a:rPr>
              <a:t>الفصل </a:t>
            </a:r>
            <a:r>
              <a:rPr lang="ar-IQ" sz="4000" dirty="0" err="1" smtClean="0">
                <a:solidFill>
                  <a:srgbClr val="FF0000"/>
                </a:solidFill>
              </a:rPr>
              <a:t>السابع </a:t>
            </a:r>
            <a:r>
              <a:rPr lang="ar-IQ" sz="4000" dirty="0" smtClean="0">
                <a:solidFill>
                  <a:srgbClr val="FF0000"/>
                </a:solidFill>
              </a:rPr>
              <a:t>/سلوك المشاركين </a:t>
            </a:r>
            <a:endParaRPr lang="ar-IQ" sz="4000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33400" y="987574"/>
            <a:ext cx="7854696" cy="4032448"/>
          </a:xfrm>
        </p:spPr>
        <p:txBody>
          <a:bodyPr>
            <a:normAutofit/>
          </a:bodyPr>
          <a:lstStyle/>
          <a:p>
            <a:r>
              <a:rPr lang="ar-IQ" sz="1600" b="1" dirty="0" smtClean="0"/>
              <a:t>السلوك الرياضـي</a:t>
            </a:r>
            <a:endParaRPr lang="en-US" sz="1600" dirty="0" smtClean="0"/>
          </a:p>
          <a:p>
            <a:r>
              <a:rPr lang="ar-IQ" sz="1600" dirty="0" smtClean="0"/>
              <a:t>يجب على المشاركين </a:t>
            </a:r>
            <a:r>
              <a:rPr lang="ar-IQ" sz="1600" dirty="0" err="1" smtClean="0"/>
              <a:t>الإلمام </a:t>
            </a:r>
            <a:r>
              <a:rPr lang="ar-IQ" sz="1600" dirty="0" smtClean="0"/>
              <a:t>"بالقواعد الرسمية للكرة </a:t>
            </a:r>
            <a:r>
              <a:rPr lang="ar-IQ" sz="1600" dirty="0" err="1" smtClean="0"/>
              <a:t>الطائرة </a:t>
            </a:r>
            <a:r>
              <a:rPr lang="ar-IQ" sz="1600" dirty="0" smtClean="0"/>
              <a:t>" </a:t>
            </a:r>
            <a:r>
              <a:rPr lang="ar-IQ" sz="1600" dirty="0" err="1" smtClean="0"/>
              <a:t>والإلتزام</a:t>
            </a:r>
            <a:r>
              <a:rPr lang="ar-IQ" sz="1600" dirty="0" smtClean="0"/>
              <a:t> </a:t>
            </a:r>
            <a:r>
              <a:rPr lang="ar-IQ" sz="1600" dirty="0" err="1" smtClean="0"/>
              <a:t>بها</a:t>
            </a:r>
            <a:r>
              <a:rPr lang="ar-IQ" sz="1600" dirty="0" smtClean="0"/>
              <a:t> </a:t>
            </a:r>
            <a:r>
              <a:rPr lang="ar-IQ" sz="1600" dirty="0" err="1" smtClean="0"/>
              <a:t>.</a:t>
            </a:r>
            <a:endParaRPr lang="en-US" sz="1600" dirty="0" smtClean="0"/>
          </a:p>
          <a:p>
            <a:r>
              <a:rPr lang="ar-IQ" sz="1600" dirty="0" smtClean="0"/>
              <a:t>يجب أن يتقبل المشاركون قرارات الحكام بسلوك رياضي وبدون </a:t>
            </a:r>
            <a:r>
              <a:rPr lang="ar-IQ" sz="1600" dirty="0" err="1" smtClean="0"/>
              <a:t>معارضتهم .</a:t>
            </a:r>
            <a:endParaRPr lang="en-US" sz="1600" dirty="0" smtClean="0"/>
          </a:p>
          <a:p>
            <a:r>
              <a:rPr lang="ar-IQ" sz="1600" dirty="0" smtClean="0"/>
              <a:t>في حالة الشك، يجوز التوضيح فقط من خلال رئيس </a:t>
            </a:r>
            <a:r>
              <a:rPr lang="ar-IQ" sz="1600" dirty="0" err="1" smtClean="0"/>
              <a:t>الشوط .</a:t>
            </a:r>
            <a:endParaRPr lang="en-US" sz="1600" dirty="0" smtClean="0"/>
          </a:p>
          <a:p>
            <a:r>
              <a:rPr lang="ar-IQ" sz="1600" dirty="0" smtClean="0"/>
              <a:t>يجب على المشاركين تجنب الحركات والمواقف التي تهدف إلى التأثير على قرارات الحكام أو تغطية الأخطاء التي ترتكبها </a:t>
            </a:r>
            <a:r>
              <a:rPr lang="ar-IQ" sz="1600" dirty="0" err="1" smtClean="0"/>
              <a:t>فرقهم .</a:t>
            </a:r>
            <a:endParaRPr lang="en-US" sz="1600" dirty="0" smtClean="0"/>
          </a:p>
          <a:p>
            <a:r>
              <a:rPr lang="ar-IQ" sz="1600" b="1" dirty="0" smtClean="0"/>
              <a:t>اللعـب النظيـف</a:t>
            </a:r>
            <a:endParaRPr lang="en-US" sz="1600" dirty="0" smtClean="0"/>
          </a:p>
          <a:p>
            <a:r>
              <a:rPr lang="ar-IQ" sz="1600" dirty="0" smtClean="0"/>
              <a:t>يجب أن يتسم سلوك المشاركين </a:t>
            </a:r>
            <a:r>
              <a:rPr lang="ar-IQ" sz="1600" dirty="0" err="1" smtClean="0"/>
              <a:t>بالإحترام</a:t>
            </a:r>
            <a:r>
              <a:rPr lang="ar-IQ" sz="1600" dirty="0" smtClean="0"/>
              <a:t> والتهذيب وفقاً لروح اللعب النظيف، ليس فقط تجاه الحكام ولكن أيضاً تجاه الرسميين الآخرين والمنافسين والزملاء </a:t>
            </a:r>
            <a:r>
              <a:rPr lang="ar-IQ" sz="1600" dirty="0" err="1" smtClean="0"/>
              <a:t>والمتفرجين .</a:t>
            </a:r>
            <a:endParaRPr lang="en-US" sz="1600" dirty="0" smtClean="0"/>
          </a:p>
          <a:p>
            <a:r>
              <a:rPr lang="ar-IQ" sz="1600" dirty="0" smtClean="0"/>
              <a:t> </a:t>
            </a:r>
            <a:endParaRPr lang="en-US" sz="1600" dirty="0" smtClean="0"/>
          </a:p>
          <a:p>
            <a:r>
              <a:rPr lang="ar-IQ" sz="1600" b="1" dirty="0" smtClean="0"/>
              <a:t>سوء السلـوك البسيـط</a:t>
            </a:r>
            <a:endParaRPr lang="en-US" sz="1600" dirty="0" smtClean="0"/>
          </a:p>
          <a:p>
            <a:r>
              <a:rPr lang="ar-IQ" sz="1600" dirty="0" smtClean="0"/>
              <a:t>لا يكون سوء السلوك البسيط موجباً للجزاء، ومن واجب الحكم الأول منع الفريقين من </a:t>
            </a:r>
            <a:r>
              <a:rPr lang="ar-IQ" sz="1600" dirty="0" err="1" smtClean="0"/>
              <a:t>الإقتراب</a:t>
            </a:r>
            <a:r>
              <a:rPr lang="ar-IQ" sz="1600" dirty="0" smtClean="0"/>
              <a:t> من مستوى الجزاء وذلك بتوجيه لفت نظر شفهي أو بإشارة اليد لعضو الفريق أو للفريق من خلال رئيس الشوط.</a:t>
            </a:r>
            <a:endParaRPr lang="en-US" sz="1600" dirty="0" smtClean="0"/>
          </a:p>
          <a:p>
            <a:r>
              <a:rPr lang="ar-IQ" sz="1600" dirty="0" smtClean="0"/>
              <a:t>لفت النظر هذا ليس إنذاراً ولا توجد نتائج فورية له، </a:t>
            </a:r>
            <a:r>
              <a:rPr lang="ar-IQ" sz="1600" dirty="0" err="1" smtClean="0"/>
              <a:t>ولايجب</a:t>
            </a:r>
            <a:r>
              <a:rPr lang="ar-IQ" sz="1600" dirty="0" smtClean="0"/>
              <a:t> تسجيله على استمارة </a:t>
            </a:r>
            <a:r>
              <a:rPr lang="ar-IQ" sz="1600" dirty="0" err="1" smtClean="0"/>
              <a:t>التسجيل .</a:t>
            </a:r>
            <a:endParaRPr lang="en-US" sz="1600" dirty="0" smtClean="0"/>
          </a:p>
          <a:p>
            <a:endParaRPr lang="ar-IQ" sz="1600" dirty="0"/>
          </a:p>
        </p:txBody>
      </p:sp>
      <p:pic>
        <p:nvPicPr>
          <p:cNvPr id="4" name="الفصل السابع287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69338" y="46688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 advTm="7037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33400" y="195486"/>
            <a:ext cx="7851648" cy="648072"/>
          </a:xfrm>
        </p:spPr>
        <p:txBody>
          <a:bodyPr>
            <a:noAutofit/>
          </a:bodyPr>
          <a:lstStyle/>
          <a:p>
            <a:r>
              <a:rPr lang="ar-IQ" sz="4400" dirty="0" smtClean="0">
                <a:solidFill>
                  <a:srgbClr val="FF0000"/>
                </a:solidFill>
              </a:rPr>
              <a:t>الفصل السابع </a:t>
            </a:r>
            <a:endParaRPr lang="ar-IQ" sz="4400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33400" y="1059582"/>
            <a:ext cx="7854696" cy="3744416"/>
          </a:xfrm>
        </p:spPr>
        <p:txBody>
          <a:bodyPr>
            <a:normAutofit/>
          </a:bodyPr>
          <a:lstStyle/>
          <a:p>
            <a:r>
              <a:rPr lang="ar-IQ" sz="1600" b="1" dirty="0" smtClean="0"/>
              <a:t>سوء السلوك المؤدي إلى الجزاءات</a:t>
            </a:r>
            <a:endParaRPr lang="en-US" sz="1600" dirty="0" smtClean="0"/>
          </a:p>
          <a:p>
            <a:r>
              <a:rPr lang="ar-IQ" sz="1600" dirty="0" smtClean="0"/>
              <a:t>يصنف السلوك غير اللائق من عضو الفريق تجاه الرسمين والمنافسين وزملاء الفريق أو المتفرجين إلى ثلاث فئات طبقاً لدرجة </a:t>
            </a:r>
            <a:r>
              <a:rPr lang="ar-IQ" sz="1600" dirty="0" err="1" smtClean="0"/>
              <a:t>الإساءة .</a:t>
            </a:r>
            <a:endParaRPr lang="en-US" sz="1600" dirty="0" smtClean="0"/>
          </a:p>
          <a:p>
            <a:r>
              <a:rPr lang="ar-IQ" sz="1600" dirty="0" smtClean="0"/>
              <a:t>سلوك غير </a:t>
            </a:r>
            <a:r>
              <a:rPr lang="ar-IQ" sz="1600" dirty="0" err="1" smtClean="0"/>
              <a:t>مهذب </a:t>
            </a:r>
            <a:r>
              <a:rPr lang="ar-IQ" sz="1600" dirty="0" smtClean="0"/>
              <a:t>: حركة منافية للسلوك الحسن أو </a:t>
            </a:r>
            <a:r>
              <a:rPr lang="ar-IQ" sz="1600" dirty="0" err="1" smtClean="0"/>
              <a:t>المباديء</a:t>
            </a:r>
            <a:r>
              <a:rPr lang="ar-IQ" sz="1600" dirty="0" smtClean="0"/>
              <a:t> الأخلاقية أو أية حركة لتعبير </a:t>
            </a:r>
            <a:r>
              <a:rPr lang="ar-IQ" sz="1600" dirty="0" err="1" smtClean="0"/>
              <a:t>الاحتقار .</a:t>
            </a:r>
            <a:endParaRPr lang="en-US" sz="1600" dirty="0" smtClean="0"/>
          </a:p>
          <a:p>
            <a:r>
              <a:rPr lang="ar-IQ" sz="1600" dirty="0" smtClean="0"/>
              <a:t>سلوك </a:t>
            </a:r>
            <a:r>
              <a:rPr lang="ar-IQ" sz="1600" dirty="0" err="1" smtClean="0"/>
              <a:t>عدائي </a:t>
            </a:r>
            <a:r>
              <a:rPr lang="ar-IQ" sz="1600" dirty="0" smtClean="0"/>
              <a:t>: كلمات أو إشارات جارحة أو </a:t>
            </a:r>
            <a:r>
              <a:rPr lang="ar-IQ" sz="1600" dirty="0" err="1" smtClean="0"/>
              <a:t>مهينة .</a:t>
            </a:r>
            <a:endParaRPr lang="en-US" sz="1600" dirty="0" smtClean="0"/>
          </a:p>
          <a:p>
            <a:r>
              <a:rPr lang="ar-IQ" sz="1600" dirty="0" err="1" smtClean="0"/>
              <a:t>الأعتداء</a:t>
            </a:r>
            <a:r>
              <a:rPr lang="ar-IQ" sz="1600" dirty="0" smtClean="0"/>
              <a:t> : </a:t>
            </a:r>
            <a:r>
              <a:rPr lang="ar-IQ" sz="1600" dirty="0" err="1" smtClean="0"/>
              <a:t>أعتداء</a:t>
            </a:r>
            <a:r>
              <a:rPr lang="ar-IQ" sz="1600" dirty="0" smtClean="0"/>
              <a:t> بدني فعلي أو عدائي أو سلوك </a:t>
            </a:r>
            <a:r>
              <a:rPr lang="ar-IQ" sz="1600" dirty="0" err="1" smtClean="0"/>
              <a:t>تهديد .</a:t>
            </a:r>
            <a:endParaRPr lang="en-US" sz="1600" dirty="0" smtClean="0"/>
          </a:p>
          <a:p>
            <a:r>
              <a:rPr lang="ar-IQ" sz="1600" b="1" dirty="0" smtClean="0"/>
              <a:t>جـدول الجـزاء</a:t>
            </a:r>
            <a:endParaRPr lang="en-US" sz="1600" dirty="0" smtClean="0"/>
          </a:p>
          <a:p>
            <a:r>
              <a:rPr lang="ar-IQ" sz="1600" dirty="0" smtClean="0"/>
              <a:t>طبقاً لتقدير الحكم الأول </a:t>
            </a:r>
            <a:r>
              <a:rPr lang="ar-IQ" sz="1600" dirty="0" err="1" smtClean="0"/>
              <a:t>وأستناداً</a:t>
            </a:r>
            <a:r>
              <a:rPr lang="ar-IQ" sz="1600" dirty="0" smtClean="0"/>
              <a:t> إلى خطورة المخالفة، فإن الجزاءات التي تطبق وتسجل على استمارة التسجيل </a:t>
            </a:r>
            <a:r>
              <a:rPr lang="ar-IQ" sz="1600" dirty="0" err="1" smtClean="0"/>
              <a:t>هي </a:t>
            </a:r>
            <a:r>
              <a:rPr lang="ar-IQ" sz="1600" dirty="0" smtClean="0"/>
              <a:t>: الإنذار، الطرد أو عدم </a:t>
            </a:r>
            <a:r>
              <a:rPr lang="ar-IQ" sz="1600" dirty="0" err="1" smtClean="0"/>
              <a:t>الأهلية .</a:t>
            </a:r>
            <a:endParaRPr lang="en-US" sz="1600" dirty="0" smtClean="0"/>
          </a:p>
          <a:p>
            <a:r>
              <a:rPr lang="ar-IQ" sz="1600" b="1" dirty="0" smtClean="0"/>
              <a:t>الإنــذار</a:t>
            </a:r>
            <a:endParaRPr lang="en-US" sz="1600" dirty="0" smtClean="0"/>
          </a:p>
          <a:p>
            <a:r>
              <a:rPr lang="ar-IQ" sz="1600" dirty="0" smtClean="0"/>
              <a:t>للسلوك غير المهذب الأول في المباراة بواسطة أي عضو في الفريق، يجازى بنقطة والإرسال </a:t>
            </a:r>
            <a:r>
              <a:rPr lang="ar-IQ" sz="1600" dirty="0" err="1" smtClean="0"/>
              <a:t>للمنافس .</a:t>
            </a:r>
            <a:endParaRPr lang="en-US" sz="1600" dirty="0" smtClean="0"/>
          </a:p>
          <a:p>
            <a:endParaRPr lang="ar-IQ" sz="1600" dirty="0"/>
          </a:p>
        </p:txBody>
      </p:sp>
      <p:pic>
        <p:nvPicPr>
          <p:cNvPr id="4" name="الفصل السابع289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69338" y="46688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 advTm="54931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33400" y="195486"/>
            <a:ext cx="7851648" cy="504056"/>
          </a:xfrm>
        </p:spPr>
        <p:txBody>
          <a:bodyPr>
            <a:noAutofit/>
          </a:bodyPr>
          <a:lstStyle/>
          <a:p>
            <a:r>
              <a:rPr lang="ar-IQ" sz="4000" dirty="0" smtClean="0">
                <a:solidFill>
                  <a:srgbClr val="FF0000"/>
                </a:solidFill>
              </a:rPr>
              <a:t>الفصل السابع </a:t>
            </a:r>
            <a:endParaRPr lang="ar-IQ" sz="4000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39552" y="699542"/>
            <a:ext cx="7854696" cy="4032448"/>
          </a:xfrm>
        </p:spPr>
        <p:txBody>
          <a:bodyPr>
            <a:normAutofit/>
          </a:bodyPr>
          <a:lstStyle/>
          <a:p>
            <a:r>
              <a:rPr lang="ar-IQ" sz="1600" b="1" dirty="0" smtClean="0"/>
              <a:t>الطــرد</a:t>
            </a:r>
            <a:endParaRPr lang="en-US" sz="1600" dirty="0" smtClean="0"/>
          </a:p>
          <a:p>
            <a:r>
              <a:rPr lang="ar-IQ" sz="1600" dirty="0" err="1" smtClean="0"/>
              <a:t>لايحق</a:t>
            </a:r>
            <a:r>
              <a:rPr lang="ar-IQ" sz="1600" dirty="0" smtClean="0"/>
              <a:t> لعضو الفريق المجازى بالطرد من اللعب لبقية الشوط، ويجب عليه الجلوس في منطقة الجزاء وبدون تبعات أخرى</a:t>
            </a:r>
            <a:endParaRPr lang="en-US" sz="1600" dirty="0" smtClean="0"/>
          </a:p>
          <a:p>
            <a:r>
              <a:rPr lang="ar-IQ" sz="1600" dirty="0" smtClean="0"/>
              <a:t>المدرب المجازى بالطرد، يحرم من حق التدخل في الشوط، ويجب عليه الجلوس في منطقة </a:t>
            </a:r>
            <a:r>
              <a:rPr lang="ar-IQ" sz="1600" dirty="0" err="1" smtClean="0"/>
              <a:t>الجزاء .</a:t>
            </a:r>
            <a:endParaRPr lang="en-US" sz="1600" dirty="0" smtClean="0"/>
          </a:p>
          <a:p>
            <a:r>
              <a:rPr lang="ar-IQ" sz="1600" dirty="0" smtClean="0"/>
              <a:t>يجازى السلوك العدائي الأول بواسطة عضو الفريق بالطرد وبدون تبعات أخرى.</a:t>
            </a:r>
            <a:endParaRPr lang="en-US" sz="1600" dirty="0" smtClean="0"/>
          </a:p>
          <a:p>
            <a:r>
              <a:rPr lang="ar-IQ" sz="1600" dirty="0" smtClean="0"/>
              <a:t>يجازى السلوك غير المهذب الثاني في نفس المباراة بواسطة نفس عضو الفريق بالطرد، وبدون تبعات </a:t>
            </a:r>
            <a:r>
              <a:rPr lang="ar-IQ" sz="1600" dirty="0" err="1" smtClean="0"/>
              <a:t>أخرى .</a:t>
            </a:r>
            <a:endParaRPr lang="en-US" sz="1600" dirty="0" smtClean="0"/>
          </a:p>
          <a:p>
            <a:r>
              <a:rPr lang="ar-IQ" sz="1600" b="1" dirty="0" err="1" smtClean="0"/>
              <a:t>الإستبعــاد</a:t>
            </a:r>
            <a:endParaRPr lang="en-US" sz="1600" dirty="0" smtClean="0"/>
          </a:p>
          <a:p>
            <a:r>
              <a:rPr lang="ar-IQ" sz="1600" dirty="0" smtClean="0"/>
              <a:t>يجب على عضو الفريق المجازى </a:t>
            </a:r>
            <a:r>
              <a:rPr lang="ar-IQ" sz="1600" dirty="0" err="1" smtClean="0"/>
              <a:t>بالإستبعاد</a:t>
            </a:r>
            <a:r>
              <a:rPr lang="ar-IQ" sz="1600" dirty="0" smtClean="0"/>
              <a:t> مغادرة منطقة مراقبة المسابقة لبقية المباراة، وبدون تبعات </a:t>
            </a:r>
            <a:r>
              <a:rPr lang="ar-IQ" sz="1600" dirty="0" err="1" smtClean="0"/>
              <a:t>أخرى .</a:t>
            </a:r>
            <a:endParaRPr lang="en-US" sz="1600" dirty="0" smtClean="0"/>
          </a:p>
          <a:p>
            <a:r>
              <a:rPr lang="ar-IQ" sz="1600" dirty="0" smtClean="0"/>
              <a:t>يجازى </a:t>
            </a:r>
            <a:r>
              <a:rPr lang="ar-IQ" sz="1600" dirty="0" err="1" smtClean="0"/>
              <a:t>الإعتداء</a:t>
            </a:r>
            <a:r>
              <a:rPr lang="ar-IQ" sz="1600" dirty="0" smtClean="0"/>
              <a:t> البدني الأول أو التلميح أو التهديد </a:t>
            </a:r>
            <a:r>
              <a:rPr lang="ar-IQ" sz="1600" dirty="0" err="1" smtClean="0"/>
              <a:t>بالإستبعاد</a:t>
            </a:r>
            <a:r>
              <a:rPr lang="ar-IQ" sz="1600" dirty="0" smtClean="0"/>
              <a:t> وبدون تبعات أخرى</a:t>
            </a:r>
          </a:p>
          <a:p>
            <a:endParaRPr lang="en-US" sz="1600" dirty="0" smtClean="0"/>
          </a:p>
          <a:p>
            <a:r>
              <a:rPr lang="ar-IQ" sz="1600" dirty="0" smtClean="0"/>
              <a:t>يجازى السلوك العدائي الثاني في نفس المباراة بواسطة نفس عضو الفريق </a:t>
            </a:r>
            <a:r>
              <a:rPr lang="ar-IQ" sz="1600" dirty="0" err="1" smtClean="0"/>
              <a:t>بالإستبعاد</a:t>
            </a:r>
            <a:r>
              <a:rPr lang="ar-IQ" sz="1600" dirty="0" smtClean="0"/>
              <a:t>، وبدون تبعات أخرى </a:t>
            </a:r>
            <a:endParaRPr lang="en-US" sz="1600" dirty="0" smtClean="0"/>
          </a:p>
          <a:p>
            <a:r>
              <a:rPr lang="ar-IQ" sz="1600" dirty="0" smtClean="0"/>
              <a:t>يجازى السلوك غير المهذب الثالث في نفس المباراة بواسطة نفس اللاعب </a:t>
            </a:r>
            <a:r>
              <a:rPr lang="ar-IQ" sz="1600" dirty="0" err="1" smtClean="0"/>
              <a:t>بالإستبعاد</a:t>
            </a:r>
            <a:r>
              <a:rPr lang="ar-IQ" sz="1600" dirty="0" smtClean="0"/>
              <a:t>، وبدون تبعات أخرى</a:t>
            </a:r>
            <a:endParaRPr lang="en-US" sz="1600" dirty="0" smtClean="0"/>
          </a:p>
          <a:p>
            <a:endParaRPr lang="ar-IQ" sz="1600" dirty="0"/>
          </a:p>
        </p:txBody>
      </p:sp>
      <p:pic>
        <p:nvPicPr>
          <p:cNvPr id="4" name="الفصل السابع290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69338" y="46688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 advTm="61721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33400" y="339502"/>
            <a:ext cx="7851648" cy="504056"/>
          </a:xfrm>
        </p:spPr>
        <p:txBody>
          <a:bodyPr>
            <a:noAutofit/>
          </a:bodyPr>
          <a:lstStyle/>
          <a:p>
            <a:r>
              <a:rPr lang="ar-IQ" sz="4400" dirty="0" smtClean="0">
                <a:solidFill>
                  <a:srgbClr val="FF0000"/>
                </a:solidFill>
              </a:rPr>
              <a:t>الفصل السابع </a:t>
            </a:r>
            <a:endParaRPr lang="ar-IQ" sz="4400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33400" y="1131590"/>
            <a:ext cx="7854696" cy="3600400"/>
          </a:xfrm>
        </p:spPr>
        <p:txBody>
          <a:bodyPr>
            <a:normAutofit lnSpcReduction="10000"/>
          </a:bodyPr>
          <a:lstStyle/>
          <a:p>
            <a:r>
              <a:rPr lang="ar-IQ" sz="1600" b="1" dirty="0" smtClean="0"/>
              <a:t>تطبيق جزاءات سـوء السلـوك</a:t>
            </a:r>
            <a:endParaRPr lang="en-US" sz="1600" dirty="0" smtClean="0"/>
          </a:p>
          <a:p>
            <a:r>
              <a:rPr lang="ar-IQ" sz="1600" dirty="0" smtClean="0"/>
              <a:t>تكون جميع جزاءات سوء السلوك كجزاءات فردية، وتظل سارية المفعول لكل </a:t>
            </a:r>
            <a:r>
              <a:rPr lang="ar-IQ" sz="1600" dirty="0" err="1" smtClean="0"/>
              <a:t>المباراة </a:t>
            </a:r>
            <a:r>
              <a:rPr lang="ar-IQ" sz="1600" dirty="0" smtClean="0"/>
              <a:t>، وتسجل على استمارة </a:t>
            </a:r>
            <a:r>
              <a:rPr lang="ar-IQ" sz="1600" dirty="0" err="1" smtClean="0"/>
              <a:t>التسجيل .</a:t>
            </a:r>
            <a:endParaRPr lang="en-US" sz="1600" dirty="0" smtClean="0"/>
          </a:p>
          <a:p>
            <a:r>
              <a:rPr lang="ar-IQ" sz="1600" dirty="0" smtClean="0"/>
              <a:t>يجازى تكرار سوء السلوك بواسطة نفس عضو الفريق في نفس المباراة </a:t>
            </a:r>
            <a:r>
              <a:rPr lang="ar-IQ" sz="1600" dirty="0" err="1" smtClean="0"/>
              <a:t>تصاعدياً </a:t>
            </a:r>
            <a:r>
              <a:rPr lang="ar-IQ" sz="1600" dirty="0" smtClean="0"/>
              <a:t>(يتلقى عضو الفريق جزاءاً أشد لكل إساءة </a:t>
            </a:r>
            <a:r>
              <a:rPr lang="ar-IQ" sz="1600" dirty="0" err="1" smtClean="0"/>
              <a:t>متتالية ).</a:t>
            </a:r>
            <a:endParaRPr lang="en-US" sz="1600" dirty="0" smtClean="0"/>
          </a:p>
          <a:p>
            <a:r>
              <a:rPr lang="ar-IQ" sz="1600" dirty="0" smtClean="0"/>
              <a:t>لا يتطلب الطرد أو </a:t>
            </a:r>
            <a:r>
              <a:rPr lang="ar-IQ" sz="1600" dirty="0" err="1" smtClean="0"/>
              <a:t>الإستبعاد</a:t>
            </a:r>
            <a:r>
              <a:rPr lang="ar-IQ" sz="1600" dirty="0" smtClean="0"/>
              <a:t> الناجم عن السلوك العدائي أو </a:t>
            </a:r>
            <a:r>
              <a:rPr lang="ar-IQ" sz="1600" dirty="0" err="1" smtClean="0"/>
              <a:t>الإعتداء</a:t>
            </a:r>
            <a:r>
              <a:rPr lang="ar-IQ" sz="1600" dirty="0" smtClean="0"/>
              <a:t> وجود جزاء </a:t>
            </a:r>
            <a:r>
              <a:rPr lang="ar-IQ" sz="1600" dirty="0" err="1" smtClean="0"/>
              <a:t>سابق .</a:t>
            </a:r>
            <a:endParaRPr lang="en-US" sz="1600" dirty="0" smtClean="0"/>
          </a:p>
          <a:p>
            <a:r>
              <a:rPr lang="ar-IQ" sz="1600" b="1" dirty="0" smtClean="0"/>
              <a:t>سوء السلوك قبل وبين الأشواط</a:t>
            </a:r>
            <a:endParaRPr lang="en-US" sz="1600" dirty="0" smtClean="0"/>
          </a:p>
          <a:p>
            <a:r>
              <a:rPr lang="ar-IQ" sz="1600" dirty="0" smtClean="0"/>
              <a:t>يجازى أي سلوك يحدث قبل أو بين الأشواط وفقاً للقاعدة </a:t>
            </a:r>
            <a:r>
              <a:rPr lang="en-US" sz="1600" dirty="0" smtClean="0"/>
              <a:t>21.3</a:t>
            </a:r>
            <a:r>
              <a:rPr lang="ar-IQ" sz="1600" dirty="0" smtClean="0"/>
              <a:t> ، وتطبق الجزاءات في الشوط </a:t>
            </a:r>
            <a:r>
              <a:rPr lang="ar-IQ" sz="1600" dirty="0" err="1" smtClean="0"/>
              <a:t>التالي .</a:t>
            </a:r>
            <a:endParaRPr lang="en-US" sz="1600" dirty="0" smtClean="0"/>
          </a:p>
          <a:p>
            <a:r>
              <a:rPr lang="ar-IQ" sz="1600" b="1" dirty="0" smtClean="0"/>
              <a:t>بطاقات الجـزاء</a:t>
            </a:r>
            <a:endParaRPr lang="en-US" sz="1600" dirty="0" smtClean="0"/>
          </a:p>
          <a:p>
            <a:r>
              <a:rPr lang="ar-IQ" sz="1800" b="1" dirty="0" smtClean="0">
                <a:solidFill>
                  <a:srgbClr val="FFFF00"/>
                </a:solidFill>
              </a:rPr>
              <a:t>لفت نظر:                  شفهي أو إشارة يد، بدون </a:t>
            </a:r>
            <a:r>
              <a:rPr lang="ar-IQ" sz="1800" b="1" dirty="0" err="1" smtClean="0">
                <a:solidFill>
                  <a:srgbClr val="FFFF00"/>
                </a:solidFill>
              </a:rPr>
              <a:t>بطاقة .</a:t>
            </a:r>
            <a:endParaRPr lang="en-US" sz="1800" b="1" dirty="0" smtClean="0">
              <a:solidFill>
                <a:srgbClr val="FFFF00"/>
              </a:solidFill>
            </a:endParaRPr>
          </a:p>
          <a:p>
            <a:r>
              <a:rPr lang="ar-IQ" sz="1800" b="1" dirty="0" err="1" smtClean="0">
                <a:solidFill>
                  <a:srgbClr val="FFFF00"/>
                </a:solidFill>
              </a:rPr>
              <a:t>إنـذار </a:t>
            </a:r>
            <a:r>
              <a:rPr lang="ar-IQ" sz="1800" b="1" dirty="0" smtClean="0">
                <a:solidFill>
                  <a:srgbClr val="FFFF00"/>
                </a:solidFill>
              </a:rPr>
              <a:t>:                   البطاقة </a:t>
            </a:r>
            <a:r>
              <a:rPr lang="ar-IQ" sz="1800" b="1" dirty="0" err="1" smtClean="0">
                <a:solidFill>
                  <a:srgbClr val="FFFF00"/>
                </a:solidFill>
              </a:rPr>
              <a:t>الصفراء .</a:t>
            </a:r>
            <a:endParaRPr lang="en-US" sz="1800" b="1" dirty="0" smtClean="0">
              <a:solidFill>
                <a:srgbClr val="FFFF00"/>
              </a:solidFill>
            </a:endParaRPr>
          </a:p>
          <a:p>
            <a:r>
              <a:rPr lang="ar-IQ" sz="1800" b="1" dirty="0" err="1" smtClean="0">
                <a:solidFill>
                  <a:srgbClr val="FFFF00"/>
                </a:solidFill>
              </a:rPr>
              <a:t>طـرد </a:t>
            </a:r>
            <a:r>
              <a:rPr lang="ar-IQ" sz="1800" b="1" dirty="0" smtClean="0">
                <a:solidFill>
                  <a:srgbClr val="FFFF00"/>
                </a:solidFill>
              </a:rPr>
              <a:t>:                   البطاقة </a:t>
            </a:r>
            <a:r>
              <a:rPr lang="ar-IQ" sz="1800" b="1" dirty="0" err="1" smtClean="0">
                <a:solidFill>
                  <a:srgbClr val="FFFF00"/>
                </a:solidFill>
              </a:rPr>
              <a:t>الحمراء .</a:t>
            </a:r>
            <a:endParaRPr lang="en-US" sz="1800" b="1" dirty="0" smtClean="0">
              <a:solidFill>
                <a:srgbClr val="FFFF00"/>
              </a:solidFill>
            </a:endParaRPr>
          </a:p>
          <a:p>
            <a:r>
              <a:rPr lang="ar-IQ" sz="1800" b="1" dirty="0" err="1" smtClean="0">
                <a:solidFill>
                  <a:srgbClr val="FFFF00"/>
                </a:solidFill>
              </a:rPr>
              <a:t>إستبعاد</a:t>
            </a:r>
            <a:r>
              <a:rPr lang="ar-IQ" sz="1800" b="1" dirty="0" smtClean="0">
                <a:solidFill>
                  <a:srgbClr val="FFFF00"/>
                </a:solidFill>
              </a:rPr>
              <a:t> :                  البطاقة الصفراء والبطاقة </a:t>
            </a:r>
            <a:r>
              <a:rPr lang="ar-IQ" sz="1800" b="1" dirty="0" err="1" smtClean="0">
                <a:solidFill>
                  <a:srgbClr val="FFFF00"/>
                </a:solidFill>
              </a:rPr>
              <a:t>الحمراء </a:t>
            </a:r>
            <a:r>
              <a:rPr lang="ar-IQ" sz="1800" b="1" dirty="0" smtClean="0">
                <a:solidFill>
                  <a:srgbClr val="FFFF00"/>
                </a:solidFill>
              </a:rPr>
              <a:t>(معا</a:t>
            </a:r>
            <a:r>
              <a:rPr lang="ar-IQ" sz="1800" b="1" dirty="0" err="1" smtClean="0">
                <a:solidFill>
                  <a:srgbClr val="FFFF00"/>
                </a:solidFill>
              </a:rPr>
              <a:t>)</a:t>
            </a:r>
            <a:endParaRPr lang="en-US" sz="1800" b="1" dirty="0" smtClean="0">
              <a:solidFill>
                <a:srgbClr val="FFFF00"/>
              </a:solidFill>
            </a:endParaRPr>
          </a:p>
          <a:p>
            <a:endParaRPr lang="ar-IQ" sz="1600" dirty="0"/>
          </a:p>
        </p:txBody>
      </p:sp>
      <p:pic>
        <p:nvPicPr>
          <p:cNvPr id="4" name="الفصل السابع291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69338" y="46688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 advTm="5434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628</TotalTime>
  <Words>459</Words>
  <Application>Microsoft Office PowerPoint</Application>
  <PresentationFormat>عرض على الشاشة (16:9)</PresentationFormat>
  <Paragraphs>51</Paragraphs>
  <Slides>5</Slides>
  <Notes>0</Notes>
  <HiddenSlides>0</HiddenSlides>
  <MMClips>5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2" baseType="lpstr">
      <vt:lpstr>Arial</vt:lpstr>
      <vt:lpstr>Calibri</vt:lpstr>
      <vt:lpstr>Constantia</vt:lpstr>
      <vt:lpstr>Majalla UI</vt:lpstr>
      <vt:lpstr>Traditional Arabic</vt:lpstr>
      <vt:lpstr>Wingdings 2</vt:lpstr>
      <vt:lpstr>تدفق</vt:lpstr>
      <vt:lpstr>عرض تقديمي في PowerPoint</vt:lpstr>
      <vt:lpstr>   الفصل السابع /سلوك المشاركين </vt:lpstr>
      <vt:lpstr>الفصل السابع </vt:lpstr>
      <vt:lpstr>الفصل السابع </vt:lpstr>
      <vt:lpstr>الفصل السابع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hp</dc:creator>
  <cp:lastModifiedBy>Windows 8.1</cp:lastModifiedBy>
  <cp:revision>80</cp:revision>
  <dcterms:created xsi:type="dcterms:W3CDTF">2019-07-28T11:08:44Z</dcterms:created>
  <dcterms:modified xsi:type="dcterms:W3CDTF">2025-10-16T15:13:11Z</dcterms:modified>
</cp:coreProperties>
</file>